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9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138FD-0568-AF4C-9821-8E6DBDFD33A8}" type="datetimeFigureOut">
              <a:rPr lang="en-US" smtClean="0"/>
              <a:t>1/12/13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86448-7640-734F-9827-19EC5A738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2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9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3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0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4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0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585ED-2784-4F4E-B5B9-CE29829B2B17}" type="datetimeFigureOut">
              <a:rPr lang="en-US" smtClean="0"/>
              <a:t>1/12/13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17D77-3394-4743-ABC8-0199E420A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067" y="563335"/>
            <a:ext cx="6797522" cy="109332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Take advantage of the current E906 </a:t>
            </a:r>
            <a:r>
              <a:rPr lang="en-US" sz="2000" dirty="0" err="1">
                <a:solidFill>
                  <a:srgbClr val="0000FF"/>
                </a:solidFill>
              </a:rPr>
              <a:t>Drell</a:t>
            </a:r>
            <a:r>
              <a:rPr lang="en-US" sz="2000" dirty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Yan Exp. @</a:t>
            </a:r>
            <a:r>
              <a:rPr lang="en-US" sz="2000" dirty="0" err="1" smtClean="0">
                <a:solidFill>
                  <a:srgbClr val="0000FF"/>
                </a:solidFill>
              </a:rPr>
              <a:t>Fermilab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develop a new polarized hadron physics Program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1989" y="3689349"/>
            <a:ext cx="4085368" cy="2753783"/>
          </a:xfrm>
          <a:solidFill>
            <a:srgbClr val="CCFFCC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162" dirty="0" err="1" smtClean="0">
                <a:solidFill>
                  <a:srgbClr val="FF0000"/>
                </a:solidFill>
              </a:rPr>
              <a:t>Drell</a:t>
            </a:r>
            <a:r>
              <a:rPr lang="en-US" sz="2162" dirty="0" smtClean="0">
                <a:solidFill>
                  <a:srgbClr val="FF0000"/>
                </a:solidFill>
              </a:rPr>
              <a:t>-Yan Transverse Single Spin Asymmetry</a:t>
            </a:r>
            <a:r>
              <a:rPr lang="en-US" sz="2162" dirty="0" smtClean="0">
                <a:solidFill>
                  <a:srgbClr val="FF0000"/>
                </a:solidFill>
              </a:rPr>
              <a:t>:</a:t>
            </a:r>
            <a:endParaRPr lang="en-US" sz="941" dirty="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762" dirty="0" smtClean="0"/>
              <a:t>Polarized proton (NH</a:t>
            </a:r>
            <a:r>
              <a:rPr lang="en-US" sz="1762" baseline="-25000" dirty="0" smtClean="0"/>
              <a:t>3</a:t>
            </a:r>
            <a:r>
              <a:rPr lang="en-US" sz="1762" dirty="0" smtClean="0"/>
              <a:t>) target,  design &amp; construction at  LANL</a:t>
            </a:r>
            <a:r>
              <a:rPr lang="en-US" sz="1762" dirty="0" smtClean="0"/>
              <a:t>.</a:t>
            </a:r>
            <a:endParaRPr lang="en-US" sz="941" dirty="0" smtClean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762" dirty="0" smtClean="0"/>
              <a:t>(polarized) 120 </a:t>
            </a:r>
            <a:r>
              <a:rPr lang="en-US" sz="1762" dirty="0" err="1" smtClean="0"/>
              <a:t>GeV</a:t>
            </a:r>
            <a:r>
              <a:rPr lang="en-US" sz="1762" dirty="0" smtClean="0"/>
              <a:t> proton beam from the </a:t>
            </a:r>
            <a:r>
              <a:rPr lang="en-US" sz="1762" dirty="0" err="1" smtClean="0"/>
              <a:t>Fermilab’s</a:t>
            </a:r>
            <a:r>
              <a:rPr lang="en-US" sz="1762" dirty="0" smtClean="0"/>
              <a:t> Main </a:t>
            </a:r>
            <a:r>
              <a:rPr lang="en-US" sz="1762" dirty="0" smtClean="0"/>
              <a:t>Injector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162" dirty="0" smtClean="0">
                <a:solidFill>
                  <a:srgbClr val="FF0000"/>
                </a:solidFill>
              </a:rPr>
              <a:t>A new capability single and double spin physics program with polarized beam (E-1027)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762" dirty="0" smtClean="0">
                <a:solidFill>
                  <a:srgbClr val="000000"/>
                </a:solidFill>
              </a:rPr>
              <a:t>A</a:t>
            </a:r>
            <a:r>
              <a:rPr lang="en-US" sz="1762" baseline="-25000" dirty="0" smtClean="0">
                <a:solidFill>
                  <a:srgbClr val="000000"/>
                </a:solidFill>
              </a:rPr>
              <a:t>LL</a:t>
            </a:r>
            <a:r>
              <a:rPr lang="en-US" sz="1762" dirty="0" smtClean="0">
                <a:solidFill>
                  <a:srgbClr val="000000"/>
                </a:solidFill>
              </a:rPr>
              <a:t>, A</a:t>
            </a:r>
            <a:r>
              <a:rPr lang="en-US" sz="1762" baseline="-25000" dirty="0" smtClean="0">
                <a:solidFill>
                  <a:srgbClr val="000000"/>
                </a:solidFill>
              </a:rPr>
              <a:t>TT</a:t>
            </a:r>
            <a:r>
              <a:rPr lang="en-US" sz="1762" dirty="0" smtClean="0">
                <a:solidFill>
                  <a:srgbClr val="000000"/>
                </a:solidFill>
              </a:rPr>
              <a:t>, A</a:t>
            </a:r>
            <a:r>
              <a:rPr lang="en-US" sz="1762" baseline="-25000" dirty="0" smtClean="0">
                <a:solidFill>
                  <a:srgbClr val="000000"/>
                </a:solidFill>
              </a:rPr>
              <a:t>LT</a:t>
            </a:r>
            <a:r>
              <a:rPr lang="en-US" sz="1762" dirty="0" smtClean="0">
                <a:solidFill>
                  <a:srgbClr val="000000"/>
                </a:solidFill>
              </a:rPr>
              <a:t> </a:t>
            </a:r>
            <a:r>
              <a:rPr lang="en-US" sz="1762" dirty="0" err="1" smtClean="0">
                <a:solidFill>
                  <a:srgbClr val="000000"/>
                </a:solidFill>
              </a:rPr>
              <a:t>etc</a:t>
            </a:r>
            <a:r>
              <a:rPr lang="en-US" sz="1762" dirty="0" smtClean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762" dirty="0" smtClean="0">
                <a:solidFill>
                  <a:srgbClr val="000000"/>
                </a:solidFill>
              </a:rPr>
              <a:t>Sean quark polarization, TMDs</a:t>
            </a:r>
            <a:endParaRPr lang="en-US" sz="1762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2162" dirty="0" smtClean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595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639888" y="2678113"/>
            <a:ext cx="1387475" cy="381000"/>
            <a:chOff x="858" y="1507"/>
            <a:chExt cx="874" cy="240"/>
          </a:xfrm>
        </p:grpSpPr>
        <p:sp>
          <p:nvSpPr>
            <p:cNvPr id="40999" name="Text Box 9"/>
            <p:cNvSpPr txBox="1">
              <a:spLocks noChangeArrowheads="1"/>
            </p:cNvSpPr>
            <p:nvPr/>
          </p:nvSpPr>
          <p:spPr bwMode="auto">
            <a:xfrm rot="-1260000">
              <a:off x="1094" y="1513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600">
                  <a:solidFill>
                    <a:schemeClr val="bg1"/>
                  </a:solidFill>
                </a:rPr>
                <a:t>4.9m</a:t>
              </a:r>
            </a:p>
          </p:txBody>
        </p:sp>
        <p:sp>
          <p:nvSpPr>
            <p:cNvPr id="41000" name="Line 10"/>
            <p:cNvSpPr>
              <a:spLocks noChangeShapeType="1"/>
            </p:cNvSpPr>
            <p:nvPr/>
          </p:nvSpPr>
          <p:spPr bwMode="auto">
            <a:xfrm rot="20340000" flipV="1">
              <a:off x="1487" y="1507"/>
              <a:ext cx="24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01" name="Line 11"/>
            <p:cNvSpPr>
              <a:spLocks noChangeShapeType="1"/>
            </p:cNvSpPr>
            <p:nvPr/>
          </p:nvSpPr>
          <p:spPr bwMode="auto">
            <a:xfrm rot="20340000" flipV="1">
              <a:off x="858" y="1747"/>
              <a:ext cx="283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8" name="Line 62"/>
          <p:cNvSpPr>
            <a:spLocks noChangeShapeType="1"/>
          </p:cNvSpPr>
          <p:nvPr/>
        </p:nvSpPr>
        <p:spPr bwMode="auto">
          <a:xfrm flipV="1">
            <a:off x="266700" y="2438400"/>
            <a:ext cx="952500" cy="2349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65027" y="1557515"/>
            <a:ext cx="4876800" cy="1957386"/>
            <a:chOff x="266700" y="1046163"/>
            <a:chExt cx="5411788" cy="2298700"/>
          </a:xfrm>
        </p:grpSpPr>
        <p:pic>
          <p:nvPicPr>
            <p:cNvPr id="40974" name="Picture 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9963" y="1046163"/>
              <a:ext cx="4708525" cy="229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Line 87"/>
            <p:cNvSpPr>
              <a:spLocks noChangeShapeType="1"/>
            </p:cNvSpPr>
            <p:nvPr/>
          </p:nvSpPr>
          <p:spPr bwMode="auto">
            <a:xfrm flipV="1">
              <a:off x="266700" y="2844800"/>
              <a:ext cx="561975" cy="179388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973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1" y="368935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" descr="d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6078" y="1557515"/>
            <a:ext cx="2703122" cy="19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Up Arrow Callout 66"/>
          <p:cNvSpPr/>
          <p:nvPr/>
        </p:nvSpPr>
        <p:spPr>
          <a:xfrm>
            <a:off x="1195714" y="2921982"/>
            <a:ext cx="127321" cy="263228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6948" y="1956748"/>
            <a:ext cx="254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 A New Polarized Target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4698" y="43200"/>
            <a:ext cx="8953500" cy="106679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Opportunity of </a:t>
            </a:r>
            <a:r>
              <a:rPr lang="en-US" sz="2800" b="1" dirty="0" smtClean="0">
                <a:solidFill>
                  <a:srgbClr val="FF0000"/>
                </a:solidFill>
              </a:rPr>
              <a:t>a Polarized Target </a:t>
            </a:r>
            <a:r>
              <a:rPr lang="en-US" sz="2800" b="1" dirty="0" err="1" smtClean="0">
                <a:solidFill>
                  <a:srgbClr val="FF0000"/>
                </a:solidFill>
              </a:rPr>
              <a:t>Drell</a:t>
            </a:r>
            <a:r>
              <a:rPr lang="en-US" sz="2800" b="1" dirty="0" smtClean="0">
                <a:solidFill>
                  <a:srgbClr val="FF0000"/>
                </a:solidFill>
              </a:rPr>
              <a:t>-Yan </a:t>
            </a:r>
            <a:r>
              <a:rPr lang="en-US" sz="2800" b="1" dirty="0" err="1" smtClean="0">
                <a:solidFill>
                  <a:srgbClr val="FF0000"/>
                </a:solidFill>
              </a:rPr>
              <a:t>Exp@Fermilab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1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953" y="76200"/>
            <a:ext cx="8843247" cy="1320615"/>
          </a:xfrm>
        </p:spPr>
        <p:txBody>
          <a:bodyPr>
            <a:normAutofit fontScale="90000"/>
          </a:bodyPr>
          <a:lstStyle/>
          <a:p>
            <a:r>
              <a:rPr lang="en-US" sz="3111" dirty="0" smtClean="0"/>
              <a:t>Polarized Target </a:t>
            </a:r>
            <a:r>
              <a:rPr lang="en-US" sz="3111" dirty="0" err="1" smtClean="0"/>
              <a:t>Drell</a:t>
            </a:r>
            <a:r>
              <a:rPr lang="en-US" sz="3111" dirty="0" smtClean="0"/>
              <a:t>-Yan Transverse Single 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/>
              <a:t>Spin </a:t>
            </a:r>
            <a:r>
              <a:rPr lang="en-US" sz="3111" dirty="0" smtClean="0"/>
              <a:t>Asymmetry @</a:t>
            </a:r>
            <a:r>
              <a:rPr lang="en-US" sz="3111" dirty="0" err="1" smtClean="0"/>
              <a:t>Fermilab</a:t>
            </a:r>
            <a:r>
              <a:rPr lang="en-US" sz="3111" dirty="0" smtClean="0"/>
              <a:t/>
            </a:r>
            <a:br>
              <a:rPr lang="en-US" sz="3111" dirty="0" smtClean="0"/>
            </a:br>
            <a:r>
              <a:rPr lang="en-US" sz="3111" dirty="0" smtClean="0">
                <a:solidFill>
                  <a:srgbClr val="0000FF"/>
                </a:solidFill>
              </a:rPr>
              <a:t>Sea-Quark </a:t>
            </a:r>
            <a:r>
              <a:rPr lang="en-US" sz="3111" dirty="0" err="1" smtClean="0">
                <a:solidFill>
                  <a:srgbClr val="0000FF"/>
                </a:solidFill>
              </a:rPr>
              <a:t>Sivers</a:t>
            </a:r>
            <a:r>
              <a:rPr lang="en-US" sz="3111" dirty="0" smtClean="0">
                <a:solidFill>
                  <a:srgbClr val="0000FF"/>
                </a:solidFill>
              </a:rPr>
              <a:t> Effects</a:t>
            </a:r>
            <a:endParaRPr lang="en-US" sz="311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027" y="1396815"/>
            <a:ext cx="3969545" cy="132343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first precise measurements of </a:t>
            </a:r>
            <a:r>
              <a:rPr lang="en-US" sz="1600" dirty="0" err="1" smtClean="0"/>
              <a:t>seaquark</a:t>
            </a:r>
            <a:r>
              <a:rPr lang="en-US" sz="1600" dirty="0" smtClean="0"/>
              <a:t>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distributions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@</a:t>
            </a:r>
            <a:r>
              <a:rPr lang="en-US" sz="1600" dirty="0" smtClean="0"/>
              <a:t> large x = 0.1~</a:t>
            </a:r>
            <a:r>
              <a:rPr lang="en-US" sz="1600" dirty="0" smtClean="0"/>
              <a:t>0.4, </a:t>
            </a:r>
            <a:r>
              <a:rPr lang="en-US" sz="1600" dirty="0" smtClean="0"/>
              <a:t>significant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Asymmetry observed in pol. SIDIS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Sea-quark’s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</a:t>
            </a:r>
            <a:r>
              <a:rPr lang="en-US" sz="1600" dirty="0" err="1" smtClean="0"/>
              <a:t>Funcs</a:t>
            </a:r>
            <a:r>
              <a:rPr lang="en-US" sz="1600" dirty="0" smtClean="0"/>
              <a:t> poorly known</a:t>
            </a:r>
          </a:p>
        </p:txBody>
      </p:sp>
      <p:pic>
        <p:nvPicPr>
          <p:cNvPr id="13" name="Picture 12" descr="DY_idealsetup_projected_1031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" y="2881307"/>
            <a:ext cx="3837125" cy="35676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9A19-8CEF-8842-B076-3EB9CAC1640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Picture 8" descr="x1x2_accep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3152" y="3017832"/>
            <a:ext cx="4243648" cy="333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274261"/>
              </p:ext>
            </p:extLst>
          </p:nvPr>
        </p:nvGraphicFramePr>
        <p:xfrm>
          <a:off x="4955584" y="1396815"/>
          <a:ext cx="3996101" cy="155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5" imgW="2946400" imgH="1143000" progId="Equation.3">
                  <p:embed/>
                </p:oleObj>
              </mc:Choice>
              <mc:Fallback>
                <p:oleObj name="Equation" r:id="rId5" imgW="2946400" imgH="1143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584" y="1396815"/>
                        <a:ext cx="3996101" cy="15502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43152" y="4241800"/>
            <a:ext cx="512432" cy="651933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69002" y="4775201"/>
            <a:ext cx="8466" cy="91440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45030" y="4758267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Current E906 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Coverage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48820" y="2337451"/>
            <a:ext cx="512432" cy="586192"/>
          </a:xfrm>
          <a:prstGeom prst="ellipse">
            <a:avLst/>
          </a:prstGeom>
          <a:noFill/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585762" y="4478866"/>
            <a:ext cx="1205736" cy="0"/>
          </a:xfrm>
          <a:prstGeom prst="straightConnector1">
            <a:avLst/>
          </a:prstGeom>
          <a:ln w="539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76325" y="3615268"/>
            <a:ext cx="157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Coverage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946236" y="26485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Pol.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2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48418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LANL High Density Polarized Proton (Neutron) Target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NL_polTarget_Oxf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3162662"/>
            <a:ext cx="2552156" cy="34028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3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Superconducting dipole magnet</a:t>
            </a:r>
          </a:p>
          <a:p>
            <a:pPr lvl="1"/>
            <a:r>
              <a:rPr lang="en-US" dirty="0" smtClean="0"/>
              <a:t>Temperature ~ 1 K</a:t>
            </a:r>
          </a:p>
          <a:p>
            <a:pPr lvl="1"/>
            <a:r>
              <a:rPr lang="en-US" dirty="0" smtClean="0"/>
              <a:t>Magnetic Field:  5 Tesla</a:t>
            </a:r>
          </a:p>
          <a:p>
            <a:pPr lvl="1"/>
            <a:r>
              <a:rPr lang="en-US" dirty="0" smtClean="0"/>
              <a:t>10cm long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4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933" y="141956"/>
            <a:ext cx="875453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LANL Polarized Proton Target </a:t>
            </a:r>
            <a:br>
              <a:rPr lang="en-US" dirty="0" smtClean="0"/>
            </a:br>
            <a:r>
              <a:rPr lang="en-US" dirty="0" err="1" smtClean="0"/>
              <a:t>Drell</a:t>
            </a:r>
            <a:r>
              <a:rPr lang="en-US" dirty="0" smtClean="0"/>
              <a:t>-Yan Proposal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0466" y="1417638"/>
            <a:ext cx="7916333" cy="484992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LANL </a:t>
            </a:r>
            <a:r>
              <a:rPr lang="en-US" dirty="0" smtClean="0"/>
              <a:t>approved LDRD </a:t>
            </a:r>
            <a:r>
              <a:rPr lang="en-US" dirty="0" smtClean="0"/>
              <a:t>project: FY13-</a:t>
            </a:r>
            <a:r>
              <a:rPr lang="en-US" dirty="0" smtClean="0"/>
              <a:t>FY16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(½+3)-year </a:t>
            </a:r>
            <a:r>
              <a:rPr lang="en-US" dirty="0" smtClean="0"/>
              <a:t>project to have preliminary polarized DY spin asymmetry measurements at E906/</a:t>
            </a:r>
            <a:r>
              <a:rPr lang="en-US" dirty="0" err="1" smtClean="0"/>
              <a:t>Fermilab</a:t>
            </a:r>
            <a:r>
              <a:rPr lang="en-US" dirty="0"/>
              <a:t> </a:t>
            </a:r>
            <a:r>
              <a:rPr lang="en-US" dirty="0" smtClean="0"/>
              <a:t>by the end of FY16;</a:t>
            </a:r>
            <a:r>
              <a:rPr lang="en-US" dirty="0" smtClean="0"/>
              <a:t> </a:t>
            </a:r>
            <a:r>
              <a:rPr lang="en-US" dirty="0" smtClean="0"/>
              <a:t>a</a:t>
            </a:r>
            <a:r>
              <a:rPr lang="en-US" dirty="0" smtClean="0"/>
              <a:t>lso including a </a:t>
            </a:r>
            <a:r>
              <a:rPr lang="en-US" dirty="0" smtClean="0"/>
              <a:t>significant theoretical effort on </a:t>
            </a:r>
            <a:r>
              <a:rPr lang="en-US" dirty="0" smtClean="0"/>
              <a:t>data interpretation within 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smtClean="0"/>
              <a:t>and L-QCD </a:t>
            </a:r>
            <a:r>
              <a:rPr lang="en-US" dirty="0" smtClean="0"/>
              <a:t>framework. </a:t>
            </a:r>
            <a:endParaRPr lang="en-US" dirty="0" smtClean="0"/>
          </a:p>
          <a:p>
            <a:pPr lvl="1"/>
            <a:r>
              <a:rPr lang="en-US" dirty="0" smtClean="0"/>
              <a:t>FY13:</a:t>
            </a:r>
          </a:p>
          <a:p>
            <a:pPr lvl="2"/>
            <a:r>
              <a:rPr lang="en-US" dirty="0" smtClean="0"/>
              <a:t>A LOI of fixed target polarized </a:t>
            </a:r>
            <a:r>
              <a:rPr lang="en-US" dirty="0" err="1" smtClean="0"/>
              <a:t>Drell</a:t>
            </a:r>
            <a:r>
              <a:rPr lang="en-US" dirty="0" smtClean="0"/>
              <a:t>-Yan to </a:t>
            </a:r>
            <a:r>
              <a:rPr lang="en-US" dirty="0" err="1" smtClean="0"/>
              <a:t>Fermilab</a:t>
            </a:r>
            <a:r>
              <a:rPr lang="en-US" dirty="0" smtClean="0"/>
              <a:t>, followed by a full proposal</a:t>
            </a:r>
          </a:p>
          <a:p>
            <a:pPr lvl="2"/>
            <a:r>
              <a:rPr lang="en-US" dirty="0" smtClean="0"/>
              <a:t>Polarized target development </a:t>
            </a:r>
            <a:endParaRPr lang="en-US" dirty="0" smtClean="0"/>
          </a:p>
          <a:p>
            <a:pPr lvl="1"/>
            <a:r>
              <a:rPr lang="en-US" dirty="0" smtClean="0"/>
              <a:t>FY13</a:t>
            </a:r>
            <a:r>
              <a:rPr lang="en-US" dirty="0" smtClean="0"/>
              <a:t>-FY14: </a:t>
            </a:r>
          </a:p>
          <a:p>
            <a:pPr lvl="2"/>
            <a:r>
              <a:rPr lang="en-US" dirty="0" err="1" smtClean="0"/>
              <a:t>Fermilab’s</a:t>
            </a:r>
            <a:r>
              <a:rPr lang="en-US" dirty="0" smtClean="0"/>
              <a:t> approval of the full proposal</a:t>
            </a:r>
          </a:p>
          <a:p>
            <a:pPr lvl="2"/>
            <a:r>
              <a:rPr lang="en-US" dirty="0" smtClean="0"/>
              <a:t>Re</a:t>
            </a:r>
            <a:r>
              <a:rPr lang="en-US" dirty="0" smtClean="0"/>
              <a:t>-build </a:t>
            </a:r>
            <a:r>
              <a:rPr lang="en-US" dirty="0" smtClean="0"/>
              <a:t>the LANL </a:t>
            </a:r>
            <a:r>
              <a:rPr lang="en-US" dirty="0" smtClean="0"/>
              <a:t>polarized </a:t>
            </a:r>
            <a:r>
              <a:rPr lang="en-US" dirty="0" smtClean="0"/>
              <a:t>proton target, in collaboration with UVA, </a:t>
            </a:r>
            <a:r>
              <a:rPr lang="en-US" dirty="0" err="1" smtClean="0"/>
              <a:t>Jlab</a:t>
            </a:r>
            <a:r>
              <a:rPr lang="en-US" dirty="0" smtClean="0"/>
              <a:t> and Oxford</a:t>
            </a:r>
          </a:p>
          <a:p>
            <a:pPr lvl="2"/>
            <a:r>
              <a:rPr lang="en-US" dirty="0" smtClean="0"/>
              <a:t>B</a:t>
            </a:r>
            <a:r>
              <a:rPr lang="en-US" dirty="0" smtClean="0"/>
              <a:t>e </a:t>
            </a:r>
            <a:r>
              <a:rPr lang="en-US" dirty="0" smtClean="0"/>
              <a:t>ready for </a:t>
            </a:r>
            <a:r>
              <a:rPr lang="en-US" dirty="0" smtClean="0"/>
              <a:t>installation and beams </a:t>
            </a:r>
            <a:r>
              <a:rPr lang="en-US" dirty="0" smtClean="0"/>
              <a:t>in </a:t>
            </a:r>
            <a:r>
              <a:rPr lang="en-US" dirty="0" smtClean="0"/>
              <a:t>FY15</a:t>
            </a:r>
            <a:endParaRPr lang="en-US" dirty="0" smtClean="0"/>
          </a:p>
          <a:p>
            <a:pPr lvl="1"/>
            <a:r>
              <a:rPr lang="en-US" dirty="0" smtClean="0"/>
              <a:t>FY15-FY16: </a:t>
            </a:r>
            <a:endParaRPr lang="en-US" dirty="0" smtClean="0"/>
          </a:p>
          <a:p>
            <a:pPr lvl="2"/>
            <a:r>
              <a:rPr lang="en-US" dirty="0" smtClean="0"/>
              <a:t>first physics run with </a:t>
            </a:r>
            <a:r>
              <a:rPr lang="en-US" dirty="0" smtClean="0"/>
              <a:t>the polarized </a:t>
            </a:r>
            <a:r>
              <a:rPr lang="en-US" dirty="0" smtClean="0"/>
              <a:t>target at </a:t>
            </a:r>
            <a:r>
              <a:rPr lang="en-US" dirty="0" smtClean="0"/>
              <a:t>E906</a:t>
            </a:r>
            <a:endParaRPr lang="en-US" dirty="0" smtClean="0"/>
          </a:p>
          <a:p>
            <a:pPr lvl="2"/>
            <a:r>
              <a:rPr lang="en-US" dirty="0" smtClean="0"/>
              <a:t>Preliminary results by the end of </a:t>
            </a:r>
            <a:r>
              <a:rPr lang="en-US" dirty="0" smtClean="0"/>
              <a:t>FY16.</a:t>
            </a: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D3EA3-4200-234A-AFFE-61DEC6265227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2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4021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Available E906 </a:t>
            </a:r>
            <a:r>
              <a:rPr lang="en-US" dirty="0" smtClean="0"/>
              <a:t>Target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371"/>
            <a:ext cx="8229600" cy="4525963"/>
          </a:xfrm>
        </p:spPr>
        <p:txBody>
          <a:bodyPr/>
          <a:lstStyle/>
          <a:p>
            <a:r>
              <a:rPr lang="en-US" dirty="0" smtClean="0"/>
              <a:t>Target is shielded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 mliu@lanl.gov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7400" y="2506133"/>
            <a:ext cx="3420533" cy="3251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8341" y="4995333"/>
            <a:ext cx="211667" cy="2201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5533" y="5105399"/>
            <a:ext cx="2074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5105399"/>
            <a:ext cx="0" cy="6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2000" y="5320268"/>
            <a:ext cx="5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60133" y="2506133"/>
            <a:ext cx="16934" cy="25992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7200" y="36152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96533" y="5393267"/>
            <a:ext cx="11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pipe</a:t>
            </a:r>
            <a:endParaRPr lang="en-US" dirty="0"/>
          </a:p>
        </p:txBody>
      </p:sp>
      <p:pic>
        <p:nvPicPr>
          <p:cNvPr id="18" name="Picture 17" descr="P10201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11" y="228600"/>
            <a:ext cx="3770489" cy="2827867"/>
          </a:xfrm>
          <a:prstGeom prst="rect">
            <a:avLst/>
          </a:prstGeom>
        </p:spPr>
      </p:pic>
      <p:pic>
        <p:nvPicPr>
          <p:cNvPr id="19" name="Picture 18" descr="P1020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6" y="3365498"/>
            <a:ext cx="4639734" cy="347980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61999" y="2937933"/>
            <a:ext cx="347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5533" y="30564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0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393</Words>
  <Application>Microsoft Macintosh PowerPoint</Application>
  <PresentationFormat>On-screen Show (4:3)</PresentationFormat>
  <Paragraphs>61</Paragraphs>
  <Slides>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Microsoft Equation</vt:lpstr>
      <vt:lpstr>Take advantage of the current E906 Drell-Yan Exp. @Fermilab,  develop a new polarized hadron physics Program</vt:lpstr>
      <vt:lpstr>Polarized Target Drell-Yan Transverse Single  Spin Asymmetry @Fermilab Sea-Quark Sivers Effects</vt:lpstr>
      <vt:lpstr>LANL High Density Polarized Proton (Neutron) Target</vt:lpstr>
      <vt:lpstr>LANL Polarized Proton Target  Drell-Yan Proposal</vt:lpstr>
      <vt:lpstr>Available E906 Target Area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Xiong Liu</dc:creator>
  <cp:lastModifiedBy>Ming Xiong Liu</cp:lastModifiedBy>
  <cp:revision>20</cp:revision>
  <dcterms:created xsi:type="dcterms:W3CDTF">2013-01-13T04:16:03Z</dcterms:created>
  <dcterms:modified xsi:type="dcterms:W3CDTF">2013-01-13T18:00:07Z</dcterms:modified>
</cp:coreProperties>
</file>