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0" r:id="rId2"/>
    <p:sldId id="263" r:id="rId3"/>
    <p:sldId id="262" r:id="rId4"/>
    <p:sldId id="261" r:id="rId5"/>
    <p:sldId id="264" r:id="rId6"/>
    <p:sldId id="266" r:id="rId7"/>
    <p:sldId id="257" r:id="rId8"/>
    <p:sldId id="265" r:id="rId9"/>
    <p:sldId id="267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63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311AE-53ED-3440-818B-17D32C60FA11}" type="datetimeFigureOut">
              <a:rPr lang="en-US" smtClean="0"/>
              <a:t>12/21/12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FD6CD-CA5D-0F46-9721-EA43EA9BF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80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C233B-065C-994A-9513-E9CB3AB38513}" type="datetimeFigureOut">
              <a:rPr lang="en-US" smtClean="0"/>
              <a:t>12/21/12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1FD8C-5A1E-1040-BDBA-7FA7DD4C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90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9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8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4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5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6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5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2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6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Ming Liu,  </a:t>
            </a:r>
            <a:r>
              <a:rPr lang="en-US" dirty="0" err="1" smtClean="0"/>
              <a:t>mliu@lanl.gov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AC9CE-C4CF-D34A-9EB3-3092C6C4B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8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4.emf"/><Relationship Id="rId9" Type="http://schemas.openxmlformats.org/officeDocument/2006/relationships/image" Target="../media/image10.pn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8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7.wmf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067" y="563335"/>
            <a:ext cx="6797522" cy="1093328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Take advantage of the current E906 </a:t>
            </a:r>
            <a:r>
              <a:rPr lang="en-US" sz="2000" dirty="0" err="1">
                <a:solidFill>
                  <a:srgbClr val="0000FF"/>
                </a:solidFill>
              </a:rPr>
              <a:t>Drell</a:t>
            </a:r>
            <a:r>
              <a:rPr lang="en-US" sz="2000" dirty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Yan Exp. @</a:t>
            </a:r>
            <a:r>
              <a:rPr lang="en-US" sz="2000" dirty="0" err="1" smtClean="0">
                <a:solidFill>
                  <a:srgbClr val="0000FF"/>
                </a:solidFill>
              </a:rPr>
              <a:t>Fermilab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develop a new polarized hadron physics Program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1989" y="3689349"/>
            <a:ext cx="4085368" cy="2753783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162" dirty="0" err="1" smtClean="0">
                <a:solidFill>
                  <a:srgbClr val="0000FF"/>
                </a:solidFill>
              </a:rPr>
              <a:t>Drell</a:t>
            </a:r>
            <a:r>
              <a:rPr lang="en-US" sz="2162" dirty="0" smtClean="0">
                <a:solidFill>
                  <a:srgbClr val="0000FF"/>
                </a:solidFill>
              </a:rPr>
              <a:t>-Yan Transverse Single Spin Asymmetry: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2"/>
              <a:buNone/>
            </a:pPr>
            <a:endParaRPr lang="en-US" sz="94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162" dirty="0" smtClean="0"/>
              <a:t>Polarized proton (NH</a:t>
            </a:r>
            <a:r>
              <a:rPr lang="en-US" sz="2162" baseline="-25000" dirty="0" smtClean="0"/>
              <a:t>3</a:t>
            </a:r>
            <a:r>
              <a:rPr lang="en-US" sz="2162" dirty="0" smtClean="0"/>
              <a:t>) target,  design &amp; construction at  LANL.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en-US" sz="941" dirty="0" smtClean="0"/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162" dirty="0" smtClean="0">
                <a:solidFill>
                  <a:srgbClr val="FF0000"/>
                </a:solidFill>
              </a:rPr>
              <a:t>(polarized) 120 </a:t>
            </a:r>
            <a:r>
              <a:rPr lang="en-US" sz="2162" dirty="0" err="1" smtClean="0">
                <a:solidFill>
                  <a:srgbClr val="FF0000"/>
                </a:solidFill>
              </a:rPr>
              <a:t>GeV</a:t>
            </a:r>
            <a:r>
              <a:rPr lang="en-US" sz="2162" dirty="0" smtClean="0">
                <a:solidFill>
                  <a:srgbClr val="FF0000"/>
                </a:solidFill>
              </a:rPr>
              <a:t> proton beam from the </a:t>
            </a:r>
            <a:r>
              <a:rPr lang="en-US" sz="2162" dirty="0" err="1" smtClean="0">
                <a:solidFill>
                  <a:srgbClr val="FF0000"/>
                </a:solidFill>
              </a:rPr>
              <a:t>Fermilab’s</a:t>
            </a:r>
            <a:r>
              <a:rPr lang="en-US" sz="2162" dirty="0" smtClean="0">
                <a:solidFill>
                  <a:srgbClr val="FF0000"/>
                </a:solidFill>
              </a:rPr>
              <a:t> Main Injector, E-1027</a:t>
            </a:r>
            <a:endParaRPr lang="en-US" sz="2162" dirty="0" smtClean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sz="2162" dirty="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595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39888" y="2678113"/>
            <a:ext cx="1387475" cy="381000"/>
            <a:chOff x="858" y="1507"/>
            <a:chExt cx="874" cy="240"/>
          </a:xfrm>
        </p:grpSpPr>
        <p:sp>
          <p:nvSpPr>
            <p:cNvPr id="40999" name="Text Box 9"/>
            <p:cNvSpPr txBox="1">
              <a:spLocks noChangeArrowheads="1"/>
            </p:cNvSpPr>
            <p:nvPr/>
          </p:nvSpPr>
          <p:spPr bwMode="auto">
            <a:xfrm rot="-1260000">
              <a:off x="1094" y="1513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4100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0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8" name="Line 62"/>
          <p:cNvSpPr>
            <a:spLocks noChangeShapeType="1"/>
          </p:cNvSpPr>
          <p:nvPr/>
        </p:nvSpPr>
        <p:spPr bwMode="auto">
          <a:xfrm flipV="1">
            <a:off x="266700" y="2438400"/>
            <a:ext cx="952500" cy="2349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665027" y="1557515"/>
            <a:ext cx="4876800" cy="1957386"/>
            <a:chOff x="266700" y="1046163"/>
            <a:chExt cx="5411788" cy="2298700"/>
          </a:xfrm>
        </p:grpSpPr>
        <p:pic>
          <p:nvPicPr>
            <p:cNvPr id="40974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9963" y="1046163"/>
              <a:ext cx="4708525" cy="229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5" name="Line 87"/>
            <p:cNvSpPr>
              <a:spLocks noChangeShapeType="1"/>
            </p:cNvSpPr>
            <p:nvPr/>
          </p:nvSpPr>
          <p:spPr bwMode="auto">
            <a:xfrm flipV="1">
              <a:off x="266700" y="2844800"/>
              <a:ext cx="561975" cy="179388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0973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1" y="3689350"/>
            <a:ext cx="4241800" cy="251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 descr="d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6078" y="1557515"/>
            <a:ext cx="2703122" cy="19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Up Arrow Callout 66"/>
          <p:cNvSpPr/>
          <p:nvPr/>
        </p:nvSpPr>
        <p:spPr>
          <a:xfrm>
            <a:off x="1195714" y="2921982"/>
            <a:ext cx="127321" cy="263228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6948" y="1956748"/>
            <a:ext cx="254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 A New Polarized Target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4698" y="43200"/>
            <a:ext cx="8953500" cy="10667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Opportunity for a Polarized Target </a:t>
            </a:r>
            <a:r>
              <a:rPr lang="en-US" sz="2800" b="1" dirty="0" err="1" smtClean="0">
                <a:solidFill>
                  <a:srgbClr val="FF0000"/>
                </a:solidFill>
              </a:rPr>
              <a:t>Drell</a:t>
            </a:r>
            <a:r>
              <a:rPr lang="en-US" sz="2800" b="1" dirty="0" smtClean="0">
                <a:solidFill>
                  <a:srgbClr val="FF0000"/>
                </a:solidFill>
              </a:rPr>
              <a:t>-Yan </a:t>
            </a:r>
            <a:r>
              <a:rPr lang="en-US" sz="2800" b="1" dirty="0" err="1" smtClean="0">
                <a:solidFill>
                  <a:srgbClr val="FF0000"/>
                </a:solidFill>
              </a:rPr>
              <a:t>Exp@Fermilab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5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P10201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10" y="3496733"/>
            <a:ext cx="4481690" cy="3361267"/>
          </a:xfrm>
          <a:prstGeom prst="rect">
            <a:avLst/>
          </a:prstGeom>
        </p:spPr>
      </p:pic>
      <p:pic>
        <p:nvPicPr>
          <p:cNvPr id="8" name="Picture 7" descr="P10201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9" name="Picture 8" descr="P10201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0" name="Picture 9" descr="P10201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6875" y="523875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1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7" y="5225"/>
            <a:ext cx="4163484" cy="1143000"/>
          </a:xfrm>
        </p:spPr>
        <p:txBody>
          <a:bodyPr/>
          <a:lstStyle/>
          <a:p>
            <a:r>
              <a:rPr lang="en-US" dirty="0" smtClean="0"/>
              <a:t>The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65" y="996272"/>
            <a:ext cx="4005646" cy="159470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(Sea-quark flavor asymmetry)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Sea-quark </a:t>
            </a:r>
            <a:r>
              <a:rPr lang="en-US" dirty="0" smtClean="0"/>
              <a:t>orbital angular motion </a:t>
            </a:r>
            <a:r>
              <a:rPr lang="en-US" altLang="zh-CN" dirty="0" smtClean="0"/>
              <a:t>and </a:t>
            </a:r>
            <a:r>
              <a:rPr lang="en-US" altLang="zh-CN" dirty="0" err="1" smtClean="0"/>
              <a:t>Sivers</a:t>
            </a:r>
            <a:r>
              <a:rPr lang="en-US" altLang="zh-CN" dirty="0" smtClean="0"/>
              <a:t> function at x = 0.0 ~ 0.3</a:t>
            </a:r>
            <a:endParaRPr lang="en-US" dirty="0" smtClean="0"/>
          </a:p>
          <a:p>
            <a:r>
              <a:rPr lang="en-US" dirty="0" smtClean="0"/>
              <a:t>Proton spin puzzle</a:t>
            </a:r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38252400"/>
            <a:ext cx="8153400" cy="6477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8305800" y="38404800"/>
            <a:ext cx="8153400" cy="647700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6985001" y="4202112"/>
              <a:ext cx="12001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u="none" dirty="0"/>
                <a:t>E906 </a:t>
              </a:r>
              <a:r>
                <a:rPr lang="en-US" sz="1400" u="none" dirty="0" err="1"/>
                <a:t>Spect</a:t>
              </a:r>
              <a:r>
                <a:rPr lang="en-US" sz="1400" u="none" dirty="0"/>
                <a:t>. </a:t>
              </a:r>
            </a:p>
            <a:p>
              <a:r>
                <a:rPr lang="en-US" sz="1400" u="none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58200" y="38557200"/>
            <a:ext cx="8153400" cy="647700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6985001" y="4202112"/>
              <a:ext cx="12001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u="none" dirty="0"/>
                <a:t>E906 </a:t>
              </a:r>
              <a:r>
                <a:rPr lang="en-US" sz="1400" u="none" dirty="0" err="1"/>
                <a:t>Spect</a:t>
              </a:r>
              <a:r>
                <a:rPr lang="en-US" sz="1400" u="none" dirty="0"/>
                <a:t>. </a:t>
              </a:r>
            </a:p>
            <a:p>
              <a:r>
                <a:rPr lang="en-US" sz="1400" u="none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10600" y="38709600"/>
            <a:ext cx="8153400" cy="647700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6985001" y="4202112"/>
              <a:ext cx="12001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u="none" dirty="0"/>
                <a:t>E906 </a:t>
              </a:r>
              <a:r>
                <a:rPr lang="en-US" sz="1400" u="none" dirty="0" err="1"/>
                <a:t>Spect</a:t>
              </a:r>
              <a:r>
                <a:rPr lang="en-US" sz="1400" u="none" dirty="0"/>
                <a:t>. </a:t>
              </a:r>
            </a:p>
            <a:p>
              <a:r>
                <a:rPr lang="en-US" sz="1400" u="none" dirty="0"/>
                <a:t>Monte Carlo</a:t>
              </a:r>
            </a:p>
          </p:txBody>
        </p:sp>
      </p:grpSp>
      <p:pic>
        <p:nvPicPr>
          <p:cNvPr id="15" name="Picture 2" descr="dbub_e906_sl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938" y="3089049"/>
            <a:ext cx="3386667" cy="337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15315" y="2131948"/>
            <a:ext cx="4201583" cy="3247129"/>
          </a:xfrm>
          <a:prstGeom prst="rect">
            <a:avLst/>
          </a:prstGeom>
        </p:spPr>
      </p:pic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4178301" y="4470856"/>
            <a:ext cx="2209800" cy="2133600"/>
            <a:chOff x="3600" y="672"/>
            <a:chExt cx="1920" cy="1776"/>
          </a:xfrm>
        </p:grpSpPr>
        <p:pic>
          <p:nvPicPr>
            <p:cNvPr id="18" name="Picture 11" descr="puzzle_LP0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00" y="672"/>
              <a:ext cx="1779" cy="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4608" y="1488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5088" y="1200"/>
              <a:ext cx="28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1" name="AutoShape 14"/>
            <p:cNvSpPr>
              <a:spLocks noChangeArrowheads="1"/>
            </p:cNvSpPr>
            <p:nvPr/>
          </p:nvSpPr>
          <p:spPr bwMode="auto">
            <a:xfrm flipH="1">
              <a:off x="4992" y="1008"/>
              <a:ext cx="528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 flipH="1" flipV="1">
              <a:off x="4704" y="1692"/>
              <a:ext cx="432" cy="756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3" name="AutoShape 16"/>
            <p:cNvSpPr>
              <a:spLocks noChangeArrowheads="1"/>
            </p:cNvSpPr>
            <p:nvPr/>
          </p:nvSpPr>
          <p:spPr bwMode="auto">
            <a:xfrm flipH="1">
              <a:off x="4704" y="1248"/>
              <a:ext cx="624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4608" y="172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graphicFrame>
        <p:nvGraphicFramePr>
          <p:cNvPr id="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500898"/>
              </p:ext>
            </p:extLst>
          </p:nvPr>
        </p:nvGraphicFramePr>
        <p:xfrm>
          <a:off x="6380163" y="4622800"/>
          <a:ext cx="2497137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Equation" r:id="rId7" imgW="1625600" imgH="1079500" progId="Equation.3">
                  <p:embed/>
                </p:oleObj>
              </mc:Choice>
              <mc:Fallback>
                <p:oleObj name="Equation" r:id="rId7" imgW="1625600" imgH="1079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163" y="4622800"/>
                        <a:ext cx="2497137" cy="16589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80534" y="2742931"/>
            <a:ext cx="2671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</a:t>
            </a:r>
            <a:r>
              <a:rPr lang="en-US" dirty="0" err="1" smtClean="0"/>
              <a:t>dbar</a:t>
            </a:r>
            <a:r>
              <a:rPr lang="en-US" dirty="0" smtClean="0"/>
              <a:t>/</a:t>
            </a:r>
            <a:r>
              <a:rPr lang="en-US" dirty="0" err="1" smtClean="0"/>
              <a:t>ubar</a:t>
            </a:r>
            <a:r>
              <a:rPr lang="en-US" dirty="0" smtClean="0"/>
              <a:t> projection</a:t>
            </a:r>
            <a:endParaRPr lang="en-US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6008" y="220052"/>
            <a:ext cx="2629429" cy="232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693690"/>
              </p:ext>
            </p:extLst>
          </p:nvPr>
        </p:nvGraphicFramePr>
        <p:xfrm>
          <a:off x="7173913" y="604053"/>
          <a:ext cx="1772708" cy="1527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Equation" r:id="rId10" imgW="1663700" imgH="1143000" progId="Equation.3">
                  <p:embed/>
                </p:oleObj>
              </mc:Choice>
              <mc:Fallback>
                <p:oleObj name="Equation" r:id="rId10" imgW="166370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3913" y="604053"/>
                        <a:ext cx="1772708" cy="15278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7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53" y="76200"/>
            <a:ext cx="8843247" cy="1320615"/>
          </a:xfrm>
        </p:spPr>
        <p:txBody>
          <a:bodyPr>
            <a:normAutofit fontScale="90000"/>
          </a:bodyPr>
          <a:lstStyle/>
          <a:p>
            <a:r>
              <a:rPr lang="en-US" sz="3111" dirty="0" err="1" smtClean="0"/>
              <a:t>Drell</a:t>
            </a:r>
            <a:r>
              <a:rPr lang="en-US" sz="3111" dirty="0" smtClean="0"/>
              <a:t>-Yan Transverse Single Spin Asymmetry @</a:t>
            </a:r>
            <a:r>
              <a:rPr lang="en-US" sz="3111" dirty="0" err="1" smtClean="0"/>
              <a:t>Fermilab</a:t>
            </a: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 err="1" smtClean="0">
                <a:solidFill>
                  <a:srgbClr val="0000FF"/>
                </a:solidFill>
              </a:rPr>
              <a:t>SeaQuark</a:t>
            </a:r>
            <a:r>
              <a:rPr lang="en-US" sz="3111" dirty="0" smtClean="0">
                <a:solidFill>
                  <a:srgbClr val="0000FF"/>
                </a:solidFill>
              </a:rPr>
              <a:t> </a:t>
            </a:r>
            <a:r>
              <a:rPr lang="en-US" sz="3111" dirty="0" err="1" smtClean="0">
                <a:solidFill>
                  <a:srgbClr val="0000FF"/>
                </a:solidFill>
              </a:rPr>
              <a:t>Sivers</a:t>
            </a:r>
            <a:r>
              <a:rPr lang="en-US" sz="3111" dirty="0" smtClean="0">
                <a:solidFill>
                  <a:srgbClr val="0000FF"/>
                </a:solidFill>
              </a:rPr>
              <a:t> Effects</a:t>
            </a:r>
            <a:endParaRPr lang="en-US" sz="311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027" y="1396815"/>
            <a:ext cx="3969545" cy="132343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first precise measurements of </a:t>
            </a:r>
            <a:r>
              <a:rPr lang="en-US" sz="1600" dirty="0" err="1" smtClean="0"/>
              <a:t>seaquark</a:t>
            </a:r>
            <a:r>
              <a:rPr lang="en-US" sz="1600" dirty="0" smtClean="0"/>
              <a:t>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@</a:t>
            </a:r>
            <a:r>
              <a:rPr lang="en-US" sz="1600" dirty="0" smtClean="0"/>
              <a:t> large x = 0.1~0.4 where significant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Asymmetry observed in pol. SIDIS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Sea-quark’s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</a:t>
            </a:r>
            <a:r>
              <a:rPr lang="en-US" sz="1600" dirty="0" err="1" smtClean="0"/>
              <a:t>Funcs</a:t>
            </a:r>
            <a:r>
              <a:rPr lang="en-US" sz="1600" dirty="0" smtClean="0"/>
              <a:t> poorly known</a:t>
            </a:r>
          </a:p>
        </p:txBody>
      </p:sp>
      <p:pic>
        <p:nvPicPr>
          <p:cNvPr id="13" name="Picture 12" descr="DY_idealsetup_projected_1031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7" y="2881307"/>
            <a:ext cx="3837125" cy="35676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8" name="Picture 8" descr="x1x2_accep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3152" y="3017832"/>
            <a:ext cx="4243648" cy="333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185401"/>
              </p:ext>
            </p:extLst>
          </p:nvPr>
        </p:nvGraphicFramePr>
        <p:xfrm>
          <a:off x="4955584" y="1396815"/>
          <a:ext cx="3996101" cy="155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584" y="1396815"/>
                        <a:ext cx="3996101" cy="15502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4443152" y="4241800"/>
            <a:ext cx="512432" cy="65193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969002" y="4775201"/>
            <a:ext cx="8466" cy="91440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45030" y="4758267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Current E906 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Coverage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448820" y="2337451"/>
            <a:ext cx="512432" cy="586192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585762" y="4478866"/>
            <a:ext cx="1205736" cy="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76325" y="3615268"/>
            <a:ext cx="157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Coverage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946236" y="26485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Pol. Target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8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4841875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LANL High Density Polarized Proton (Neutron) Target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1073" y="113765"/>
            <a:ext cx="4302125" cy="6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41875" y="4864100"/>
            <a:ext cx="5556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5016500"/>
            <a:ext cx="555625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NL_polTarget_Oxfo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3162662"/>
            <a:ext cx="2552156" cy="34028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4</a:t>
            </a:fld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8533" y="1122362"/>
            <a:ext cx="5105399" cy="2005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Superconducting dipole magnet</a:t>
            </a:r>
          </a:p>
          <a:p>
            <a:pPr lvl="1"/>
            <a:r>
              <a:rPr lang="en-US" dirty="0" smtClean="0"/>
              <a:t>Temperature ~ 1 K</a:t>
            </a:r>
          </a:p>
          <a:p>
            <a:pPr lvl="1"/>
            <a:r>
              <a:rPr lang="en-US" dirty="0" smtClean="0"/>
              <a:t>Magnetic Field:  5 Tesla</a:t>
            </a:r>
          </a:p>
          <a:p>
            <a:pPr lvl="1"/>
            <a:r>
              <a:rPr lang="en-US" dirty="0" smtClean="0"/>
              <a:t>10cm long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</a:p>
          <a:p>
            <a:r>
              <a:rPr lang="en-US" sz="2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Proved capable of handling high luminosity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up to ~ 10</a:t>
            </a:r>
            <a:r>
              <a:rPr lang="en-US" sz="2000" baseline="30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35    </a:t>
            </a: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(Hall C)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                          ~ 10</a:t>
            </a:r>
            <a:r>
              <a:rPr lang="en-U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(Hall B)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3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219" y="338667"/>
            <a:ext cx="7205197" cy="541813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0916" y="5353844"/>
            <a:ext cx="7810500" cy="805920"/>
          </a:xfrm>
          <a:solidFill>
            <a:schemeClr val="bg1"/>
          </a:solidFill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r>
              <a:rPr lang="en-US" sz="3200" dirty="0" smtClean="0"/>
              <a:t>=&gt; Probe  </a:t>
            </a:r>
            <a:r>
              <a:rPr lang="en-US" sz="3200" dirty="0" err="1" smtClean="0"/>
              <a:t>Sivers</a:t>
            </a:r>
            <a:r>
              <a:rPr lang="en-US" sz="3200" dirty="0" smtClean="0"/>
              <a:t> Functions via Polarized DY! 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9D11-099D-CF4F-A032-07120B1AEDB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10400" y="347134"/>
            <a:ext cx="116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Kang 2011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2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1C99-1DB9-5B45-827D-B53CFC1D55F5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38916" name="Picture 2" descr="Goto_DY_Tab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828675"/>
            <a:ext cx="8154988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6338888" y="1008063"/>
            <a:ext cx="1744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/>
              <a:t>Y. Goto 4/2010 CERN DY</a:t>
            </a:r>
            <a:r>
              <a:rPr lang="en-US" sz="1600"/>
              <a:t> </a:t>
            </a:r>
          </a:p>
        </p:txBody>
      </p:sp>
      <p:sp>
        <p:nvSpPr>
          <p:cNvPr id="38918" name="TextBox 4"/>
          <p:cNvSpPr txBox="1">
            <a:spLocks noChangeArrowheads="1"/>
          </p:cNvSpPr>
          <p:nvPr/>
        </p:nvSpPr>
        <p:spPr bwMode="auto">
          <a:xfrm>
            <a:off x="1457325" y="5953125"/>
            <a:ext cx="6626225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sz="1800"/>
              <a:t> </a:t>
            </a:r>
            <a:r>
              <a:rPr lang="en-US" sz="1800" b="1"/>
              <a:t>Polarized DY Dimuon Exp. at Fermilab Main Injector: 120GeV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sz="1800" b="1"/>
              <a:t> RHIC fixed target possibility:  250 GeV</a:t>
            </a:r>
          </a:p>
        </p:txBody>
      </p:sp>
      <p:sp>
        <p:nvSpPr>
          <p:cNvPr id="38919" name="Title 1"/>
          <p:cNvSpPr txBox="1">
            <a:spLocks/>
          </p:cNvSpPr>
          <p:nvPr/>
        </p:nvSpPr>
        <p:spPr bwMode="auto">
          <a:xfrm>
            <a:off x="203200" y="169863"/>
            <a:ext cx="86248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400">
                <a:solidFill>
                  <a:srgbClr val="FF0000"/>
                </a:solidFill>
              </a:rPr>
              <a:t>Proposed Future Polarized DY Exp’s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8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933" y="274638"/>
            <a:ext cx="875453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Polarized Target for </a:t>
            </a:r>
            <a:r>
              <a:rPr lang="en-US" dirty="0" err="1" smtClean="0"/>
              <a:t>Drell-Yan@Fermilab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0466" y="1417638"/>
            <a:ext cx="7916333" cy="43396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LANL LDRD project: FY13-FY15 (~$1.5M/year)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3</a:t>
            </a:r>
            <a:r>
              <a:rPr lang="en-US" dirty="0" smtClean="0"/>
              <a:t>-year project to have preliminary polarized DY spin asymmetry measurements at E906/</a:t>
            </a:r>
            <a:r>
              <a:rPr lang="en-US" dirty="0" err="1" smtClean="0"/>
              <a:t>Fermilab</a:t>
            </a:r>
            <a:r>
              <a:rPr lang="en-US" dirty="0"/>
              <a:t>;</a:t>
            </a:r>
            <a:r>
              <a:rPr lang="en-US" dirty="0" smtClean="0"/>
              <a:t> also a significant theoretical effort on </a:t>
            </a:r>
            <a:r>
              <a:rPr lang="en-US" dirty="0" err="1" smtClean="0"/>
              <a:t>pQCD</a:t>
            </a:r>
            <a:r>
              <a:rPr lang="en-US" dirty="0" smtClean="0"/>
              <a:t> and L-QCD at LANL </a:t>
            </a:r>
          </a:p>
          <a:p>
            <a:pPr lvl="1"/>
            <a:r>
              <a:rPr lang="en-US" dirty="0" smtClean="0"/>
              <a:t>FY13-FY14: </a:t>
            </a:r>
          </a:p>
          <a:p>
            <a:pPr lvl="2"/>
            <a:r>
              <a:rPr lang="en-US" dirty="0" smtClean="0"/>
              <a:t>Re-build a polarized target, and be ready for beams at E906 in FY14</a:t>
            </a:r>
          </a:p>
          <a:p>
            <a:pPr lvl="1"/>
            <a:r>
              <a:rPr lang="en-US" dirty="0" smtClean="0"/>
              <a:t>FY15: </a:t>
            </a:r>
          </a:p>
          <a:p>
            <a:pPr lvl="2"/>
            <a:r>
              <a:rPr lang="en-US" dirty="0" smtClean="0"/>
              <a:t>first physics run with polarized target at </a:t>
            </a:r>
            <a:r>
              <a:rPr lang="en-US" dirty="0"/>
              <a:t>F</a:t>
            </a:r>
            <a:r>
              <a:rPr lang="en-US" dirty="0" smtClean="0"/>
              <a:t>ermilab for DY</a:t>
            </a:r>
          </a:p>
          <a:p>
            <a:pPr lvl="2"/>
            <a:r>
              <a:rPr lang="en-US" dirty="0" smtClean="0"/>
              <a:t>Preliminary results by the end of FY15.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3EA3-4200-234A-AFFE-61DEC6265227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4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</a:rPr>
              <a:t>Ming Liu,  mliu@lanl.gov</a:t>
            </a:r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E95BE6-239C-0E4E-BE95-447077EE9715}" type="slidenum">
              <a:rPr 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47109" name="Title 1"/>
          <p:cNvSpPr>
            <a:spLocks noGrp="1"/>
          </p:cNvSpPr>
          <p:nvPr>
            <p:ph type="title"/>
          </p:nvPr>
        </p:nvSpPr>
        <p:spPr>
          <a:xfrm>
            <a:off x="457200" y="-1587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Kinematics Coverage: 120 </a:t>
            </a:r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@Main Injector</a:t>
            </a:r>
          </a:p>
        </p:txBody>
      </p:sp>
      <p:pic>
        <p:nvPicPr>
          <p:cNvPr id="471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4" y="1598574"/>
            <a:ext cx="4744509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027740"/>
              </p:ext>
            </p:extLst>
          </p:nvPr>
        </p:nvGraphicFramePr>
        <p:xfrm>
          <a:off x="4083050" y="885825"/>
          <a:ext cx="4940300" cy="712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Equation" r:id="rId5" imgW="3429000" imgH="495000" progId="Equation.3">
                  <p:embed/>
                </p:oleObj>
              </mc:Choice>
              <mc:Fallback>
                <p:oleObj name="Equation" r:id="rId5" imgW="34290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050" y="885825"/>
                        <a:ext cx="4940300" cy="7127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381622" y="1622399"/>
            <a:ext cx="641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dirty="0" err="1"/>
              <a:t>x</a:t>
            </a:r>
            <a:r>
              <a:rPr lang="en-US" sz="1800" baseline="-25000" dirty="0" err="1"/>
              <a:t>Beam</a:t>
            </a:r>
            <a:endParaRPr lang="en-US" sz="1800" baseline="-25000" dirty="0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8225737" y="4761468"/>
            <a:ext cx="687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dirty="0" err="1"/>
              <a:t>x</a:t>
            </a:r>
            <a:r>
              <a:rPr lang="en-US" sz="1800" baseline="-25000" dirty="0" err="1"/>
              <a:t>Target</a:t>
            </a:r>
            <a:endParaRPr lang="en-US" sz="1800" baseline="-25000" dirty="0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359522" y="2289665"/>
            <a:ext cx="9016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dirty="0" err="1" smtClean="0"/>
              <a:t>P</a:t>
            </a:r>
            <a:r>
              <a:rPr lang="en-US" sz="1800" baseline="-25000" dirty="0" err="1" smtClean="0"/>
              <a:t>muon</a:t>
            </a:r>
            <a:r>
              <a:rPr lang="en-US" sz="1800" dirty="0" smtClean="0"/>
              <a:t>&gt;</a:t>
            </a:r>
            <a:r>
              <a:rPr lang="en-US" sz="1800" dirty="0"/>
              <a:t>0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7479283" y="2157968"/>
            <a:ext cx="9016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dirty="0" err="1" smtClean="0"/>
              <a:t>P</a:t>
            </a:r>
            <a:r>
              <a:rPr lang="en-US" sz="1800" baseline="-25000" dirty="0" err="1" smtClean="0"/>
              <a:t>muon</a:t>
            </a:r>
            <a:r>
              <a:rPr lang="en-US" sz="1800" dirty="0" smtClean="0"/>
              <a:t>&gt;</a:t>
            </a:r>
            <a:r>
              <a:rPr lang="en-US" sz="1800" dirty="0"/>
              <a:t>5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5242528" y="3932858"/>
            <a:ext cx="1018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dirty="0" err="1" smtClean="0"/>
              <a:t>P</a:t>
            </a:r>
            <a:r>
              <a:rPr lang="en-US" sz="1800" baseline="-25000" dirty="0" err="1" smtClean="0"/>
              <a:t>muon</a:t>
            </a:r>
            <a:r>
              <a:rPr lang="en-US" sz="1800" dirty="0" smtClean="0"/>
              <a:t>&gt;</a:t>
            </a:r>
            <a:r>
              <a:rPr lang="en-US" sz="1800" dirty="0"/>
              <a:t>10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7555832" y="3932858"/>
            <a:ext cx="1018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dirty="0" err="1" smtClean="0"/>
              <a:t>P</a:t>
            </a:r>
            <a:r>
              <a:rPr lang="en-US" sz="1800" baseline="-25000" dirty="0" err="1" smtClean="0"/>
              <a:t>muon</a:t>
            </a:r>
            <a:r>
              <a:rPr lang="en-US" sz="1800" dirty="0" smtClean="0"/>
              <a:t>&gt;</a:t>
            </a:r>
            <a:r>
              <a:rPr lang="en-US" sz="1800" dirty="0"/>
              <a:t>20</a:t>
            </a:r>
          </a:p>
        </p:txBody>
      </p:sp>
      <p:grpSp>
        <p:nvGrpSpPr>
          <p:cNvPr id="47117" name="Group 13"/>
          <p:cNvGrpSpPr>
            <a:grpSpLocks/>
          </p:cNvGrpSpPr>
          <p:nvPr/>
        </p:nvGrpSpPr>
        <p:grpSpPr bwMode="auto">
          <a:xfrm>
            <a:off x="0" y="885825"/>
            <a:ext cx="3998913" cy="5616575"/>
            <a:chOff x="2995" y="796"/>
            <a:chExt cx="2311" cy="3509"/>
          </a:xfrm>
        </p:grpSpPr>
        <p:pic>
          <p:nvPicPr>
            <p:cNvPr id="47118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" y="1008"/>
              <a:ext cx="2311" cy="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9" name="TextBox 4"/>
            <p:cNvSpPr txBox="1">
              <a:spLocks noChangeArrowheads="1"/>
            </p:cNvSpPr>
            <p:nvPr/>
          </p:nvSpPr>
          <p:spPr bwMode="auto">
            <a:xfrm>
              <a:off x="3479" y="796"/>
              <a:ext cx="166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eaLnBrk="0" hangingPunct="0"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eaLnBrk="0" hangingPunct="0"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eaLnBrk="0" hangingPunct="0"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dirty="0" err="1"/>
                <a:t>Anselmino</a:t>
              </a:r>
              <a:r>
                <a:rPr lang="en-US" sz="1400" dirty="0"/>
                <a:t> et al PRD 79 -54010(2009)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85334" y="637700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Sivers</a:t>
            </a:r>
            <a:r>
              <a:rPr lang="en-US" dirty="0" smtClean="0">
                <a:solidFill>
                  <a:srgbClr val="0000FF"/>
                </a:solidFill>
              </a:rPr>
              <a:t> functions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5305" y="1807065"/>
            <a:ext cx="84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4&lt;M&lt;8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7931" y="5116499"/>
            <a:ext cx="2927228" cy="1385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6402401"/>
            <a:ext cx="114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= x</a:t>
            </a:r>
            <a:r>
              <a:rPr lang="en-US" baseline="-25000" dirty="0" smtClean="0"/>
              <a:t>1</a:t>
            </a:r>
            <a:r>
              <a:rPr lang="en-US" dirty="0" smtClean="0"/>
              <a:t> – x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40216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E906 Target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371"/>
            <a:ext cx="8229600" cy="4525963"/>
          </a:xfrm>
        </p:spPr>
        <p:txBody>
          <a:bodyPr/>
          <a:lstStyle/>
          <a:p>
            <a:r>
              <a:rPr lang="en-US" dirty="0" smtClean="0"/>
              <a:t>Target is shielded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7400" y="2506133"/>
            <a:ext cx="3420533" cy="32512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28341" y="4995333"/>
            <a:ext cx="211667" cy="2201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15533" y="5105399"/>
            <a:ext cx="20743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24200" y="5105399"/>
            <a:ext cx="0" cy="6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02000" y="5320268"/>
            <a:ext cx="51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24”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60133" y="2506133"/>
            <a:ext cx="16934" cy="25992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7200" y="3615267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105”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96533" y="5393267"/>
            <a:ext cx="11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pipe</a:t>
            </a:r>
            <a:endParaRPr lang="en-US" dirty="0"/>
          </a:p>
        </p:txBody>
      </p:sp>
      <p:pic>
        <p:nvPicPr>
          <p:cNvPr id="18" name="Picture 17" descr="P10201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11" y="228600"/>
            <a:ext cx="3770489" cy="2827867"/>
          </a:xfrm>
          <a:prstGeom prst="rect">
            <a:avLst/>
          </a:prstGeom>
        </p:spPr>
      </p:pic>
      <p:pic>
        <p:nvPicPr>
          <p:cNvPr id="19" name="Picture 18" descr="P1020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6" y="3365498"/>
            <a:ext cx="4639734" cy="347980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761999" y="2937933"/>
            <a:ext cx="347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15533" y="3056467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1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524</Words>
  <Application>Microsoft Macintosh PowerPoint</Application>
  <PresentationFormat>On-screen Show (4:3)</PresentationFormat>
  <Paragraphs>98</Paragraphs>
  <Slides>10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Equation</vt:lpstr>
      <vt:lpstr>Take advantage of the current E906 Drell-Yan Exp. @Fermilab,  develop a new polarized hadron physics Program</vt:lpstr>
      <vt:lpstr>The Physics</vt:lpstr>
      <vt:lpstr>Drell-Yan Transverse Single Spin Asymmetry @Fermilab SeaQuark Sivers Effects</vt:lpstr>
      <vt:lpstr>LANL High Density Polarized Proton (Neutron) Target</vt:lpstr>
      <vt:lpstr>=&gt; Probe  Sivers Functions via Polarized DY! </vt:lpstr>
      <vt:lpstr>PowerPoint Presentation</vt:lpstr>
      <vt:lpstr>Polarized Target for Drell-Yan@Fermilab</vt:lpstr>
      <vt:lpstr>Kinematics Coverage: 120 GeV @Main Injector</vt:lpstr>
      <vt:lpstr>E906 Target Area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Polarized Fixed Target Drell-Yan @Fermilab</dc:title>
  <dc:creator>Ming Xiong Liu</dc:creator>
  <cp:lastModifiedBy>Ming Xiong Liu</cp:lastModifiedBy>
  <cp:revision>97</cp:revision>
  <cp:lastPrinted>2012-12-21T18:11:10Z</cp:lastPrinted>
  <dcterms:created xsi:type="dcterms:W3CDTF">2012-12-20T01:58:49Z</dcterms:created>
  <dcterms:modified xsi:type="dcterms:W3CDTF">2012-12-21T21:28:27Z</dcterms:modified>
</cp:coreProperties>
</file>