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0" r:id="rId3"/>
    <p:sldId id="274" r:id="rId4"/>
    <p:sldId id="285" r:id="rId5"/>
    <p:sldId id="275" r:id="rId6"/>
    <p:sldId id="271" r:id="rId7"/>
    <p:sldId id="278" r:id="rId8"/>
    <p:sldId id="280" r:id="rId9"/>
    <p:sldId id="281" r:id="rId10"/>
    <p:sldId id="263" r:id="rId11"/>
    <p:sldId id="264" r:id="rId12"/>
    <p:sldId id="277" r:id="rId13"/>
    <p:sldId id="279" r:id="rId14"/>
    <p:sldId id="265" r:id="rId15"/>
    <p:sldId id="266" r:id="rId16"/>
    <p:sldId id="267" r:id="rId17"/>
    <p:sldId id="268" r:id="rId18"/>
    <p:sldId id="257" r:id="rId19"/>
    <p:sldId id="284" r:id="rId20"/>
    <p:sldId id="287" r:id="rId21"/>
    <p:sldId id="286" r:id="rId22"/>
    <p:sldId id="283" r:id="rId23"/>
    <p:sldId id="273" r:id="rId24"/>
    <p:sldId id="282" r:id="rId25"/>
    <p:sldId id="259" r:id="rId26"/>
    <p:sldId id="260" r:id="rId27"/>
    <p:sldId id="261" r:id="rId28"/>
    <p:sldId id="269" r:id="rId29"/>
    <p:sldId id="26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649" autoAdjust="0"/>
    <p:restoredTop sz="94660"/>
  </p:normalViewPr>
  <p:slideViewPr>
    <p:cSldViewPr snapToGrid="0" snapToObjects="1">
      <p:cViewPr varScale="1">
        <p:scale>
          <a:sx n="161" d="100"/>
          <a:sy n="161" d="100"/>
        </p:scale>
        <p:origin x="-10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5F19D-2AC2-A64C-B2E9-0F881088E753}" type="datetimeFigureOut">
              <a:rPr lang="en-US" smtClean="0"/>
              <a:t>12/10/14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C1E0A-406F-F244-B3BC-A111A97FA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250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CA236-A635-7644-8626-01E938B7E0B5}" type="datetimeFigureOut">
              <a:rPr lang="en-US" smtClean="0"/>
              <a:t>12/9/14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4A0B6-9391-F540-A7C3-3B4C1C6B7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151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9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1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6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1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8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9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6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5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jp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Relationship Id="rId3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98169"/>
            <a:ext cx="7772400" cy="1470025"/>
          </a:xfrm>
        </p:spPr>
        <p:txBody>
          <a:bodyPr/>
          <a:lstStyle/>
          <a:p>
            <a:r>
              <a:rPr lang="en-US" dirty="0" smtClean="0"/>
              <a:t>Transition from E906 to E1039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1721" y="1969622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Ming Liu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P-25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52960"/>
            <a:ext cx="4241800" cy="251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545" y="3852960"/>
            <a:ext cx="3579455" cy="2072316"/>
          </a:xfrm>
          <a:prstGeom prst="rect">
            <a:avLst/>
          </a:prstGeom>
        </p:spPr>
      </p:pic>
      <p:pic>
        <p:nvPicPr>
          <p:cNvPr id="6" name="Picture 5" descr="mag_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44" y="5260630"/>
            <a:ext cx="402842" cy="64492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0186924">
            <a:off x="4565670" y="5858810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830568" y="3957812"/>
            <a:ext cx="3716428" cy="779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113773" y="4035722"/>
            <a:ext cx="716795" cy="26489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E906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37146" y="4308406"/>
            <a:ext cx="389567" cy="16246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59161" y="6183836"/>
            <a:ext cx="2258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120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r>
              <a:rPr lang="en-US" dirty="0" smtClean="0">
                <a:solidFill>
                  <a:srgbClr val="800000"/>
                </a:solidFill>
              </a:rPr>
              <a:t> proton beam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4864" y="4814818"/>
            <a:ext cx="113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Pol Target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0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58738"/>
            <a:ext cx="8229600" cy="1143000"/>
          </a:xfrm>
        </p:spPr>
        <p:txBody>
          <a:bodyPr/>
          <a:lstStyle/>
          <a:p>
            <a:r>
              <a:rPr lang="en-US" dirty="0" smtClean="0"/>
              <a:t>Polarized </a:t>
            </a:r>
            <a:r>
              <a:rPr lang="en-US" dirty="0" smtClean="0"/>
              <a:t>Target Operation</a:t>
            </a:r>
            <a:endParaRPr lang="en-US" dirty="0"/>
          </a:p>
        </p:txBody>
      </p:sp>
      <p:pic>
        <p:nvPicPr>
          <p:cNvPr id="4" name="Picture 3" descr="mag_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6" y="1558636"/>
            <a:ext cx="3005422" cy="416358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800000">
            <a:off x="2159000" y="5057372"/>
            <a:ext cx="1974273" cy="1611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64182" y="5057372"/>
            <a:ext cx="322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entry (8’ above ground)</a:t>
            </a:r>
            <a:endParaRPr lang="en-US" dirty="0"/>
          </a:p>
        </p:txBody>
      </p:sp>
      <p:sp>
        <p:nvSpPr>
          <p:cNvPr id="7" name="Left-Right Arrow 6"/>
          <p:cNvSpPr/>
          <p:nvPr/>
        </p:nvSpPr>
        <p:spPr>
          <a:xfrm rot="16200000">
            <a:off x="-1746394" y="3305030"/>
            <a:ext cx="4163580" cy="6707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455675" y="3336636"/>
            <a:ext cx="157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1.72 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6182" y="1558635"/>
            <a:ext cx="50222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Mechanical issues: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Need platform to work around for target insert changes, helium refill, Nitrogen refill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Stand of target magnet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Crane or Gantry to lift target, max 2000 </a:t>
            </a:r>
            <a:r>
              <a:rPr lang="en-US" dirty="0" err="1" smtClean="0"/>
              <a:t>lb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New position -350 cm upstream of FMAG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Pump connections for evaporation cooling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ump connection for separator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Pump connection for main vacuum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Placement of liquefier system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0" name="Up-Down Arrow 9"/>
          <p:cNvSpPr/>
          <p:nvPr/>
        </p:nvSpPr>
        <p:spPr>
          <a:xfrm>
            <a:off x="1674091" y="0"/>
            <a:ext cx="207818" cy="1417638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5818" y="89972"/>
            <a:ext cx="484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stick movement:   3.6m to ceiling (tight)</a:t>
            </a:r>
            <a:endParaRPr lang="en-US" dirty="0"/>
          </a:p>
        </p:txBody>
      </p:sp>
      <p:sp>
        <p:nvSpPr>
          <p:cNvPr id="12" name="Left Arrow 11"/>
          <p:cNvSpPr/>
          <p:nvPr/>
        </p:nvSpPr>
        <p:spPr>
          <a:xfrm rot="402591">
            <a:off x="1495247" y="3625992"/>
            <a:ext cx="2352127" cy="28863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72" y="111027"/>
            <a:ext cx="8758766" cy="130317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Root Pump, Microwave and Mechanical </a:t>
            </a:r>
            <a:r>
              <a:rPr lang="en-US" sz="3200" dirty="0" smtClean="0"/>
              <a:t>Support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4207"/>
            <a:ext cx="3500752" cy="1056520"/>
          </a:xfrm>
        </p:spPr>
        <p:txBody>
          <a:bodyPr>
            <a:normAutofit fontScale="47500" lnSpcReduction="20000"/>
          </a:bodyPr>
          <a:lstStyle/>
          <a:p>
            <a:pPr marL="285750" indent="-285750"/>
            <a:r>
              <a:rPr lang="en-US" dirty="0"/>
              <a:t>Chiller for microwave</a:t>
            </a:r>
          </a:p>
          <a:p>
            <a:pPr marL="285750" indent="-285750"/>
            <a:r>
              <a:rPr lang="en-US" dirty="0"/>
              <a:t>Where to locate </a:t>
            </a:r>
            <a:r>
              <a:rPr lang="en-US" dirty="0" smtClean="0"/>
              <a:t>pump?</a:t>
            </a:r>
          </a:p>
          <a:p>
            <a:pPr marL="685800" lvl="1"/>
            <a:r>
              <a:rPr lang="en-US" dirty="0" smtClean="0"/>
              <a:t>Cave </a:t>
            </a:r>
            <a:r>
              <a:rPr lang="en-US" dirty="0"/>
              <a:t>or outside</a:t>
            </a:r>
            <a:r>
              <a:rPr lang="en-US" dirty="0" smtClean="0"/>
              <a:t>?</a:t>
            </a:r>
          </a:p>
          <a:p>
            <a:pPr marL="285750" indent="-285750"/>
            <a:r>
              <a:rPr lang="en-US" dirty="0" smtClean="0"/>
              <a:t>Connect </a:t>
            </a:r>
            <a:r>
              <a:rPr lang="en-US" dirty="0"/>
              <a:t>exhaust of magnet to pump</a:t>
            </a: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119772" y="3018659"/>
            <a:ext cx="4841566" cy="3517154"/>
            <a:chOff x="380714" y="2183158"/>
            <a:chExt cx="7956822" cy="4545185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24" y="2183158"/>
              <a:ext cx="6799912" cy="417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1058333" y="2508250"/>
              <a:ext cx="10584" cy="384810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524000" y="6721475"/>
              <a:ext cx="3005667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6200000">
              <a:off x="-445766" y="3650235"/>
              <a:ext cx="2259935" cy="606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15’ = 457 cm </a:t>
              </a:r>
              <a:endParaRPr lang="en-US" b="1" dirty="0">
                <a:solidFill>
                  <a:srgbClr val="FF0000"/>
                </a:solidFill>
                <a:latin typeface="Tekton Pro Bold"/>
                <a:cs typeface="Tekton Pro Bold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61916" y="6251059"/>
              <a:ext cx="2577696" cy="477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70”=178 </a:t>
              </a:r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cm</a:t>
              </a:r>
              <a:endParaRPr lang="en-US" b="1" dirty="0">
                <a:solidFill>
                  <a:srgbClr val="FF0000"/>
                </a:solidFill>
                <a:latin typeface="Tekton Pro Bold"/>
                <a:cs typeface="Tekton Pro Bold"/>
              </a:endParaRPr>
            </a:p>
          </p:txBody>
        </p:sp>
      </p:grpSp>
      <p:pic>
        <p:nvPicPr>
          <p:cNvPr id="15" name="Picture 14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8" y="5086529"/>
            <a:ext cx="838361" cy="1161428"/>
          </a:xfrm>
          <a:prstGeom prst="rect">
            <a:avLst/>
          </a:prstGeom>
        </p:spPr>
      </p:pic>
      <p:cxnSp>
        <p:nvCxnSpPr>
          <p:cNvPr id="17" name="Elbow Connector 16"/>
          <p:cNvCxnSpPr/>
          <p:nvPr/>
        </p:nvCxnSpPr>
        <p:spPr>
          <a:xfrm flipV="1">
            <a:off x="1293091" y="2470727"/>
            <a:ext cx="4260273" cy="547932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553364" y="2470727"/>
            <a:ext cx="0" cy="799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376219" y="3018659"/>
            <a:ext cx="0" cy="20678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11</a:t>
            </a:fld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35068" y="5086529"/>
            <a:ext cx="0" cy="116142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13946" y="5542331"/>
            <a:ext cx="81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172cm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4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774"/>
            <a:ext cx="8229600" cy="1117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Outside of E906 Target Area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Current E906 Cryogenic Services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3" name="Picture 2" descr="E906-target-area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38" y="1327025"/>
            <a:ext cx="6561283" cy="49209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22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1932" y="5252"/>
            <a:ext cx="6055735" cy="158032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New Polarized Target Area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new services and modifications needed to operate the polarized target: </a:t>
            </a:r>
            <a:br>
              <a:rPr lang="en-US" sz="2700" dirty="0" smtClean="0">
                <a:solidFill>
                  <a:srgbClr val="0000FF"/>
                </a:solidFill>
              </a:rPr>
            </a:br>
            <a:r>
              <a:rPr lang="en-US" sz="2700" dirty="0" smtClean="0">
                <a:solidFill>
                  <a:srgbClr val="0000FF"/>
                </a:solidFill>
              </a:rPr>
              <a:t>- pumps, </a:t>
            </a:r>
            <a:r>
              <a:rPr lang="en-US" sz="2700" dirty="0" err="1" smtClean="0">
                <a:solidFill>
                  <a:srgbClr val="0000FF"/>
                </a:solidFill>
              </a:rPr>
              <a:t>cryo</a:t>
            </a:r>
            <a:r>
              <a:rPr lang="en-US" sz="2700" dirty="0" smtClean="0">
                <a:solidFill>
                  <a:srgbClr val="0000FF"/>
                </a:solidFill>
              </a:rPr>
              <a:t>, electrical, microwave, NMR</a:t>
            </a:r>
            <a:endParaRPr lang="en-US" sz="2700" dirty="0">
              <a:solidFill>
                <a:srgbClr val="0000FF"/>
              </a:solidFill>
            </a:endParaRPr>
          </a:p>
        </p:txBody>
      </p:sp>
      <p:pic>
        <p:nvPicPr>
          <p:cNvPr id="3" name="Picture 2" descr="pac_view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0318" y="-47100"/>
            <a:ext cx="5619646" cy="7272482"/>
          </a:xfrm>
          <a:prstGeom prst="rect">
            <a:avLst/>
          </a:prstGeom>
        </p:spPr>
      </p:pic>
      <p:pic>
        <p:nvPicPr>
          <p:cNvPr id="5" name="Picture 4" descr="slac_poltg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626" y="110456"/>
            <a:ext cx="2277401" cy="33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6310" y="3945421"/>
            <a:ext cx="81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620cm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36310" y="3950021"/>
            <a:ext cx="7791" cy="2033443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79" y="4490003"/>
            <a:ext cx="579746" cy="80315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991932" y="6384883"/>
            <a:ext cx="2895600" cy="365125"/>
          </a:xfrm>
        </p:spPr>
        <p:txBody>
          <a:bodyPr/>
          <a:lstStyle/>
          <a:p>
            <a:r>
              <a:rPr lang="en-US" dirty="0" smtClean="0"/>
              <a:t>Ming Liu P-25 LDRD Review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13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23027" y="1784132"/>
            <a:ext cx="1059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= -3.5m</a:t>
            </a:r>
          </a:p>
          <a:p>
            <a:endParaRPr lang="en-US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470125" y="4236086"/>
            <a:ext cx="2913766" cy="2240133"/>
            <a:chOff x="166335" y="2313253"/>
            <a:chExt cx="8171201" cy="5398004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25" y="2313253"/>
              <a:ext cx="6799911" cy="417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 flipH="1" flipV="1">
              <a:off x="1058333" y="2508250"/>
              <a:ext cx="10584" cy="384810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524000" y="6721475"/>
              <a:ext cx="3005667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714296" y="3704384"/>
              <a:ext cx="2796996" cy="103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457 cm </a:t>
              </a:r>
              <a:endParaRPr lang="en-US" b="1" dirty="0">
                <a:solidFill>
                  <a:srgbClr val="FF0000"/>
                </a:solidFill>
                <a:latin typeface="Tekton Pro Bold"/>
                <a:cs typeface="Tekton Pro Bold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53139" y="6821285"/>
              <a:ext cx="5588975" cy="889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178 </a:t>
              </a:r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cm</a:t>
              </a:r>
              <a:endParaRPr lang="en-US" b="1" dirty="0">
                <a:solidFill>
                  <a:srgbClr val="FF0000"/>
                </a:solidFill>
                <a:latin typeface="Tekton Pro Bold"/>
                <a:cs typeface="Tekton Pro Bold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3682443" y="3257920"/>
            <a:ext cx="1704963" cy="1232083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983365" y="3699676"/>
            <a:ext cx="1457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Modifications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needed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3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Shielding </a:t>
            </a:r>
            <a:r>
              <a:rPr lang="en-US" dirty="0" smtClean="0"/>
              <a:t>and</a:t>
            </a:r>
            <a:r>
              <a:rPr lang="en-US" dirty="0" smtClean="0"/>
              <a:t> Beam Line Work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7273" y="1824182"/>
            <a:ext cx="37984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Radiation Shielding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Cave/ceiling shielding for new target position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electronics around target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microwave tube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microwave power supply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NMR electronics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control electronics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Magnet power supply, controls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Calculations for target </a:t>
            </a:r>
            <a:r>
              <a:rPr lang="en-US" dirty="0" smtClean="0"/>
              <a:t>activation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Target area radiation monitoring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3414" y="1824182"/>
            <a:ext cx="4375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Beam line </a:t>
            </a:r>
            <a:r>
              <a:rPr lang="en-US" dirty="0" smtClean="0">
                <a:solidFill>
                  <a:srgbClr val="0000FF"/>
                </a:solidFill>
              </a:rPr>
              <a:t>and </a:t>
            </a:r>
            <a:r>
              <a:rPr lang="en-US" dirty="0" smtClean="0">
                <a:solidFill>
                  <a:srgbClr val="0000FF"/>
                </a:solidFill>
              </a:rPr>
              <a:t>spectrometer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Beam size requires additional Quads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ollimator </a:t>
            </a:r>
            <a:r>
              <a:rPr lang="en-US" dirty="0" smtClean="0"/>
              <a:t>upstream of target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Beam </a:t>
            </a:r>
            <a:r>
              <a:rPr lang="en-US" dirty="0" smtClean="0"/>
              <a:t>position interlock, loss monitors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Third magnet between target and FMAG?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6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on Service Needs</a:t>
            </a:r>
            <a:br>
              <a:rPr lang="en-US" dirty="0" smtClean="0"/>
            </a:br>
            <a:r>
              <a:rPr lang="en-US" sz="3100" dirty="0" smtClean="0">
                <a:solidFill>
                  <a:srgbClr val="800000"/>
                </a:solidFill>
              </a:rPr>
              <a:t>Electrical </a:t>
            </a:r>
            <a:r>
              <a:rPr lang="en-US" sz="3100" dirty="0" smtClean="0">
                <a:solidFill>
                  <a:srgbClr val="800000"/>
                </a:solidFill>
              </a:rPr>
              <a:t>and </a:t>
            </a:r>
            <a:r>
              <a:rPr lang="en-US" sz="3100" dirty="0" smtClean="0">
                <a:solidFill>
                  <a:srgbClr val="800000"/>
                </a:solidFill>
              </a:rPr>
              <a:t>Water Cooling</a:t>
            </a:r>
            <a:endParaRPr lang="en-US" sz="31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Pump: 460V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magnet: 2000A,200V</a:t>
            </a:r>
          </a:p>
          <a:p>
            <a:r>
              <a:rPr lang="en-US" dirty="0" smtClean="0"/>
              <a:t>all magnets need field direction switches</a:t>
            </a:r>
          </a:p>
          <a:p>
            <a:r>
              <a:rPr lang="en-US" dirty="0" smtClean="0"/>
              <a:t>Network close to target</a:t>
            </a:r>
          </a:p>
          <a:p>
            <a:r>
              <a:rPr lang="en-US" dirty="0" smtClean="0"/>
              <a:t>Oxygen deficiency monitors</a:t>
            </a:r>
          </a:p>
          <a:p>
            <a:r>
              <a:rPr lang="en-US" dirty="0" smtClean="0"/>
              <a:t>regular 220 and 110 outlets.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2.3 </a:t>
            </a:r>
            <a:r>
              <a:rPr lang="en-US" dirty="0" err="1" smtClean="0"/>
              <a:t>lt</a:t>
            </a:r>
            <a:r>
              <a:rPr lang="en-US" dirty="0" smtClean="0"/>
              <a:t>/min </a:t>
            </a:r>
            <a:r>
              <a:rPr lang="en-US" dirty="0" smtClean="0"/>
              <a:t>cooling H2O</a:t>
            </a:r>
            <a:endParaRPr lang="en-US" dirty="0" smtClean="0"/>
          </a:p>
          <a:p>
            <a:r>
              <a:rPr lang="en-US" dirty="0" smtClean="0"/>
              <a:t>Need to calculate flow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3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Cryogenics: Liquid </a:t>
            </a:r>
            <a:r>
              <a:rPr lang="en-US" baseline="30000" dirty="0" smtClean="0"/>
              <a:t>4</a:t>
            </a:r>
            <a:r>
              <a:rPr lang="en-US" dirty="0" smtClean="0"/>
              <a:t>He and N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4</a:t>
            </a:r>
            <a:r>
              <a:rPr lang="en-US" dirty="0" smtClean="0"/>
              <a:t>He </a:t>
            </a:r>
            <a:r>
              <a:rPr lang="en-US" dirty="0" smtClean="0"/>
              <a:t>closed loop system</a:t>
            </a:r>
          </a:p>
          <a:p>
            <a:r>
              <a:rPr lang="en-US" dirty="0" smtClean="0"/>
              <a:t>Placement of </a:t>
            </a:r>
            <a:r>
              <a:rPr lang="en-US" baseline="30000" dirty="0" smtClean="0"/>
              <a:t>4</a:t>
            </a:r>
            <a:r>
              <a:rPr lang="en-US" dirty="0" smtClean="0"/>
              <a:t>He </a:t>
            </a:r>
            <a:r>
              <a:rPr lang="en-US" dirty="0" err="1" smtClean="0"/>
              <a:t>liquifier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ccess </a:t>
            </a:r>
            <a:r>
              <a:rPr lang="en-US" dirty="0" smtClean="0"/>
              <a:t>for </a:t>
            </a:r>
            <a:r>
              <a:rPr lang="en-US" baseline="30000" dirty="0" smtClean="0"/>
              <a:t>4</a:t>
            </a:r>
            <a:r>
              <a:rPr lang="en-US" dirty="0" smtClean="0"/>
              <a:t>He </a:t>
            </a:r>
            <a:r>
              <a:rPr lang="en-US" dirty="0" smtClean="0"/>
              <a:t>and </a:t>
            </a:r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dewars</a:t>
            </a:r>
            <a:endParaRPr lang="en-US" dirty="0" smtClean="0"/>
          </a:p>
          <a:p>
            <a:r>
              <a:rPr lang="en-US" dirty="0" smtClean="0"/>
              <a:t>Transfer lines for </a:t>
            </a:r>
            <a:r>
              <a:rPr lang="en-US" baseline="30000" dirty="0" smtClean="0"/>
              <a:t>4</a:t>
            </a:r>
            <a:r>
              <a:rPr lang="en-US" dirty="0" smtClean="0"/>
              <a:t>He </a:t>
            </a:r>
            <a:r>
              <a:rPr lang="en-US" dirty="0" smtClean="0"/>
              <a:t>and </a:t>
            </a:r>
            <a:r>
              <a:rPr lang="en-US" dirty="0" smtClean="0"/>
              <a:t>liquid Nitrogen</a:t>
            </a:r>
            <a:endParaRPr lang="en-US" dirty="0" smtClean="0"/>
          </a:p>
          <a:p>
            <a:r>
              <a:rPr lang="en-US" dirty="0" smtClean="0"/>
              <a:t>Exhaust to liquefier </a:t>
            </a:r>
            <a:r>
              <a:rPr lang="en-US" dirty="0" smtClean="0"/>
              <a:t>connection, </a:t>
            </a:r>
            <a:r>
              <a:rPr lang="en-US" dirty="0" smtClean="0"/>
              <a:t>balloon?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4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and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Oxygen deficiency monitor</a:t>
            </a:r>
          </a:p>
          <a:p>
            <a:r>
              <a:rPr lang="en-US" dirty="0" smtClean="0"/>
              <a:t>Quench lines to outside building</a:t>
            </a:r>
          </a:p>
          <a:p>
            <a:r>
              <a:rPr lang="en-US" dirty="0" smtClean="0"/>
              <a:t>Target vacuum windows</a:t>
            </a:r>
          </a:p>
          <a:p>
            <a:r>
              <a:rPr lang="en-US" dirty="0"/>
              <a:t>A</a:t>
            </a:r>
            <a:r>
              <a:rPr lang="en-US" dirty="0" smtClean="0"/>
              <a:t>ctivation </a:t>
            </a:r>
            <a:r>
              <a:rPr lang="en-US" dirty="0" smtClean="0"/>
              <a:t>analysis for target</a:t>
            </a:r>
          </a:p>
          <a:p>
            <a:r>
              <a:rPr lang="en-US" dirty="0" smtClean="0"/>
              <a:t>Fermilab E</a:t>
            </a:r>
            <a:r>
              <a:rPr lang="en-US" dirty="0" smtClean="0"/>
              <a:t>ngineering and Safety Reviews </a:t>
            </a:r>
            <a:r>
              <a:rPr lang="en-US" dirty="0" smtClean="0"/>
              <a:t>of </a:t>
            </a:r>
            <a:r>
              <a:rPr lang="en-US" dirty="0" err="1" smtClean="0"/>
              <a:t>cryo</a:t>
            </a:r>
            <a:r>
              <a:rPr lang="en-US" dirty="0" smtClean="0"/>
              <a:t>, electrical, </a:t>
            </a:r>
            <a:r>
              <a:rPr lang="en-US" dirty="0" smtClean="0"/>
              <a:t>vacuum, water cooling etc.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9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328"/>
            <a:ext cx="8229600" cy="1143000"/>
          </a:xfrm>
        </p:spPr>
        <p:txBody>
          <a:bodyPr/>
          <a:lstStyle/>
          <a:p>
            <a:r>
              <a:rPr lang="en-US" dirty="0" smtClean="0"/>
              <a:t>E906 </a:t>
            </a:r>
            <a:r>
              <a:rPr lang="en-US" dirty="0" err="1" smtClean="0"/>
              <a:t>vs</a:t>
            </a:r>
            <a:r>
              <a:rPr lang="en-US" dirty="0" smtClean="0"/>
              <a:t> E1039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664" y="1285328"/>
            <a:ext cx="4151481" cy="458127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</a:t>
            </a:r>
            <a:r>
              <a:rPr lang="en-US" dirty="0" smtClean="0"/>
              <a:t>ixed target dimuon experiments for Drell-Yan and J/Psi productions in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p+A</a:t>
            </a:r>
            <a:endParaRPr lang="en-US" dirty="0" smtClean="0"/>
          </a:p>
          <a:p>
            <a:pPr lvl="1"/>
            <a:r>
              <a:rPr lang="en-US" dirty="0" smtClean="0"/>
              <a:t>Common Forward </a:t>
            </a:r>
            <a:r>
              <a:rPr lang="en-US" dirty="0" err="1"/>
              <a:t>M</a:t>
            </a:r>
            <a:r>
              <a:rPr lang="en-US" dirty="0" err="1" smtClean="0"/>
              <a:t>uon</a:t>
            </a:r>
            <a:r>
              <a:rPr lang="en-US" dirty="0" smtClean="0"/>
              <a:t> Spectrometers</a:t>
            </a:r>
          </a:p>
          <a:p>
            <a:pPr lvl="1"/>
            <a:r>
              <a:rPr lang="en-US" dirty="0" smtClean="0"/>
              <a:t>Very different target </a:t>
            </a:r>
            <a:r>
              <a:rPr lang="en-US" dirty="0" smtClean="0"/>
              <a:t>systems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E906 Targets: “simple” </a:t>
            </a:r>
          </a:p>
          <a:p>
            <a:pPr lvl="1"/>
            <a:r>
              <a:rPr lang="en-US" dirty="0" smtClean="0"/>
              <a:t>10~20% of nuclear interaction length</a:t>
            </a:r>
          </a:p>
          <a:p>
            <a:pPr lvl="1"/>
            <a:r>
              <a:rPr lang="en-US" dirty="0" smtClean="0"/>
              <a:t>LH2 and LD2,  ~50cm long, operate at 20K </a:t>
            </a:r>
          </a:p>
          <a:p>
            <a:pPr lvl="1"/>
            <a:r>
              <a:rPr lang="en-US" dirty="0" smtClean="0"/>
              <a:t>C, Fe and W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E1039 polarized target:</a:t>
            </a:r>
          </a:p>
          <a:p>
            <a:pPr lvl="1"/>
            <a:r>
              <a:rPr lang="en-US" dirty="0" smtClean="0"/>
              <a:t>NH3 operate at 1K, 5T B-field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795" y="1706041"/>
            <a:ext cx="4897007" cy="283510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5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9334"/>
          </a:xfrm>
        </p:spPr>
        <p:txBody>
          <a:bodyPr/>
          <a:lstStyle/>
          <a:p>
            <a:r>
              <a:rPr lang="en-US" dirty="0" smtClean="0"/>
              <a:t>Summary: Tasks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067655"/>
            <a:ext cx="4040188" cy="639762"/>
          </a:xfrm>
        </p:spPr>
        <p:txBody>
          <a:bodyPr/>
          <a:lstStyle/>
          <a:p>
            <a:r>
              <a:rPr lang="en-US" dirty="0" smtClean="0"/>
              <a:t>Target and Beam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79287" y="1893205"/>
            <a:ext cx="4040188" cy="423295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Some </a:t>
            </a:r>
            <a:r>
              <a:rPr lang="en-US" dirty="0" smtClean="0"/>
              <a:t>changes @IR</a:t>
            </a:r>
          </a:p>
          <a:p>
            <a:pPr lvl="1"/>
            <a:r>
              <a:rPr lang="en-US" dirty="0" smtClean="0"/>
              <a:t>New space </a:t>
            </a:r>
            <a:r>
              <a:rPr lang="en-US" dirty="0"/>
              <a:t>for operation, target change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New target </a:t>
            </a:r>
            <a:r>
              <a:rPr lang="en-US" dirty="0" smtClean="0"/>
              <a:t>stand (a platform )</a:t>
            </a:r>
          </a:p>
          <a:p>
            <a:pPr lvl="1"/>
            <a:r>
              <a:rPr lang="en-US" dirty="0" smtClean="0"/>
              <a:t>Radiation shielding </a:t>
            </a:r>
            <a:r>
              <a:rPr lang="en-US" dirty="0" smtClean="0"/>
              <a:t>around the target area</a:t>
            </a:r>
          </a:p>
          <a:p>
            <a:pPr lvl="1"/>
            <a:r>
              <a:rPr lang="en-US" dirty="0" smtClean="0"/>
              <a:t>SM0 </a:t>
            </a:r>
            <a:r>
              <a:rPr lang="en-US" dirty="0"/>
              <a:t>focusing magnet(</a:t>
            </a:r>
            <a:r>
              <a:rPr lang="en-US" dirty="0" smtClean="0"/>
              <a:t>?, Cost and Schedule)</a:t>
            </a:r>
          </a:p>
          <a:p>
            <a:pPr lvl="1"/>
            <a:r>
              <a:rPr lang="en-US" dirty="0"/>
              <a:t>B-field shielding for the </a:t>
            </a:r>
            <a:r>
              <a:rPr lang="en-US" dirty="0" smtClean="0"/>
              <a:t>target(SM0?)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Target operation </a:t>
            </a:r>
            <a:r>
              <a:rPr lang="en-US" dirty="0" smtClean="0"/>
              <a:t>and maintenance</a:t>
            </a:r>
            <a:endParaRPr lang="en-US" dirty="0" smtClean="0"/>
          </a:p>
          <a:p>
            <a:pPr lvl="1"/>
            <a:r>
              <a:rPr lang="en-US" dirty="0" smtClean="0"/>
              <a:t>Service lines, Power, Cryogenic </a:t>
            </a:r>
            <a:r>
              <a:rPr lang="en-US" dirty="0" smtClean="0"/>
              <a:t>systems </a:t>
            </a:r>
            <a:endParaRPr lang="en-US" dirty="0" smtClean="0"/>
          </a:p>
          <a:p>
            <a:pPr lvl="1"/>
            <a:r>
              <a:rPr lang="en-US" dirty="0" smtClean="0"/>
              <a:t>NMR system, radiation </a:t>
            </a:r>
            <a:r>
              <a:rPr lang="en-US" dirty="0" smtClean="0"/>
              <a:t>shielding for electronics, network access</a:t>
            </a:r>
            <a:endParaRPr lang="en-US" dirty="0" smtClean="0"/>
          </a:p>
          <a:p>
            <a:pPr lvl="1"/>
            <a:r>
              <a:rPr lang="en-US" dirty="0" smtClean="0"/>
              <a:t>Space for target </a:t>
            </a:r>
            <a:r>
              <a:rPr lang="en-US" dirty="0" smtClean="0"/>
              <a:t>changes etc. </a:t>
            </a:r>
            <a:endParaRPr lang="en-US" dirty="0" smtClean="0"/>
          </a:p>
          <a:p>
            <a:pPr lvl="1"/>
            <a:r>
              <a:rPr lang="en-US" dirty="0" smtClean="0"/>
              <a:t>Target </a:t>
            </a:r>
            <a:r>
              <a:rPr lang="en-US" dirty="0" smtClean="0"/>
              <a:t>magnet </a:t>
            </a:r>
            <a:r>
              <a:rPr lang="en-US" dirty="0" smtClean="0"/>
              <a:t>quench protection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Beam control</a:t>
            </a:r>
          </a:p>
          <a:p>
            <a:pPr lvl="1"/>
            <a:r>
              <a:rPr lang="en-US" dirty="0" smtClean="0"/>
              <a:t>A new final focusing </a:t>
            </a:r>
            <a:r>
              <a:rPr lang="en-US" dirty="0" err="1" smtClean="0"/>
              <a:t>q</a:t>
            </a:r>
            <a:r>
              <a:rPr lang="en-US" dirty="0" err="1" smtClean="0"/>
              <a:t>uadrupoles</a:t>
            </a:r>
            <a:r>
              <a:rPr lang="en-US" dirty="0" smtClean="0"/>
              <a:t> (Q3 near target)</a:t>
            </a:r>
            <a:endParaRPr lang="en-US" dirty="0" smtClean="0"/>
          </a:p>
          <a:p>
            <a:pPr lvl="1"/>
            <a:r>
              <a:rPr lang="en-US" dirty="0" smtClean="0"/>
              <a:t>Beam collimator, target magnet quench protection </a:t>
            </a:r>
          </a:p>
          <a:p>
            <a:pPr lvl="1"/>
            <a:r>
              <a:rPr lang="en-US" dirty="0" smtClean="0"/>
              <a:t>Beam spot </a:t>
            </a:r>
            <a:r>
              <a:rPr lang="en-US" dirty="0" smtClean="0"/>
              <a:t>position/direction/size monitors</a:t>
            </a:r>
            <a:endParaRPr lang="en-US" dirty="0" smtClean="0"/>
          </a:p>
          <a:p>
            <a:pPr lvl="1"/>
            <a:r>
              <a:rPr lang="en-US" dirty="0" smtClean="0"/>
              <a:t>Beam position/direction stability</a:t>
            </a:r>
          </a:p>
          <a:p>
            <a:pPr lvl="1"/>
            <a:r>
              <a:rPr lang="en-US" dirty="0" smtClean="0"/>
              <a:t>Luminosity monitors, Cerenkov, new telescopes  </a:t>
            </a:r>
          </a:p>
          <a:p>
            <a:pPr lvl="1"/>
            <a:endParaRPr lang="en-US" dirty="0" smtClean="0"/>
          </a:p>
          <a:p>
            <a:r>
              <a:rPr lang="en-US" dirty="0"/>
              <a:t>Fermilab Engineering and Safety Review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07355" y="1091320"/>
            <a:ext cx="4041775" cy="639762"/>
          </a:xfrm>
        </p:spPr>
        <p:txBody>
          <a:bodyPr/>
          <a:lstStyle/>
          <a:p>
            <a:r>
              <a:rPr lang="en-US" dirty="0" smtClean="0"/>
              <a:t>DAQ and Spectrometers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707355" y="1917773"/>
            <a:ext cx="4041775" cy="395128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Spectrometers</a:t>
            </a:r>
            <a:endParaRPr lang="en-US" dirty="0"/>
          </a:p>
          <a:p>
            <a:pPr lvl="1"/>
            <a:r>
              <a:rPr lang="en-US" dirty="0"/>
              <a:t>No change for chambers</a:t>
            </a:r>
          </a:p>
          <a:p>
            <a:pPr lvl="1"/>
            <a:r>
              <a:rPr lang="en-US" dirty="0"/>
              <a:t>New </a:t>
            </a:r>
            <a:r>
              <a:rPr lang="en-US" dirty="0" smtClean="0"/>
              <a:t>switches </a:t>
            </a:r>
            <a:r>
              <a:rPr lang="en-US" dirty="0"/>
              <a:t>to Reverse fields of </a:t>
            </a:r>
            <a:r>
              <a:rPr lang="en-US" dirty="0" err="1"/>
              <a:t>FMag</a:t>
            </a:r>
            <a:r>
              <a:rPr lang="en-US" dirty="0"/>
              <a:t> and </a:t>
            </a:r>
            <a:r>
              <a:rPr lang="en-US" dirty="0" err="1" smtClean="0"/>
              <a:t>KMag</a:t>
            </a:r>
            <a:r>
              <a:rPr lang="en-US" dirty="0" smtClean="0"/>
              <a:t> for spin asymmetry systematic control  </a:t>
            </a:r>
          </a:p>
          <a:p>
            <a:pPr lvl="1"/>
            <a:endParaRPr lang="en-US" dirty="0"/>
          </a:p>
          <a:p>
            <a:r>
              <a:rPr lang="en-US" dirty="0"/>
              <a:t>Triggers</a:t>
            </a:r>
          </a:p>
          <a:p>
            <a:pPr lvl="1"/>
            <a:r>
              <a:rPr lang="en-US" dirty="0"/>
              <a:t>A new trigger road map to </a:t>
            </a:r>
            <a:r>
              <a:rPr lang="en-US" dirty="0" smtClean="0"/>
              <a:t>optimize </a:t>
            </a:r>
            <a:r>
              <a:rPr lang="en-US" dirty="0"/>
              <a:t>target </a:t>
            </a:r>
            <a:r>
              <a:rPr lang="en-US" dirty="0" smtClean="0"/>
              <a:t>signal from </a:t>
            </a:r>
            <a:r>
              <a:rPr lang="en-US" dirty="0"/>
              <a:t>beam </a:t>
            </a:r>
            <a:r>
              <a:rPr lang="en-US" dirty="0" smtClean="0"/>
              <a:t>dump</a:t>
            </a:r>
            <a:endParaRPr lang="en-US" dirty="0"/>
          </a:p>
          <a:p>
            <a:pPr lvl="1"/>
            <a:r>
              <a:rPr lang="en-US" dirty="0" smtClean="0"/>
              <a:t>Better rate </a:t>
            </a:r>
            <a:r>
              <a:rPr lang="en-US" dirty="0"/>
              <a:t>capability, probably not an issue, </a:t>
            </a:r>
            <a:r>
              <a:rPr lang="en-US" dirty="0" smtClean="0"/>
              <a:t>expect lower </a:t>
            </a:r>
            <a:r>
              <a:rPr lang="en-US" dirty="0"/>
              <a:t>beam intensity </a:t>
            </a:r>
            <a:r>
              <a:rPr lang="en-US" dirty="0" smtClean="0"/>
              <a:t>in E1039 than that in E906  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DAQ</a:t>
            </a:r>
          </a:p>
          <a:p>
            <a:pPr lvl="1"/>
            <a:r>
              <a:rPr lang="en-US" dirty="0"/>
              <a:t>Current E906 OK for </a:t>
            </a:r>
            <a:r>
              <a:rPr lang="en-US" dirty="0" smtClean="0"/>
              <a:t>Drell-Yan channel, J/Psi can use more DAQ bandwidth  </a:t>
            </a:r>
            <a:endParaRPr lang="en-US" dirty="0"/>
          </a:p>
          <a:p>
            <a:pPr lvl="1"/>
            <a:r>
              <a:rPr lang="en-US" dirty="0"/>
              <a:t>Higher rate capability could help “relative luminosity” and other J/Psi and Psi physics measurements </a:t>
            </a:r>
          </a:p>
          <a:p>
            <a:pPr lvl="1"/>
            <a:r>
              <a:rPr lang="en-US" dirty="0"/>
              <a:t>Slow control </a:t>
            </a:r>
            <a:r>
              <a:rPr lang="en-US" dirty="0" smtClean="0"/>
              <a:t>target related information </a:t>
            </a:r>
            <a:r>
              <a:rPr lang="en-US" dirty="0"/>
              <a:t>into DAQ </a:t>
            </a:r>
            <a:r>
              <a:rPr lang="en-US" dirty="0" smtClean="0"/>
              <a:t>data stream 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Physics </a:t>
            </a:r>
            <a:r>
              <a:rPr lang="en-US" dirty="0" smtClean="0"/>
              <a:t>asymmetry systematic controls</a:t>
            </a:r>
            <a:endParaRPr lang="en-US" dirty="0"/>
          </a:p>
          <a:p>
            <a:pPr lvl="1"/>
            <a:r>
              <a:rPr lang="en-US" dirty="0"/>
              <a:t>Precision relative luminosity  </a:t>
            </a:r>
          </a:p>
          <a:p>
            <a:pPr lvl="1"/>
            <a:r>
              <a:rPr lang="en-US" dirty="0" smtClean="0"/>
              <a:t>Beam position and direction</a:t>
            </a:r>
          </a:p>
          <a:p>
            <a:pPr lvl="1"/>
            <a:r>
              <a:rPr lang="en-US" dirty="0" smtClean="0"/>
              <a:t>Additional </a:t>
            </a:r>
            <a:r>
              <a:rPr lang="en-US" dirty="0"/>
              <a:t>b</a:t>
            </a:r>
            <a:r>
              <a:rPr lang="en-US" dirty="0" smtClean="0"/>
              <a:t>eam monitoring telescopes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 flipV="1">
            <a:off x="0" y="2991443"/>
            <a:ext cx="2590800" cy="6436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08438" y="26924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503638" y="2807048"/>
            <a:ext cx="304800" cy="3425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68400" y="25077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90800" y="2974330"/>
            <a:ext cx="406400" cy="372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20802724">
            <a:off x="-4587" y="354179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beam 120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0925" y="190365"/>
            <a:ext cx="8229599" cy="539302"/>
          </a:xfrm>
        </p:spPr>
        <p:txBody>
          <a:bodyPr>
            <a:noAutofit/>
          </a:bodyPr>
          <a:lstStyle/>
          <a:p>
            <a:r>
              <a:rPr lang="en-US" sz="3200" dirty="0" smtClean="0"/>
              <a:t>E1039 </a:t>
            </a:r>
            <a:r>
              <a:rPr lang="en-US" sz="3200" dirty="0" err="1" smtClean="0"/>
              <a:t>vs</a:t>
            </a:r>
            <a:r>
              <a:rPr lang="en-US" sz="3200" dirty="0" smtClean="0"/>
              <a:t> E906: To Do List</a:t>
            </a:r>
            <a:endParaRPr lang="en-US" sz="3200" dirty="0"/>
          </a:p>
        </p:txBody>
      </p:sp>
      <p:sp>
        <p:nvSpPr>
          <p:cNvPr id="26" name="Left Arrow 25"/>
          <p:cNvSpPr/>
          <p:nvPr/>
        </p:nvSpPr>
        <p:spPr>
          <a:xfrm rot="17956236">
            <a:off x="233884" y="2842546"/>
            <a:ext cx="1080814" cy="2977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mag_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5" y="360109"/>
            <a:ext cx="1324229" cy="2120011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2156536" y="2008986"/>
            <a:ext cx="583768" cy="94226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1461353" y="1839364"/>
            <a:ext cx="193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B-Field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33" y="698503"/>
            <a:ext cx="4527122" cy="262096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0438012">
            <a:off x="3268134" y="1940253"/>
            <a:ext cx="1278900" cy="36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FMAG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20432038">
            <a:off x="4574804" y="1453343"/>
            <a:ext cx="118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KMAG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1192" y="950329"/>
            <a:ext cx="17522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Beam line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Target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Mechanical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Cryogenics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Electrical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Cooling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Safety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Shielding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20" name="Picture 19" descr="P10201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62" y="4001014"/>
            <a:ext cx="3695469" cy="2771603"/>
          </a:xfrm>
          <a:prstGeom prst="rect">
            <a:avLst/>
          </a:prstGeom>
        </p:spPr>
      </p:pic>
      <p:pic>
        <p:nvPicPr>
          <p:cNvPr id="5" name="Picture 4" descr="fnal_targe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2" y="4020353"/>
            <a:ext cx="3669687" cy="2752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69454" y="3601745"/>
            <a:ext cx="321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Targets: LH2, LD2, C, Fe, W 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9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5615"/>
          </a:xfrm>
        </p:spPr>
        <p:txBody>
          <a:bodyPr/>
          <a:lstStyle/>
          <a:p>
            <a:r>
              <a:rPr lang="en-US" dirty="0" smtClean="0"/>
              <a:t>Schedule and Timeline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345"/>
            <a:ext cx="7059929" cy="1705050"/>
          </a:xfrm>
        </p:spPr>
        <p:txBody>
          <a:bodyPr>
            <a:normAutofit fontScale="3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</a:t>
            </a:r>
            <a:r>
              <a:rPr lang="en-US" dirty="0"/>
              <a:t>t</a:t>
            </a:r>
            <a:r>
              <a:rPr lang="en-US" dirty="0" smtClean="0"/>
              <a:t>arget area and radiation shielding design and safety review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new target stand  and safety 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Electrical and cooling water layout design and installation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Cryogenics System layout design and installation</a:t>
            </a:r>
          </a:p>
          <a:p>
            <a:pPr lvl="1"/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and L</a:t>
            </a:r>
            <a:r>
              <a:rPr lang="en-US" baseline="30000" dirty="0" smtClean="0"/>
              <a:t>4</a:t>
            </a:r>
            <a:r>
              <a:rPr lang="en-US" dirty="0" smtClean="0"/>
              <a:t>He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beam monitoring telescopes 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Beam line modifications</a:t>
            </a:r>
          </a:p>
          <a:p>
            <a:pPr lvl="1"/>
            <a:r>
              <a:rPr lang="en-US" dirty="0" smtClean="0"/>
              <a:t>Collimator design and installation</a:t>
            </a:r>
          </a:p>
          <a:p>
            <a:pPr lvl="1"/>
            <a:r>
              <a:rPr lang="en-US" dirty="0" smtClean="0"/>
              <a:t>Final focusing Q3 installation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20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2561" y="3455136"/>
            <a:ext cx="33681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50676" y="3179047"/>
            <a:ext cx="0" cy="293449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24200" y="2540604"/>
            <a:ext cx="1300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End of E906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9/2016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82561" y="3912670"/>
            <a:ext cx="3368115" cy="11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3668135"/>
            <a:ext cx="3073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Target area shielding design and safety review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372487" y="3108051"/>
            <a:ext cx="16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Operation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538607" y="5596356"/>
            <a:ext cx="15460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67480" y="5170978"/>
            <a:ext cx="1201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 Shielding block </a:t>
            </a:r>
          </a:p>
          <a:p>
            <a:r>
              <a:rPr lang="en-US" sz="1200" dirty="0" smtClean="0"/>
              <a:t>Installation</a:t>
            </a:r>
          </a:p>
          <a:p>
            <a:r>
              <a:rPr lang="en-US" sz="1200" dirty="0" smtClean="0"/>
              <a:t>- Safety </a:t>
            </a:r>
            <a:r>
              <a:rPr lang="en-US" sz="1200" dirty="0" err="1" smtClean="0"/>
              <a:t>reviws</a:t>
            </a:r>
            <a:endParaRPr lang="en-US" sz="1200" dirty="0" smtClean="0"/>
          </a:p>
          <a:p>
            <a:endParaRPr lang="en-US" sz="12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57617" y="4751080"/>
            <a:ext cx="185455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96119" y="4097845"/>
            <a:ext cx="149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 Target stand design </a:t>
            </a:r>
          </a:p>
          <a:p>
            <a:r>
              <a:rPr lang="en-US" sz="1200" dirty="0"/>
              <a:t>a</a:t>
            </a:r>
            <a:r>
              <a:rPr lang="en-US" sz="1200" dirty="0" smtClean="0"/>
              <a:t>nd preparation </a:t>
            </a:r>
          </a:p>
          <a:p>
            <a:r>
              <a:rPr lang="en-US" sz="1200" dirty="0" smtClean="0"/>
              <a:t>- Safety review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3800847" y="3636180"/>
            <a:ext cx="12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Remove E906 </a:t>
            </a:r>
          </a:p>
          <a:p>
            <a:r>
              <a:rPr lang="en-US" sz="1200" dirty="0" smtClean="0"/>
              <a:t>shielding blocks</a:t>
            </a:r>
            <a:endParaRPr lang="en-US" sz="12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758893" y="4110202"/>
            <a:ext cx="136394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122835" y="4894497"/>
            <a:ext cx="148719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1293609" y="6114185"/>
            <a:ext cx="2418565" cy="157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72487" y="4960531"/>
            <a:ext cx="22372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Service line layout &amp; preparation</a:t>
            </a: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Cryogenics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Electrical and water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Pumps, </a:t>
            </a:r>
            <a:r>
              <a:rPr lang="en-US" sz="1200" dirty="0" err="1" smtClean="0"/>
              <a:t>vacum</a:t>
            </a: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Microwave</a:t>
            </a: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NMR and DAQ</a:t>
            </a:r>
          </a:p>
          <a:p>
            <a:r>
              <a:rPr lang="en-US" sz="1200" dirty="0" smtClean="0"/>
              <a:t>  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5122835" y="4265952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 Target and service </a:t>
            </a:r>
          </a:p>
          <a:p>
            <a:r>
              <a:rPr lang="en-US" sz="1200" dirty="0" smtClean="0"/>
              <a:t>line installations</a:t>
            </a:r>
          </a:p>
          <a:p>
            <a:r>
              <a:rPr lang="en-US" sz="1200" dirty="0" smtClean="0"/>
              <a:t>- System test</a:t>
            </a:r>
            <a:endParaRPr lang="en-US" sz="12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5122835" y="4157530"/>
            <a:ext cx="0" cy="736967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8084656" y="6079458"/>
            <a:ext cx="6816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089619" y="5652520"/>
            <a:ext cx="883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E1039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d</a:t>
            </a:r>
            <a:r>
              <a:rPr lang="en-US" sz="1200" dirty="0" smtClean="0">
                <a:solidFill>
                  <a:srgbClr val="FF0000"/>
                </a:solidFill>
              </a:rPr>
              <a:t>ata taking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8084656" y="5596356"/>
            <a:ext cx="0" cy="48310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562271" y="4886609"/>
            <a:ext cx="0" cy="736967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800847" y="5940649"/>
            <a:ext cx="42838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424368" y="5419002"/>
            <a:ext cx="25058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 line work:</a:t>
            </a:r>
          </a:p>
          <a:p>
            <a:r>
              <a:rPr lang="en-US" sz="1200" dirty="0" smtClean="0"/>
              <a:t> - collimator and Q3</a:t>
            </a:r>
          </a:p>
          <a:p>
            <a:endParaRPr lang="en-US" sz="1200" dirty="0" smtClean="0"/>
          </a:p>
          <a:p>
            <a:r>
              <a:rPr lang="en-US" sz="1200" dirty="0" err="1" smtClean="0"/>
              <a:t>Kmag</a:t>
            </a:r>
            <a:r>
              <a:rPr lang="en-US" sz="1200" dirty="0" smtClean="0"/>
              <a:t>/</a:t>
            </a:r>
            <a:r>
              <a:rPr lang="en-US" sz="1200" dirty="0" err="1" smtClean="0"/>
              <a:t>FMag</a:t>
            </a:r>
            <a:r>
              <a:rPr lang="en-US" sz="1200" dirty="0" smtClean="0"/>
              <a:t> new switch and controls</a:t>
            </a:r>
          </a:p>
          <a:p>
            <a:r>
              <a:rPr lang="en-US" sz="1200" dirty="0" smtClean="0"/>
              <a:t>New beam monitoring telescopes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34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25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pdate_2014_11_0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02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53" y="76200"/>
            <a:ext cx="8843247" cy="1320615"/>
          </a:xfrm>
        </p:spPr>
        <p:txBody>
          <a:bodyPr>
            <a:normAutofit fontScale="90000"/>
          </a:bodyPr>
          <a:lstStyle/>
          <a:p>
            <a:r>
              <a:rPr lang="en-US" sz="3111" dirty="0" smtClean="0"/>
              <a:t>Polarized Target </a:t>
            </a:r>
            <a:r>
              <a:rPr lang="en-US" sz="3111" dirty="0" err="1" smtClean="0"/>
              <a:t>Drell</a:t>
            </a:r>
            <a:r>
              <a:rPr lang="en-US" sz="3111" dirty="0" smtClean="0"/>
              <a:t>-Yan Transverse Single </a:t>
            </a:r>
            <a:br>
              <a:rPr lang="en-US" sz="3111" dirty="0" smtClean="0"/>
            </a:br>
            <a:r>
              <a:rPr lang="en-US" sz="3111" dirty="0" smtClean="0"/>
              <a:t>Spin Asymmetry @</a:t>
            </a:r>
            <a:r>
              <a:rPr lang="en-US" sz="3111" dirty="0" err="1" smtClean="0"/>
              <a:t>Fermilab</a:t>
            </a: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11" dirty="0" smtClean="0">
                <a:solidFill>
                  <a:srgbClr val="0000FF"/>
                </a:solidFill>
              </a:rPr>
              <a:t>Sea-Quark </a:t>
            </a:r>
            <a:r>
              <a:rPr lang="en-US" sz="3111" dirty="0" err="1" smtClean="0">
                <a:solidFill>
                  <a:srgbClr val="0000FF"/>
                </a:solidFill>
              </a:rPr>
              <a:t>Sivers</a:t>
            </a:r>
            <a:r>
              <a:rPr lang="en-US" sz="3111" dirty="0" smtClean="0">
                <a:solidFill>
                  <a:srgbClr val="0000FF"/>
                </a:solidFill>
              </a:rPr>
              <a:t> Effects</a:t>
            </a:r>
            <a:endParaRPr lang="en-US" sz="311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027" y="1396815"/>
            <a:ext cx="3969545" cy="132343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first precise measurements of </a:t>
            </a:r>
            <a:r>
              <a:rPr lang="en-US" sz="1600" dirty="0" err="1" smtClean="0"/>
              <a:t>seaquark</a:t>
            </a:r>
            <a:r>
              <a:rPr lang="en-US" sz="1600" dirty="0" smtClean="0"/>
              <a:t>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distributions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@</a:t>
            </a:r>
            <a:r>
              <a:rPr lang="en-US" sz="1600" dirty="0" smtClean="0"/>
              <a:t> large x = 0.1~0.4, significant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Asymmetry observed in pol. SIDIS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Sea-quark’s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</a:t>
            </a:r>
            <a:r>
              <a:rPr lang="en-US" sz="1600" dirty="0" err="1" smtClean="0"/>
              <a:t>Funcs</a:t>
            </a:r>
            <a:r>
              <a:rPr lang="en-US" sz="1600" dirty="0" smtClean="0"/>
              <a:t> poorly known</a:t>
            </a:r>
          </a:p>
        </p:txBody>
      </p:sp>
      <p:pic>
        <p:nvPicPr>
          <p:cNvPr id="13" name="Picture 12" descr="DY_idealsetup_projected_1031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7" y="2881307"/>
            <a:ext cx="3837125" cy="35676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8" name="Picture 8" descr="x1x2_accep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3152" y="3017832"/>
            <a:ext cx="4243648" cy="333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504898"/>
              </p:ext>
            </p:extLst>
          </p:nvPr>
        </p:nvGraphicFramePr>
        <p:xfrm>
          <a:off x="4955584" y="1396815"/>
          <a:ext cx="3996101" cy="155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" name="Equation" r:id="rId5" imgW="2946400" imgH="1143000" progId="Equation.3">
                  <p:embed/>
                </p:oleObj>
              </mc:Choice>
              <mc:Fallback>
                <p:oleObj name="Equation" r:id="rId5" imgW="294640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5584" y="1396815"/>
                        <a:ext cx="3996101" cy="155023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4443152" y="4241800"/>
            <a:ext cx="512432" cy="651933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969002" y="4775201"/>
            <a:ext cx="8466" cy="914400"/>
          </a:xfrm>
          <a:prstGeom prst="straightConnector1">
            <a:avLst/>
          </a:prstGeom>
          <a:ln w="539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45030" y="4758267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Current E906 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Coverage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448820" y="2337451"/>
            <a:ext cx="512432" cy="586192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585762" y="4478866"/>
            <a:ext cx="1205736" cy="0"/>
          </a:xfrm>
          <a:prstGeom prst="straightConnector1">
            <a:avLst/>
          </a:prstGeom>
          <a:ln w="539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76325" y="3615268"/>
            <a:ext cx="157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Coverage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946236" y="26485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Pol. Target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5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E906-&gt;E1039</a:t>
            </a:r>
            <a:endParaRPr lang="en-US" dirty="0"/>
          </a:p>
        </p:txBody>
      </p:sp>
      <p:pic>
        <p:nvPicPr>
          <p:cNvPr id="3" name="Picture 2" descr="pac_view_correct_tgt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6525" y="34545"/>
            <a:ext cx="5825733" cy="7539183"/>
          </a:xfrm>
          <a:prstGeom prst="rect">
            <a:avLst/>
          </a:prstGeom>
        </p:spPr>
      </p:pic>
      <p:pic>
        <p:nvPicPr>
          <p:cNvPr id="4" name="Picture 3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4431828"/>
            <a:ext cx="382087" cy="529326"/>
          </a:xfrm>
          <a:prstGeom prst="rect">
            <a:avLst/>
          </a:prstGeom>
        </p:spPr>
      </p:pic>
      <p:pic>
        <p:nvPicPr>
          <p:cNvPr id="6" name="Picture 5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4431828"/>
            <a:ext cx="382087" cy="529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7522" y="1682849"/>
            <a:ext cx="988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= 3.5m</a:t>
            </a:r>
          </a:p>
          <a:p>
            <a:endParaRPr lang="en-US" dirty="0"/>
          </a:p>
          <a:p>
            <a:r>
              <a:rPr lang="en-US" dirty="0" smtClean="0"/>
              <a:t>Z = 7.0m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9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New Focusing </a:t>
            </a:r>
            <a:r>
              <a:rPr lang="en-US" dirty="0" smtClean="0"/>
              <a:t>Magnet?</a:t>
            </a:r>
            <a:br>
              <a:rPr lang="en-US" dirty="0" smtClean="0"/>
            </a:br>
            <a:r>
              <a:rPr lang="en-US" sz="3100" dirty="0" smtClean="0">
                <a:solidFill>
                  <a:srgbClr val="800000"/>
                </a:solidFill>
              </a:rPr>
              <a:t>Refocus </a:t>
            </a:r>
            <a:r>
              <a:rPr lang="en-US" sz="3100" dirty="0" err="1" smtClean="0">
                <a:solidFill>
                  <a:srgbClr val="800000"/>
                </a:solidFill>
              </a:rPr>
              <a:t>dimuons</a:t>
            </a:r>
            <a:r>
              <a:rPr lang="en-US" sz="3100" dirty="0" smtClean="0">
                <a:solidFill>
                  <a:srgbClr val="800000"/>
                </a:solidFill>
              </a:rPr>
              <a:t> from target to improve acceptance</a:t>
            </a:r>
            <a:endParaRPr lang="en-US" sz="31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Option-1: BNL </a:t>
            </a:r>
            <a:r>
              <a:rPr lang="en-US" dirty="0" smtClean="0"/>
              <a:t>48D48 magnet: </a:t>
            </a:r>
          </a:p>
          <a:p>
            <a:pPr lvl="1"/>
            <a:r>
              <a:rPr lang="en-US" dirty="0" smtClean="0"/>
              <a:t>a large aperture magnet, up to 3.5 T*m</a:t>
            </a:r>
          </a:p>
          <a:p>
            <a:pPr lvl="1"/>
            <a:r>
              <a:rPr lang="en-US" dirty="0" smtClean="0"/>
              <a:t>18.5” x  48” x 48”;  48” = 1.22m</a:t>
            </a:r>
          </a:p>
          <a:p>
            <a:pPr lvl="1"/>
            <a:r>
              <a:rPr lang="en-US" dirty="0" smtClean="0"/>
              <a:t>CAD/BNL reluctant to give it away, they may need it. Need to write a memo to BNL ALD if we want to get it to Fermilab.</a:t>
            </a:r>
          </a:p>
          <a:p>
            <a:pPr lvl="1"/>
            <a:r>
              <a:rPr lang="en-US" dirty="0" smtClean="0"/>
              <a:t>Possible window for 2016 – 2019, as there is no currently planned usage of this magnet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BNL  18D36 magnet:</a:t>
            </a:r>
          </a:p>
          <a:p>
            <a:pPr lvl="1"/>
            <a:r>
              <a:rPr lang="en-US" dirty="0" smtClean="0"/>
              <a:t>Smaller gap: 6” (15.2cm), up to 2.0 T*m</a:t>
            </a:r>
          </a:p>
          <a:p>
            <a:pPr lvl="1"/>
            <a:r>
              <a:rPr lang="en-US" dirty="0" smtClean="0"/>
              <a:t>6” x 18” x 36”, 36” = 91.4cm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5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Dave/Kun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40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344" y="1495866"/>
            <a:ext cx="2749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more details in </a:t>
            </a:r>
          </a:p>
          <a:p>
            <a:r>
              <a:rPr lang="en-US" dirty="0" smtClean="0"/>
              <a:t>Kun/David’s simulation talk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05"/>
            <a:ext cx="8229600" cy="1143000"/>
          </a:xfrm>
        </p:spPr>
        <p:txBody>
          <a:bodyPr/>
          <a:lstStyle/>
          <a:p>
            <a:r>
              <a:rPr lang="en-US" dirty="0" smtClean="0"/>
              <a:t>Drell-Yan Signal Acceptance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71" y="970094"/>
            <a:ext cx="7613860" cy="588790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3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8170"/>
          </a:xfrm>
        </p:spPr>
        <p:txBody>
          <a:bodyPr/>
          <a:lstStyle/>
          <a:p>
            <a:r>
              <a:rPr lang="en-US" dirty="0" smtClean="0"/>
              <a:t>48D48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901481"/>
            <a:ext cx="8229600" cy="56322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One at BNL, NOT in use </a:t>
            </a:r>
            <a:r>
              <a:rPr lang="en-US" dirty="0" smtClean="0"/>
              <a:t>yet, </a:t>
            </a:r>
            <a:r>
              <a:rPr lang="en-US" dirty="0" smtClean="0"/>
              <a:t>an official request to BNL needed</a:t>
            </a:r>
            <a:endParaRPr lang="en-US" dirty="0"/>
          </a:p>
        </p:txBody>
      </p:sp>
      <p:pic>
        <p:nvPicPr>
          <p:cNvPr id="4" name="Picture 3" descr="d12-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51" y="1386792"/>
            <a:ext cx="6729949" cy="5200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610" y="2308444"/>
            <a:ext cx="22170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Y_Gap</a:t>
            </a:r>
            <a:r>
              <a:rPr lang="en-US" dirty="0" smtClean="0"/>
              <a:t> = 18” =45.7cm</a:t>
            </a:r>
          </a:p>
          <a:p>
            <a:endParaRPr lang="en-US" dirty="0"/>
          </a:p>
          <a:p>
            <a:r>
              <a:rPr lang="en-US" dirty="0" err="1" smtClean="0"/>
              <a:t>X_Gap</a:t>
            </a:r>
            <a:r>
              <a:rPr lang="en-US" dirty="0" smtClean="0"/>
              <a:t> = 48” =122cm</a:t>
            </a:r>
          </a:p>
          <a:p>
            <a:endParaRPr lang="en-US" dirty="0"/>
          </a:p>
          <a:p>
            <a:r>
              <a:rPr lang="en-US" dirty="0" smtClean="0"/>
              <a:t>Field = up to 3.5 T*m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0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BNL Smaller 36D36 </a:t>
            </a:r>
            <a:r>
              <a:rPr lang="en-US" dirty="0" smtClean="0"/>
              <a:t>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314" y="1725710"/>
            <a:ext cx="3670265" cy="286934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Several of them at BNL</a:t>
            </a:r>
          </a:p>
          <a:p>
            <a:pPr lvl="1"/>
            <a:r>
              <a:rPr lang="en-US" dirty="0" err="1" smtClean="0"/>
              <a:t>Y_Gap</a:t>
            </a:r>
            <a:r>
              <a:rPr lang="en-US" dirty="0" smtClean="0"/>
              <a:t> = 6” = 15.2 cm</a:t>
            </a:r>
          </a:p>
          <a:p>
            <a:pPr lvl="1"/>
            <a:r>
              <a:rPr lang="en-US" dirty="0" err="1" smtClean="0"/>
              <a:t>X_Gap</a:t>
            </a:r>
            <a:r>
              <a:rPr lang="en-US" dirty="0" smtClean="0"/>
              <a:t> = 18” =45.7cm 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Field up to 1000kGx2.54cm </a:t>
            </a:r>
            <a:r>
              <a:rPr lang="en-US" dirty="0" smtClean="0"/>
              <a:t>= </a:t>
            </a:r>
            <a:r>
              <a:rPr lang="en-US" dirty="0" smtClean="0"/>
              <a:t>2.5 T*m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OK for signal </a:t>
            </a:r>
            <a:r>
              <a:rPr lang="en-US" dirty="0" err="1" smtClean="0"/>
              <a:t>muon</a:t>
            </a:r>
            <a:r>
              <a:rPr lang="en-US" dirty="0" smtClean="0"/>
              <a:t> tracks</a:t>
            </a:r>
          </a:p>
          <a:p>
            <a:pPr lvl="1"/>
            <a:r>
              <a:rPr lang="en-US" dirty="0" smtClean="0"/>
              <a:t>Impact on background understudy</a:t>
            </a:r>
            <a:endParaRPr lang="en-US" dirty="0"/>
          </a:p>
        </p:txBody>
      </p:sp>
      <p:pic>
        <p:nvPicPr>
          <p:cNvPr id="4" name="Picture 3" descr="18D36_Magnet_Fie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38" y="1725710"/>
            <a:ext cx="4310462" cy="462624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9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4841875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LANL High Density Polarized Proton (</a:t>
            </a:r>
            <a:r>
              <a:rPr lang="en-US" sz="3200" dirty="0" smtClean="0">
                <a:solidFill>
                  <a:srgbClr val="FF0000"/>
                </a:solidFill>
              </a:rPr>
              <a:t>NH</a:t>
            </a:r>
            <a:r>
              <a:rPr lang="en-US" sz="3200" baseline="-25000" dirty="0" smtClean="0">
                <a:solidFill>
                  <a:srgbClr val="FF0000"/>
                </a:solidFill>
              </a:rPr>
              <a:t>3</a:t>
            </a:r>
            <a:r>
              <a:rPr lang="en-US" sz="3200" dirty="0" smtClean="0">
                <a:solidFill>
                  <a:srgbClr val="FF0000"/>
                </a:solidFill>
              </a:rPr>
              <a:t>) </a:t>
            </a:r>
            <a:r>
              <a:rPr lang="en-US" sz="3200" dirty="0" smtClean="0">
                <a:solidFill>
                  <a:srgbClr val="FF0000"/>
                </a:solidFill>
              </a:rPr>
              <a:t>Target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 descr="slac_poltg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1073" y="113765"/>
            <a:ext cx="4302125" cy="638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841875" y="4864100"/>
            <a:ext cx="555625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200" y="5016500"/>
            <a:ext cx="555625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3</a:t>
            </a:fld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18533" y="1122362"/>
            <a:ext cx="5105399" cy="2005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Superconducting dipole magnet</a:t>
            </a:r>
          </a:p>
          <a:p>
            <a:pPr lvl="1"/>
            <a:r>
              <a:rPr lang="en-US" dirty="0" smtClean="0"/>
              <a:t>Temperature ~ 1 K</a:t>
            </a:r>
          </a:p>
          <a:p>
            <a:pPr lvl="1"/>
            <a:r>
              <a:rPr lang="en-US" dirty="0" smtClean="0"/>
              <a:t>Magnetic Field:  5 Tesla</a:t>
            </a:r>
          </a:p>
          <a:p>
            <a:pPr lvl="1"/>
            <a:r>
              <a:rPr lang="en-US" dirty="0"/>
              <a:t>8</a:t>
            </a:r>
            <a:r>
              <a:rPr lang="en-US" dirty="0" smtClean="0"/>
              <a:t>cm </a:t>
            </a:r>
            <a:r>
              <a:rPr lang="en-US" dirty="0" smtClean="0"/>
              <a:t>long NH</a:t>
            </a:r>
            <a:r>
              <a:rPr lang="en-US" baseline="-25000" dirty="0" smtClean="0"/>
              <a:t>3</a:t>
            </a:r>
            <a:r>
              <a:rPr lang="en-US" dirty="0" smtClean="0"/>
              <a:t> target</a:t>
            </a:r>
          </a:p>
          <a:p>
            <a:r>
              <a:rPr lang="en-US" sz="26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Proved capable of handling high luminosity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up to ~ 10</a:t>
            </a:r>
            <a:r>
              <a:rPr lang="en-US" sz="2000" baseline="30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35    </a:t>
            </a:r>
            <a:r>
              <a:rPr lang="en-US" sz="2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(Hall C)</a:t>
            </a:r>
          </a:p>
          <a:p>
            <a:pPr>
              <a:lnSpc>
                <a:spcPct val="80000"/>
              </a:lnSpc>
              <a:buNone/>
            </a:pP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                            ~ 10</a:t>
            </a:r>
            <a:r>
              <a:rPr lang="en-US" sz="20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34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  (Hall B)</a:t>
            </a:r>
          </a:p>
          <a:p>
            <a:pPr lvl="1"/>
            <a:endParaRPr lang="en-US" dirty="0"/>
          </a:p>
        </p:txBody>
      </p:sp>
      <p:pic>
        <p:nvPicPr>
          <p:cNvPr id="12" name="Picture 11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21" y="3127373"/>
            <a:ext cx="2061077" cy="32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3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986"/>
            <a:ext cx="8229600" cy="9193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Required Modifications to E906 Setup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067655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Target and Beam Control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79287" y="1893205"/>
            <a:ext cx="4040188" cy="423295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Some </a:t>
            </a:r>
            <a:r>
              <a:rPr lang="en-US" dirty="0" smtClean="0"/>
              <a:t>changes @IR</a:t>
            </a:r>
          </a:p>
          <a:p>
            <a:pPr lvl="1"/>
            <a:r>
              <a:rPr lang="en-US" dirty="0" smtClean="0"/>
              <a:t>New space </a:t>
            </a:r>
            <a:r>
              <a:rPr lang="en-US" dirty="0"/>
              <a:t>for operation, target change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New target </a:t>
            </a:r>
            <a:r>
              <a:rPr lang="en-US" dirty="0" smtClean="0"/>
              <a:t>stand (a platform )</a:t>
            </a:r>
          </a:p>
          <a:p>
            <a:pPr lvl="1"/>
            <a:r>
              <a:rPr lang="en-US" dirty="0" smtClean="0"/>
              <a:t>Radiation shielding </a:t>
            </a:r>
            <a:r>
              <a:rPr lang="en-US" dirty="0" smtClean="0"/>
              <a:t>around the target area</a:t>
            </a:r>
          </a:p>
          <a:p>
            <a:pPr lvl="1"/>
            <a:r>
              <a:rPr lang="en-US" dirty="0" smtClean="0"/>
              <a:t>SM0 </a:t>
            </a:r>
            <a:r>
              <a:rPr lang="en-US" dirty="0"/>
              <a:t>focusing magnet(</a:t>
            </a:r>
            <a:r>
              <a:rPr lang="en-US" dirty="0" smtClean="0"/>
              <a:t>?, Cost and Schedule)</a:t>
            </a:r>
          </a:p>
          <a:p>
            <a:pPr lvl="1"/>
            <a:r>
              <a:rPr lang="en-US" dirty="0"/>
              <a:t>B-field shielding for the </a:t>
            </a:r>
            <a:r>
              <a:rPr lang="en-US" dirty="0" smtClean="0"/>
              <a:t>target(SM0?)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Target operation </a:t>
            </a:r>
            <a:r>
              <a:rPr lang="en-US" dirty="0" smtClean="0"/>
              <a:t>and maintenance</a:t>
            </a:r>
            <a:endParaRPr lang="en-US" dirty="0" smtClean="0"/>
          </a:p>
          <a:p>
            <a:pPr lvl="1"/>
            <a:r>
              <a:rPr lang="en-US" dirty="0" smtClean="0"/>
              <a:t>Service lines, Power, Cryogenic </a:t>
            </a:r>
            <a:r>
              <a:rPr lang="en-US" dirty="0" smtClean="0"/>
              <a:t>systems </a:t>
            </a:r>
            <a:endParaRPr lang="en-US" dirty="0" smtClean="0"/>
          </a:p>
          <a:p>
            <a:pPr lvl="1"/>
            <a:r>
              <a:rPr lang="en-US" dirty="0" smtClean="0"/>
              <a:t>NMR system, radiation </a:t>
            </a:r>
            <a:r>
              <a:rPr lang="en-US" dirty="0" smtClean="0"/>
              <a:t>shielding for electronics, network access</a:t>
            </a:r>
            <a:endParaRPr lang="en-US" dirty="0" smtClean="0"/>
          </a:p>
          <a:p>
            <a:pPr lvl="1"/>
            <a:r>
              <a:rPr lang="en-US" dirty="0" smtClean="0"/>
              <a:t>Space for target </a:t>
            </a:r>
            <a:r>
              <a:rPr lang="en-US" dirty="0" smtClean="0"/>
              <a:t>changes etc. </a:t>
            </a:r>
            <a:endParaRPr lang="en-US" dirty="0" smtClean="0"/>
          </a:p>
          <a:p>
            <a:pPr lvl="1"/>
            <a:r>
              <a:rPr lang="en-US" dirty="0" smtClean="0"/>
              <a:t>Target </a:t>
            </a:r>
            <a:r>
              <a:rPr lang="en-US" dirty="0" smtClean="0"/>
              <a:t>magnet </a:t>
            </a:r>
            <a:r>
              <a:rPr lang="en-US" dirty="0" smtClean="0"/>
              <a:t>quench protection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Beam control</a:t>
            </a:r>
          </a:p>
          <a:p>
            <a:pPr lvl="1"/>
            <a:r>
              <a:rPr lang="en-US" dirty="0" smtClean="0"/>
              <a:t>A new final focusing </a:t>
            </a:r>
            <a:r>
              <a:rPr lang="en-US" dirty="0" err="1" smtClean="0"/>
              <a:t>q</a:t>
            </a:r>
            <a:r>
              <a:rPr lang="en-US" dirty="0" err="1" smtClean="0"/>
              <a:t>uadrupoles</a:t>
            </a:r>
            <a:r>
              <a:rPr lang="en-US" dirty="0" smtClean="0"/>
              <a:t> (Q3 near target)</a:t>
            </a:r>
            <a:endParaRPr lang="en-US" dirty="0" smtClean="0"/>
          </a:p>
          <a:p>
            <a:pPr lvl="1"/>
            <a:r>
              <a:rPr lang="en-US" dirty="0" smtClean="0"/>
              <a:t>Beam collimator, target magnet quench protection </a:t>
            </a:r>
          </a:p>
          <a:p>
            <a:pPr lvl="1"/>
            <a:r>
              <a:rPr lang="en-US" dirty="0" smtClean="0"/>
              <a:t>Beam spot </a:t>
            </a:r>
            <a:r>
              <a:rPr lang="en-US" dirty="0" smtClean="0"/>
              <a:t>position/direction/size monitors</a:t>
            </a:r>
            <a:endParaRPr lang="en-US" dirty="0" smtClean="0"/>
          </a:p>
          <a:p>
            <a:pPr lvl="1"/>
            <a:r>
              <a:rPr lang="en-US" dirty="0" smtClean="0"/>
              <a:t>Beam position/direction stability</a:t>
            </a:r>
          </a:p>
          <a:p>
            <a:pPr lvl="1"/>
            <a:r>
              <a:rPr lang="en-US" dirty="0" smtClean="0"/>
              <a:t>Luminosity monitors, Cerenkov, new </a:t>
            </a:r>
            <a:r>
              <a:rPr lang="en-US" dirty="0" smtClean="0"/>
              <a:t>telescopes</a:t>
            </a:r>
          </a:p>
          <a:p>
            <a:pPr marL="457200" lvl="1" indent="0">
              <a:buNone/>
            </a:pPr>
            <a:r>
              <a:rPr lang="en-US" dirty="0" smtClean="0"/>
              <a:t>  </a:t>
            </a:r>
          </a:p>
          <a:p>
            <a:r>
              <a:rPr lang="en-US" dirty="0" smtClean="0"/>
              <a:t>Fermilab Engineering and Safety Review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07355" y="1091320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DAQ and Spectrometers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707355" y="1917773"/>
            <a:ext cx="4041775" cy="395128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Spectrometers</a:t>
            </a:r>
            <a:endParaRPr lang="en-US" dirty="0"/>
          </a:p>
          <a:p>
            <a:pPr lvl="1"/>
            <a:r>
              <a:rPr lang="en-US" dirty="0"/>
              <a:t>No change for chambers</a:t>
            </a:r>
          </a:p>
          <a:p>
            <a:pPr lvl="1"/>
            <a:r>
              <a:rPr lang="en-US" dirty="0"/>
              <a:t>New </a:t>
            </a:r>
            <a:r>
              <a:rPr lang="en-US" dirty="0" smtClean="0"/>
              <a:t>switches </a:t>
            </a:r>
            <a:r>
              <a:rPr lang="en-US" dirty="0"/>
              <a:t>to Reverse fields of </a:t>
            </a:r>
            <a:r>
              <a:rPr lang="en-US" dirty="0" err="1"/>
              <a:t>FMag</a:t>
            </a:r>
            <a:r>
              <a:rPr lang="en-US" dirty="0"/>
              <a:t> and </a:t>
            </a:r>
            <a:r>
              <a:rPr lang="en-US" dirty="0" err="1" smtClean="0"/>
              <a:t>KMag</a:t>
            </a:r>
            <a:r>
              <a:rPr lang="en-US" dirty="0" smtClean="0"/>
              <a:t> for spin asymmetry systematic control  </a:t>
            </a:r>
          </a:p>
          <a:p>
            <a:pPr lvl="1"/>
            <a:endParaRPr lang="en-US" dirty="0"/>
          </a:p>
          <a:p>
            <a:r>
              <a:rPr lang="en-US" dirty="0"/>
              <a:t>Triggers</a:t>
            </a:r>
          </a:p>
          <a:p>
            <a:pPr lvl="1"/>
            <a:r>
              <a:rPr lang="en-US" dirty="0"/>
              <a:t>A new trigger road map to </a:t>
            </a:r>
            <a:r>
              <a:rPr lang="en-US" dirty="0" smtClean="0"/>
              <a:t>optimize signal from target</a:t>
            </a:r>
            <a:endParaRPr lang="en-US" dirty="0"/>
          </a:p>
          <a:p>
            <a:pPr lvl="1"/>
            <a:r>
              <a:rPr lang="en-US" dirty="0"/>
              <a:t>R</a:t>
            </a:r>
            <a:r>
              <a:rPr lang="en-US" dirty="0" smtClean="0"/>
              <a:t>ate capability </a:t>
            </a:r>
            <a:r>
              <a:rPr lang="en-US" dirty="0"/>
              <a:t>not an issue, </a:t>
            </a:r>
            <a:r>
              <a:rPr lang="en-US" dirty="0" smtClean="0"/>
              <a:t>expect lower </a:t>
            </a:r>
            <a:r>
              <a:rPr lang="en-US" dirty="0"/>
              <a:t>beam intensity </a:t>
            </a:r>
            <a:r>
              <a:rPr lang="en-US" dirty="0" smtClean="0"/>
              <a:t>in E1039 than that in E906  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DAQ</a:t>
            </a:r>
          </a:p>
          <a:p>
            <a:pPr lvl="1"/>
            <a:r>
              <a:rPr lang="en-US" dirty="0"/>
              <a:t>Current E906 OK for </a:t>
            </a:r>
            <a:r>
              <a:rPr lang="en-US" dirty="0" smtClean="0"/>
              <a:t>Drell-Yan channel, J/Psi can use more DAQ bandwidth  </a:t>
            </a:r>
            <a:endParaRPr lang="en-US" dirty="0"/>
          </a:p>
          <a:p>
            <a:pPr lvl="1"/>
            <a:r>
              <a:rPr lang="en-US" dirty="0"/>
              <a:t>Higher rate capability could help “relative luminosity” and other J/Psi and Psi physics measurements </a:t>
            </a:r>
          </a:p>
          <a:p>
            <a:pPr lvl="1"/>
            <a:r>
              <a:rPr lang="en-US" dirty="0"/>
              <a:t>Slow control </a:t>
            </a:r>
            <a:r>
              <a:rPr lang="en-US" dirty="0" smtClean="0"/>
              <a:t>target related information </a:t>
            </a:r>
            <a:r>
              <a:rPr lang="en-US" dirty="0"/>
              <a:t>into DAQ </a:t>
            </a:r>
            <a:r>
              <a:rPr lang="en-US" dirty="0" smtClean="0"/>
              <a:t>data stream 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Physics </a:t>
            </a:r>
            <a:r>
              <a:rPr lang="en-US" dirty="0" smtClean="0"/>
              <a:t>asymmetry systematic controls</a:t>
            </a:r>
            <a:endParaRPr lang="en-US" dirty="0"/>
          </a:p>
          <a:p>
            <a:pPr lvl="1"/>
            <a:r>
              <a:rPr lang="en-US" dirty="0"/>
              <a:t>Precision relative luminosity  </a:t>
            </a:r>
          </a:p>
          <a:p>
            <a:pPr lvl="1"/>
            <a:r>
              <a:rPr lang="en-US" dirty="0" smtClean="0"/>
              <a:t>Beam position and direction</a:t>
            </a:r>
          </a:p>
          <a:p>
            <a:pPr lvl="1"/>
            <a:r>
              <a:rPr lang="en-US" dirty="0" smtClean="0"/>
              <a:t>Additional </a:t>
            </a:r>
            <a:r>
              <a:rPr lang="en-US" dirty="0"/>
              <a:t>b</a:t>
            </a:r>
            <a:r>
              <a:rPr lang="en-US" dirty="0" smtClean="0"/>
              <a:t>eam monitoring telescopes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00"/>
            <a:ext cx="8229600" cy="7461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Experimental Hall: No Change</a:t>
            </a:r>
            <a:endParaRPr lang="en-US" dirty="0"/>
          </a:p>
        </p:txBody>
      </p:sp>
      <p:pic>
        <p:nvPicPr>
          <p:cNvPr id="4" name="Picture 3" descr="E906-Expr-h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5" y="826972"/>
            <a:ext cx="7511585" cy="563368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0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554" y="71438"/>
            <a:ext cx="40216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E906 </a:t>
            </a:r>
            <a:r>
              <a:rPr lang="en-US" dirty="0" smtClean="0"/>
              <a:t>Target </a:t>
            </a:r>
            <a:r>
              <a:rPr lang="en-US" dirty="0" smtClean="0"/>
              <a:t>Area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428" y="1144319"/>
            <a:ext cx="3955551" cy="111558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Targets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/>
              <a:t>r</a:t>
            </a:r>
            <a:r>
              <a:rPr lang="en-US" dirty="0" smtClean="0"/>
              <a:t>ad. shielded</a:t>
            </a:r>
          </a:p>
          <a:p>
            <a:r>
              <a:rPr lang="en-US" dirty="0" smtClean="0"/>
              <a:t>Too Small for Pol. Target</a:t>
            </a:r>
          </a:p>
          <a:p>
            <a:r>
              <a:rPr lang="en-US" dirty="0" smtClean="0"/>
              <a:t>Issues with target and beam dump separation 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5438" y="2506133"/>
            <a:ext cx="3420533" cy="325120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28341" y="4995333"/>
            <a:ext cx="211667" cy="2201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515533" y="5105399"/>
            <a:ext cx="20743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24200" y="5105399"/>
            <a:ext cx="0" cy="6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02000" y="5320268"/>
            <a:ext cx="51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24”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760133" y="2506133"/>
            <a:ext cx="16934" cy="25992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10108" y="3441639"/>
            <a:ext cx="6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105”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96533" y="5298812"/>
            <a:ext cx="118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pipe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18" descr="P10201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09" y="3403757"/>
            <a:ext cx="4506191" cy="3379644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761999" y="2937933"/>
            <a:ext cx="3479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15533" y="3056467"/>
            <a:ext cx="6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110”</a:t>
            </a:r>
            <a:endParaRPr lang="en-US" dirty="0"/>
          </a:p>
        </p:txBody>
      </p:sp>
      <p:pic>
        <p:nvPicPr>
          <p:cNvPr id="9" name="Picture 8" descr="fnal_targe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09" y="0"/>
            <a:ext cx="4506191" cy="337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82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9185" y="1421301"/>
            <a:ext cx="4739686" cy="6133711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8715" y="5364128"/>
            <a:ext cx="243422" cy="389704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68794" y="33513"/>
            <a:ext cx="8841578" cy="834537"/>
          </a:xfrm>
        </p:spPr>
        <p:txBody>
          <a:bodyPr>
            <a:noAutofit/>
          </a:bodyPr>
          <a:lstStyle/>
          <a:p>
            <a:r>
              <a:rPr lang="en-US" sz="3200" dirty="0" smtClean="0"/>
              <a:t>New Beam Collimator, Focusing Q3 and Target</a:t>
            </a:r>
            <a:endParaRPr lang="en-US" sz="3200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67137" y="5689978"/>
            <a:ext cx="2234508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4307" y="5443829"/>
            <a:ext cx="514596" cy="4922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54537" y="6028121"/>
            <a:ext cx="1417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Final focusing Q3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341" y="5136052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Beam collimator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3341" y="878277"/>
            <a:ext cx="861654" cy="15378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37425" y="102966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Target Cross Section</a:t>
            </a:r>
            <a:r>
              <a:rPr lang="en-US" dirty="0" smtClean="0"/>
              <a:t>: 18 x 28 </a:t>
            </a:r>
            <a:r>
              <a:rPr lang="en-US" dirty="0"/>
              <a:t>m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8" name="Oval 27"/>
          <p:cNvSpPr/>
          <p:nvPr/>
        </p:nvSpPr>
        <p:spPr>
          <a:xfrm>
            <a:off x="727994" y="1322599"/>
            <a:ext cx="289361" cy="638551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43381" y="1420392"/>
            <a:ext cx="26310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dirty="0" smtClean="0"/>
              <a:t>well contained within </a:t>
            </a:r>
          </a:p>
          <a:p>
            <a:r>
              <a:rPr lang="en-US" dirty="0" smtClean="0"/>
              <a:t>4 sigma, </a:t>
            </a:r>
            <a:r>
              <a:rPr lang="en-US" dirty="0" err="1" smtClean="0"/>
              <a:t>dR</a:t>
            </a:r>
            <a:r>
              <a:rPr lang="en-US" dirty="0" smtClean="0"/>
              <a:t>&lt; 1x10</a:t>
            </a:r>
            <a:r>
              <a:rPr lang="en-US" baseline="30000" dirty="0" smtClean="0"/>
              <a:t>-4</a:t>
            </a:r>
          </a:p>
          <a:p>
            <a:endParaRPr lang="en-US" baseline="30000" dirty="0" smtClean="0"/>
          </a:p>
          <a:p>
            <a:r>
              <a:rPr lang="en-US" dirty="0" err="1" smtClean="0"/>
              <a:t>sigX</a:t>
            </a:r>
            <a:r>
              <a:rPr lang="en-US" dirty="0" smtClean="0"/>
              <a:t> = 18/2/4 = 2.2 </a:t>
            </a:r>
            <a:r>
              <a:rPr lang="en-US" dirty="0"/>
              <a:t>m</a:t>
            </a:r>
            <a:r>
              <a:rPr lang="en-US" dirty="0" smtClean="0"/>
              <a:t>m </a:t>
            </a:r>
          </a:p>
          <a:p>
            <a:r>
              <a:rPr lang="en-US" dirty="0" err="1" smtClean="0"/>
              <a:t>sigY</a:t>
            </a:r>
            <a:r>
              <a:rPr lang="en-US" dirty="0" smtClean="0"/>
              <a:t> = 28/2/4 = 3.5 mm</a:t>
            </a:r>
          </a:p>
          <a:p>
            <a:r>
              <a:rPr lang="en-US" dirty="0" smtClean="0"/>
              <a:t>Beam jitter: </a:t>
            </a:r>
            <a:r>
              <a:rPr lang="en-US" dirty="0" err="1" smtClean="0"/>
              <a:t>dX</a:t>
            </a:r>
            <a:r>
              <a:rPr lang="en-US" dirty="0" smtClean="0"/>
              <a:t>=</a:t>
            </a:r>
            <a:r>
              <a:rPr lang="en-US" dirty="0" err="1" smtClean="0"/>
              <a:t>dY</a:t>
            </a:r>
            <a:r>
              <a:rPr lang="en-US" dirty="0" smtClean="0"/>
              <a:t> ~ 1mm</a:t>
            </a:r>
            <a:endParaRPr lang="en-US" dirty="0"/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7912" y="1463943"/>
            <a:ext cx="1985295" cy="111672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173510" y="1135615"/>
            <a:ext cx="1452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beam:</a:t>
            </a:r>
          </a:p>
          <a:p>
            <a:r>
              <a:rPr lang="en-US" dirty="0" err="1" smtClean="0"/>
              <a:t>SigX</a:t>
            </a:r>
            <a:r>
              <a:rPr lang="en-US" dirty="0" smtClean="0"/>
              <a:t> = 4.0mm</a:t>
            </a:r>
          </a:p>
          <a:p>
            <a:r>
              <a:rPr lang="en-US" dirty="0" err="1" smtClean="0"/>
              <a:t>SigY</a:t>
            </a:r>
            <a:r>
              <a:rPr lang="en-US" dirty="0" smtClean="0"/>
              <a:t> = 3.0mm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24691" y="3562483"/>
            <a:ext cx="158532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 sig = 0.68269</a:t>
            </a:r>
          </a:p>
          <a:p>
            <a:r>
              <a:rPr lang="en-US" dirty="0" smtClean="0"/>
              <a:t>2 sig = 0.95450</a:t>
            </a:r>
          </a:p>
          <a:p>
            <a:r>
              <a:rPr lang="en-US" dirty="0" smtClean="0"/>
              <a:t>3 sig = 0.99730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0733" y="2416104"/>
            <a:ext cx="1945151" cy="413674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796587" y="5580904"/>
            <a:ext cx="640838" cy="215576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7</a:t>
            </a:fld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63166" y="5621686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166" y="5918455"/>
            <a:ext cx="76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120GeV</a:t>
            </a:r>
          </a:p>
          <a:p>
            <a:r>
              <a:rPr lang="en-US" sz="1400" dirty="0" smtClean="0">
                <a:solidFill>
                  <a:srgbClr val="800000"/>
                </a:solidFill>
              </a:rPr>
              <a:t>beam</a:t>
            </a:r>
            <a:endParaRPr lang="en-US" sz="1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0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Beam on Target: 4 sigma</a:t>
            </a:r>
            <a:br>
              <a:rPr lang="en-US" dirty="0" smtClean="0"/>
            </a:br>
            <a:r>
              <a:rPr lang="en-US" dirty="0" smtClean="0"/>
              <a:t>Relative Luminosity better than 1x10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456" y="2028053"/>
            <a:ext cx="5640861" cy="4093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264904" y="2564255"/>
            <a:ext cx="289055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Expected Raw Asymmetry: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 ~1%/10~20 </a:t>
            </a:r>
            <a:r>
              <a:rPr lang="en-US" dirty="0"/>
              <a:t>~</a:t>
            </a:r>
            <a:r>
              <a:rPr lang="en-US" dirty="0" smtClean="0"/>
              <a:t> 5 x 10</a:t>
            </a:r>
            <a:r>
              <a:rPr lang="en-US" baseline="30000" dirty="0" smtClean="0"/>
              <a:t>-4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A = (N</a:t>
            </a:r>
            <a:r>
              <a:rPr lang="en-US" baseline="30000" dirty="0" smtClean="0"/>
              <a:t>+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 - N</a:t>
            </a:r>
            <a:r>
              <a:rPr lang="en-US" baseline="30000" dirty="0" smtClean="0"/>
              <a:t>-</a:t>
            </a:r>
            <a:r>
              <a:rPr lang="en-US" dirty="0" smtClean="0"/>
              <a:t>)/(N</a:t>
            </a:r>
            <a:r>
              <a:rPr lang="en-US" baseline="30000" dirty="0" smtClean="0"/>
              <a:t>+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 + N</a:t>
            </a:r>
            <a:r>
              <a:rPr lang="en-US" baseline="30000" dirty="0" smtClean="0"/>
              <a:t>-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 = relative luminosity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dR</a:t>
            </a:r>
            <a:r>
              <a:rPr lang="en-US" dirty="0" smtClean="0">
                <a:solidFill>
                  <a:srgbClr val="FF0000"/>
                </a:solidFill>
              </a:rPr>
              <a:t> &lt;~ 1x10</a:t>
            </a:r>
            <a:r>
              <a:rPr lang="en-US" baseline="30000" dirty="0" smtClean="0">
                <a:solidFill>
                  <a:srgbClr val="FF0000"/>
                </a:solidFill>
              </a:rPr>
              <a:t>-4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59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81"/>
            <a:ext cx="8229600" cy="100308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 smtClean="0"/>
              <a:t>Target and Beam Dump Event Separation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0000FF"/>
                </a:solidFill>
              </a:rPr>
              <a:t>move the target upstream: Z=-3.5m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62" y="1067363"/>
            <a:ext cx="6879563" cy="5357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5106" y="6059056"/>
            <a:ext cx="104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7.9% loss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33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7736</TotalTime>
  <Words>1930</Words>
  <Application>Microsoft Macintosh PowerPoint</Application>
  <PresentationFormat>On-screen Show (4:3)</PresentationFormat>
  <Paragraphs>406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Microsoft Equation</vt:lpstr>
      <vt:lpstr>Transition from E906 to E1039</vt:lpstr>
      <vt:lpstr>E1039 vs E906: To Do List</vt:lpstr>
      <vt:lpstr>LANL High Density Polarized Proton (NH3) Target</vt:lpstr>
      <vt:lpstr>Required Modifications to E906 Setup</vt:lpstr>
      <vt:lpstr>The Experimental Hall: No Change</vt:lpstr>
      <vt:lpstr>E906 Target Area </vt:lpstr>
      <vt:lpstr>New Beam Collimator, Focusing Q3 and Target</vt:lpstr>
      <vt:lpstr>Beam on Target: 4 sigma Relative Luminosity better than 1x10-4 </vt:lpstr>
      <vt:lpstr>Target and Beam Dump Event Separation move the target upstream: Z=-3.5m </vt:lpstr>
      <vt:lpstr>Polarized Target Operation</vt:lpstr>
      <vt:lpstr>Root Pump, Microwave and Mechanical Support</vt:lpstr>
      <vt:lpstr>Outside of E906 Target Area Current E906 Cryogenic Services</vt:lpstr>
      <vt:lpstr>New Polarized Target Area new services and modifications needed to operate the polarized target:  - pumps, cryo, electrical, microwave, NMR</vt:lpstr>
      <vt:lpstr>Shielding and Beam Line Work</vt:lpstr>
      <vt:lpstr>More on Service Needs Electrical and Water Cooling</vt:lpstr>
      <vt:lpstr>Cryogenics: Liquid 4He and N2</vt:lpstr>
      <vt:lpstr>Safety and Monitoring</vt:lpstr>
      <vt:lpstr>E906 vs E1039</vt:lpstr>
      <vt:lpstr>Summary: Tasks </vt:lpstr>
      <vt:lpstr>Schedule and Timeline </vt:lpstr>
      <vt:lpstr>PowerPoint Presentation</vt:lpstr>
      <vt:lpstr>PowerPoint Presentation</vt:lpstr>
      <vt:lpstr>Polarized Target Drell-Yan Transverse Single  Spin Asymmetry @Fermilab Sea-Quark Sivers Effects</vt:lpstr>
      <vt:lpstr>E906-&gt;E1039</vt:lpstr>
      <vt:lpstr>A New Focusing Magnet? Refocus dimuons from target to improve acceptance</vt:lpstr>
      <vt:lpstr>Geometry</vt:lpstr>
      <vt:lpstr>Drell-Yan Signal Acceptance</vt:lpstr>
      <vt:lpstr>48D48 Magnet</vt:lpstr>
      <vt:lpstr>BNL Smaller 36D36 Magnet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Smooth Transition from E906 to E1039</dc:title>
  <dc:subject/>
  <dc:creator>Ming Xiong Liu</dc:creator>
  <cp:keywords/>
  <dc:description/>
  <cp:lastModifiedBy>Ming Xiong Liu</cp:lastModifiedBy>
  <cp:revision>163</cp:revision>
  <dcterms:created xsi:type="dcterms:W3CDTF">2014-12-03T23:04:17Z</dcterms:created>
  <dcterms:modified xsi:type="dcterms:W3CDTF">2014-12-14T07:20:08Z</dcterms:modified>
  <cp:category/>
</cp:coreProperties>
</file>