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96"/>
  </p:notesMasterIdLst>
  <p:sldIdLst>
    <p:sldId id="256" r:id="rId2"/>
    <p:sldId id="428" r:id="rId3"/>
    <p:sldId id="426" r:id="rId4"/>
    <p:sldId id="433" r:id="rId5"/>
    <p:sldId id="441" r:id="rId6"/>
    <p:sldId id="440" r:id="rId7"/>
    <p:sldId id="261" r:id="rId8"/>
    <p:sldId id="434" r:id="rId9"/>
    <p:sldId id="320" r:id="rId10"/>
    <p:sldId id="438" r:id="rId11"/>
    <p:sldId id="437" r:id="rId12"/>
    <p:sldId id="412" r:id="rId13"/>
    <p:sldId id="429" r:id="rId14"/>
    <p:sldId id="442" r:id="rId15"/>
    <p:sldId id="432" r:id="rId16"/>
    <p:sldId id="279" r:id="rId17"/>
    <p:sldId id="282" r:id="rId18"/>
    <p:sldId id="435" r:id="rId19"/>
    <p:sldId id="436" r:id="rId20"/>
    <p:sldId id="283" r:id="rId21"/>
    <p:sldId id="430" r:id="rId22"/>
    <p:sldId id="260" r:id="rId23"/>
    <p:sldId id="431" r:id="rId24"/>
    <p:sldId id="321" r:id="rId25"/>
    <p:sldId id="427" r:id="rId26"/>
    <p:sldId id="326" r:id="rId27"/>
    <p:sldId id="329" r:id="rId28"/>
    <p:sldId id="413" r:id="rId29"/>
    <p:sldId id="257" r:id="rId30"/>
    <p:sldId id="262" r:id="rId31"/>
    <p:sldId id="398" r:id="rId32"/>
    <p:sldId id="263" r:id="rId33"/>
    <p:sldId id="363" r:id="rId34"/>
    <p:sldId id="370" r:id="rId35"/>
    <p:sldId id="397" r:id="rId36"/>
    <p:sldId id="425" r:id="rId37"/>
    <p:sldId id="405" r:id="rId38"/>
    <p:sldId id="402" r:id="rId39"/>
    <p:sldId id="401" r:id="rId40"/>
    <p:sldId id="411" r:id="rId41"/>
    <p:sldId id="407" r:id="rId42"/>
    <p:sldId id="399" r:id="rId43"/>
    <p:sldId id="404" r:id="rId44"/>
    <p:sldId id="311" r:id="rId45"/>
    <p:sldId id="409" r:id="rId46"/>
    <p:sldId id="406" r:id="rId47"/>
    <p:sldId id="294" r:id="rId48"/>
    <p:sldId id="288" r:id="rId49"/>
    <p:sldId id="392" r:id="rId50"/>
    <p:sldId id="408" r:id="rId51"/>
    <p:sldId id="266" r:id="rId52"/>
    <p:sldId id="403" r:id="rId53"/>
    <p:sldId id="439" r:id="rId54"/>
    <p:sldId id="410" r:id="rId55"/>
    <p:sldId id="367" r:id="rId56"/>
    <p:sldId id="281" r:id="rId57"/>
    <p:sldId id="366" r:id="rId58"/>
    <p:sldId id="264" r:id="rId59"/>
    <p:sldId id="270" r:id="rId60"/>
    <p:sldId id="373" r:id="rId61"/>
    <p:sldId id="374" r:id="rId62"/>
    <p:sldId id="268" r:id="rId63"/>
    <p:sldId id="375" r:id="rId64"/>
    <p:sldId id="267" r:id="rId65"/>
    <p:sldId id="377" r:id="rId66"/>
    <p:sldId id="273" r:id="rId67"/>
    <p:sldId id="385" r:id="rId68"/>
    <p:sldId id="364" r:id="rId69"/>
    <p:sldId id="333" r:id="rId70"/>
    <p:sldId id="293" r:id="rId71"/>
    <p:sldId id="309" r:id="rId72"/>
    <p:sldId id="365" r:id="rId73"/>
    <p:sldId id="368" r:id="rId74"/>
    <p:sldId id="369" r:id="rId75"/>
    <p:sldId id="280" r:id="rId76"/>
    <p:sldId id="278" r:id="rId77"/>
    <p:sldId id="275" r:id="rId78"/>
    <p:sldId id="271" r:id="rId79"/>
    <p:sldId id="272" r:id="rId80"/>
    <p:sldId id="376" r:id="rId81"/>
    <p:sldId id="382" r:id="rId82"/>
    <p:sldId id="383" r:id="rId83"/>
    <p:sldId id="422" r:id="rId84"/>
    <p:sldId id="423" r:id="rId85"/>
    <p:sldId id="424" r:id="rId86"/>
    <p:sldId id="414" r:id="rId87"/>
    <p:sldId id="417" r:id="rId88"/>
    <p:sldId id="418" r:id="rId89"/>
    <p:sldId id="419" r:id="rId90"/>
    <p:sldId id="420" r:id="rId91"/>
    <p:sldId id="421" r:id="rId92"/>
    <p:sldId id="415" r:id="rId93"/>
    <p:sldId id="416" r:id="rId94"/>
    <p:sldId id="314" r:id="rId9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2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1107"/>
    <p:restoredTop sz="94631"/>
  </p:normalViewPr>
  <p:slideViewPr>
    <p:cSldViewPr snapToGrid="0" snapToObjects="1">
      <p:cViewPr>
        <p:scale>
          <a:sx n="111" d="100"/>
          <a:sy n="111" d="100"/>
        </p:scale>
        <p:origin x="117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xliu:work:e906:Beam:M3TGT_MeanSig_13360.csv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M3TGT_MeanSig_13360.csv!$B$1</c:f>
              <c:strCache>
                <c:ptCount val="1"/>
                <c:pt idx="0">
                  <c:v>xMean</c:v>
                </c:pt>
              </c:strCache>
            </c:strRef>
          </c:tx>
          <c:xVal>
            <c:numRef>
              <c:f>M3TGT_MeanSig_13360.csv!$A$2:$A$41</c:f>
              <c:numCache>
                <c:formatCode>General</c:formatCode>
                <c:ptCount val="40"/>
                <c:pt idx="0">
                  <c:v>527406</c:v>
                </c:pt>
                <c:pt idx="1">
                  <c:v>527407</c:v>
                </c:pt>
                <c:pt idx="2">
                  <c:v>527408</c:v>
                </c:pt>
                <c:pt idx="3">
                  <c:v>527409</c:v>
                </c:pt>
                <c:pt idx="4">
                  <c:v>527410</c:v>
                </c:pt>
                <c:pt idx="5">
                  <c:v>527411</c:v>
                </c:pt>
                <c:pt idx="6">
                  <c:v>527412</c:v>
                </c:pt>
                <c:pt idx="7">
                  <c:v>527413</c:v>
                </c:pt>
                <c:pt idx="8">
                  <c:v>527414</c:v>
                </c:pt>
                <c:pt idx="9">
                  <c:v>527415</c:v>
                </c:pt>
                <c:pt idx="10">
                  <c:v>527416</c:v>
                </c:pt>
                <c:pt idx="11">
                  <c:v>527417</c:v>
                </c:pt>
                <c:pt idx="12">
                  <c:v>527418</c:v>
                </c:pt>
                <c:pt idx="13">
                  <c:v>527419</c:v>
                </c:pt>
                <c:pt idx="14">
                  <c:v>527420</c:v>
                </c:pt>
                <c:pt idx="15">
                  <c:v>527421</c:v>
                </c:pt>
                <c:pt idx="16">
                  <c:v>527422</c:v>
                </c:pt>
                <c:pt idx="17">
                  <c:v>527423</c:v>
                </c:pt>
                <c:pt idx="18">
                  <c:v>527424</c:v>
                </c:pt>
                <c:pt idx="19">
                  <c:v>527425</c:v>
                </c:pt>
                <c:pt idx="20">
                  <c:v>527426</c:v>
                </c:pt>
                <c:pt idx="21">
                  <c:v>527427</c:v>
                </c:pt>
                <c:pt idx="22">
                  <c:v>527428</c:v>
                </c:pt>
                <c:pt idx="23">
                  <c:v>527429</c:v>
                </c:pt>
                <c:pt idx="24">
                  <c:v>527430</c:v>
                </c:pt>
                <c:pt idx="25">
                  <c:v>527431</c:v>
                </c:pt>
                <c:pt idx="26">
                  <c:v>527432</c:v>
                </c:pt>
                <c:pt idx="27">
                  <c:v>527433</c:v>
                </c:pt>
                <c:pt idx="28">
                  <c:v>527434</c:v>
                </c:pt>
                <c:pt idx="29">
                  <c:v>527435</c:v>
                </c:pt>
                <c:pt idx="30">
                  <c:v>527436</c:v>
                </c:pt>
                <c:pt idx="31">
                  <c:v>527437</c:v>
                </c:pt>
                <c:pt idx="32">
                  <c:v>527438</c:v>
                </c:pt>
                <c:pt idx="33">
                  <c:v>527439</c:v>
                </c:pt>
                <c:pt idx="34">
                  <c:v>527440</c:v>
                </c:pt>
                <c:pt idx="35">
                  <c:v>527441</c:v>
                </c:pt>
                <c:pt idx="36">
                  <c:v>527442</c:v>
                </c:pt>
                <c:pt idx="37">
                  <c:v>527443</c:v>
                </c:pt>
                <c:pt idx="38">
                  <c:v>527444</c:v>
                </c:pt>
                <c:pt idx="39">
                  <c:v>527445</c:v>
                </c:pt>
              </c:numCache>
            </c:numRef>
          </c:xVal>
          <c:yVal>
            <c:numRef>
              <c:f>M3TGT_MeanSig_13360.csv!$B$2:$B$41</c:f>
              <c:numCache>
                <c:formatCode>General</c:formatCode>
                <c:ptCount val="40"/>
                <c:pt idx="0">
                  <c:v>6.8511962890600006E-2</c:v>
                </c:pt>
                <c:pt idx="1">
                  <c:v>-0.75453948974600005</c:v>
                </c:pt>
                <c:pt idx="2">
                  <c:v>-0.70267105102500005</c:v>
                </c:pt>
                <c:pt idx="3">
                  <c:v>-0.78066444397000001</c:v>
                </c:pt>
                <c:pt idx="4">
                  <c:v>-0.66743278503400005</c:v>
                </c:pt>
                <c:pt idx="5">
                  <c:v>-3.72905731201E-2</c:v>
                </c:pt>
                <c:pt idx="6">
                  <c:v>-0.377882003784</c:v>
                </c:pt>
                <c:pt idx="7">
                  <c:v>-0.97838592529299995</c:v>
                </c:pt>
                <c:pt idx="8">
                  <c:v>-0.573863983154</c:v>
                </c:pt>
                <c:pt idx="9">
                  <c:v>-0.38131332397500001</c:v>
                </c:pt>
                <c:pt idx="10">
                  <c:v>7.2275161743200006E-2</c:v>
                </c:pt>
                <c:pt idx="11">
                  <c:v>-0.22757148742700001</c:v>
                </c:pt>
                <c:pt idx="12">
                  <c:v>-5.322265625E-2</c:v>
                </c:pt>
                <c:pt idx="13">
                  <c:v>3.0218124389600001E-2</c:v>
                </c:pt>
                <c:pt idx="14">
                  <c:v>-0.40130805969200001</c:v>
                </c:pt>
                <c:pt idx="15">
                  <c:v>-0.32816696166999998</c:v>
                </c:pt>
                <c:pt idx="16">
                  <c:v>-0.42674446106000002</c:v>
                </c:pt>
                <c:pt idx="17">
                  <c:v>-2.126953125</c:v>
                </c:pt>
                <c:pt idx="18">
                  <c:v>-1.4019107818600001</c:v>
                </c:pt>
                <c:pt idx="19">
                  <c:v>-0.45464515686000001</c:v>
                </c:pt>
                <c:pt idx="20">
                  <c:v>-0.74064254760699999</c:v>
                </c:pt>
                <c:pt idx="21">
                  <c:v>-0.99117851257300005</c:v>
                </c:pt>
                <c:pt idx="22">
                  <c:v>5.5683135986300002E-2</c:v>
                </c:pt>
                <c:pt idx="23">
                  <c:v>-0.47140121460000001</c:v>
                </c:pt>
                <c:pt idx="24">
                  <c:v>-0.75437545776399995</c:v>
                </c:pt>
                <c:pt idx="25">
                  <c:v>-0.88527107238799996</c:v>
                </c:pt>
                <c:pt idx="26">
                  <c:v>-0.208629608154</c:v>
                </c:pt>
                <c:pt idx="27">
                  <c:v>-0.11981010437</c:v>
                </c:pt>
                <c:pt idx="28">
                  <c:v>-0.376613616943</c:v>
                </c:pt>
                <c:pt idx="29">
                  <c:v>-0.607465744019</c:v>
                </c:pt>
                <c:pt idx="30">
                  <c:v>-0.98665237426800001</c:v>
                </c:pt>
                <c:pt idx="31">
                  <c:v>-1.1623859405500001</c:v>
                </c:pt>
                <c:pt idx="32">
                  <c:v>-0.75625038147000001</c:v>
                </c:pt>
                <c:pt idx="33">
                  <c:v>-0.89385414123499995</c:v>
                </c:pt>
                <c:pt idx="34">
                  <c:v>0.16986083984399999</c:v>
                </c:pt>
                <c:pt idx="35">
                  <c:v>-0.149299621582</c:v>
                </c:pt>
                <c:pt idx="36">
                  <c:v>-3.81450653076E-2</c:v>
                </c:pt>
                <c:pt idx="37">
                  <c:v>-0.27173614501999999</c:v>
                </c:pt>
                <c:pt idx="38">
                  <c:v>-0.70937156677199997</c:v>
                </c:pt>
                <c:pt idx="39">
                  <c:v>-0.60557174682600001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A56-A842-BBB0-FC60251DC311}"/>
            </c:ext>
          </c:extLst>
        </c:ser>
        <c:ser>
          <c:idx val="1"/>
          <c:order val="1"/>
          <c:tx>
            <c:strRef>
              <c:f>M3TGT_MeanSig_13360.csv!$C$1</c:f>
              <c:strCache>
                <c:ptCount val="1"/>
                <c:pt idx="0">
                  <c:v>xSigma</c:v>
                </c:pt>
              </c:strCache>
            </c:strRef>
          </c:tx>
          <c:xVal>
            <c:numRef>
              <c:f>M3TGT_MeanSig_13360.csv!$A$2:$A$41</c:f>
              <c:numCache>
                <c:formatCode>General</c:formatCode>
                <c:ptCount val="40"/>
                <c:pt idx="0">
                  <c:v>527406</c:v>
                </c:pt>
                <c:pt idx="1">
                  <c:v>527407</c:v>
                </c:pt>
                <c:pt idx="2">
                  <c:v>527408</c:v>
                </c:pt>
                <c:pt idx="3">
                  <c:v>527409</c:v>
                </c:pt>
                <c:pt idx="4">
                  <c:v>527410</c:v>
                </c:pt>
                <c:pt idx="5">
                  <c:v>527411</c:v>
                </c:pt>
                <c:pt idx="6">
                  <c:v>527412</c:v>
                </c:pt>
                <c:pt idx="7">
                  <c:v>527413</c:v>
                </c:pt>
                <c:pt idx="8">
                  <c:v>527414</c:v>
                </c:pt>
                <c:pt idx="9">
                  <c:v>527415</c:v>
                </c:pt>
                <c:pt idx="10">
                  <c:v>527416</c:v>
                </c:pt>
                <c:pt idx="11">
                  <c:v>527417</c:v>
                </c:pt>
                <c:pt idx="12">
                  <c:v>527418</c:v>
                </c:pt>
                <c:pt idx="13">
                  <c:v>527419</c:v>
                </c:pt>
                <c:pt idx="14">
                  <c:v>527420</c:v>
                </c:pt>
                <c:pt idx="15">
                  <c:v>527421</c:v>
                </c:pt>
                <c:pt idx="16">
                  <c:v>527422</c:v>
                </c:pt>
                <c:pt idx="17">
                  <c:v>527423</c:v>
                </c:pt>
                <c:pt idx="18">
                  <c:v>527424</c:v>
                </c:pt>
                <c:pt idx="19">
                  <c:v>527425</c:v>
                </c:pt>
                <c:pt idx="20">
                  <c:v>527426</c:v>
                </c:pt>
                <c:pt idx="21">
                  <c:v>527427</c:v>
                </c:pt>
                <c:pt idx="22">
                  <c:v>527428</c:v>
                </c:pt>
                <c:pt idx="23">
                  <c:v>527429</c:v>
                </c:pt>
                <c:pt idx="24">
                  <c:v>527430</c:v>
                </c:pt>
                <c:pt idx="25">
                  <c:v>527431</c:v>
                </c:pt>
                <c:pt idx="26">
                  <c:v>527432</c:v>
                </c:pt>
                <c:pt idx="27">
                  <c:v>527433</c:v>
                </c:pt>
                <c:pt idx="28">
                  <c:v>527434</c:v>
                </c:pt>
                <c:pt idx="29">
                  <c:v>527435</c:v>
                </c:pt>
                <c:pt idx="30">
                  <c:v>527436</c:v>
                </c:pt>
                <c:pt idx="31">
                  <c:v>527437</c:v>
                </c:pt>
                <c:pt idx="32">
                  <c:v>527438</c:v>
                </c:pt>
                <c:pt idx="33">
                  <c:v>527439</c:v>
                </c:pt>
                <c:pt idx="34">
                  <c:v>527440</c:v>
                </c:pt>
                <c:pt idx="35">
                  <c:v>527441</c:v>
                </c:pt>
                <c:pt idx="36">
                  <c:v>527442</c:v>
                </c:pt>
                <c:pt idx="37">
                  <c:v>527443</c:v>
                </c:pt>
                <c:pt idx="38">
                  <c:v>527444</c:v>
                </c:pt>
                <c:pt idx="39">
                  <c:v>527445</c:v>
                </c:pt>
              </c:numCache>
            </c:numRef>
          </c:xVal>
          <c:yVal>
            <c:numRef>
              <c:f>M3TGT_MeanSig_13360.csv!$C$2:$C$41</c:f>
              <c:numCache>
                <c:formatCode>General</c:formatCode>
                <c:ptCount val="40"/>
                <c:pt idx="0">
                  <c:v>5.0268306732200001</c:v>
                </c:pt>
                <c:pt idx="1">
                  <c:v>5.0917181968699996</c:v>
                </c:pt>
                <c:pt idx="2">
                  <c:v>4.7246141433700002</c:v>
                </c:pt>
                <c:pt idx="3">
                  <c:v>4.9616150856000001</c:v>
                </c:pt>
                <c:pt idx="4">
                  <c:v>4.9268889427199998</c:v>
                </c:pt>
                <c:pt idx="5">
                  <c:v>5.0069303512600003</c:v>
                </c:pt>
                <c:pt idx="6">
                  <c:v>4.90433311462</c:v>
                </c:pt>
                <c:pt idx="7">
                  <c:v>5.04042196274</c:v>
                </c:pt>
                <c:pt idx="8">
                  <c:v>4.9938340187100003</c:v>
                </c:pt>
                <c:pt idx="9">
                  <c:v>4.8455414772000003</c:v>
                </c:pt>
                <c:pt idx="10">
                  <c:v>4.9001626968399998</c:v>
                </c:pt>
                <c:pt idx="11">
                  <c:v>4.6706719398500001</c:v>
                </c:pt>
                <c:pt idx="12">
                  <c:v>4.8942217826799999</c:v>
                </c:pt>
                <c:pt idx="13">
                  <c:v>4.7752213478099996</c:v>
                </c:pt>
                <c:pt idx="14">
                  <c:v>4.8922748565700003</c:v>
                </c:pt>
                <c:pt idx="15">
                  <c:v>4.9212083816499996</c:v>
                </c:pt>
                <c:pt idx="16">
                  <c:v>4.9305415153499998</c:v>
                </c:pt>
                <c:pt idx="17">
                  <c:v>4.80356025696</c:v>
                </c:pt>
                <c:pt idx="18">
                  <c:v>4.9477610588100003</c:v>
                </c:pt>
                <c:pt idx="19">
                  <c:v>4.7213325500499996</c:v>
                </c:pt>
                <c:pt idx="20">
                  <c:v>4.9180827140799996</c:v>
                </c:pt>
                <c:pt idx="21">
                  <c:v>4.89220762253</c:v>
                </c:pt>
                <c:pt idx="22">
                  <c:v>4.72154712677</c:v>
                </c:pt>
                <c:pt idx="23">
                  <c:v>4.9648008346600001</c:v>
                </c:pt>
                <c:pt idx="24">
                  <c:v>4.83290815353</c:v>
                </c:pt>
                <c:pt idx="25">
                  <c:v>4.6197147369399998</c:v>
                </c:pt>
                <c:pt idx="26">
                  <c:v>4.8768610954299998</c:v>
                </c:pt>
                <c:pt idx="27">
                  <c:v>4.8237705230700003</c:v>
                </c:pt>
                <c:pt idx="28">
                  <c:v>4.93219804764</c:v>
                </c:pt>
                <c:pt idx="29">
                  <c:v>5.0078587531999998</c:v>
                </c:pt>
                <c:pt idx="30">
                  <c:v>4.7618856430100003</c:v>
                </c:pt>
                <c:pt idx="31">
                  <c:v>4.8323731422399998</c:v>
                </c:pt>
                <c:pt idx="32">
                  <c:v>4.9027533531199996</c:v>
                </c:pt>
                <c:pt idx="33">
                  <c:v>4.8170914649999999</c:v>
                </c:pt>
                <c:pt idx="34">
                  <c:v>4.7952637672399998</c:v>
                </c:pt>
                <c:pt idx="35">
                  <c:v>4.8256368637099998</c:v>
                </c:pt>
                <c:pt idx="36">
                  <c:v>5.0835299491899999</c:v>
                </c:pt>
                <c:pt idx="37">
                  <c:v>4.9126324653599998</c:v>
                </c:pt>
                <c:pt idx="38">
                  <c:v>4.9697489738499998</c:v>
                </c:pt>
                <c:pt idx="39">
                  <c:v>4.9915165901199998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A56-A842-BBB0-FC60251DC311}"/>
            </c:ext>
          </c:extLst>
        </c:ser>
        <c:ser>
          <c:idx val="2"/>
          <c:order val="2"/>
          <c:tx>
            <c:strRef>
              <c:f>M3TGT_MeanSig_13360.csv!$D$1</c:f>
              <c:strCache>
                <c:ptCount val="1"/>
                <c:pt idx="0">
                  <c:v>yMean</c:v>
                </c:pt>
              </c:strCache>
            </c:strRef>
          </c:tx>
          <c:xVal>
            <c:numRef>
              <c:f>M3TGT_MeanSig_13360.csv!$A$2:$A$41</c:f>
              <c:numCache>
                <c:formatCode>General</c:formatCode>
                <c:ptCount val="40"/>
                <c:pt idx="0">
                  <c:v>527406</c:v>
                </c:pt>
                <c:pt idx="1">
                  <c:v>527407</c:v>
                </c:pt>
                <c:pt idx="2">
                  <c:v>527408</c:v>
                </c:pt>
                <c:pt idx="3">
                  <c:v>527409</c:v>
                </c:pt>
                <c:pt idx="4">
                  <c:v>527410</c:v>
                </c:pt>
                <c:pt idx="5">
                  <c:v>527411</c:v>
                </c:pt>
                <c:pt idx="6">
                  <c:v>527412</c:v>
                </c:pt>
                <c:pt idx="7">
                  <c:v>527413</c:v>
                </c:pt>
                <c:pt idx="8">
                  <c:v>527414</c:v>
                </c:pt>
                <c:pt idx="9">
                  <c:v>527415</c:v>
                </c:pt>
                <c:pt idx="10">
                  <c:v>527416</c:v>
                </c:pt>
                <c:pt idx="11">
                  <c:v>527417</c:v>
                </c:pt>
                <c:pt idx="12">
                  <c:v>527418</c:v>
                </c:pt>
                <c:pt idx="13">
                  <c:v>527419</c:v>
                </c:pt>
                <c:pt idx="14">
                  <c:v>527420</c:v>
                </c:pt>
                <c:pt idx="15">
                  <c:v>527421</c:v>
                </c:pt>
                <c:pt idx="16">
                  <c:v>527422</c:v>
                </c:pt>
                <c:pt idx="17">
                  <c:v>527423</c:v>
                </c:pt>
                <c:pt idx="18">
                  <c:v>527424</c:v>
                </c:pt>
                <c:pt idx="19">
                  <c:v>527425</c:v>
                </c:pt>
                <c:pt idx="20">
                  <c:v>527426</c:v>
                </c:pt>
                <c:pt idx="21">
                  <c:v>527427</c:v>
                </c:pt>
                <c:pt idx="22">
                  <c:v>527428</c:v>
                </c:pt>
                <c:pt idx="23">
                  <c:v>527429</c:v>
                </c:pt>
                <c:pt idx="24">
                  <c:v>527430</c:v>
                </c:pt>
                <c:pt idx="25">
                  <c:v>527431</c:v>
                </c:pt>
                <c:pt idx="26">
                  <c:v>527432</c:v>
                </c:pt>
                <c:pt idx="27">
                  <c:v>527433</c:v>
                </c:pt>
                <c:pt idx="28">
                  <c:v>527434</c:v>
                </c:pt>
                <c:pt idx="29">
                  <c:v>527435</c:v>
                </c:pt>
                <c:pt idx="30">
                  <c:v>527436</c:v>
                </c:pt>
                <c:pt idx="31">
                  <c:v>527437</c:v>
                </c:pt>
                <c:pt idx="32">
                  <c:v>527438</c:v>
                </c:pt>
                <c:pt idx="33">
                  <c:v>527439</c:v>
                </c:pt>
                <c:pt idx="34">
                  <c:v>527440</c:v>
                </c:pt>
                <c:pt idx="35">
                  <c:v>527441</c:v>
                </c:pt>
                <c:pt idx="36">
                  <c:v>527442</c:v>
                </c:pt>
                <c:pt idx="37">
                  <c:v>527443</c:v>
                </c:pt>
                <c:pt idx="38">
                  <c:v>527444</c:v>
                </c:pt>
                <c:pt idx="39">
                  <c:v>527445</c:v>
                </c:pt>
              </c:numCache>
            </c:numRef>
          </c:xVal>
          <c:yVal>
            <c:numRef>
              <c:f>M3TGT_MeanSig_13360.csv!$D$2:$D$41</c:f>
              <c:numCache>
                <c:formatCode>General</c:formatCode>
                <c:ptCount val="40"/>
                <c:pt idx="0">
                  <c:v>-0.430746078491</c:v>
                </c:pt>
                <c:pt idx="1">
                  <c:v>0.15180969238299999</c:v>
                </c:pt>
                <c:pt idx="2">
                  <c:v>-0.42428207397500001</c:v>
                </c:pt>
                <c:pt idx="3">
                  <c:v>-0.45344161987300002</c:v>
                </c:pt>
                <c:pt idx="4">
                  <c:v>-0.98130989074700004</c:v>
                </c:pt>
                <c:pt idx="5">
                  <c:v>-0.14983367919900001</c:v>
                </c:pt>
                <c:pt idx="6">
                  <c:v>-0.233648300171</c:v>
                </c:pt>
                <c:pt idx="7">
                  <c:v>8.2109451293900002E-2</c:v>
                </c:pt>
                <c:pt idx="8">
                  <c:v>-0.25226211547900002</c:v>
                </c:pt>
                <c:pt idx="9">
                  <c:v>-0.75453376770000002</c:v>
                </c:pt>
                <c:pt idx="10">
                  <c:v>-0.44511795043899999</c:v>
                </c:pt>
                <c:pt idx="11">
                  <c:v>-0.434972763062</c:v>
                </c:pt>
                <c:pt idx="12">
                  <c:v>-0.129705429077</c:v>
                </c:pt>
                <c:pt idx="13">
                  <c:v>-0.142904281616</c:v>
                </c:pt>
                <c:pt idx="14">
                  <c:v>-0.41170120239300001</c:v>
                </c:pt>
                <c:pt idx="15">
                  <c:v>-0.272815704346</c:v>
                </c:pt>
                <c:pt idx="16">
                  <c:v>-0.29666328430200001</c:v>
                </c:pt>
                <c:pt idx="17">
                  <c:v>0.44585037231399999</c:v>
                </c:pt>
                <c:pt idx="18">
                  <c:v>0.124015808105</c:v>
                </c:pt>
                <c:pt idx="19">
                  <c:v>-0.40407943725599998</c:v>
                </c:pt>
                <c:pt idx="20">
                  <c:v>-0.92643737793000003</c:v>
                </c:pt>
                <c:pt idx="21">
                  <c:v>-0.32827949523900002</c:v>
                </c:pt>
                <c:pt idx="22">
                  <c:v>-6.3545227050799999E-2</c:v>
                </c:pt>
                <c:pt idx="23">
                  <c:v>-0.557550430298</c:v>
                </c:pt>
                <c:pt idx="24">
                  <c:v>-0.47576713562</c:v>
                </c:pt>
                <c:pt idx="25">
                  <c:v>-6.5586090087900006E-2</c:v>
                </c:pt>
                <c:pt idx="26">
                  <c:v>-0.51986694335899997</c:v>
                </c:pt>
                <c:pt idx="27">
                  <c:v>-0.31742286682100002</c:v>
                </c:pt>
                <c:pt idx="28">
                  <c:v>-0.34676933288599998</c:v>
                </c:pt>
                <c:pt idx="29">
                  <c:v>-0.510824203491</c:v>
                </c:pt>
                <c:pt idx="30">
                  <c:v>-0.707601547241</c:v>
                </c:pt>
                <c:pt idx="31">
                  <c:v>-0.77390289306600002</c:v>
                </c:pt>
                <c:pt idx="32">
                  <c:v>-0.80141639709500001</c:v>
                </c:pt>
                <c:pt idx="33">
                  <c:v>-0.78903579711899996</c:v>
                </c:pt>
                <c:pt idx="34">
                  <c:v>-5.99613189697E-2</c:v>
                </c:pt>
                <c:pt idx="35">
                  <c:v>1.3162612915E-2</c:v>
                </c:pt>
                <c:pt idx="36">
                  <c:v>-0.58620452880899998</c:v>
                </c:pt>
                <c:pt idx="37">
                  <c:v>-0.29363822937</c:v>
                </c:pt>
                <c:pt idx="38">
                  <c:v>0.290121078491</c:v>
                </c:pt>
                <c:pt idx="39">
                  <c:v>3.33290100098E-2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1A56-A842-BBB0-FC60251DC311}"/>
            </c:ext>
          </c:extLst>
        </c:ser>
        <c:ser>
          <c:idx val="3"/>
          <c:order val="3"/>
          <c:tx>
            <c:strRef>
              <c:f>M3TGT_MeanSig_13360.csv!$E$1</c:f>
              <c:strCache>
                <c:ptCount val="1"/>
                <c:pt idx="0">
                  <c:v>ySigma</c:v>
                </c:pt>
              </c:strCache>
            </c:strRef>
          </c:tx>
          <c:xVal>
            <c:numRef>
              <c:f>M3TGT_MeanSig_13360.csv!$A$2:$A$41</c:f>
              <c:numCache>
                <c:formatCode>General</c:formatCode>
                <c:ptCount val="40"/>
                <c:pt idx="0">
                  <c:v>527406</c:v>
                </c:pt>
                <c:pt idx="1">
                  <c:v>527407</c:v>
                </c:pt>
                <c:pt idx="2">
                  <c:v>527408</c:v>
                </c:pt>
                <c:pt idx="3">
                  <c:v>527409</c:v>
                </c:pt>
                <c:pt idx="4">
                  <c:v>527410</c:v>
                </c:pt>
                <c:pt idx="5">
                  <c:v>527411</c:v>
                </c:pt>
                <c:pt idx="6">
                  <c:v>527412</c:v>
                </c:pt>
                <c:pt idx="7">
                  <c:v>527413</c:v>
                </c:pt>
                <c:pt idx="8">
                  <c:v>527414</c:v>
                </c:pt>
                <c:pt idx="9">
                  <c:v>527415</c:v>
                </c:pt>
                <c:pt idx="10">
                  <c:v>527416</c:v>
                </c:pt>
                <c:pt idx="11">
                  <c:v>527417</c:v>
                </c:pt>
                <c:pt idx="12">
                  <c:v>527418</c:v>
                </c:pt>
                <c:pt idx="13">
                  <c:v>527419</c:v>
                </c:pt>
                <c:pt idx="14">
                  <c:v>527420</c:v>
                </c:pt>
                <c:pt idx="15">
                  <c:v>527421</c:v>
                </c:pt>
                <c:pt idx="16">
                  <c:v>527422</c:v>
                </c:pt>
                <c:pt idx="17">
                  <c:v>527423</c:v>
                </c:pt>
                <c:pt idx="18">
                  <c:v>527424</c:v>
                </c:pt>
                <c:pt idx="19">
                  <c:v>527425</c:v>
                </c:pt>
                <c:pt idx="20">
                  <c:v>527426</c:v>
                </c:pt>
                <c:pt idx="21">
                  <c:v>527427</c:v>
                </c:pt>
                <c:pt idx="22">
                  <c:v>527428</c:v>
                </c:pt>
                <c:pt idx="23">
                  <c:v>527429</c:v>
                </c:pt>
                <c:pt idx="24">
                  <c:v>527430</c:v>
                </c:pt>
                <c:pt idx="25">
                  <c:v>527431</c:v>
                </c:pt>
                <c:pt idx="26">
                  <c:v>527432</c:v>
                </c:pt>
                <c:pt idx="27">
                  <c:v>527433</c:v>
                </c:pt>
                <c:pt idx="28">
                  <c:v>527434</c:v>
                </c:pt>
                <c:pt idx="29">
                  <c:v>527435</c:v>
                </c:pt>
                <c:pt idx="30">
                  <c:v>527436</c:v>
                </c:pt>
                <c:pt idx="31">
                  <c:v>527437</c:v>
                </c:pt>
                <c:pt idx="32">
                  <c:v>527438</c:v>
                </c:pt>
                <c:pt idx="33">
                  <c:v>527439</c:v>
                </c:pt>
                <c:pt idx="34">
                  <c:v>527440</c:v>
                </c:pt>
                <c:pt idx="35">
                  <c:v>527441</c:v>
                </c:pt>
                <c:pt idx="36">
                  <c:v>527442</c:v>
                </c:pt>
                <c:pt idx="37">
                  <c:v>527443</c:v>
                </c:pt>
                <c:pt idx="38">
                  <c:v>527444</c:v>
                </c:pt>
                <c:pt idx="39">
                  <c:v>527445</c:v>
                </c:pt>
              </c:numCache>
            </c:numRef>
          </c:xVal>
          <c:yVal>
            <c:numRef>
              <c:f>M3TGT_MeanSig_13360.csv!$E$2:$E$41</c:f>
              <c:numCache>
                <c:formatCode>General</c:formatCode>
                <c:ptCount val="40"/>
                <c:pt idx="0">
                  <c:v>3.49564290047</c:v>
                </c:pt>
                <c:pt idx="1">
                  <c:v>3.6084697246599999</c:v>
                </c:pt>
                <c:pt idx="2">
                  <c:v>3.4053220748899999</c:v>
                </c:pt>
                <c:pt idx="3">
                  <c:v>3.7538850307499998</c:v>
                </c:pt>
                <c:pt idx="4">
                  <c:v>3.66177916527</c:v>
                </c:pt>
                <c:pt idx="5">
                  <c:v>3.6298592090600001</c:v>
                </c:pt>
                <c:pt idx="6">
                  <c:v>3.8761141300199999</c:v>
                </c:pt>
                <c:pt idx="7">
                  <c:v>3.64471364021</c:v>
                </c:pt>
                <c:pt idx="8">
                  <c:v>3.5088376998899999</c:v>
                </c:pt>
                <c:pt idx="9">
                  <c:v>3.67373180389</c:v>
                </c:pt>
                <c:pt idx="10">
                  <c:v>3.5000112056699999</c:v>
                </c:pt>
                <c:pt idx="11">
                  <c:v>3.6279418468500002</c:v>
                </c:pt>
                <c:pt idx="12">
                  <c:v>3.6722877025599998</c:v>
                </c:pt>
                <c:pt idx="13">
                  <c:v>3.61106872559</c:v>
                </c:pt>
                <c:pt idx="14">
                  <c:v>3.8728234767899998</c:v>
                </c:pt>
                <c:pt idx="15">
                  <c:v>3.4707016944900002</c:v>
                </c:pt>
                <c:pt idx="16">
                  <c:v>3.4765965938600001</c:v>
                </c:pt>
                <c:pt idx="17">
                  <c:v>3.4600303173100002</c:v>
                </c:pt>
                <c:pt idx="18">
                  <c:v>3.6300122737899998</c:v>
                </c:pt>
                <c:pt idx="19">
                  <c:v>3.62939739227</c:v>
                </c:pt>
                <c:pt idx="20">
                  <c:v>3.59225344658</c:v>
                </c:pt>
                <c:pt idx="21">
                  <c:v>3.6707305908199999</c:v>
                </c:pt>
                <c:pt idx="22">
                  <c:v>3.6077473163599998</c:v>
                </c:pt>
                <c:pt idx="23">
                  <c:v>3.5074350833899999</c:v>
                </c:pt>
                <c:pt idx="24">
                  <c:v>3.4738869667099999</c:v>
                </c:pt>
                <c:pt idx="25">
                  <c:v>3.8080122470900002</c:v>
                </c:pt>
                <c:pt idx="26">
                  <c:v>3.5031063556699999</c:v>
                </c:pt>
                <c:pt idx="27">
                  <c:v>3.8084948062900001</c:v>
                </c:pt>
                <c:pt idx="28">
                  <c:v>3.7766387462600002</c:v>
                </c:pt>
                <c:pt idx="29">
                  <c:v>3.9035198688500001</c:v>
                </c:pt>
                <c:pt idx="30">
                  <c:v>3.5697357654599999</c:v>
                </c:pt>
                <c:pt idx="31">
                  <c:v>3.6459515094800001</c:v>
                </c:pt>
                <c:pt idx="32">
                  <c:v>3.6924457550000001</c:v>
                </c:pt>
                <c:pt idx="33">
                  <c:v>3.5914199352299998</c:v>
                </c:pt>
                <c:pt idx="34">
                  <c:v>3.6203813552900002</c:v>
                </c:pt>
                <c:pt idx="35">
                  <c:v>3.3365194797500002</c:v>
                </c:pt>
                <c:pt idx="36">
                  <c:v>3.50933170319</c:v>
                </c:pt>
                <c:pt idx="37">
                  <c:v>3.6186273097999999</c:v>
                </c:pt>
                <c:pt idx="38">
                  <c:v>3.7067275047299999</c:v>
                </c:pt>
                <c:pt idx="39">
                  <c:v>3.62215304375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1A56-A842-BBB0-FC60251DC3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33002568"/>
        <c:axId val="1841590648"/>
      </c:scatterChart>
      <c:valAx>
        <c:axId val="-20330025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841590648"/>
        <c:crosses val="autoZero"/>
        <c:crossBetween val="midCat"/>
      </c:valAx>
      <c:valAx>
        <c:axId val="18415906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033002568"/>
        <c:crosses val="autoZero"/>
        <c:crossBetween val="midCat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image" Target="../media/image87.png"/><Relationship Id="rId4" Type="http://schemas.openxmlformats.org/officeDocument/2006/relationships/image" Target="../media/image90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e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emf"/><Relationship Id="rId2" Type="http://schemas.openxmlformats.org/officeDocument/2006/relationships/image" Target="../media/image125.emf"/><Relationship Id="rId1" Type="http://schemas.openxmlformats.org/officeDocument/2006/relationships/image" Target="../media/image124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1.e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emf"/><Relationship Id="rId7" Type="http://schemas.openxmlformats.org/officeDocument/2006/relationships/image" Target="../media/image170.emf"/><Relationship Id="rId2" Type="http://schemas.openxmlformats.org/officeDocument/2006/relationships/image" Target="../media/image165.emf"/><Relationship Id="rId1" Type="http://schemas.openxmlformats.org/officeDocument/2006/relationships/image" Target="../media/image164.emf"/><Relationship Id="rId6" Type="http://schemas.openxmlformats.org/officeDocument/2006/relationships/image" Target="../media/image169.emf"/><Relationship Id="rId5" Type="http://schemas.openxmlformats.org/officeDocument/2006/relationships/image" Target="../media/image168.emf"/><Relationship Id="rId4" Type="http://schemas.openxmlformats.org/officeDocument/2006/relationships/image" Target="../media/image16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image" Target="../media/image56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C8D636-33BD-964A-AAE6-3829E30FCBCD}" type="datetimeFigureOut">
              <a:rPr lang="en-US" smtClean="0"/>
              <a:t>7/25/18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5760D8-6865-CC4D-8031-D2A27720A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31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A2AEA5EB-B6BB-1E40-AF7D-BEB01BC33F9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322ECE6F-243A-F546-BAFE-1557A83CCE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69444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917D26C-96B6-424E-9E46-F90ECAE1F45A}" type="slidenum">
              <a:rPr lang="en-US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3475" y="674688"/>
            <a:ext cx="4605338" cy="34544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354513"/>
            <a:ext cx="5076825" cy="4129087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7789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fld id="{D4E76C17-2A12-4650-AB95-8E9DC4DC0AA5}" type="slidenum">
              <a:rPr lang="en-US" altLang="ja-JP" smtClean="0"/>
              <a:pPr eaLnBrk="1" hangingPunct="1"/>
              <a:t>32</a:t>
            </a:fld>
            <a:endParaRPr lang="en-US" altLang="ja-JP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7438082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797D0D-F6A5-DE46-84C4-B92E0B82E67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5189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7">
            <a:extLst>
              <a:ext uri="{FF2B5EF4-FFF2-40B4-BE49-F238E27FC236}">
                <a16:creationId xmlns:a16="http://schemas.microsoft.com/office/drawing/2014/main" id="{8B1A1E81-0EC1-254A-ACF5-B7744864F0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494676F6-1896-5E4F-BA63-E73030A422A6}" type="slidenum">
              <a:rPr lang="en-US" altLang="en-US">
                <a:latin typeface="Times" pitchFamily="2" charset="0"/>
              </a:rPr>
              <a:pPr/>
              <a:t>94</a:t>
            </a:fld>
            <a:endParaRPr lang="en-US" altLang="en-US">
              <a:latin typeface="Times" pitchFamily="2" charset="0"/>
            </a:endParaRPr>
          </a:p>
        </p:txBody>
      </p:sp>
      <p:sp>
        <p:nvSpPr>
          <p:cNvPr id="116738" name="Rectangle 1026">
            <a:extLst>
              <a:ext uri="{FF2B5EF4-FFF2-40B4-BE49-F238E27FC236}">
                <a16:creationId xmlns:a16="http://schemas.microsoft.com/office/drawing/2014/main" id="{6A8B592B-25F2-FD48-AE73-7583AC12BC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Rectangle 1027">
            <a:extLst>
              <a:ext uri="{FF2B5EF4-FFF2-40B4-BE49-F238E27FC236}">
                <a16:creationId xmlns:a16="http://schemas.microsoft.com/office/drawing/2014/main" id="{8C5A2BBC-822B-AE4E-AF3E-DC5DED7A36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1129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A5F25-C349-45DE-99CD-9F0C6943DF3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9389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57D9-C171-4C43-B30B-18F39FF51D7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126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TextEdit="1"/>
          </p:cNvSpPr>
          <p:nvPr>
            <p:ph type="sldImg"/>
          </p:nvPr>
        </p:nvSpPr>
        <p:spPr>
          <a:noFill/>
        </p:spPr>
      </p:sp>
      <p:sp>
        <p:nvSpPr>
          <p:cNvPr id="41987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3728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TextEdit="1"/>
          </p:cNvSpPr>
          <p:nvPr>
            <p:ph type="sldImg"/>
          </p:nvPr>
        </p:nvSpPr>
        <p:spPr>
          <a:noFill/>
        </p:spPr>
      </p:sp>
      <p:sp>
        <p:nvSpPr>
          <p:cNvPr id="41987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2782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64BD1839-E88A-444D-9E7C-3F8EC6BE769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2A12B635-01C9-6C40-AB2D-928E988C04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038827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0D5C1F9D-1866-584A-946F-A20748DFFCD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2AAED998-0C5A-8640-9F22-2CCA0BE298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413562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B9A97B14-36F3-E344-91E9-B2D6220F337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7401A441-61B8-4947-AB3E-2E47AC8F3C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786469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F86D0383-403B-B24D-A618-2C530A785A8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E319005C-BD8C-D145-AEAD-297607549F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59295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F37B0-E795-324B-9BB7-1F216DF58D11}" type="datetime1">
              <a:rPr lang="en-US" smtClean="0"/>
              <a:t>7/25/18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698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41A30-0520-644B-BC2E-BBF916F321E8}" type="datetime1">
              <a:rPr lang="en-US" smtClean="0"/>
              <a:t>7/25/18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805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1C97B-299A-5947-91B8-945BE8CC97F8}" type="datetime1">
              <a:rPr lang="en-US" smtClean="0"/>
              <a:t>7/25/18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579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85934-3AC1-E440-8B0D-53B45C80226E}" type="datetime1">
              <a:rPr lang="en-US" smtClean="0"/>
              <a:t>7/25/18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683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ADB2B-06F1-A74C-963D-B886E3554996}" type="datetime1">
              <a:rPr lang="en-US" smtClean="0"/>
              <a:t>7/25/18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137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8CD40-1F03-2D42-AC81-64CA0796F43E}" type="datetime1">
              <a:rPr lang="en-US" smtClean="0"/>
              <a:t>7/25/18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864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0BC89-623E-E84E-9899-788472F0E898}" type="datetime1">
              <a:rPr lang="en-US" smtClean="0"/>
              <a:t>7/25/18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935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6F0AA-1B46-7144-B892-F7B4631F14D8}" type="datetime1">
              <a:rPr lang="en-US" smtClean="0"/>
              <a:t>7/25/18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46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76ED7-FB35-B246-908E-E026F3C7597C}" type="datetime1">
              <a:rPr lang="en-US" smtClean="0"/>
              <a:t>7/25/18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917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1BF9C-FCB8-F341-990A-B5E10250B1D0}" type="datetime1">
              <a:rPr lang="en-US" smtClean="0"/>
              <a:t>7/25/18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021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F4D7F-4F33-A34C-8C91-ED8C9139F759}" type="datetime1">
              <a:rPr lang="en-US" smtClean="0"/>
              <a:t>7/25/18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740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F7C243-0EE7-0D4D-A7D7-FA45C1DE2674}" type="datetime1">
              <a:rPr lang="en-US" smtClean="0"/>
              <a:t>7/25/18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Ming Liu, SeaQuest/E1039 Collab. Mtg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B7F5EB-8552-124D-B82A-3E36BD850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480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6.png"/><Relationship Id="rId5" Type="http://schemas.openxmlformats.org/officeDocument/2006/relationships/image" Target="../media/image14.emf"/><Relationship Id="rId4" Type="http://schemas.openxmlformats.org/officeDocument/2006/relationships/oleObject" Target="../embeddings/oleObject2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5.png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tiff"/><Relationship Id="rId4" Type="http://schemas.openxmlformats.org/officeDocument/2006/relationships/image" Target="../media/image29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2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43.emf"/><Relationship Id="rId9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45.emf"/><Relationship Id="rId4" Type="http://schemas.openxmlformats.org/officeDocument/2006/relationships/oleObject" Target="../embeddings/oleObject7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4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9.png"/><Relationship Id="rId5" Type="http://schemas.openxmlformats.org/officeDocument/2006/relationships/oleObject" Target="../embeddings/oleObject8.bin"/><Relationship Id="rId4" Type="http://schemas.openxmlformats.org/officeDocument/2006/relationships/image" Target="../media/image50.png"/><Relationship Id="rId9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5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56.emf"/><Relationship Id="rId4" Type="http://schemas.openxmlformats.org/officeDocument/2006/relationships/oleObject" Target="../embeddings/oleObject9.bin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wm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tiff"/><Relationship Id="rId5" Type="http://schemas.openxmlformats.org/officeDocument/2006/relationships/image" Target="../media/image68.tiff"/><Relationship Id="rId4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iff"/><Relationship Id="rId2" Type="http://schemas.openxmlformats.org/officeDocument/2006/relationships/image" Target="../media/image70.tif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emf"/><Relationship Id="rId4" Type="http://schemas.openxmlformats.org/officeDocument/2006/relationships/image" Target="../media/image74.e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iff"/><Relationship Id="rId2" Type="http://schemas.openxmlformats.org/officeDocument/2006/relationships/image" Target="../media/image7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tif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82.tiff"/><Relationship Id="rId4" Type="http://schemas.openxmlformats.org/officeDocument/2006/relationships/image" Target="../media/image81.em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tiff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tiff"/><Relationship Id="rId2" Type="http://schemas.openxmlformats.org/officeDocument/2006/relationships/image" Target="../media/image84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88.png"/><Relationship Id="rId11" Type="http://schemas.openxmlformats.org/officeDocument/2006/relationships/image" Target="../media/image90.png"/><Relationship Id="rId5" Type="http://schemas.openxmlformats.org/officeDocument/2006/relationships/oleObject" Target="../embeddings/oleObject13.bin"/><Relationship Id="rId10" Type="http://schemas.openxmlformats.org/officeDocument/2006/relationships/oleObject" Target="../embeddings/oleObject15.bin"/><Relationship Id="rId4" Type="http://schemas.openxmlformats.org/officeDocument/2006/relationships/image" Target="../media/image87.png"/><Relationship Id="rId9" Type="http://schemas.openxmlformats.org/officeDocument/2006/relationships/image" Target="../media/image9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tiff"/><Relationship Id="rId2" Type="http://schemas.openxmlformats.org/officeDocument/2006/relationships/image" Target="../media/image95.tiff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9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tiff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0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emf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wm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3" Type="http://schemas.openxmlformats.org/officeDocument/2006/relationships/image" Target="../media/image127.png"/><Relationship Id="rId7" Type="http://schemas.openxmlformats.org/officeDocument/2006/relationships/image" Target="../media/image124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17.bin"/><Relationship Id="rId11" Type="http://schemas.openxmlformats.org/officeDocument/2006/relationships/image" Target="../media/image126.emf"/><Relationship Id="rId5" Type="http://schemas.openxmlformats.org/officeDocument/2006/relationships/image" Target="../media/image129.png"/><Relationship Id="rId10" Type="http://schemas.openxmlformats.org/officeDocument/2006/relationships/oleObject" Target="../embeddings/oleObject19.bin"/><Relationship Id="rId4" Type="http://schemas.openxmlformats.org/officeDocument/2006/relationships/image" Target="../media/image128.png"/><Relationship Id="rId9" Type="http://schemas.openxmlformats.org/officeDocument/2006/relationships/image" Target="../media/image125.emf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hyperlink" Target="https://p25ext.lanl.gov/elog/Drell-Yan/29" TargetMode="Externa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gi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image" Target="../media/image132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6.png"/><Relationship Id="rId5" Type="http://schemas.openxmlformats.org/officeDocument/2006/relationships/image" Target="../media/image135.jpg"/><Relationship Id="rId4" Type="http://schemas.openxmlformats.org/officeDocument/2006/relationships/image" Target="../media/image134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7" Type="http://schemas.openxmlformats.org/officeDocument/2006/relationships/image" Target="../media/image144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41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emf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image" Target="../media/image132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6.png"/><Relationship Id="rId5" Type="http://schemas.openxmlformats.org/officeDocument/2006/relationships/image" Target="../media/image135.jpg"/><Relationship Id="rId4" Type="http://schemas.openxmlformats.org/officeDocument/2006/relationships/image" Target="../media/image134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tiff"/><Relationship Id="rId2" Type="http://schemas.openxmlformats.org/officeDocument/2006/relationships/image" Target="../media/image146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9.tiff"/><Relationship Id="rId4" Type="http://schemas.openxmlformats.org/officeDocument/2006/relationships/image" Target="../media/image148.tif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tiff"/><Relationship Id="rId7" Type="http://schemas.openxmlformats.org/officeDocument/2006/relationships/image" Target="../media/image155.tiff"/><Relationship Id="rId2" Type="http://schemas.openxmlformats.org/officeDocument/2006/relationships/image" Target="../media/image150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tiff"/><Relationship Id="rId5" Type="http://schemas.openxmlformats.org/officeDocument/2006/relationships/image" Target="../media/image153.tiff"/><Relationship Id="rId4" Type="http://schemas.openxmlformats.org/officeDocument/2006/relationships/image" Target="../media/image152.tiff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tiff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tiff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tiff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tiff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tiff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tiff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tiff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13" Type="http://schemas.openxmlformats.org/officeDocument/2006/relationships/image" Target="../media/image168.emf"/><Relationship Id="rId18" Type="http://schemas.openxmlformats.org/officeDocument/2006/relationships/image" Target="../media/image170.emf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65.emf"/><Relationship Id="rId12" Type="http://schemas.openxmlformats.org/officeDocument/2006/relationships/oleObject" Target="../embeddings/oleObject25.bin"/><Relationship Id="rId17" Type="http://schemas.openxmlformats.org/officeDocument/2006/relationships/oleObject" Target="../embeddings/oleObject27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71.png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22.bin"/><Relationship Id="rId11" Type="http://schemas.openxmlformats.org/officeDocument/2006/relationships/image" Target="../media/image167.emf"/><Relationship Id="rId5" Type="http://schemas.openxmlformats.org/officeDocument/2006/relationships/image" Target="../media/image164.emf"/><Relationship Id="rId15" Type="http://schemas.openxmlformats.org/officeDocument/2006/relationships/image" Target="../media/image169.emf"/><Relationship Id="rId10" Type="http://schemas.openxmlformats.org/officeDocument/2006/relationships/oleObject" Target="../embeddings/oleObject24.bin"/><Relationship Id="rId4" Type="http://schemas.openxmlformats.org/officeDocument/2006/relationships/oleObject" Target="../embeddings/oleObject21.bin"/><Relationship Id="rId9" Type="http://schemas.openxmlformats.org/officeDocument/2006/relationships/image" Target="../media/image166.emf"/><Relationship Id="rId14" Type="http://schemas.openxmlformats.org/officeDocument/2006/relationships/oleObject" Target="../embeddings/oleObject26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741F2-6A5F-6F47-A931-77475B8927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308344"/>
            <a:ext cx="7772400" cy="2840672"/>
          </a:xfrm>
        </p:spPr>
        <p:txBody>
          <a:bodyPr>
            <a:noAutofit/>
          </a:bodyPr>
          <a:lstStyle/>
          <a:p>
            <a:r>
              <a:rPr lang="en-US" sz="4000" dirty="0"/>
              <a:t>Overview of </a:t>
            </a:r>
            <a:r>
              <a:rPr lang="en-US" sz="4000" dirty="0" err="1"/>
              <a:t>SeaQuest</a:t>
            </a:r>
            <a:r>
              <a:rPr lang="en-US" sz="4000" dirty="0"/>
              <a:t>/E1039 Polarized Fixed Target </a:t>
            </a:r>
            <a:r>
              <a:rPr lang="en-US" sz="4000" dirty="0" err="1"/>
              <a:t>Drell</a:t>
            </a:r>
            <a:r>
              <a:rPr lang="en-US" sz="4000" dirty="0"/>
              <a:t>-Yan Experiment at </a:t>
            </a:r>
            <a:r>
              <a:rPr lang="en-US" sz="4000" dirty="0" err="1"/>
              <a:t>Fermilab</a:t>
            </a:r>
            <a:r>
              <a:rPr lang="en-US" sz="4000" dirty="0"/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CA2DEB-F474-B142-961E-15113C84CF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2618010"/>
          </a:xfrm>
        </p:spPr>
        <p:txBody>
          <a:bodyPr>
            <a:normAutofit/>
          </a:bodyPr>
          <a:lstStyle/>
          <a:p>
            <a:r>
              <a:rPr lang="en-US" dirty="0"/>
              <a:t>Ming </a:t>
            </a:r>
            <a:r>
              <a:rPr lang="en-US" dirty="0" err="1"/>
              <a:t>Xiong</a:t>
            </a:r>
            <a:r>
              <a:rPr lang="en-US" dirty="0"/>
              <a:t> Liu (</a:t>
            </a:r>
            <a:r>
              <a:rPr lang="zh-CN" altLang="en-US" dirty="0"/>
              <a:t>柳明雄</a:t>
            </a:r>
            <a:r>
              <a:rPr lang="en-US" dirty="0"/>
              <a:t>)</a:t>
            </a:r>
          </a:p>
          <a:p>
            <a:r>
              <a:rPr lang="en-US" dirty="0"/>
              <a:t>Los Alamos National Laboratory</a:t>
            </a:r>
          </a:p>
          <a:p>
            <a:r>
              <a:rPr lang="en-US" dirty="0"/>
              <a:t>7/27/2018</a:t>
            </a:r>
          </a:p>
          <a:p>
            <a:r>
              <a:rPr lang="en-US" sz="2000" dirty="0"/>
              <a:t>The 10</a:t>
            </a:r>
            <a:r>
              <a:rPr lang="en-US" sz="2000" baseline="30000" dirty="0"/>
              <a:t>th</a:t>
            </a:r>
            <a:r>
              <a:rPr lang="en-US" sz="2000" dirty="0"/>
              <a:t> Workshop on Hadron Physics in China and Opportunities Worldwide </a:t>
            </a:r>
          </a:p>
          <a:p>
            <a:r>
              <a:rPr lang="en-US" sz="2000" dirty="0"/>
              <a:t>Shandong University, Weihai, China </a:t>
            </a:r>
          </a:p>
        </p:txBody>
      </p:sp>
    </p:spTree>
    <p:extLst>
      <p:ext uri="{BB962C8B-B14F-4D97-AF65-F5344CB8AC3E}">
        <p14:creationId xmlns:p14="http://schemas.microsoft.com/office/powerpoint/2010/main" val="20983091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376" y="28783"/>
            <a:ext cx="8843247" cy="926317"/>
          </a:xfrm>
        </p:spPr>
        <p:txBody>
          <a:bodyPr>
            <a:normAutofit/>
          </a:bodyPr>
          <a:lstStyle/>
          <a:p>
            <a:r>
              <a:rPr lang="en-US" sz="3111" dirty="0"/>
              <a:t>Access Sea Quark Distributions with Drell-Yan Process</a:t>
            </a:r>
            <a:endParaRPr lang="en-US" sz="3111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9A19-8CEF-8842-B076-3EB9CAC16407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8" name="Picture 8" descr="x1x2_accep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36044" y="3615361"/>
            <a:ext cx="3941120" cy="3100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12/20/12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 mliu@lanl.gov</a:t>
            </a:r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42604"/>
              </p:ext>
            </p:extLst>
          </p:nvPr>
        </p:nvGraphicFramePr>
        <p:xfrm>
          <a:off x="199065" y="4051139"/>
          <a:ext cx="4817464" cy="18688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3" name="Equation" r:id="rId4" imgW="2946400" imgH="1143000" progId="Equation.3">
                  <p:embed/>
                </p:oleObj>
              </mc:Choice>
              <mc:Fallback>
                <p:oleObj name="Equation" r:id="rId4" imgW="2946400" imgH="1143000" progId="Equation.3">
                  <p:embed/>
                  <p:pic>
                    <p:nvPicPr>
                      <p:cNvPr id="19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065" y="4051139"/>
                        <a:ext cx="4817464" cy="186887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Oval 5"/>
          <p:cNvSpPr/>
          <p:nvPr/>
        </p:nvSpPr>
        <p:spPr>
          <a:xfrm>
            <a:off x="3209470" y="5232401"/>
            <a:ext cx="597694" cy="651933"/>
          </a:xfrm>
          <a:prstGeom prst="ellipse">
            <a:avLst/>
          </a:prstGeom>
          <a:noFill/>
          <a:ln w="22225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5969002" y="4775201"/>
            <a:ext cx="8466" cy="914400"/>
          </a:xfrm>
          <a:prstGeom prst="straightConnector1">
            <a:avLst/>
          </a:prstGeom>
          <a:ln w="53975">
            <a:solidFill>
              <a:srgbClr val="0000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798687" y="4212874"/>
            <a:ext cx="1687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E1039 Coverage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909435" y="5994736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Pol. Target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55B7664-B986-8940-BCB5-6FD4F09744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9313" y="960699"/>
            <a:ext cx="4552834" cy="159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4250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87377-241C-1244-99CC-27E80904D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Flavor Asymmetry of Sea Quarks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A9BF0B-1DD3-EE4B-AD21-341143A9C6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47832"/>
            <a:ext cx="7886700" cy="4351338"/>
          </a:xfrm>
        </p:spPr>
        <p:txBody>
          <a:bodyPr/>
          <a:lstStyle/>
          <a:p>
            <a:r>
              <a:rPr lang="en-US" dirty="0"/>
              <a:t>E906 preliminary results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A2956-64F2-394C-80FA-B6ACE1548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85934-3AC1-E440-8B0D-53B45C80226E}" type="datetime1">
              <a:rPr lang="en-US" smtClean="0"/>
              <a:t>7/25/18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F9EC1A-3BD7-2641-A538-080C58E21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D1AEA2-A73A-5E42-845C-307577C9C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11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444C9D-9066-EB49-857E-95A0B8DEB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835" y="2142280"/>
            <a:ext cx="6133651" cy="425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7694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16" y="5225"/>
            <a:ext cx="4510885" cy="1143000"/>
          </a:xfrm>
        </p:spPr>
        <p:txBody>
          <a:bodyPr>
            <a:noAutofit/>
          </a:bodyPr>
          <a:lstStyle/>
          <a:p>
            <a:r>
              <a:rPr lang="en-US" sz="3600" dirty="0"/>
              <a:t>Sea Quarks OAM?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065" y="996272"/>
            <a:ext cx="4005646" cy="1594705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Sea-quark flavor asymmetry</a:t>
            </a:r>
          </a:p>
          <a:p>
            <a:r>
              <a:rPr lang="en-US" dirty="0"/>
              <a:t>Sea-quark orbital angular motion </a:t>
            </a:r>
            <a:r>
              <a:rPr lang="en-US" altLang="zh-CN" dirty="0"/>
              <a:t>and </a:t>
            </a:r>
            <a:r>
              <a:rPr lang="en-US" altLang="zh-CN" dirty="0" err="1"/>
              <a:t>Sivers</a:t>
            </a:r>
            <a:r>
              <a:rPr lang="en-US" altLang="zh-CN" dirty="0"/>
              <a:t> function at x = 0.0 ~ 0.3</a:t>
            </a:r>
            <a:endParaRPr lang="en-US" dirty="0"/>
          </a:p>
          <a:p>
            <a:r>
              <a:rPr lang="en-US" dirty="0"/>
              <a:t>Proton spin puzzle?</a:t>
            </a:r>
          </a:p>
        </p:txBody>
      </p:sp>
      <p:pic>
        <p:nvPicPr>
          <p:cNvPr id="4" name="Picture 37" descr="x1x2_accep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53400" y="38252400"/>
            <a:ext cx="8153400" cy="6477000"/>
          </a:xfrm>
          <a:prstGeom prst="rect">
            <a:avLst/>
          </a:prstGeom>
          <a:noFill/>
        </p:spPr>
      </p:pic>
      <p:grpSp>
        <p:nvGrpSpPr>
          <p:cNvPr id="5" name="Group 4"/>
          <p:cNvGrpSpPr/>
          <p:nvPr/>
        </p:nvGrpSpPr>
        <p:grpSpPr>
          <a:xfrm>
            <a:off x="8305800" y="38404800"/>
            <a:ext cx="8153400" cy="6477000"/>
            <a:chOff x="6313488" y="3433763"/>
            <a:chExt cx="2830512" cy="2822575"/>
          </a:xfrm>
        </p:grpSpPr>
        <p:pic>
          <p:nvPicPr>
            <p:cNvPr id="6" name="Picture 37" descr="x1x2_accept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313488" y="3433763"/>
              <a:ext cx="2830512" cy="2822575"/>
            </a:xfrm>
            <a:prstGeom prst="rect">
              <a:avLst/>
            </a:prstGeom>
            <a:noFill/>
          </p:spPr>
        </p:pic>
        <p:sp>
          <p:nvSpPr>
            <p:cNvPr id="7" name="Text Box 30"/>
            <p:cNvSpPr txBox="1">
              <a:spLocks noChangeArrowheads="1"/>
            </p:cNvSpPr>
            <p:nvPr/>
          </p:nvSpPr>
          <p:spPr bwMode="auto">
            <a:xfrm rot="18747925">
              <a:off x="6985001" y="4202112"/>
              <a:ext cx="1200150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u="none" dirty="0"/>
                <a:t>E906 </a:t>
              </a:r>
              <a:r>
                <a:rPr lang="en-US" sz="1400" u="none" dirty="0" err="1"/>
                <a:t>Spect</a:t>
              </a:r>
              <a:r>
                <a:rPr lang="en-US" sz="1400" u="none" dirty="0"/>
                <a:t>. </a:t>
              </a:r>
            </a:p>
            <a:p>
              <a:r>
                <a:rPr lang="en-US" sz="1400" u="none" dirty="0"/>
                <a:t>Monte Carlo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8458200" y="38557200"/>
            <a:ext cx="8153400" cy="6477000"/>
            <a:chOff x="6313488" y="3433763"/>
            <a:chExt cx="2830512" cy="2822575"/>
          </a:xfrm>
        </p:grpSpPr>
        <p:pic>
          <p:nvPicPr>
            <p:cNvPr id="9" name="Picture 37" descr="x1x2_accept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313488" y="3433763"/>
              <a:ext cx="2830512" cy="2822575"/>
            </a:xfrm>
            <a:prstGeom prst="rect">
              <a:avLst/>
            </a:prstGeom>
            <a:noFill/>
          </p:spPr>
        </p:pic>
        <p:sp>
          <p:nvSpPr>
            <p:cNvPr id="10" name="Text Box 30"/>
            <p:cNvSpPr txBox="1">
              <a:spLocks noChangeArrowheads="1"/>
            </p:cNvSpPr>
            <p:nvPr/>
          </p:nvSpPr>
          <p:spPr bwMode="auto">
            <a:xfrm rot="18747925">
              <a:off x="6985001" y="4202112"/>
              <a:ext cx="1200150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u="none" dirty="0"/>
                <a:t>E906 </a:t>
              </a:r>
              <a:r>
                <a:rPr lang="en-US" sz="1400" u="none" dirty="0" err="1"/>
                <a:t>Spect</a:t>
              </a:r>
              <a:r>
                <a:rPr lang="en-US" sz="1400" u="none" dirty="0"/>
                <a:t>. </a:t>
              </a:r>
            </a:p>
            <a:p>
              <a:r>
                <a:rPr lang="en-US" sz="1400" u="none" dirty="0"/>
                <a:t>Monte Carlo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610600" y="38709600"/>
            <a:ext cx="8153400" cy="6477000"/>
            <a:chOff x="6313488" y="3433763"/>
            <a:chExt cx="2830512" cy="2822575"/>
          </a:xfrm>
        </p:grpSpPr>
        <p:pic>
          <p:nvPicPr>
            <p:cNvPr id="12" name="Picture 37" descr="x1x2_accept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313488" y="3433763"/>
              <a:ext cx="2830512" cy="2822575"/>
            </a:xfrm>
            <a:prstGeom prst="rect">
              <a:avLst/>
            </a:prstGeom>
            <a:noFill/>
          </p:spPr>
        </p:pic>
        <p:sp>
          <p:nvSpPr>
            <p:cNvPr id="13" name="Text Box 30"/>
            <p:cNvSpPr txBox="1">
              <a:spLocks noChangeArrowheads="1"/>
            </p:cNvSpPr>
            <p:nvPr/>
          </p:nvSpPr>
          <p:spPr bwMode="auto">
            <a:xfrm rot="18747925">
              <a:off x="6985001" y="4202112"/>
              <a:ext cx="1200150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u="none" dirty="0"/>
                <a:t>E906 </a:t>
              </a:r>
              <a:r>
                <a:rPr lang="en-US" sz="1400" u="none" dirty="0" err="1"/>
                <a:t>Spect</a:t>
              </a:r>
              <a:r>
                <a:rPr lang="en-US" sz="1400" u="none" dirty="0"/>
                <a:t>. </a:t>
              </a:r>
            </a:p>
            <a:p>
              <a:r>
                <a:rPr lang="en-US" sz="1400" u="none" dirty="0"/>
                <a:t>Monte Carlo</a:t>
              </a:r>
            </a:p>
          </p:txBody>
        </p:sp>
      </p:grpSp>
      <p:pic>
        <p:nvPicPr>
          <p:cNvPr id="16" name="Picture 2" descr="NaiveProtonSpinPionClou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315315" y="2131948"/>
            <a:ext cx="4201583" cy="3247129"/>
          </a:xfrm>
          <a:prstGeom prst="rect">
            <a:avLst/>
          </a:prstGeom>
        </p:spPr>
      </p:pic>
      <p:grpSp>
        <p:nvGrpSpPr>
          <p:cNvPr id="17" name="Group 10"/>
          <p:cNvGrpSpPr>
            <a:grpSpLocks/>
          </p:cNvGrpSpPr>
          <p:nvPr/>
        </p:nvGrpSpPr>
        <p:grpSpPr bwMode="auto">
          <a:xfrm>
            <a:off x="476250" y="3406864"/>
            <a:ext cx="3077178" cy="2874874"/>
            <a:chOff x="3600" y="672"/>
            <a:chExt cx="1920" cy="1776"/>
          </a:xfrm>
        </p:grpSpPr>
        <p:pic>
          <p:nvPicPr>
            <p:cNvPr id="18" name="Picture 11" descr="puzzle_LP0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600" y="672"/>
              <a:ext cx="1779" cy="15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Rectangle 12"/>
            <p:cNvSpPr>
              <a:spLocks noChangeArrowheads="1"/>
            </p:cNvSpPr>
            <p:nvPr/>
          </p:nvSpPr>
          <p:spPr bwMode="auto">
            <a:xfrm>
              <a:off x="4608" y="1488"/>
              <a:ext cx="864" cy="33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1800"/>
            </a:p>
          </p:txBody>
        </p:sp>
        <p:sp>
          <p:nvSpPr>
            <p:cNvPr id="20" name="Rectangle 13"/>
            <p:cNvSpPr>
              <a:spLocks noChangeArrowheads="1"/>
            </p:cNvSpPr>
            <p:nvPr/>
          </p:nvSpPr>
          <p:spPr bwMode="auto">
            <a:xfrm>
              <a:off x="5088" y="1200"/>
              <a:ext cx="288" cy="10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1800"/>
            </a:p>
          </p:txBody>
        </p:sp>
        <p:sp>
          <p:nvSpPr>
            <p:cNvPr id="21" name="AutoShape 14"/>
            <p:cNvSpPr>
              <a:spLocks noChangeArrowheads="1"/>
            </p:cNvSpPr>
            <p:nvPr/>
          </p:nvSpPr>
          <p:spPr bwMode="auto">
            <a:xfrm flipH="1">
              <a:off x="4992" y="1008"/>
              <a:ext cx="528" cy="240"/>
            </a:xfrm>
            <a:prstGeom prst="rtTriangle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1800"/>
            </a:p>
          </p:txBody>
        </p:sp>
        <p:sp>
          <p:nvSpPr>
            <p:cNvPr id="22" name="AutoShape 15"/>
            <p:cNvSpPr>
              <a:spLocks noChangeArrowheads="1"/>
            </p:cNvSpPr>
            <p:nvPr/>
          </p:nvSpPr>
          <p:spPr bwMode="auto">
            <a:xfrm flipH="1" flipV="1">
              <a:off x="4704" y="1692"/>
              <a:ext cx="432" cy="756"/>
            </a:xfrm>
            <a:prstGeom prst="rtTriangle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1800"/>
            </a:p>
          </p:txBody>
        </p:sp>
        <p:sp>
          <p:nvSpPr>
            <p:cNvPr id="23" name="AutoShape 16"/>
            <p:cNvSpPr>
              <a:spLocks noChangeArrowheads="1"/>
            </p:cNvSpPr>
            <p:nvPr/>
          </p:nvSpPr>
          <p:spPr bwMode="auto">
            <a:xfrm flipH="1">
              <a:off x="4704" y="1248"/>
              <a:ext cx="624" cy="240"/>
            </a:xfrm>
            <a:prstGeom prst="rtTriangle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1800"/>
            </a:p>
          </p:txBody>
        </p:sp>
        <p:sp>
          <p:nvSpPr>
            <p:cNvPr id="24" name="Rectangle 17"/>
            <p:cNvSpPr>
              <a:spLocks noChangeArrowheads="1"/>
            </p:cNvSpPr>
            <p:nvPr/>
          </p:nvSpPr>
          <p:spPr bwMode="auto">
            <a:xfrm>
              <a:off x="4608" y="1728"/>
              <a:ext cx="192" cy="1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1800"/>
            </a:p>
          </p:txBody>
        </p:sp>
      </p:grpSp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42880" y="251231"/>
            <a:ext cx="2629429" cy="2328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8006721"/>
              </p:ext>
            </p:extLst>
          </p:nvPr>
        </p:nvGraphicFramePr>
        <p:xfrm>
          <a:off x="7173912" y="604053"/>
          <a:ext cx="1970087" cy="1698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1" name="Equation" r:id="rId7" imgW="1663700" imgH="1143000" progId="Equation.3">
                  <p:embed/>
                </p:oleObj>
              </mc:Choice>
              <mc:Fallback>
                <p:oleObj name="Equation" r:id="rId7" imgW="1663700" imgH="1143000" progId="Equation.3">
                  <p:embed/>
                  <p:pic>
                    <p:nvPicPr>
                      <p:cNvPr id="28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73912" y="604053"/>
                        <a:ext cx="1970087" cy="169801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Date Placeholder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12/20/12</a:t>
            </a:r>
          </a:p>
        </p:txBody>
      </p:sp>
      <p:sp>
        <p:nvSpPr>
          <p:cNvPr id="30" name="Footer Placeholder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 mliu@lanl.gov</a:t>
            </a: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AC9CE-C4CF-D34A-9EB3-3092C6C4B745}" type="slidenum">
              <a:rPr lang="en-US" smtClean="0"/>
              <a:t>12</a:t>
            </a:fld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D7F93441-F136-0948-95F0-41021E56E5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50134" y="4579954"/>
            <a:ext cx="2815632" cy="1598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4480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50C26A-5E6D-AC42-9B44-FFFE8D0A9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6F0AA-1B46-7144-B892-F7B4631F14D8}" type="datetime1">
              <a:rPr lang="en-US" smtClean="0"/>
              <a:t>7/25/18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F7AD36-EE50-DE44-BDF4-62AC73D49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03F5A1-C2F9-7E42-B4D8-23D721CFC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AC5C93-1664-854B-9549-375EEEDAA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0"/>
            <a:ext cx="978477" cy="13556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1AFEED-9A50-B440-9044-77C08EA321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002" y="1510145"/>
            <a:ext cx="8031348" cy="4031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9202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6FF3EC-8CC0-2146-A5F7-1DBE8CD50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SeaQuest</a:t>
            </a:r>
            <a:r>
              <a:rPr lang="en-US" dirty="0"/>
              <a:t> Timeline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F1B72C-15DF-C84F-8B80-75391E2F3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76ED7-FB35-B246-908E-E026F3C7597C}" type="datetime1">
              <a:rPr lang="en-US" smtClean="0"/>
              <a:t>7/25/18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A4A3B9-59F6-984F-B569-35474FE98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97D049-82A2-8844-B3AD-518C4A460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24A9A6-5BA1-9241-8C40-F44D5610D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141" y="1424167"/>
            <a:ext cx="8193718" cy="34140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39D366-C9D8-8A4F-9456-EFCCEFE9C19F}"/>
              </a:ext>
            </a:extLst>
          </p:cNvPr>
          <p:cNvSpPr txBox="1"/>
          <p:nvPr/>
        </p:nvSpPr>
        <p:spPr>
          <a:xfrm>
            <a:off x="475141" y="5116010"/>
            <a:ext cx="4383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E1039 Polarized Target Program: 2018 - 2021</a:t>
            </a:r>
          </a:p>
        </p:txBody>
      </p:sp>
    </p:spTree>
    <p:extLst>
      <p:ext uri="{BB962C8B-B14F-4D97-AF65-F5344CB8AC3E}">
        <p14:creationId xmlns:p14="http://schemas.microsoft.com/office/powerpoint/2010/main" val="14208954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FDF5781-EEFE-D740-B177-D5BE79D44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 View of </a:t>
            </a:r>
            <a:r>
              <a:rPr lang="en-US" dirty="0" err="1"/>
              <a:t>SeaQuest</a:t>
            </a:r>
            <a:r>
              <a:rPr lang="en-US" dirty="0"/>
              <a:t>/E1039 Spectrometer (Photo)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52F7BD-470C-354A-9587-0FDE93049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85934-3AC1-E440-8B0D-53B45C80226E}" type="datetime1">
              <a:rPr lang="en-US" smtClean="0"/>
              <a:t>7/25/18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93DC22-A1FC-DF45-9052-E6E3FE3C7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E2AF2D-1E51-B24F-85BC-0AAC45A22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924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E128DC5-7C83-CD42-8166-D363BA4E8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008" y="968153"/>
            <a:ext cx="8680110" cy="574245"/>
          </a:xfrm>
        </p:spPr>
        <p:txBody>
          <a:bodyPr>
            <a:noAutofit/>
          </a:bodyPr>
          <a:lstStyle/>
          <a:p>
            <a:r>
              <a:rPr lang="en-US" sz="2400" b="1" dirty="0"/>
              <a:t>Proposal for a Dedicated Dark Sector Physics Program at </a:t>
            </a:r>
            <a:r>
              <a:rPr lang="en-US" sz="2400" b="1" dirty="0" err="1"/>
              <a:t>SeaQuest</a:t>
            </a:r>
            <a:r>
              <a:rPr lang="en-US" sz="2400" b="1" dirty="0"/>
              <a:t> 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F59AD61-152E-D54E-B991-FFE7CA553E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040" y="1620143"/>
            <a:ext cx="5181239" cy="4105730"/>
          </a:xfrm>
        </p:spPr>
        <p:txBody>
          <a:bodyPr>
            <a:normAutofit fontScale="25000" lnSpcReduction="20000"/>
          </a:bodyPr>
          <a:lstStyle/>
          <a:p>
            <a:r>
              <a:rPr lang="en-US" dirty="0">
                <a:solidFill>
                  <a:srgbClr val="282DFF"/>
                </a:solidFill>
              </a:rPr>
              <a:t>2019-2021: Parasitic Dark Sector physics program with E1039</a:t>
            </a:r>
          </a:p>
          <a:p>
            <a:pPr lvl="1"/>
            <a:r>
              <a:rPr lang="en-US" b="1" dirty="0"/>
              <a:t>Attract and build up HEP groups in </a:t>
            </a:r>
            <a:r>
              <a:rPr lang="en-US" b="1" dirty="0" err="1"/>
              <a:t>SeaQuest</a:t>
            </a:r>
            <a:r>
              <a:rPr lang="en-US" b="1" dirty="0"/>
              <a:t> </a:t>
            </a:r>
          </a:p>
          <a:p>
            <a:pPr lvl="2"/>
            <a:r>
              <a:rPr lang="en-US" dirty="0"/>
              <a:t>Carry out DP physics program with dimuons: dark photon, dark Higgs etc. </a:t>
            </a:r>
          </a:p>
          <a:p>
            <a:pPr lvl="2"/>
            <a:r>
              <a:rPr lang="en-US" dirty="0" err="1"/>
              <a:t>EMCal</a:t>
            </a:r>
            <a:r>
              <a:rPr lang="en-US" dirty="0"/>
              <a:t> refurbishment and preparation for integration at </a:t>
            </a:r>
            <a:r>
              <a:rPr lang="en-US" dirty="0" err="1"/>
              <a:t>Fermilab</a:t>
            </a:r>
            <a:r>
              <a:rPr lang="en-US" dirty="0"/>
              <a:t>, 2018-2021</a:t>
            </a:r>
          </a:p>
          <a:p>
            <a:pPr lvl="1"/>
            <a:r>
              <a:rPr lang="en-US" b="1" dirty="0"/>
              <a:t>New HEP members develop </a:t>
            </a:r>
            <a:r>
              <a:rPr lang="en-US" b="1" dirty="0" err="1"/>
              <a:t>SeaQuest</a:t>
            </a:r>
            <a:r>
              <a:rPr lang="en-US" b="1" dirty="0"/>
              <a:t> detector expertise for the future experiment operation and data analysis </a:t>
            </a:r>
          </a:p>
          <a:p>
            <a:pPr lvl="2"/>
            <a:r>
              <a:rPr lang="en-US" dirty="0"/>
              <a:t>Also help E1039 operation and maintenance of spectrometer and DAQ</a:t>
            </a:r>
            <a:endParaRPr lang="en-US" b="1" dirty="0"/>
          </a:p>
          <a:p>
            <a:pPr lvl="1"/>
            <a:r>
              <a:rPr lang="en-US" b="1" dirty="0"/>
              <a:t>Transition into HEP DP program after E1039</a:t>
            </a:r>
          </a:p>
          <a:p>
            <a:pPr lvl="2"/>
            <a:r>
              <a:rPr lang="en-US" dirty="0"/>
              <a:t>Develop new proposals, seek HEP DOE/NSF and other external fund </a:t>
            </a:r>
          </a:p>
          <a:p>
            <a:pPr lvl="2"/>
            <a:r>
              <a:rPr lang="en-US" dirty="0"/>
              <a:t>Parasitic data taking with E1039 for DP search, further explore new opportunities  </a:t>
            </a:r>
          </a:p>
          <a:p>
            <a:pPr lvl="2"/>
            <a:r>
              <a:rPr lang="en-US" dirty="0"/>
              <a:t>Develop online/offline analysis, study DAQ and triggers capability for future DP experiment </a:t>
            </a:r>
          </a:p>
          <a:p>
            <a:pPr lvl="2"/>
            <a:r>
              <a:rPr lang="en-US" dirty="0"/>
              <a:t>Background study, test small prototype in </a:t>
            </a:r>
            <a:r>
              <a:rPr lang="en-US" dirty="0" err="1"/>
              <a:t>SeaQuest</a:t>
            </a:r>
            <a:r>
              <a:rPr lang="en-US" dirty="0"/>
              <a:t>, w/ minimal impact on E1039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E1039 2-year data taking: summer 2019 – summer 2021</a:t>
            </a:r>
          </a:p>
          <a:p>
            <a:r>
              <a:rPr lang="en-US" dirty="0">
                <a:solidFill>
                  <a:srgbClr val="282DFF"/>
                </a:solidFill>
              </a:rPr>
              <a:t>2022-2024: first dedicated dark sector physics run @NM4</a:t>
            </a:r>
          </a:p>
          <a:p>
            <a:pPr lvl="1"/>
            <a:r>
              <a:rPr lang="en-US" dirty="0"/>
              <a:t>Install </a:t>
            </a:r>
            <a:r>
              <a:rPr lang="en-US" dirty="0" err="1"/>
              <a:t>EMCal</a:t>
            </a:r>
            <a:r>
              <a:rPr lang="en-US" dirty="0"/>
              <a:t> for electron and hadrons ID, explore new phase space below dimuon mass (200MeV)</a:t>
            </a:r>
          </a:p>
          <a:p>
            <a:pPr lvl="1"/>
            <a:r>
              <a:rPr lang="en-US" dirty="0"/>
              <a:t>Further develop dark sector physics program 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Possible NP parasitic physics program under discussion</a:t>
            </a:r>
          </a:p>
          <a:p>
            <a:pPr lvl="1"/>
            <a:r>
              <a:rPr lang="en-US" dirty="0"/>
              <a:t>POT = a few 10</a:t>
            </a:r>
            <a:r>
              <a:rPr lang="en-US" baseline="30000" dirty="0"/>
              <a:t>18</a:t>
            </a:r>
            <a:r>
              <a:rPr lang="en-US" dirty="0"/>
              <a:t> </a:t>
            </a:r>
            <a:endParaRPr lang="en-US" baseline="30000" dirty="0"/>
          </a:p>
          <a:p>
            <a:r>
              <a:rPr lang="en-US" dirty="0">
                <a:solidFill>
                  <a:srgbClr val="FF0000"/>
                </a:solidFill>
              </a:rPr>
              <a:t>2024-2025: major detector upgrade during the long shutdown</a:t>
            </a:r>
          </a:p>
          <a:p>
            <a:pPr lvl="1"/>
            <a:r>
              <a:rPr lang="en-US" dirty="0"/>
              <a:t>Upgrade tracking chambers</a:t>
            </a:r>
          </a:p>
          <a:p>
            <a:pPr lvl="1"/>
            <a:r>
              <a:rPr lang="en-US" dirty="0"/>
              <a:t>Add di-photon capability with </a:t>
            </a:r>
            <a:r>
              <a:rPr lang="en-US" dirty="0" err="1"/>
              <a:t>preshower</a:t>
            </a:r>
            <a:r>
              <a:rPr lang="en-US" dirty="0"/>
              <a:t> detectors</a:t>
            </a:r>
          </a:p>
          <a:p>
            <a:pPr lvl="1"/>
            <a:r>
              <a:rPr lang="en-US" dirty="0"/>
              <a:t>Add tracking station-0 near target, more shielding</a:t>
            </a:r>
          </a:p>
          <a:p>
            <a:pPr lvl="1"/>
            <a:r>
              <a:rPr lang="en-US" dirty="0"/>
              <a:t>Possible PID with TOF </a:t>
            </a:r>
            <a:r>
              <a:rPr lang="en-US" dirty="0" err="1"/>
              <a:t>etc</a:t>
            </a:r>
            <a:endParaRPr lang="en-US" dirty="0"/>
          </a:p>
          <a:p>
            <a:pPr lvl="1"/>
            <a:r>
              <a:rPr lang="en-US" dirty="0"/>
              <a:t>And more </a:t>
            </a:r>
          </a:p>
          <a:p>
            <a:r>
              <a:rPr lang="en-US" dirty="0">
                <a:solidFill>
                  <a:srgbClr val="282DFF"/>
                </a:solidFill>
              </a:rPr>
              <a:t>2026-2030+: high luminosity dark sector physics program </a:t>
            </a:r>
          </a:p>
          <a:p>
            <a:pPr lvl="1"/>
            <a:r>
              <a:rPr lang="en-US" dirty="0"/>
              <a:t>Full physics program with upgrade detectors, POT =10</a:t>
            </a:r>
            <a:r>
              <a:rPr lang="en-US" baseline="30000" dirty="0"/>
              <a:t>19</a:t>
            </a:r>
            <a:r>
              <a:rPr lang="en-US" dirty="0"/>
              <a:t>~10</a:t>
            </a:r>
            <a:r>
              <a:rPr lang="en-US" baseline="30000" dirty="0"/>
              <a:t>20</a:t>
            </a:r>
          </a:p>
          <a:p>
            <a:pPr lvl="1"/>
            <a:r>
              <a:rPr lang="en-US" dirty="0"/>
              <a:t>Carry out an extensive (</a:t>
            </a:r>
            <a:r>
              <a:rPr lang="en-US" dirty="0" err="1"/>
              <a:t>SHiP</a:t>
            </a:r>
            <a:r>
              <a:rPr lang="en-US" dirty="0"/>
              <a:t>-like) HEP experimental program at NM4   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Possible NP parasitic physics program under discussion (~US EIC physics era)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D9643A-6807-EC40-82B0-EA93A9CB0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C6D2A-94E2-C64F-AD5E-DD97977E8EEA}" type="datetime1">
              <a:rPr lang="en-US" smtClean="0"/>
              <a:t>7/25/18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93645D-5E6B-1A4A-9578-354997D7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 Sector Physics Proposal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9C9CC9-DEC7-C043-AFF8-6A5EBAD3D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16</a:t>
            </a:fld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BB70B76-4962-1146-973E-56E3BF352D25}"/>
              </a:ext>
            </a:extLst>
          </p:cNvPr>
          <p:cNvGrpSpPr/>
          <p:nvPr/>
        </p:nvGrpSpPr>
        <p:grpSpPr>
          <a:xfrm>
            <a:off x="5448993" y="1632049"/>
            <a:ext cx="3610486" cy="1612012"/>
            <a:chOff x="7265324" y="1033064"/>
            <a:chExt cx="4813981" cy="214935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D8D4800-FB37-0642-B004-098D563E6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65324" y="1033064"/>
              <a:ext cx="4813981" cy="181036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3FBD45E-2729-D64E-8D3E-4718BE4E27CA}"/>
                </a:ext>
              </a:extLst>
            </p:cNvPr>
            <p:cNvSpPr txBox="1"/>
            <p:nvPr/>
          </p:nvSpPr>
          <p:spPr>
            <a:xfrm>
              <a:off x="7657749" y="2843859"/>
              <a:ext cx="4114801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err="1">
                  <a:solidFill>
                    <a:srgbClr val="FF0000"/>
                  </a:solidFill>
                </a:rPr>
                <a:t>SeaQuest</a:t>
              </a:r>
              <a:r>
                <a:rPr lang="en-US" sz="1050" dirty="0">
                  <a:solidFill>
                    <a:srgbClr val="FF0000"/>
                  </a:solidFill>
                </a:rPr>
                <a:t> in 2017 with displaced dark photon trigger 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7951236-36DF-914E-8401-C50B14D31CCC}"/>
              </a:ext>
            </a:extLst>
          </p:cNvPr>
          <p:cNvGrpSpPr/>
          <p:nvPr/>
        </p:nvGrpSpPr>
        <p:grpSpPr>
          <a:xfrm>
            <a:off x="5267189" y="3974523"/>
            <a:ext cx="3792290" cy="1505278"/>
            <a:chOff x="7022919" y="4156363"/>
            <a:chExt cx="5056386" cy="200703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443FE16-5768-3A49-B455-A827759CF8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22919" y="4156363"/>
              <a:ext cx="5056386" cy="1752534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6E6405D-99E8-3547-AF9F-7F2071FCF655}"/>
                </a:ext>
              </a:extLst>
            </p:cNvPr>
            <p:cNvSpPr txBox="1"/>
            <p:nvPr/>
          </p:nvSpPr>
          <p:spPr>
            <a:xfrm>
              <a:off x="8881261" y="5824846"/>
              <a:ext cx="3167961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err="1">
                  <a:solidFill>
                    <a:schemeClr val="accent2">
                      <a:lumMod val="75000"/>
                    </a:schemeClr>
                  </a:solidFill>
                </a:rPr>
                <a:t>SeaQuest</a:t>
              </a:r>
              <a:r>
                <a:rPr lang="en-US" sz="1050" dirty="0">
                  <a:solidFill>
                    <a:schemeClr val="accent2">
                      <a:lumMod val="75000"/>
                    </a:schemeClr>
                  </a:solidFill>
                </a:rPr>
                <a:t> in 2021+ with </a:t>
              </a:r>
              <a:r>
                <a:rPr lang="en-US" sz="1050" dirty="0" err="1">
                  <a:solidFill>
                    <a:schemeClr val="accent2">
                      <a:lumMod val="75000"/>
                    </a:schemeClr>
                  </a:solidFill>
                </a:rPr>
                <a:t>EMCal</a:t>
              </a:r>
              <a:r>
                <a:rPr lang="en-US" sz="1050" dirty="0">
                  <a:solidFill>
                    <a:schemeClr val="accent2">
                      <a:lumMod val="75000"/>
                    </a:schemeClr>
                  </a:solidFill>
                </a:rPr>
                <a:t> upgrade </a:t>
              </a:r>
            </a:p>
          </p:txBody>
        </p:sp>
      </p:grpSp>
      <p:sp>
        <p:nvSpPr>
          <p:cNvPr id="19" name="Rectangular Callout 18">
            <a:extLst>
              <a:ext uri="{FF2B5EF4-FFF2-40B4-BE49-F238E27FC236}">
                <a16:creationId xmlns:a16="http://schemas.microsoft.com/office/drawing/2014/main" id="{11291302-4309-1545-BF5D-9C653769B5DD}"/>
              </a:ext>
            </a:extLst>
          </p:cNvPr>
          <p:cNvSpPr/>
          <p:nvPr/>
        </p:nvSpPr>
        <p:spPr>
          <a:xfrm>
            <a:off x="4084413" y="1465651"/>
            <a:ext cx="1420838" cy="691868"/>
          </a:xfrm>
          <a:prstGeom prst="wedgeRectCallout">
            <a:avLst>
              <a:gd name="adj1" fmla="val -104262"/>
              <a:gd name="adj2" fmla="val -39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25" dirty="0">
                <a:solidFill>
                  <a:srgbClr val="FFFF00"/>
                </a:solidFill>
              </a:rPr>
              <a:t>PAC endorsement is essential</a:t>
            </a:r>
          </a:p>
          <a:p>
            <a:pPr marL="257175" indent="-257175">
              <a:buAutoNum type="arabicParenR"/>
            </a:pPr>
            <a:r>
              <a:rPr lang="en-US" sz="825" dirty="0">
                <a:solidFill>
                  <a:srgbClr val="FFFF00"/>
                </a:solidFill>
              </a:rPr>
              <a:t>attract new members; </a:t>
            </a:r>
          </a:p>
          <a:p>
            <a:pPr marL="257175" indent="-257175">
              <a:buAutoNum type="arabicParenR"/>
            </a:pPr>
            <a:r>
              <a:rPr lang="en-US" sz="825" dirty="0">
                <a:solidFill>
                  <a:srgbClr val="FFFF00"/>
                </a:solidFill>
              </a:rPr>
              <a:t>start </a:t>
            </a:r>
            <a:r>
              <a:rPr lang="en-US" sz="825" dirty="0" err="1">
                <a:solidFill>
                  <a:srgbClr val="FFFF00"/>
                </a:solidFill>
              </a:rPr>
              <a:t>EMCal</a:t>
            </a:r>
            <a:r>
              <a:rPr lang="en-US" sz="825" dirty="0">
                <a:solidFill>
                  <a:srgbClr val="FFFF00"/>
                </a:solidFill>
              </a:rPr>
              <a:t> work at </a:t>
            </a:r>
            <a:r>
              <a:rPr lang="en-US" sz="825" dirty="0" err="1">
                <a:solidFill>
                  <a:srgbClr val="FFFF00"/>
                </a:solidFill>
              </a:rPr>
              <a:t>Fermilab</a:t>
            </a:r>
            <a:r>
              <a:rPr lang="en-US" sz="825" dirty="0">
                <a:solidFill>
                  <a:srgbClr val="FFFF00"/>
                </a:solidFill>
              </a:rPr>
              <a:t> in 2018</a:t>
            </a:r>
          </a:p>
        </p:txBody>
      </p:sp>
      <p:sp>
        <p:nvSpPr>
          <p:cNvPr id="17" name="Rectangular Callout 16">
            <a:extLst>
              <a:ext uri="{FF2B5EF4-FFF2-40B4-BE49-F238E27FC236}">
                <a16:creationId xmlns:a16="http://schemas.microsoft.com/office/drawing/2014/main" id="{203270BD-773E-204F-B190-FC92A9ECFD92}"/>
              </a:ext>
            </a:extLst>
          </p:cNvPr>
          <p:cNvSpPr/>
          <p:nvPr/>
        </p:nvSpPr>
        <p:spPr>
          <a:xfrm>
            <a:off x="4082089" y="3673008"/>
            <a:ext cx="1243190" cy="524075"/>
          </a:xfrm>
          <a:prstGeom prst="wedgeRectCallout">
            <a:avLst>
              <a:gd name="adj1" fmla="val -102709"/>
              <a:gd name="adj2" fmla="val -33612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dirty="0">
                <a:solidFill>
                  <a:srgbClr val="FFFF00"/>
                </a:solidFill>
              </a:rPr>
              <a:t>PAC endorsement is essential to develop this program</a:t>
            </a:r>
          </a:p>
        </p:txBody>
      </p:sp>
    </p:spTree>
    <p:extLst>
      <p:ext uri="{BB962C8B-B14F-4D97-AF65-F5344CB8AC3E}">
        <p14:creationId xmlns:p14="http://schemas.microsoft.com/office/powerpoint/2010/main" val="38454893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87EDD100-6B57-E141-B37A-FAA677A68DBB}"/>
              </a:ext>
            </a:extLst>
          </p:cNvPr>
          <p:cNvGrpSpPr/>
          <p:nvPr/>
        </p:nvGrpSpPr>
        <p:grpSpPr>
          <a:xfrm>
            <a:off x="380361" y="1573129"/>
            <a:ext cx="8353267" cy="4086173"/>
            <a:chOff x="659568" y="760199"/>
            <a:chExt cx="11137689" cy="544823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758460D-ED1F-B24C-BC10-7D3B66572A18}"/>
                </a:ext>
              </a:extLst>
            </p:cNvPr>
            <p:cNvGrpSpPr/>
            <p:nvPr/>
          </p:nvGrpSpPr>
          <p:grpSpPr>
            <a:xfrm>
              <a:off x="659568" y="760199"/>
              <a:ext cx="11137689" cy="5448230"/>
              <a:chOff x="659568" y="760199"/>
              <a:chExt cx="11137689" cy="5448230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5567203E-2441-714C-93E6-1C6621E5FC67}"/>
                  </a:ext>
                </a:extLst>
              </p:cNvPr>
              <p:cNvGrpSpPr/>
              <p:nvPr/>
            </p:nvGrpSpPr>
            <p:grpSpPr>
              <a:xfrm>
                <a:off x="659568" y="760199"/>
                <a:ext cx="11137689" cy="5448230"/>
                <a:chOff x="659568" y="760199"/>
                <a:chExt cx="11137689" cy="5448230"/>
              </a:xfrm>
            </p:grpSpPr>
            <p:grpSp>
              <p:nvGrpSpPr>
                <p:cNvPr id="6" name="Group 5">
                  <a:extLst>
                    <a:ext uri="{FF2B5EF4-FFF2-40B4-BE49-F238E27FC236}">
                      <a16:creationId xmlns:a16="http://schemas.microsoft.com/office/drawing/2014/main" id="{D143F7F7-787D-B045-A7A0-B91E1CFA483D}"/>
                    </a:ext>
                  </a:extLst>
                </p:cNvPr>
                <p:cNvGrpSpPr/>
                <p:nvPr/>
              </p:nvGrpSpPr>
              <p:grpSpPr>
                <a:xfrm>
                  <a:off x="659568" y="809468"/>
                  <a:ext cx="11137689" cy="479685"/>
                  <a:chOff x="659568" y="809468"/>
                  <a:chExt cx="11137689" cy="479685"/>
                </a:xfrm>
              </p:grpSpPr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22493AEA-7DEC-A04B-88A9-DCD20FD203CD}"/>
                      </a:ext>
                    </a:extLst>
                  </p:cNvPr>
                  <p:cNvSpPr/>
                  <p:nvPr/>
                </p:nvSpPr>
                <p:spPr>
                  <a:xfrm>
                    <a:off x="659568" y="809468"/>
                    <a:ext cx="3612629" cy="479685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350" dirty="0"/>
                      <a:t>2018       2019        2020       2021</a:t>
                    </a:r>
                  </a:p>
                </p:txBody>
              </p:sp>
              <p:sp>
                <p:nvSpPr>
                  <p:cNvPr id="7" name="Rectangle 6">
                    <a:extLst>
                      <a:ext uri="{FF2B5EF4-FFF2-40B4-BE49-F238E27FC236}">
                        <a16:creationId xmlns:a16="http://schemas.microsoft.com/office/drawing/2014/main" id="{7E7A056A-76EE-7247-8FBC-62A86EF4B226}"/>
                      </a:ext>
                    </a:extLst>
                  </p:cNvPr>
                  <p:cNvSpPr/>
                  <p:nvPr/>
                </p:nvSpPr>
                <p:spPr>
                  <a:xfrm>
                    <a:off x="4422098" y="809468"/>
                    <a:ext cx="3612629" cy="479685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350" dirty="0"/>
                      <a:t>2022         2023         2024        2025 </a:t>
                    </a:r>
                  </a:p>
                </p:txBody>
              </p:sp>
              <p:sp>
                <p:nvSpPr>
                  <p:cNvPr id="8" name="Rectangle 7">
                    <a:extLst>
                      <a:ext uri="{FF2B5EF4-FFF2-40B4-BE49-F238E27FC236}">
                        <a16:creationId xmlns:a16="http://schemas.microsoft.com/office/drawing/2014/main" id="{6D79D9CF-298A-C94A-AEB6-1E672258CC1B}"/>
                      </a:ext>
                    </a:extLst>
                  </p:cNvPr>
                  <p:cNvSpPr/>
                  <p:nvPr/>
                </p:nvSpPr>
                <p:spPr>
                  <a:xfrm>
                    <a:off x="8184628" y="809468"/>
                    <a:ext cx="3612629" cy="479685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350" dirty="0"/>
                      <a:t>2026      2027                …  2030+</a:t>
                    </a:r>
                  </a:p>
                </p:txBody>
              </p:sp>
            </p:grp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1886625C-8522-1247-9E78-20608FE4E3FD}"/>
                    </a:ext>
                  </a:extLst>
                </p:cNvPr>
                <p:cNvSpPr txBox="1"/>
                <p:nvPr/>
              </p:nvSpPr>
              <p:spPr>
                <a:xfrm>
                  <a:off x="2159335" y="2009478"/>
                  <a:ext cx="1787243" cy="5539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/>
                    <a:t>Parasitic Dark Sector </a:t>
                  </a:r>
                </a:p>
                <a:p>
                  <a:r>
                    <a:rPr lang="en-US" sz="1050" dirty="0"/>
                    <a:t>Physics with E1039</a:t>
                  </a:r>
                </a:p>
              </p:txBody>
            </p:sp>
            <p:sp>
              <p:nvSpPr>
                <p:cNvPr id="19" name="Right Arrow 18">
                  <a:extLst>
                    <a:ext uri="{FF2B5EF4-FFF2-40B4-BE49-F238E27FC236}">
                      <a16:creationId xmlns:a16="http://schemas.microsoft.com/office/drawing/2014/main" id="{218C5016-D69F-7A40-B5A4-267627441215}"/>
                    </a:ext>
                  </a:extLst>
                </p:cNvPr>
                <p:cNvSpPr/>
                <p:nvPr/>
              </p:nvSpPr>
              <p:spPr>
                <a:xfrm>
                  <a:off x="1967270" y="2467751"/>
                  <a:ext cx="1879490" cy="185075"/>
                </a:xfrm>
                <a:prstGeom prst="rightArrow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350" dirty="0"/>
                    <a:t> </a:t>
                  </a:r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FC328529-FBBB-3449-A282-BEC8DAE2DD3D}"/>
                    </a:ext>
                  </a:extLst>
                </p:cNvPr>
                <p:cNvSpPr txBox="1"/>
                <p:nvPr/>
              </p:nvSpPr>
              <p:spPr>
                <a:xfrm>
                  <a:off x="3303493" y="4001659"/>
                  <a:ext cx="1597019" cy="5539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 err="1"/>
                    <a:t>EMCal</a:t>
                  </a:r>
                  <a:r>
                    <a:rPr lang="en-US" sz="1050" dirty="0"/>
                    <a:t> installation </a:t>
                  </a:r>
                </a:p>
                <a:p>
                  <a:r>
                    <a:rPr lang="en-US" sz="1050" dirty="0"/>
                    <a:t>&amp; commissioning </a:t>
                  </a:r>
                </a:p>
              </p:txBody>
            </p:sp>
            <p:sp>
              <p:nvSpPr>
                <p:cNvPr id="21" name="Right Arrow 20">
                  <a:extLst>
                    <a:ext uri="{FF2B5EF4-FFF2-40B4-BE49-F238E27FC236}">
                      <a16:creationId xmlns:a16="http://schemas.microsoft.com/office/drawing/2014/main" id="{97BD2160-B943-5C49-902A-C9B5F2EE9E5D}"/>
                    </a:ext>
                  </a:extLst>
                </p:cNvPr>
                <p:cNvSpPr/>
                <p:nvPr/>
              </p:nvSpPr>
              <p:spPr>
                <a:xfrm>
                  <a:off x="4354142" y="5309209"/>
                  <a:ext cx="2334948" cy="210386"/>
                </a:xfrm>
                <a:prstGeom prst="rightArrow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D01FC1DB-95F9-0843-A3A7-2AEC12959A27}"/>
                    </a:ext>
                  </a:extLst>
                </p:cNvPr>
                <p:cNvSpPr txBox="1"/>
                <p:nvPr/>
              </p:nvSpPr>
              <p:spPr>
                <a:xfrm>
                  <a:off x="6678953" y="4014269"/>
                  <a:ext cx="1558547" cy="7694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/>
                    <a:t>Long shutdown, </a:t>
                  </a:r>
                </a:p>
                <a:p>
                  <a:r>
                    <a:rPr lang="en-US" sz="1050" dirty="0"/>
                    <a:t>detector upgrade </a:t>
                  </a:r>
                </a:p>
                <a:p>
                  <a:endParaRPr lang="en-US" sz="1050" dirty="0"/>
                </a:p>
              </p:txBody>
            </p:sp>
            <p:sp>
              <p:nvSpPr>
                <p:cNvPr id="23" name="Right Arrow 22">
                  <a:extLst>
                    <a:ext uri="{FF2B5EF4-FFF2-40B4-BE49-F238E27FC236}">
                      <a16:creationId xmlns:a16="http://schemas.microsoft.com/office/drawing/2014/main" id="{C125D525-B5DB-A84B-ABF8-09590BC32223}"/>
                    </a:ext>
                  </a:extLst>
                </p:cNvPr>
                <p:cNvSpPr/>
                <p:nvPr/>
              </p:nvSpPr>
              <p:spPr>
                <a:xfrm>
                  <a:off x="3777483" y="4517309"/>
                  <a:ext cx="562406" cy="169145"/>
                </a:xfrm>
                <a:prstGeom prst="rightArrow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88B239E7-6F90-BE40-81C4-0D5832C2B2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547520" y="760199"/>
                  <a:ext cx="1" cy="5398958"/>
                </a:xfrm>
                <a:prstGeom prst="line">
                  <a:avLst/>
                </a:prstGeom>
                <a:ln w="31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4A552264-CCB8-A74F-A4F4-858AF0CF59BC}"/>
                    </a:ext>
                  </a:extLst>
                </p:cNvPr>
                <p:cNvCxnSpPr/>
                <p:nvPr/>
              </p:nvCxnSpPr>
              <p:spPr>
                <a:xfrm flipH="1">
                  <a:off x="3364235" y="801448"/>
                  <a:ext cx="1" cy="5398958"/>
                </a:xfrm>
                <a:prstGeom prst="line">
                  <a:avLst/>
                </a:prstGeom>
                <a:ln w="31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9CADACB7-C76A-FE40-9858-A8BE0E6F252F}"/>
                    </a:ext>
                  </a:extLst>
                </p:cNvPr>
                <p:cNvCxnSpPr/>
                <p:nvPr/>
              </p:nvCxnSpPr>
              <p:spPr>
                <a:xfrm flipH="1">
                  <a:off x="1551475" y="809470"/>
                  <a:ext cx="1" cy="5398958"/>
                </a:xfrm>
                <a:prstGeom prst="line">
                  <a:avLst/>
                </a:prstGeom>
                <a:ln w="31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94BF7583-06AB-8C45-BDA2-7AD1EA03D506}"/>
                    </a:ext>
                  </a:extLst>
                </p:cNvPr>
                <p:cNvCxnSpPr/>
                <p:nvPr/>
              </p:nvCxnSpPr>
              <p:spPr>
                <a:xfrm flipH="1">
                  <a:off x="6235774" y="809470"/>
                  <a:ext cx="1" cy="5398958"/>
                </a:xfrm>
                <a:prstGeom prst="line">
                  <a:avLst/>
                </a:prstGeom>
                <a:ln w="31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1C7F28E3-3CEE-2744-A697-98338DCBE166}"/>
                    </a:ext>
                  </a:extLst>
                </p:cNvPr>
                <p:cNvCxnSpPr/>
                <p:nvPr/>
              </p:nvCxnSpPr>
              <p:spPr>
                <a:xfrm flipH="1">
                  <a:off x="5216155" y="809468"/>
                  <a:ext cx="1" cy="5398958"/>
                </a:xfrm>
                <a:prstGeom prst="line">
                  <a:avLst/>
                </a:prstGeom>
                <a:ln w="31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AF85F79A-67D0-E349-A106-0926395E1243}"/>
                    </a:ext>
                  </a:extLst>
                </p:cNvPr>
                <p:cNvCxnSpPr/>
                <p:nvPr/>
              </p:nvCxnSpPr>
              <p:spPr>
                <a:xfrm flipH="1">
                  <a:off x="7238400" y="809471"/>
                  <a:ext cx="1" cy="5398958"/>
                </a:xfrm>
                <a:prstGeom prst="line">
                  <a:avLst/>
                </a:prstGeom>
                <a:ln w="31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19CF86AF-7050-6F46-A283-7156C9878ADE}"/>
                    </a:ext>
                  </a:extLst>
                </p:cNvPr>
                <p:cNvCxnSpPr/>
                <p:nvPr/>
              </p:nvCxnSpPr>
              <p:spPr>
                <a:xfrm flipH="1">
                  <a:off x="9976995" y="793428"/>
                  <a:ext cx="1" cy="5398958"/>
                </a:xfrm>
                <a:prstGeom prst="line">
                  <a:avLst/>
                </a:prstGeom>
                <a:ln w="31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746CB7E4-C977-6142-A31B-FD83BC4F7E99}"/>
                    </a:ext>
                  </a:extLst>
                </p:cNvPr>
                <p:cNvCxnSpPr/>
                <p:nvPr/>
              </p:nvCxnSpPr>
              <p:spPr>
                <a:xfrm flipH="1">
                  <a:off x="8104807" y="809468"/>
                  <a:ext cx="1" cy="5398958"/>
                </a:xfrm>
                <a:prstGeom prst="line">
                  <a:avLst/>
                </a:prstGeom>
                <a:ln w="31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57C5F0F1-5305-5B4F-8FB6-A3AF2E7D77C1}"/>
                    </a:ext>
                  </a:extLst>
                </p:cNvPr>
                <p:cNvCxnSpPr/>
                <p:nvPr/>
              </p:nvCxnSpPr>
              <p:spPr>
                <a:xfrm flipH="1">
                  <a:off x="11786383" y="792835"/>
                  <a:ext cx="1" cy="5398958"/>
                </a:xfrm>
                <a:prstGeom prst="line">
                  <a:avLst/>
                </a:prstGeom>
                <a:ln w="31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4E8E6704-F152-4E4F-B330-962ACC395BC8}"/>
                    </a:ext>
                  </a:extLst>
                </p:cNvPr>
                <p:cNvCxnSpPr/>
                <p:nvPr/>
              </p:nvCxnSpPr>
              <p:spPr>
                <a:xfrm flipH="1">
                  <a:off x="4348072" y="809468"/>
                  <a:ext cx="1" cy="5398958"/>
                </a:xfrm>
                <a:prstGeom prst="line">
                  <a:avLst/>
                </a:prstGeom>
                <a:ln w="31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7A1D0919-E190-0541-932C-B7345FCCE2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1743" y="6208426"/>
                <a:ext cx="11125514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332ADB62-EB92-304F-ABB0-F56631380213}"/>
                  </a:ext>
                </a:extLst>
              </p:cNvPr>
              <p:cNvCxnSpPr/>
              <p:nvPr/>
            </p:nvCxnSpPr>
            <p:spPr>
              <a:xfrm flipH="1">
                <a:off x="671743" y="792835"/>
                <a:ext cx="1" cy="5398958"/>
              </a:xfrm>
              <a:prstGeom prst="line">
                <a:avLst/>
              </a:prstGeom>
              <a:ln w="31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CADC05DF-4E06-7347-A4BC-38C40FA9EE9D}"/>
                </a:ext>
              </a:extLst>
            </p:cNvPr>
            <p:cNvCxnSpPr>
              <a:cxnSpLocks/>
            </p:cNvCxnSpPr>
            <p:nvPr/>
          </p:nvCxnSpPr>
          <p:spPr>
            <a:xfrm>
              <a:off x="660389" y="809468"/>
              <a:ext cx="1112551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F8923530-78E6-E54C-98F6-268B2A5CBB2B}"/>
              </a:ext>
            </a:extLst>
          </p:cNvPr>
          <p:cNvSpPr txBox="1"/>
          <p:nvPr/>
        </p:nvSpPr>
        <p:spPr>
          <a:xfrm>
            <a:off x="3146739" y="4788679"/>
            <a:ext cx="17668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DP search w/ </a:t>
            </a:r>
            <a:r>
              <a:rPr lang="en-US" sz="1050" dirty="0" err="1"/>
              <a:t>EMCal</a:t>
            </a:r>
            <a:r>
              <a:rPr lang="en-US" sz="1050" dirty="0"/>
              <a:t> upgrade</a:t>
            </a:r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5DD6B102-E4D5-C64C-9357-72DA46AEA216}"/>
              </a:ext>
            </a:extLst>
          </p:cNvPr>
          <p:cNvSpPr/>
          <p:nvPr/>
        </p:nvSpPr>
        <p:spPr>
          <a:xfrm>
            <a:off x="505222" y="2404843"/>
            <a:ext cx="1011974" cy="129449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5FA74E-B5DF-6941-8A6C-A941D5B830AF}"/>
              </a:ext>
            </a:extLst>
          </p:cNvPr>
          <p:cNvSpPr txBox="1"/>
          <p:nvPr/>
        </p:nvSpPr>
        <p:spPr>
          <a:xfrm>
            <a:off x="453276" y="2071518"/>
            <a:ext cx="119135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E1039 installation </a:t>
            </a:r>
          </a:p>
          <a:p>
            <a:r>
              <a:rPr lang="en-US" sz="1050" dirty="0"/>
              <a:t>&amp; commissioning</a:t>
            </a:r>
          </a:p>
        </p:txBody>
      </p:sp>
      <p:sp>
        <p:nvSpPr>
          <p:cNvPr id="38" name="Right Arrow 37">
            <a:extLst>
              <a:ext uri="{FF2B5EF4-FFF2-40B4-BE49-F238E27FC236}">
                <a16:creationId xmlns:a16="http://schemas.microsoft.com/office/drawing/2014/main" id="{6CCD7EA1-0B5C-1142-BF88-74D50EE04667}"/>
              </a:ext>
            </a:extLst>
          </p:cNvPr>
          <p:cNvSpPr/>
          <p:nvPr/>
        </p:nvSpPr>
        <p:spPr>
          <a:xfrm>
            <a:off x="388502" y="3659761"/>
            <a:ext cx="2743188" cy="1565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0C4CE0-0004-B443-A036-8C9A1A220DE8}"/>
              </a:ext>
            </a:extLst>
          </p:cNvPr>
          <p:cNvSpPr txBox="1"/>
          <p:nvPr/>
        </p:nvSpPr>
        <p:spPr>
          <a:xfrm>
            <a:off x="356284" y="3287594"/>
            <a:ext cx="273023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PHENIX </a:t>
            </a:r>
            <a:r>
              <a:rPr lang="en-US" sz="1050" dirty="0" err="1"/>
              <a:t>EMCal</a:t>
            </a:r>
            <a:r>
              <a:rPr lang="en-US" sz="1050" dirty="0"/>
              <a:t> refurbishment at </a:t>
            </a:r>
            <a:r>
              <a:rPr lang="en-US" sz="1050" dirty="0" err="1"/>
              <a:t>Fermilab</a:t>
            </a:r>
            <a:r>
              <a:rPr lang="en-US" sz="1050" dirty="0"/>
              <a:t>,</a:t>
            </a:r>
          </a:p>
          <a:p>
            <a:r>
              <a:rPr lang="en-US" sz="1050" dirty="0"/>
              <a:t>HEP dark sector physics program development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5CB5D19B-FBD6-3B45-8824-8F1D5149B9BD}"/>
              </a:ext>
            </a:extLst>
          </p:cNvPr>
          <p:cNvSpPr/>
          <p:nvPr/>
        </p:nvSpPr>
        <p:spPr>
          <a:xfrm>
            <a:off x="6242841" y="4970849"/>
            <a:ext cx="2419427" cy="17543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FF4EEC-7F10-A24E-8458-09D587A8DBE0}"/>
              </a:ext>
            </a:extLst>
          </p:cNvPr>
          <p:cNvSpPr txBox="1"/>
          <p:nvPr/>
        </p:nvSpPr>
        <p:spPr>
          <a:xfrm>
            <a:off x="6219752" y="4597489"/>
            <a:ext cx="227979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High luminosity dark sector physics </a:t>
            </a:r>
          </a:p>
          <a:p>
            <a:r>
              <a:rPr lang="en-US" sz="1050" dirty="0"/>
              <a:t>program at </a:t>
            </a:r>
            <a:r>
              <a:rPr lang="en-US" sz="1050" dirty="0" err="1"/>
              <a:t>Fermilab</a:t>
            </a:r>
            <a:r>
              <a:rPr lang="en-US" sz="1050" dirty="0"/>
              <a:t> Intensity Frontier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7CFCB8-5BD9-1E42-9220-B6E73891F476}"/>
              </a:ext>
            </a:extLst>
          </p:cNvPr>
          <p:cNvSpPr txBox="1"/>
          <p:nvPr/>
        </p:nvSpPr>
        <p:spPr>
          <a:xfrm>
            <a:off x="2284618" y="1162489"/>
            <a:ext cx="429527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Dark Sector Physics Search Program at </a:t>
            </a:r>
            <a:r>
              <a:rPr lang="en-US" sz="1350" b="1" dirty="0" err="1"/>
              <a:t>Fermilab</a:t>
            </a:r>
            <a:r>
              <a:rPr lang="en-US" sz="1350" b="1" dirty="0"/>
              <a:t> </a:t>
            </a:r>
            <a:r>
              <a:rPr lang="en-US" sz="1350" b="1" dirty="0" err="1"/>
              <a:t>SeaQuest</a:t>
            </a:r>
            <a:endParaRPr lang="en-US" sz="1350" b="1" dirty="0"/>
          </a:p>
        </p:txBody>
      </p:sp>
      <p:sp>
        <p:nvSpPr>
          <p:cNvPr id="45" name="Right Arrow 44">
            <a:extLst>
              <a:ext uri="{FF2B5EF4-FFF2-40B4-BE49-F238E27FC236}">
                <a16:creationId xmlns:a16="http://schemas.microsoft.com/office/drawing/2014/main" id="{FB8EFF25-FEC8-CB47-8EA3-F2C77F1E05EC}"/>
              </a:ext>
            </a:extLst>
          </p:cNvPr>
          <p:cNvSpPr/>
          <p:nvPr/>
        </p:nvSpPr>
        <p:spPr>
          <a:xfrm>
            <a:off x="4967533" y="4381765"/>
            <a:ext cx="1275308" cy="136055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 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7119DD9-6165-6248-8659-F7CDC7E66F56}"/>
              </a:ext>
            </a:extLst>
          </p:cNvPr>
          <p:cNvGrpSpPr/>
          <p:nvPr/>
        </p:nvGrpSpPr>
        <p:grpSpPr>
          <a:xfrm>
            <a:off x="7396223" y="2235446"/>
            <a:ext cx="1226908" cy="601638"/>
            <a:chOff x="9282896" y="1837596"/>
            <a:chExt cx="1635877" cy="802184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F235B45D-4B38-B44B-8E2F-88FDB8D5C275}"/>
                </a:ext>
              </a:extLst>
            </p:cNvPr>
            <p:cNvGrpSpPr/>
            <p:nvPr/>
          </p:nvGrpSpPr>
          <p:grpSpPr>
            <a:xfrm>
              <a:off x="9769141" y="1837596"/>
              <a:ext cx="1149632" cy="802184"/>
              <a:chOff x="9769141" y="1837596"/>
              <a:chExt cx="1149632" cy="802184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0A35A762-8713-1F45-9435-867F6442EF91}"/>
                  </a:ext>
                </a:extLst>
              </p:cNvPr>
              <p:cNvSpPr txBox="1"/>
              <p:nvPr/>
            </p:nvSpPr>
            <p:spPr>
              <a:xfrm>
                <a:off x="9778473" y="1837596"/>
                <a:ext cx="102635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b="1" dirty="0"/>
                  <a:t>Planned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1EA3E608-307C-7548-96EF-F24A3B3B935C}"/>
                  </a:ext>
                </a:extLst>
              </p:cNvPr>
              <p:cNvSpPr txBox="1"/>
              <p:nvPr/>
            </p:nvSpPr>
            <p:spPr>
              <a:xfrm>
                <a:off x="9769141" y="2239670"/>
                <a:ext cx="114963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b="1" dirty="0"/>
                  <a:t>Proposed</a:t>
                </a: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81FFEEF6-EA01-2741-9E3C-3498BA01F5D1}"/>
                </a:ext>
              </a:extLst>
            </p:cNvPr>
            <p:cNvGrpSpPr/>
            <p:nvPr/>
          </p:nvGrpSpPr>
          <p:grpSpPr>
            <a:xfrm>
              <a:off x="9282896" y="1922442"/>
              <a:ext cx="515891" cy="626847"/>
              <a:chOff x="9282896" y="1922442"/>
              <a:chExt cx="515891" cy="626847"/>
            </a:xfrm>
          </p:grpSpPr>
          <p:sp>
            <p:nvSpPr>
              <p:cNvPr id="49" name="Right Arrow 48">
                <a:extLst>
                  <a:ext uri="{FF2B5EF4-FFF2-40B4-BE49-F238E27FC236}">
                    <a16:creationId xmlns:a16="http://schemas.microsoft.com/office/drawing/2014/main" id="{7595086E-67ED-1940-9375-BD36AC006DEC}"/>
                  </a:ext>
                </a:extLst>
              </p:cNvPr>
              <p:cNvSpPr/>
              <p:nvPr/>
            </p:nvSpPr>
            <p:spPr>
              <a:xfrm>
                <a:off x="9282896" y="1922442"/>
                <a:ext cx="513962" cy="219802"/>
              </a:xfrm>
              <a:prstGeom prst="rightArrow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350" dirty="0"/>
                  <a:t> </a:t>
                </a:r>
              </a:p>
            </p:txBody>
          </p:sp>
          <p:sp>
            <p:nvSpPr>
              <p:cNvPr id="50" name="Right Arrow 49">
                <a:extLst>
                  <a:ext uri="{FF2B5EF4-FFF2-40B4-BE49-F238E27FC236}">
                    <a16:creationId xmlns:a16="http://schemas.microsoft.com/office/drawing/2014/main" id="{A5057907-2D42-5642-ABE7-B9EE74458645}"/>
                  </a:ext>
                </a:extLst>
              </p:cNvPr>
              <p:cNvSpPr/>
              <p:nvPr/>
            </p:nvSpPr>
            <p:spPr>
              <a:xfrm>
                <a:off x="9284825" y="2329487"/>
                <a:ext cx="513962" cy="219802"/>
              </a:xfrm>
              <a:prstGeom prst="right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350" dirty="0"/>
                  <a:t> </a:t>
                </a:r>
              </a:p>
            </p:txBody>
          </p: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69C4DAD-96AD-C542-8842-5125A7FCABAB}"/>
              </a:ext>
            </a:extLst>
          </p:cNvPr>
          <p:cNvSpPr txBox="1"/>
          <p:nvPr/>
        </p:nvSpPr>
        <p:spPr>
          <a:xfrm>
            <a:off x="3123645" y="5100302"/>
            <a:ext cx="249940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Parasitic Nuclear Physics program possible</a:t>
            </a:r>
            <a:endParaRPr lang="en-US" sz="1350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75B4C75-8EDE-FA42-80BC-C1833C899E54}"/>
              </a:ext>
            </a:extLst>
          </p:cNvPr>
          <p:cNvSpPr txBox="1"/>
          <p:nvPr/>
        </p:nvSpPr>
        <p:spPr>
          <a:xfrm>
            <a:off x="6218325" y="5106955"/>
            <a:ext cx="249940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Parasitic Nuclear Physics program possible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7441682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B0388E-1BB8-B54C-9CEC-5470402C3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F2078-37EB-EE4F-BB0C-2CD258FB3118}" type="datetime1">
              <a:rPr lang="en-US" smtClean="0"/>
              <a:t>7/25/18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3838F6-8EB1-C745-9A88-E2779ACD7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 Sector Physics Proposal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A4626F-8DAF-0C46-A7F8-BF91749D8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18</a:t>
            </a:fld>
            <a:endParaRPr lang="en-US"/>
          </a:p>
        </p:txBody>
      </p:sp>
      <p:pic>
        <p:nvPicPr>
          <p:cNvPr id="1026" name="Picture 2" descr="http://programplanning.fnal.gov/wp-content/uploads/2018/04/10yr-PLAN-April-2018-V8.jpg">
            <a:extLst>
              <a:ext uri="{FF2B5EF4-FFF2-40B4-BE49-F238E27FC236}">
                <a16:creationId xmlns:a16="http://schemas.microsoft.com/office/drawing/2014/main" id="{65F29A7C-4FA8-3C40-B637-EB575F3399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03" b="14432"/>
          <a:stretch/>
        </p:blipFill>
        <p:spPr bwMode="auto">
          <a:xfrm>
            <a:off x="720791" y="1431437"/>
            <a:ext cx="7695417" cy="446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2162218-DCF0-9C4F-8FE8-FB2B67D8BD4A}"/>
              </a:ext>
            </a:extLst>
          </p:cNvPr>
          <p:cNvSpPr txBox="1">
            <a:spLocks/>
          </p:cNvSpPr>
          <p:nvPr/>
        </p:nvSpPr>
        <p:spPr>
          <a:xfrm>
            <a:off x="780632" y="770610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 err="1"/>
              <a:t>Fermilab</a:t>
            </a:r>
            <a:r>
              <a:rPr lang="en-US" sz="3300" dirty="0"/>
              <a:t> Long Range Plan</a:t>
            </a:r>
          </a:p>
        </p:txBody>
      </p:sp>
    </p:spTree>
    <p:extLst>
      <p:ext uri="{BB962C8B-B14F-4D97-AF65-F5344CB8AC3E}">
        <p14:creationId xmlns:p14="http://schemas.microsoft.com/office/powerpoint/2010/main" val="37653512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EC022-9704-F940-8364-D198F69AE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75" y="857251"/>
            <a:ext cx="8750995" cy="737369"/>
          </a:xfrm>
        </p:spPr>
        <p:txBody>
          <a:bodyPr>
            <a:normAutofit fontScale="90000"/>
          </a:bodyPr>
          <a:lstStyle/>
          <a:p>
            <a:r>
              <a:rPr lang="en-US" sz="2700" b="1" dirty="0"/>
              <a:t>Money Plots (I)</a:t>
            </a:r>
            <a:br>
              <a:rPr lang="en-US" sz="2700" dirty="0"/>
            </a:br>
            <a:r>
              <a:rPr lang="en-US" sz="2700" dirty="0"/>
              <a:t>to include all other experimental searches up to year ~2025+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DF8B58-3EEC-1147-A3B4-14D3E2120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D07F0-7B76-8040-B76F-B9EE42D66ACE}" type="datetime1">
              <a:rPr lang="en-US" smtClean="0"/>
              <a:t>7/25/18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570696-C9B1-D94C-ACB8-A803B689C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 Sector Physics Proposal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F4CD7-4B5D-1D48-9A62-B06358507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19</a:t>
            </a:fld>
            <a:endParaRPr lang="en-US"/>
          </a:p>
        </p:txBody>
      </p:sp>
      <p:pic>
        <p:nvPicPr>
          <p:cNvPr id="7" name="Picture 6" descr="sensitivity_full.png">
            <a:extLst>
              <a:ext uri="{FF2B5EF4-FFF2-40B4-BE49-F238E27FC236}">
                <a16:creationId xmlns:a16="http://schemas.microsoft.com/office/drawing/2014/main" id="{50C25F5A-0403-134B-BC4A-98DE6E7CB69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7290" y="2804824"/>
            <a:ext cx="3532999" cy="300919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8F634FD-3B7E-1D48-BE9D-01DFAA82AEC1}"/>
              </a:ext>
            </a:extLst>
          </p:cNvPr>
          <p:cNvSpPr txBox="1"/>
          <p:nvPr/>
        </p:nvSpPr>
        <p:spPr>
          <a:xfrm>
            <a:off x="838873" y="1572217"/>
            <a:ext cx="33891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Phase space covered by </a:t>
            </a:r>
            <a:r>
              <a:rPr lang="en-US" sz="1350" dirty="0" err="1"/>
              <a:t>SeaQuest</a:t>
            </a:r>
            <a:r>
              <a:rPr lang="en-US" sz="1350" dirty="0"/>
              <a:t>:</a:t>
            </a:r>
          </a:p>
          <a:p>
            <a:r>
              <a:rPr lang="en-US" sz="1350" dirty="0"/>
              <a:t>2019 ~2021 – dimuon channel  (POT = 10^18)</a:t>
            </a:r>
          </a:p>
          <a:p>
            <a:r>
              <a:rPr lang="en-US" sz="1350" dirty="0"/>
              <a:t>2022-2024 – add di-electron    (POT = 10^18)</a:t>
            </a:r>
          </a:p>
          <a:p>
            <a:r>
              <a:rPr lang="en-US" sz="1350" dirty="0"/>
              <a:t>2026 – 2030+  --- all channels   (POT &gt; 10^19)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0C7ADB3-CFA2-CF42-B461-899B7841024F}"/>
              </a:ext>
            </a:extLst>
          </p:cNvPr>
          <p:cNvSpPr/>
          <p:nvPr/>
        </p:nvSpPr>
        <p:spPr>
          <a:xfrm>
            <a:off x="263142" y="2881119"/>
            <a:ext cx="482176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b="1" dirty="0"/>
              <a:t>Detailed </a:t>
            </a:r>
            <a:r>
              <a:rPr lang="en-US" sz="1350" b="1" dirty="0" err="1"/>
              <a:t>SeaQuest</a:t>
            </a:r>
            <a:r>
              <a:rPr lang="en-US" sz="1350" b="1" dirty="0"/>
              <a:t> coverage in various production channels with </a:t>
            </a:r>
          </a:p>
          <a:p>
            <a:r>
              <a:rPr lang="en-US" sz="1350" b="1" dirty="0"/>
              <a:t>di-electrons and di-photons</a:t>
            </a:r>
            <a:endParaRPr lang="en-US" sz="105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8A92E0-C8AB-7446-B94B-A0ED72D2DCF3}"/>
              </a:ext>
            </a:extLst>
          </p:cNvPr>
          <p:cNvSpPr txBox="1"/>
          <p:nvPr/>
        </p:nvSpPr>
        <p:spPr>
          <a:xfrm>
            <a:off x="6202813" y="2143616"/>
            <a:ext cx="2696957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 err="1"/>
              <a:t>SeaQuest</a:t>
            </a:r>
            <a:r>
              <a:rPr lang="en-US" sz="1350" b="1" dirty="0"/>
              <a:t> dark photon coverage: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FF0000"/>
                </a:solidFill>
              </a:rPr>
              <a:t>Dimuons (current capability)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CD00CD"/>
                </a:solidFill>
              </a:rPr>
              <a:t>Di-electrons (w/ </a:t>
            </a:r>
            <a:r>
              <a:rPr lang="en-US" sz="1350" dirty="0" err="1">
                <a:solidFill>
                  <a:srgbClr val="CD00CD"/>
                </a:solidFill>
              </a:rPr>
              <a:t>EMCal</a:t>
            </a:r>
            <a:r>
              <a:rPr lang="en-US" sz="1350" dirty="0">
                <a:solidFill>
                  <a:srgbClr val="CD00CD"/>
                </a:solidFill>
              </a:rPr>
              <a:t> upgrade)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ADC096D-4B7D-2147-B700-C23CDCDD083B}"/>
              </a:ext>
            </a:extLst>
          </p:cNvPr>
          <p:cNvGrpSpPr/>
          <p:nvPr/>
        </p:nvGrpSpPr>
        <p:grpSpPr>
          <a:xfrm>
            <a:off x="13265" y="3429659"/>
            <a:ext cx="5704997" cy="1754051"/>
            <a:chOff x="12178" y="3049813"/>
            <a:chExt cx="7606663" cy="233873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048FC67-7637-ED43-A091-876F38EEB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178" y="3066337"/>
              <a:ext cx="2741145" cy="2310796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5DCDB6F-C0EF-8149-A120-B6479E3E1977}"/>
                </a:ext>
              </a:extLst>
            </p:cNvPr>
            <p:cNvGrpSpPr/>
            <p:nvPr/>
          </p:nvGrpSpPr>
          <p:grpSpPr>
            <a:xfrm>
              <a:off x="2693860" y="3049813"/>
              <a:ext cx="4924981" cy="2338735"/>
              <a:chOff x="2693860" y="3066337"/>
              <a:chExt cx="4924981" cy="2338735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8B865F99-752B-D845-B75F-2ADCDED7847B}"/>
                  </a:ext>
                </a:extLst>
              </p:cNvPr>
              <p:cNvGrpSpPr/>
              <p:nvPr/>
            </p:nvGrpSpPr>
            <p:grpSpPr>
              <a:xfrm>
                <a:off x="2693860" y="3066337"/>
                <a:ext cx="2400994" cy="2338735"/>
                <a:chOff x="2393166" y="1620285"/>
                <a:chExt cx="6088751" cy="5276918"/>
              </a:xfrm>
            </p:grpSpPr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36F424D4-6771-BD46-A82D-20D2621CAB7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393166" y="1620285"/>
                  <a:ext cx="6088751" cy="5276918"/>
                </a:xfrm>
                <a:prstGeom prst="rect">
                  <a:avLst/>
                </a:prstGeom>
              </p:spPr>
            </p:pic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78EB273C-97CD-CE46-9CFE-19F2FAF8D4EF}"/>
                    </a:ext>
                  </a:extLst>
                </p:cNvPr>
                <p:cNvSpPr/>
                <p:nvPr/>
              </p:nvSpPr>
              <p:spPr>
                <a:xfrm>
                  <a:off x="3785602" y="2733627"/>
                  <a:ext cx="63974" cy="713588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308F29C5-B797-7C49-A862-343B88B3C517}"/>
                    </a:ext>
                  </a:extLst>
                </p:cNvPr>
                <p:cNvSpPr txBox="1"/>
                <p:nvPr/>
              </p:nvSpPr>
              <p:spPr>
                <a:xfrm>
                  <a:off x="3856529" y="2744191"/>
                  <a:ext cx="1784310" cy="69443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b="1" dirty="0">
                      <a:solidFill>
                        <a:srgbClr val="282DFF"/>
                      </a:solidFill>
                    </a:rPr>
                    <a:t>17MeV</a:t>
                  </a:r>
                </a:p>
              </p:txBody>
            </p:sp>
          </p:grp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31C49E0A-9791-F844-9098-651AEE2553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81397" y="3181948"/>
                <a:ext cx="2537444" cy="2107512"/>
              </a:xfrm>
              <a:prstGeom prst="rect">
                <a:avLst/>
              </a:prstGeom>
            </p:spPr>
          </p:pic>
        </p:grp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945D7903-0A7B-9A42-A854-76AEEE093DB1}"/>
              </a:ext>
            </a:extLst>
          </p:cNvPr>
          <p:cNvSpPr txBox="1"/>
          <p:nvPr/>
        </p:nvSpPr>
        <p:spPr>
          <a:xfrm>
            <a:off x="367688" y="5219929"/>
            <a:ext cx="145905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arXiv:1804.00661</a:t>
            </a:r>
            <a:r>
              <a:rPr lang="en-US" sz="135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867563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6E782-7973-F841-A19E-75E89149D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17A07-96C0-3A48-972B-40A74F4F93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25563"/>
            <a:ext cx="7886700" cy="4851400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SeaQuest</a:t>
            </a:r>
            <a:r>
              <a:rPr lang="en-US" dirty="0"/>
              <a:t> experiments at </a:t>
            </a:r>
            <a:r>
              <a:rPr lang="en-US" dirty="0" err="1"/>
              <a:t>Fermilab</a:t>
            </a:r>
            <a:endParaRPr lang="en-US" dirty="0"/>
          </a:p>
          <a:p>
            <a:pPr lvl="1"/>
            <a:r>
              <a:rPr lang="en-US" dirty="0"/>
              <a:t>E906 unpolarized targets</a:t>
            </a:r>
          </a:p>
          <a:p>
            <a:pPr lvl="1"/>
            <a:r>
              <a:rPr lang="en-US" dirty="0"/>
              <a:t>E1039 polarized NH3 target </a:t>
            </a:r>
          </a:p>
          <a:p>
            <a:pPr lvl="1"/>
            <a:endParaRPr lang="en-US" dirty="0"/>
          </a:p>
          <a:p>
            <a:r>
              <a:rPr lang="en-US" dirty="0"/>
              <a:t>Novel physics of sea quarks at high x</a:t>
            </a:r>
          </a:p>
          <a:p>
            <a:pPr lvl="1"/>
            <a:r>
              <a:rPr lang="en-US" dirty="0"/>
              <a:t>Flavor asymmetry </a:t>
            </a:r>
          </a:p>
          <a:p>
            <a:pPr lvl="1"/>
            <a:r>
              <a:rPr lang="en-US" dirty="0" err="1"/>
              <a:t>Sivers</a:t>
            </a:r>
            <a:r>
              <a:rPr lang="en-US" dirty="0"/>
              <a:t> &amp; OAM</a:t>
            </a:r>
          </a:p>
          <a:p>
            <a:pPr lvl="1"/>
            <a:endParaRPr lang="en-US" dirty="0"/>
          </a:p>
          <a:p>
            <a:r>
              <a:rPr lang="en-US" dirty="0"/>
              <a:t>High intensity polarized target</a:t>
            </a:r>
          </a:p>
          <a:p>
            <a:r>
              <a:rPr lang="en-US" dirty="0"/>
              <a:t>Future opportunities</a:t>
            </a:r>
          </a:p>
          <a:p>
            <a:pPr lvl="1"/>
            <a:r>
              <a:rPr lang="en-US" dirty="0"/>
              <a:t>Dark photon search</a:t>
            </a:r>
          </a:p>
          <a:p>
            <a:pPr lvl="1"/>
            <a:r>
              <a:rPr lang="en-US" dirty="0"/>
              <a:t>Polarized beam </a:t>
            </a:r>
          </a:p>
          <a:p>
            <a:pPr lvl="1"/>
            <a:r>
              <a:rPr lang="en-US" dirty="0"/>
              <a:t>TMD physics in </a:t>
            </a:r>
            <a:r>
              <a:rPr lang="en-US" dirty="0" err="1"/>
              <a:t>p+p</a:t>
            </a:r>
            <a:r>
              <a:rPr lang="en-US" dirty="0"/>
              <a:t>/n complementary to EIC 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48C205-2E49-0D4D-914C-013E12ABC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85934-3AC1-E440-8B0D-53B45C80226E}" type="datetime1">
              <a:rPr lang="en-US" smtClean="0"/>
              <a:t>7/25/18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64D120-DB16-B142-B2AB-5E3A3E6F8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2C6479-06A4-2641-8AD1-5B491ADAE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798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DFC24-DCCA-7B44-A0F7-127AADF08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57251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Money Plots (II) - with all Future Projections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BC32C0-CD1A-0943-8119-453316A84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4AA1-C13A-7645-B725-5C04C58D0A3D}" type="datetime1">
              <a:rPr lang="en-US" smtClean="0"/>
              <a:t>7/25/18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27EB43-50F7-E84D-B66D-D306A3A9E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 Sector Physics Proposal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D3BCE3-EDDE-9D42-AC40-3036A26E9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20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298831-F088-1742-8098-4392687F10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36299"/>
            <a:ext cx="4712328" cy="39465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BA758F-AA0D-CB44-8193-681A8D5901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736" y="1923296"/>
            <a:ext cx="4568312" cy="3852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5955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01989" y="3689349"/>
            <a:ext cx="4085368" cy="2753783"/>
          </a:xfrm>
          <a:solidFill>
            <a:srgbClr val="CCFFCC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sz="2162" dirty="0">
                <a:solidFill>
                  <a:srgbClr val="0000FF"/>
                </a:solidFill>
              </a:rPr>
              <a:t>Drell-Yan Transverse Single Spin Asymmetry (2018-2021)</a:t>
            </a:r>
            <a:endParaRPr lang="en-US" sz="941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sz="2162" dirty="0"/>
              <a:t>Parasitic Dark Photon search, E-1067 (2018 – 2021+)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sz="2162" dirty="0">
                <a:solidFill>
                  <a:srgbClr val="FF0000"/>
                </a:solidFill>
              </a:rPr>
              <a:t>Polarized 120 GeV proton beam from the </a:t>
            </a:r>
            <a:r>
              <a:rPr lang="en-US" sz="2162" dirty="0" err="1">
                <a:solidFill>
                  <a:srgbClr val="FF0000"/>
                </a:solidFill>
              </a:rPr>
              <a:t>Fermilab’s</a:t>
            </a:r>
            <a:r>
              <a:rPr lang="en-US" sz="2162" dirty="0">
                <a:solidFill>
                  <a:srgbClr val="FF0000"/>
                </a:solidFill>
              </a:rPr>
              <a:t> Main Injector, E-1027 (2021+)</a:t>
            </a:r>
            <a:endParaRPr lang="en-US" sz="2162" dirty="0">
              <a:solidFill>
                <a:srgbClr val="008000"/>
              </a:solidFill>
            </a:endParaRPr>
          </a:p>
          <a:p>
            <a:pPr>
              <a:lnSpc>
                <a:spcPct val="80000"/>
              </a:lnSpc>
              <a:buNone/>
            </a:pPr>
            <a:endParaRPr lang="en-US" sz="2162" dirty="0">
              <a:solidFill>
                <a:srgbClr val="008000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en-US" sz="2595" dirty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en-US" sz="2800" dirty="0">
              <a:solidFill>
                <a:srgbClr val="FF0000"/>
              </a:solidFill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1639888" y="2678113"/>
            <a:ext cx="1387475" cy="381000"/>
            <a:chOff x="858" y="1507"/>
            <a:chExt cx="874" cy="240"/>
          </a:xfrm>
        </p:grpSpPr>
        <p:sp>
          <p:nvSpPr>
            <p:cNvPr id="40999" name="Text Box 9"/>
            <p:cNvSpPr txBox="1">
              <a:spLocks noChangeArrowheads="1"/>
            </p:cNvSpPr>
            <p:nvPr/>
          </p:nvSpPr>
          <p:spPr bwMode="auto">
            <a:xfrm rot="-1260000">
              <a:off x="1094" y="1513"/>
              <a:ext cx="40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sz="1600">
                  <a:solidFill>
                    <a:schemeClr val="bg1"/>
                  </a:solidFill>
                </a:rPr>
                <a:t>4.9m</a:t>
              </a:r>
            </a:p>
          </p:txBody>
        </p:sp>
        <p:sp>
          <p:nvSpPr>
            <p:cNvPr id="41000" name="Line 10"/>
            <p:cNvSpPr>
              <a:spLocks noChangeShapeType="1"/>
            </p:cNvSpPr>
            <p:nvPr/>
          </p:nvSpPr>
          <p:spPr bwMode="auto">
            <a:xfrm rot="20340000" flipV="1">
              <a:off x="1487" y="1507"/>
              <a:ext cx="245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001" name="Line 11"/>
            <p:cNvSpPr>
              <a:spLocks noChangeShapeType="1"/>
            </p:cNvSpPr>
            <p:nvPr/>
          </p:nvSpPr>
          <p:spPr bwMode="auto">
            <a:xfrm rot="20340000" flipV="1">
              <a:off x="858" y="1747"/>
              <a:ext cx="283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 type="triangle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0968" name="Line 62"/>
          <p:cNvSpPr>
            <a:spLocks noChangeShapeType="1"/>
          </p:cNvSpPr>
          <p:nvPr/>
        </p:nvSpPr>
        <p:spPr bwMode="auto">
          <a:xfrm flipV="1">
            <a:off x="266700" y="2438400"/>
            <a:ext cx="952500" cy="23495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0" name="Group 40"/>
          <p:cNvGrpSpPr>
            <a:grpSpLocks/>
          </p:cNvGrpSpPr>
          <p:nvPr/>
        </p:nvGrpSpPr>
        <p:grpSpPr bwMode="auto">
          <a:xfrm>
            <a:off x="665027" y="1557515"/>
            <a:ext cx="4876800" cy="1957386"/>
            <a:chOff x="266700" y="1046163"/>
            <a:chExt cx="5411788" cy="2298700"/>
          </a:xfrm>
        </p:grpSpPr>
        <p:pic>
          <p:nvPicPr>
            <p:cNvPr id="40974" name="Picture 3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69963" y="1046163"/>
              <a:ext cx="4708525" cy="2298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0975" name="Line 87"/>
            <p:cNvSpPr>
              <a:spLocks noChangeShapeType="1"/>
            </p:cNvSpPr>
            <p:nvPr/>
          </p:nvSpPr>
          <p:spPr bwMode="auto">
            <a:xfrm flipV="1">
              <a:off x="266700" y="2844800"/>
              <a:ext cx="561975" cy="179388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0973" name="Picture 1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45001" y="3689350"/>
            <a:ext cx="4241800" cy="2515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Picture 8" descr="dy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36078" y="1557515"/>
            <a:ext cx="2703122" cy="1929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" name="Up Arrow Callout 66"/>
          <p:cNvSpPr/>
          <p:nvPr/>
        </p:nvSpPr>
        <p:spPr>
          <a:xfrm>
            <a:off x="1195714" y="2921982"/>
            <a:ext cx="127321" cy="263228"/>
          </a:xfrm>
          <a:prstGeom prst="upArrowCallou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06948" y="1956748"/>
            <a:ext cx="2547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 A New Polarized Target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9A19-8CEF-8842-B076-3EB9CAC16407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110067" y="58599"/>
            <a:ext cx="8953500" cy="1066799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rgbClr val="FF0000"/>
                </a:solidFill>
              </a:rPr>
              <a:t>Summary:</a:t>
            </a:r>
          </a:p>
          <a:p>
            <a:pPr algn="l"/>
            <a:r>
              <a:rPr lang="en-US" sz="2800" b="1" dirty="0">
                <a:solidFill>
                  <a:srgbClr val="FF0000"/>
                </a:solidFill>
              </a:rPr>
              <a:t>A New Polarized Fixed Target Drell-Yan Experiment @</a:t>
            </a:r>
            <a:r>
              <a:rPr lang="en-US" sz="2800" b="1" dirty="0" err="1">
                <a:solidFill>
                  <a:srgbClr val="FF0000"/>
                </a:solidFill>
              </a:rPr>
              <a:t>Fermilab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12/20/12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 mliu@lanl.gov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8551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0067" y="940749"/>
            <a:ext cx="6797522" cy="715914"/>
          </a:xfrm>
        </p:spPr>
        <p:txBody>
          <a:bodyPr>
            <a:noAutofit/>
          </a:bodyPr>
          <a:lstStyle/>
          <a:p>
            <a:pPr eaLnBrk="1" hangingPunct="1"/>
            <a:r>
              <a:rPr lang="en-US" sz="2000" dirty="0" err="1">
                <a:solidFill>
                  <a:srgbClr val="0000FF"/>
                </a:solidFill>
              </a:rPr>
              <a:t>SeaQuest</a:t>
            </a:r>
            <a:r>
              <a:rPr lang="en-US" sz="2000" dirty="0">
                <a:solidFill>
                  <a:srgbClr val="0000FF"/>
                </a:solidFill>
              </a:rPr>
              <a:t>/E1039 Drell-Yan Exp. </a:t>
            </a:r>
            <a:endParaRPr lang="en-US" sz="2400" dirty="0">
              <a:solidFill>
                <a:srgbClr val="0000FF"/>
              </a:solidFill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1639888" y="2678113"/>
            <a:ext cx="1387475" cy="381000"/>
            <a:chOff x="858" y="1507"/>
            <a:chExt cx="874" cy="240"/>
          </a:xfrm>
        </p:grpSpPr>
        <p:sp>
          <p:nvSpPr>
            <p:cNvPr id="40999" name="Text Box 9"/>
            <p:cNvSpPr txBox="1">
              <a:spLocks noChangeArrowheads="1"/>
            </p:cNvSpPr>
            <p:nvPr/>
          </p:nvSpPr>
          <p:spPr bwMode="auto">
            <a:xfrm rot="-1260000">
              <a:off x="1094" y="1513"/>
              <a:ext cx="40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sz="1600">
                  <a:solidFill>
                    <a:schemeClr val="bg1"/>
                  </a:solidFill>
                </a:rPr>
                <a:t>4.9m</a:t>
              </a:r>
            </a:p>
          </p:txBody>
        </p:sp>
        <p:sp>
          <p:nvSpPr>
            <p:cNvPr id="41000" name="Line 10"/>
            <p:cNvSpPr>
              <a:spLocks noChangeShapeType="1"/>
            </p:cNvSpPr>
            <p:nvPr/>
          </p:nvSpPr>
          <p:spPr bwMode="auto">
            <a:xfrm rot="20340000" flipV="1">
              <a:off x="1487" y="1507"/>
              <a:ext cx="245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001" name="Line 11"/>
            <p:cNvSpPr>
              <a:spLocks noChangeShapeType="1"/>
            </p:cNvSpPr>
            <p:nvPr/>
          </p:nvSpPr>
          <p:spPr bwMode="auto">
            <a:xfrm rot="20340000" flipV="1">
              <a:off x="858" y="1747"/>
              <a:ext cx="283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 type="triangle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0968" name="Line 62"/>
          <p:cNvSpPr>
            <a:spLocks noChangeShapeType="1"/>
          </p:cNvSpPr>
          <p:nvPr/>
        </p:nvSpPr>
        <p:spPr bwMode="auto">
          <a:xfrm flipV="1">
            <a:off x="266700" y="2438400"/>
            <a:ext cx="952500" cy="23495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0" name="Group 40"/>
          <p:cNvGrpSpPr>
            <a:grpSpLocks/>
          </p:cNvGrpSpPr>
          <p:nvPr/>
        </p:nvGrpSpPr>
        <p:grpSpPr bwMode="auto">
          <a:xfrm>
            <a:off x="665027" y="1557515"/>
            <a:ext cx="4876800" cy="1957386"/>
            <a:chOff x="266700" y="1046163"/>
            <a:chExt cx="5411788" cy="2298700"/>
          </a:xfrm>
        </p:grpSpPr>
        <p:pic>
          <p:nvPicPr>
            <p:cNvPr id="40974" name="Picture 3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69963" y="1046163"/>
              <a:ext cx="4708525" cy="2298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0975" name="Line 87"/>
            <p:cNvSpPr>
              <a:spLocks noChangeShapeType="1"/>
            </p:cNvSpPr>
            <p:nvPr/>
          </p:nvSpPr>
          <p:spPr bwMode="auto">
            <a:xfrm flipV="1">
              <a:off x="266700" y="2844800"/>
              <a:ext cx="561975" cy="179388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7" name="Up Arrow Callout 66"/>
          <p:cNvSpPr/>
          <p:nvPr/>
        </p:nvSpPr>
        <p:spPr>
          <a:xfrm>
            <a:off x="1195714" y="2921982"/>
            <a:ext cx="127321" cy="263228"/>
          </a:xfrm>
          <a:prstGeom prst="upArrowCallou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06948" y="1956748"/>
            <a:ext cx="2547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 A New Polarized Target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9A19-8CEF-8842-B076-3EB9CAC16407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110067" y="58599"/>
            <a:ext cx="8953500" cy="1066799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rgbClr val="FF0000"/>
                </a:solidFill>
              </a:rPr>
              <a:t>A New Polarized Fixed Target Drell-Yan Experiment @</a:t>
            </a:r>
            <a:r>
              <a:rPr lang="en-US" sz="2800" b="1" dirty="0" err="1">
                <a:solidFill>
                  <a:srgbClr val="FF0000"/>
                </a:solidFill>
              </a:rPr>
              <a:t>Fermilab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12/20/12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 mliu@lanl.gov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26AAF3-2FDF-1C43-932B-488B3E9FA6FB}"/>
              </a:ext>
            </a:extLst>
          </p:cNvPr>
          <p:cNvSpPr txBox="1"/>
          <p:nvPr/>
        </p:nvSpPr>
        <p:spPr>
          <a:xfrm>
            <a:off x="2686050" y="3922643"/>
            <a:ext cx="5326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Plot from dark photon talk to show all current detector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A713D7-91F1-2947-BCC0-92AD057A50DA}"/>
              </a:ext>
            </a:extLst>
          </p:cNvPr>
          <p:cNvSpPr txBox="1"/>
          <p:nvPr/>
        </p:nvSpPr>
        <p:spPr>
          <a:xfrm>
            <a:off x="1128158" y="4515895"/>
            <a:ext cx="532979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120 GeV high intensity protons from the Main Injector:</a:t>
            </a:r>
          </a:p>
          <a:p>
            <a:pPr marL="285750" indent="-285750">
              <a:buFontTx/>
              <a:buChar char="-"/>
            </a:pPr>
            <a:r>
              <a:rPr lang="en-US" dirty="0"/>
              <a:t>4 sec beam very 60 sec, </a:t>
            </a:r>
          </a:p>
          <a:p>
            <a:pPr marL="285750" indent="-285750">
              <a:buFontTx/>
              <a:buChar char="-"/>
            </a:pPr>
            <a:r>
              <a:rPr lang="en-US" dirty="0"/>
              <a:t>19nS RF, ~10K protons per RF bucket</a:t>
            </a:r>
          </a:p>
          <a:p>
            <a:pPr marL="285750" indent="-285750">
              <a:buFontTx/>
              <a:buChar char="-"/>
            </a:pPr>
            <a:r>
              <a:rPr lang="en-US" dirty="0"/>
              <a:t> 5x10</a:t>
            </a:r>
            <a:r>
              <a:rPr lang="en-US" baseline="30000" dirty="0"/>
              <a:t>12</a:t>
            </a:r>
            <a:r>
              <a:rPr lang="en-US" dirty="0"/>
              <a:t> Proton On Target (POT) per spill</a:t>
            </a:r>
          </a:p>
          <a:p>
            <a:pPr marL="285750" indent="-285750">
              <a:buFontTx/>
              <a:buChar char="-"/>
            </a:pPr>
            <a:r>
              <a:rPr lang="en-US" dirty="0"/>
              <a:t>Total integrated POT: 1x10</a:t>
            </a:r>
            <a:r>
              <a:rPr lang="en-US" baseline="30000" dirty="0"/>
              <a:t>18</a:t>
            </a:r>
            <a:r>
              <a:rPr lang="en-US" dirty="0"/>
              <a:t> POT 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676ABF-388A-5342-B0C2-3B686B27261F}"/>
              </a:ext>
            </a:extLst>
          </p:cNvPr>
          <p:cNvSpPr txBox="1"/>
          <p:nvPr/>
        </p:nvSpPr>
        <p:spPr>
          <a:xfrm>
            <a:off x="4712044" y="3720168"/>
            <a:ext cx="9265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60 sec cycle</a:t>
            </a: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E27A9EF-BA9A-014A-B2DD-31F5E298D5B9}"/>
              </a:ext>
            </a:extLst>
          </p:cNvPr>
          <p:cNvGrpSpPr/>
          <p:nvPr/>
        </p:nvGrpSpPr>
        <p:grpSpPr>
          <a:xfrm>
            <a:off x="3583159" y="3217724"/>
            <a:ext cx="5189054" cy="460028"/>
            <a:chOff x="3583159" y="3217724"/>
            <a:chExt cx="5189054" cy="46002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344F2D9-2267-9B47-A64F-2BAC417DECFE}"/>
                </a:ext>
              </a:extLst>
            </p:cNvPr>
            <p:cNvGrpSpPr/>
            <p:nvPr/>
          </p:nvGrpSpPr>
          <p:grpSpPr>
            <a:xfrm>
              <a:off x="3583159" y="3511493"/>
              <a:ext cx="5189054" cy="166259"/>
              <a:chOff x="3326296" y="3510939"/>
              <a:chExt cx="5189054" cy="166259"/>
            </a:xfrm>
          </p:grpSpPr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5B5A562E-D374-B840-9C7B-302B9956D679}"/>
                  </a:ext>
                </a:extLst>
              </p:cNvPr>
              <p:cNvCxnSpPr/>
              <p:nvPr/>
            </p:nvCxnSpPr>
            <p:spPr>
              <a:xfrm>
                <a:off x="3326296" y="3657600"/>
                <a:ext cx="5189054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76D683FA-DB6D-3249-B133-E6E61DD5ECA3}"/>
                  </a:ext>
                </a:extLst>
              </p:cNvPr>
              <p:cNvGrpSpPr/>
              <p:nvPr/>
            </p:nvGrpSpPr>
            <p:grpSpPr>
              <a:xfrm>
                <a:off x="3604592" y="3514901"/>
                <a:ext cx="875616" cy="159635"/>
                <a:chOff x="3604592" y="3379437"/>
                <a:chExt cx="2688624" cy="295099"/>
              </a:xfrm>
            </p:grpSpPr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B6D94D64-06BC-EF43-9684-3E9613E1CCE4}"/>
                    </a:ext>
                  </a:extLst>
                </p:cNvPr>
                <p:cNvSpPr/>
                <p:nvPr/>
              </p:nvSpPr>
              <p:spPr>
                <a:xfrm>
                  <a:off x="3640131" y="3392556"/>
                  <a:ext cx="2653085" cy="265043"/>
                </a:xfrm>
                <a:prstGeom prst="rect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E77D33B0-1CCE-884C-A302-84B78251709F}"/>
                    </a:ext>
                  </a:extLst>
                </p:cNvPr>
                <p:cNvSpPr/>
                <p:nvPr/>
              </p:nvSpPr>
              <p:spPr>
                <a:xfrm>
                  <a:off x="3604592" y="3379437"/>
                  <a:ext cx="256209" cy="295099"/>
                </a:xfrm>
                <a:prstGeom prst="rect">
                  <a:avLst/>
                </a:prstGeom>
                <a:solidFill>
                  <a:schemeClr val="accent2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A11A9C0A-ADBC-3946-A30E-C1D82FEBFB8A}"/>
                  </a:ext>
                </a:extLst>
              </p:cNvPr>
              <p:cNvGrpSpPr/>
              <p:nvPr/>
            </p:nvGrpSpPr>
            <p:grpSpPr>
              <a:xfrm>
                <a:off x="4488510" y="3516232"/>
                <a:ext cx="864042" cy="159635"/>
                <a:chOff x="3604591" y="3379437"/>
                <a:chExt cx="2653086" cy="295099"/>
              </a:xfrm>
            </p:grpSpPr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B901EBFF-7F22-9048-AB47-2D7B154785CB}"/>
                    </a:ext>
                  </a:extLst>
                </p:cNvPr>
                <p:cNvSpPr/>
                <p:nvPr/>
              </p:nvSpPr>
              <p:spPr>
                <a:xfrm>
                  <a:off x="3604591" y="3392557"/>
                  <a:ext cx="2653086" cy="265043"/>
                </a:xfrm>
                <a:prstGeom prst="rect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6AF887E1-6300-A544-9514-3FFFBA782CDA}"/>
                    </a:ext>
                  </a:extLst>
                </p:cNvPr>
                <p:cNvSpPr/>
                <p:nvPr/>
              </p:nvSpPr>
              <p:spPr>
                <a:xfrm>
                  <a:off x="3604592" y="3379437"/>
                  <a:ext cx="256209" cy="295099"/>
                </a:xfrm>
                <a:prstGeom prst="rect">
                  <a:avLst/>
                </a:prstGeom>
                <a:solidFill>
                  <a:schemeClr val="accent2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D0E6CAF3-0693-B14F-B933-0B230877065B}"/>
                  </a:ext>
                </a:extLst>
              </p:cNvPr>
              <p:cNvGrpSpPr/>
              <p:nvPr/>
            </p:nvGrpSpPr>
            <p:grpSpPr>
              <a:xfrm>
                <a:off x="5364482" y="3517563"/>
                <a:ext cx="864042" cy="159635"/>
                <a:chOff x="3604591" y="3379437"/>
                <a:chExt cx="2653086" cy="295099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35416093-45A5-0A40-AE92-094F3D05E67C}"/>
                    </a:ext>
                  </a:extLst>
                </p:cNvPr>
                <p:cNvSpPr/>
                <p:nvPr/>
              </p:nvSpPr>
              <p:spPr>
                <a:xfrm>
                  <a:off x="3604591" y="3392557"/>
                  <a:ext cx="2653086" cy="265043"/>
                </a:xfrm>
                <a:prstGeom prst="rect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BB6BAE16-3917-2D49-B18A-B8650C8A8914}"/>
                    </a:ext>
                  </a:extLst>
                </p:cNvPr>
                <p:cNvSpPr/>
                <p:nvPr/>
              </p:nvSpPr>
              <p:spPr>
                <a:xfrm>
                  <a:off x="3604592" y="3379437"/>
                  <a:ext cx="256209" cy="295099"/>
                </a:xfrm>
                <a:prstGeom prst="rect">
                  <a:avLst/>
                </a:prstGeom>
                <a:solidFill>
                  <a:schemeClr val="accent2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7891F572-ADBE-FB4E-9C52-BD53DF58DA6C}"/>
                  </a:ext>
                </a:extLst>
              </p:cNvPr>
              <p:cNvGrpSpPr/>
              <p:nvPr/>
            </p:nvGrpSpPr>
            <p:grpSpPr>
              <a:xfrm>
                <a:off x="6224551" y="3510939"/>
                <a:ext cx="871993" cy="159635"/>
                <a:chOff x="3604592" y="3379437"/>
                <a:chExt cx="2677499" cy="295099"/>
              </a:xfrm>
            </p:grpSpPr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0FE621BE-D26D-014B-9B8C-F5F70D499976}"/>
                    </a:ext>
                  </a:extLst>
                </p:cNvPr>
                <p:cNvSpPr/>
                <p:nvPr/>
              </p:nvSpPr>
              <p:spPr>
                <a:xfrm>
                  <a:off x="3629005" y="3407255"/>
                  <a:ext cx="2653086" cy="265043"/>
                </a:xfrm>
                <a:prstGeom prst="rect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089259A7-FE78-6D4F-87E3-D89F1EEDC386}"/>
                    </a:ext>
                  </a:extLst>
                </p:cNvPr>
                <p:cNvSpPr/>
                <p:nvPr/>
              </p:nvSpPr>
              <p:spPr>
                <a:xfrm>
                  <a:off x="3604592" y="3379437"/>
                  <a:ext cx="256209" cy="295099"/>
                </a:xfrm>
                <a:prstGeom prst="rect">
                  <a:avLst/>
                </a:prstGeom>
                <a:solidFill>
                  <a:schemeClr val="accent2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FCA2F96-E77A-3041-BABC-992793AF540F}"/>
                </a:ext>
              </a:extLst>
            </p:cNvPr>
            <p:cNvSpPr txBox="1"/>
            <p:nvPr/>
          </p:nvSpPr>
          <p:spPr>
            <a:xfrm>
              <a:off x="4712044" y="3217724"/>
              <a:ext cx="1657698" cy="276999"/>
            </a:xfrm>
            <a:prstGeom prst="rect">
              <a:avLst/>
            </a:prstGeom>
            <a:solidFill>
              <a:schemeClr val="accent2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4 sec </a:t>
              </a:r>
              <a:r>
                <a:rPr lang="en-US" sz="1200" dirty="0" err="1"/>
                <a:t>beam@SeaQuest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927951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236998-4A4D-0644-AC38-D5FD363F1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76ED7-FB35-B246-908E-E026F3C7597C}" type="datetime1">
              <a:rPr lang="en-US" smtClean="0"/>
              <a:t>7/25/18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A15AFC-653A-DE4D-BE29-0EF3FD1E0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098300-24DD-184D-83DD-4E6F2327D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133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oter Placeholder 4">
            <a:extLst>
              <a:ext uri="{FF2B5EF4-FFF2-40B4-BE49-F238E27FC236}">
                <a16:creationId xmlns:a16="http://schemas.microsoft.com/office/drawing/2014/main" id="{C05F5CA6-E5BB-7940-B735-C2C58D34E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Ming X. Liu  SPIN2010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C058269E-8DC7-9644-AE45-7E064A904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0D3F87A-4F97-E74F-A056-2D0787D9AE96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24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2532" name="Slide Number Placeholder 5">
            <a:extLst>
              <a:ext uri="{FF2B5EF4-FFF2-40B4-BE49-F238E27FC236}">
                <a16:creationId xmlns:a16="http://schemas.microsoft.com/office/drawing/2014/main" id="{665C109B-0398-ED4F-8FE5-FE0AED85ABDE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CB9803EE-817D-AA4A-892F-37BFE4C4AB3F}" type="slidenum">
              <a:rPr lang="en-US" altLang="en-US" sz="1400">
                <a:latin typeface="Times New Roman" panose="02020603050405020304" pitchFamily="18" charset="0"/>
              </a:rPr>
              <a:pPr algn="r" defTabSz="914400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24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  <p:pic>
        <p:nvPicPr>
          <p:cNvPr id="22533" name="Picture 2" descr="slide3a">
            <a:extLst>
              <a:ext uri="{FF2B5EF4-FFF2-40B4-BE49-F238E27FC236}">
                <a16:creationId xmlns:a16="http://schemas.microsoft.com/office/drawing/2014/main" id="{40CDA06E-D9F8-8248-8D9E-1045AC76C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762000"/>
            <a:ext cx="1752600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3" descr="slide3b">
            <a:extLst>
              <a:ext uri="{FF2B5EF4-FFF2-40B4-BE49-F238E27FC236}">
                <a16:creationId xmlns:a16="http://schemas.microsoft.com/office/drawing/2014/main" id="{7E8D1DA4-8C98-B748-93C7-14EFF753F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685800"/>
            <a:ext cx="182880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4" descr="slide3c">
            <a:extLst>
              <a:ext uri="{FF2B5EF4-FFF2-40B4-BE49-F238E27FC236}">
                <a16:creationId xmlns:a16="http://schemas.microsoft.com/office/drawing/2014/main" id="{9D06D92D-6308-0D4C-BCF7-761907834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981200"/>
            <a:ext cx="381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6" name="Text Box 5">
            <a:extLst>
              <a:ext uri="{FF2B5EF4-FFF2-40B4-BE49-F238E27FC236}">
                <a16:creationId xmlns:a16="http://schemas.microsoft.com/office/drawing/2014/main" id="{BF090E7C-56A2-9549-BF2D-B0F7300AFE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52400"/>
            <a:ext cx="8305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>
                <a:solidFill>
                  <a:srgbClr val="FF0000"/>
                </a:solidFill>
                <a:latin typeface="Arial" panose="020B0604020202020204" pitchFamily="34" charset="0"/>
              </a:rPr>
              <a:t>Complimentality between DIS and Drell-Yan</a:t>
            </a:r>
          </a:p>
        </p:txBody>
      </p:sp>
      <p:sp>
        <p:nvSpPr>
          <p:cNvPr id="22537" name="Text Box 6">
            <a:extLst>
              <a:ext uri="{FF2B5EF4-FFF2-40B4-BE49-F238E27FC236}">
                <a16:creationId xmlns:a16="http://schemas.microsoft.com/office/drawing/2014/main" id="{DD29E124-9A96-CB46-BECA-4716B9B743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791200"/>
            <a:ext cx="8534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000099"/>
                </a:solidFill>
                <a:latin typeface="Arial" panose="020B0604020202020204" pitchFamily="34" charset="0"/>
              </a:rPr>
              <a:t>Both DIS and Drell-Yan process are tools to probe the quark and antiquark structure in hadrons </a:t>
            </a:r>
            <a:r>
              <a:rPr lang="en-US" altLang="en-US" sz="2400">
                <a:solidFill>
                  <a:srgbClr val="800000"/>
                </a:solidFill>
                <a:latin typeface="Arial" panose="020B0604020202020204" pitchFamily="34" charset="0"/>
              </a:rPr>
              <a:t>(factorization, universality)</a:t>
            </a:r>
          </a:p>
        </p:txBody>
      </p:sp>
      <p:sp>
        <p:nvSpPr>
          <p:cNvPr id="22538" name="Text Box 7">
            <a:extLst>
              <a:ext uri="{FF2B5EF4-FFF2-40B4-BE49-F238E27FC236}">
                <a16:creationId xmlns:a16="http://schemas.microsoft.com/office/drawing/2014/main" id="{F154C3EC-C5B2-8444-8ED6-B31EDC7019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219200"/>
            <a:ext cx="152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000" u="sng">
                <a:solidFill>
                  <a:srgbClr val="009900"/>
                </a:solidFill>
                <a:latin typeface="Arial" panose="020B0604020202020204" pitchFamily="34" charset="0"/>
              </a:rPr>
              <a:t>DIS</a:t>
            </a:r>
          </a:p>
        </p:txBody>
      </p:sp>
      <p:sp>
        <p:nvSpPr>
          <p:cNvPr id="22539" name="Text Box 8">
            <a:extLst>
              <a:ext uri="{FF2B5EF4-FFF2-40B4-BE49-F238E27FC236}">
                <a16:creationId xmlns:a16="http://schemas.microsoft.com/office/drawing/2014/main" id="{39D6302E-6D37-464B-A320-446116B4CB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1143000"/>
            <a:ext cx="1828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000" u="sng">
                <a:solidFill>
                  <a:srgbClr val="009900"/>
                </a:solidFill>
                <a:latin typeface="Arial" panose="020B0604020202020204" pitchFamily="34" charset="0"/>
              </a:rPr>
              <a:t>Drell-Yan</a:t>
            </a:r>
          </a:p>
        </p:txBody>
      </p:sp>
      <p:pic>
        <p:nvPicPr>
          <p:cNvPr id="22540" name="Picture 9" descr="slide2a">
            <a:extLst>
              <a:ext uri="{FF2B5EF4-FFF2-40B4-BE49-F238E27FC236}">
                <a16:creationId xmlns:a16="http://schemas.microsoft.com/office/drawing/2014/main" id="{72219D85-E00D-5447-B302-CEA29889A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133600"/>
            <a:ext cx="291782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1" name="Text Box 10">
            <a:extLst>
              <a:ext uri="{FF2B5EF4-FFF2-40B4-BE49-F238E27FC236}">
                <a16:creationId xmlns:a16="http://schemas.microsoft.com/office/drawing/2014/main" id="{91FE7328-4DC6-3D4F-A9FB-04B572ABC6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124200"/>
            <a:ext cx="1524000" cy="143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600">
                <a:solidFill>
                  <a:schemeClr val="accent2"/>
                </a:solidFill>
                <a:latin typeface="Arial" panose="020B0604020202020204" pitchFamily="34" charset="0"/>
              </a:rPr>
              <a:t>McGaughey, Moss, Peng,</a:t>
            </a:r>
          </a:p>
          <a:p>
            <a:pPr defTabSz="914400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600">
                <a:solidFill>
                  <a:schemeClr val="accent2"/>
                </a:solidFill>
                <a:latin typeface="Arial" panose="020B0604020202020204" pitchFamily="34" charset="0"/>
              </a:rPr>
              <a:t>Ann.Rev.Nucl. Part. Sci. 49 (1999) 217</a:t>
            </a:r>
          </a:p>
        </p:txBody>
      </p:sp>
      <p:sp>
        <p:nvSpPr>
          <p:cNvPr id="22542" name="Text Box 12">
            <a:extLst>
              <a:ext uri="{FF2B5EF4-FFF2-40B4-BE49-F238E27FC236}">
                <a16:creationId xmlns:a16="http://schemas.microsoft.com/office/drawing/2014/main" id="{D5414D35-B630-A046-942D-63A85FEE34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3525" y="1687513"/>
            <a:ext cx="2495550" cy="366712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Polarized DY NOT yet!</a:t>
            </a:r>
          </a:p>
        </p:txBody>
      </p:sp>
      <p:sp>
        <p:nvSpPr>
          <p:cNvPr id="22543" name="Text Box 13">
            <a:extLst>
              <a:ext uri="{FF2B5EF4-FFF2-40B4-BE49-F238E27FC236}">
                <a16:creationId xmlns:a16="http://schemas.microsoft.com/office/drawing/2014/main" id="{096D05C3-6521-FF4A-86D4-53284B0EA1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450" y="1687513"/>
            <a:ext cx="1581150" cy="366712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Polarized DIS</a:t>
            </a:r>
          </a:p>
        </p:txBody>
      </p:sp>
    </p:spTree>
    <p:extLst>
      <p:ext uri="{BB962C8B-B14F-4D97-AF65-F5344CB8AC3E}">
        <p14:creationId xmlns:p14="http://schemas.microsoft.com/office/powerpoint/2010/main" val="24384331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oter Placeholder 4">
            <a:extLst>
              <a:ext uri="{FF2B5EF4-FFF2-40B4-BE49-F238E27FC236}">
                <a16:creationId xmlns:a16="http://schemas.microsoft.com/office/drawing/2014/main" id="{BCE526D8-6031-DB4E-B085-C9124CEC6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Ming X. Liu  SPIN2010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BA93EDC-2628-FE46-BF4F-D0DAF67FB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19D7A90-D6DB-4141-9B44-A93B2B65B4A0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25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BC1221-F144-CE4B-A706-6E90E9019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6859588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600"/>
              <a:t>Nucleon Structure @Leading Twist  Collinear Approximation (I)</a:t>
            </a:r>
          </a:p>
        </p:txBody>
      </p:sp>
      <p:pic>
        <p:nvPicPr>
          <p:cNvPr id="24581" name="Picture 4">
            <a:extLst>
              <a:ext uri="{FF2B5EF4-FFF2-40B4-BE49-F238E27FC236}">
                <a16:creationId xmlns:a16="http://schemas.microsoft.com/office/drawing/2014/main" id="{ABF2AA27-0B61-7B49-8012-1F590137B5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8" y="1417638"/>
            <a:ext cx="7075487" cy="438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18" descr="uli_nucleon">
            <a:extLst>
              <a:ext uri="{FF2B5EF4-FFF2-40B4-BE49-F238E27FC236}">
                <a16:creationId xmlns:a16="http://schemas.microsoft.com/office/drawing/2014/main" id="{CB5EABE7-78F2-8349-B3E7-C30A0A679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788" y="0"/>
            <a:ext cx="1687512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Text Box 5">
            <a:extLst>
              <a:ext uri="{FF2B5EF4-FFF2-40B4-BE49-F238E27FC236}">
                <a16:creationId xmlns:a16="http://schemas.microsoft.com/office/drawing/2014/main" id="{4C8DA5D6-52E5-814E-9440-A9102C041F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5238" y="5803900"/>
            <a:ext cx="4897437" cy="64135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hlink"/>
                </a:solidFill>
              </a:rPr>
              <a:t>Partonic interpretation of hard scatterings</a:t>
            </a:r>
          </a:p>
          <a:p>
            <a:pPr eaLnBrk="1" hangingPunct="1"/>
            <a:r>
              <a:rPr lang="en-US" altLang="en-US" sz="2000">
                <a:solidFill>
                  <a:schemeClr val="hlink"/>
                </a:solidFill>
              </a:rPr>
              <a:t>Universal functions</a:t>
            </a:r>
          </a:p>
        </p:txBody>
      </p:sp>
    </p:spTree>
    <p:extLst>
      <p:ext uri="{BB962C8B-B14F-4D97-AF65-F5344CB8AC3E}">
        <p14:creationId xmlns:p14="http://schemas.microsoft.com/office/powerpoint/2010/main" val="9032548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Footer Placeholder 4">
            <a:extLst>
              <a:ext uri="{FF2B5EF4-FFF2-40B4-BE49-F238E27FC236}">
                <a16:creationId xmlns:a16="http://schemas.microsoft.com/office/drawing/2014/main" id="{609EB1FA-131A-1E4F-B7D6-09B542162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Ming X. Liu  SPIN2010</a:t>
            </a:r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74C4A9CF-AD81-5B4B-B5A5-96420577C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B64AB57-1C8C-EA48-A807-B261E1E8DC87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26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6631" name="Rectangle 2">
            <a:extLst>
              <a:ext uri="{FF2B5EF4-FFF2-40B4-BE49-F238E27FC236}">
                <a16:creationId xmlns:a16="http://schemas.microsoft.com/office/drawing/2014/main" id="{1C19AC5F-82B9-8A4C-861A-C39BE0775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0" y="0"/>
            <a:ext cx="8229600" cy="835025"/>
          </a:xfrm>
        </p:spPr>
        <p:txBody>
          <a:bodyPr/>
          <a:lstStyle/>
          <a:p>
            <a:pPr defTabSz="914400"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Including k</a:t>
            </a:r>
            <a:r>
              <a:rPr lang="en-US" altLang="en-US" baseline="-25000">
                <a:latin typeface="Arial" panose="020B0604020202020204" pitchFamily="34" charset="0"/>
                <a:ea typeface="ＭＳ Ｐゴシック" panose="020B0600070205080204" pitchFamily="34" charset="-128"/>
              </a:rPr>
              <a:t>T</a:t>
            </a: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 … 5 more (II)</a:t>
            </a:r>
          </a:p>
        </p:txBody>
      </p:sp>
      <p:pic>
        <p:nvPicPr>
          <p:cNvPr id="26632" name="Picture 3" descr="distrib">
            <a:extLst>
              <a:ext uri="{FF2B5EF4-FFF2-40B4-BE49-F238E27FC236}">
                <a16:creationId xmlns:a16="http://schemas.microsoft.com/office/drawing/2014/main" id="{27CEAA8C-A788-C949-8F8C-C6185FFB7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100" y="2946400"/>
            <a:ext cx="3987800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3" name="Text Box 5">
            <a:extLst>
              <a:ext uri="{FF2B5EF4-FFF2-40B4-BE49-F238E27FC236}">
                <a16:creationId xmlns:a16="http://schemas.microsoft.com/office/drawing/2014/main" id="{1E859ED6-7BDA-FC4C-9690-57545E4D81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3581400"/>
            <a:ext cx="1143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0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6634" name="Rectangle 6">
            <a:extLst>
              <a:ext uri="{FF2B5EF4-FFF2-40B4-BE49-F238E27FC236}">
                <a16:creationId xmlns:a16="http://schemas.microsoft.com/office/drawing/2014/main" id="{30084DE8-5088-7C42-8FC7-CED0A8B885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6635" name="Rectangle 7">
            <a:extLst>
              <a:ext uri="{FF2B5EF4-FFF2-40B4-BE49-F238E27FC236}">
                <a16:creationId xmlns:a16="http://schemas.microsoft.com/office/drawing/2014/main" id="{F1617D38-BE5C-E841-BF7D-D7B0B93DF2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0875" y="457200"/>
            <a:ext cx="2222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6636" name="Rectangle 8">
            <a:extLst>
              <a:ext uri="{FF2B5EF4-FFF2-40B4-BE49-F238E27FC236}">
                <a16:creationId xmlns:a16="http://schemas.microsoft.com/office/drawing/2014/main" id="{5E105C74-7B97-894C-935E-C9B9ABD4BB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55663"/>
            <a:ext cx="6032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</a:rPr>
              <a:t>          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6637" name="Rectangle 9">
            <a:extLst>
              <a:ext uri="{FF2B5EF4-FFF2-40B4-BE49-F238E27FC236}">
                <a16:creationId xmlns:a16="http://schemas.microsoft.com/office/drawing/2014/main" id="{5D061112-995F-DC4B-AA6D-07AC5E8C5F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82725"/>
            <a:ext cx="5270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</a:rPr>
              <a:t>        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graphicFrame>
        <p:nvGraphicFramePr>
          <p:cNvPr id="26626" name="Object 2">
            <a:extLst>
              <a:ext uri="{FF2B5EF4-FFF2-40B4-BE49-F238E27FC236}">
                <a16:creationId xmlns:a16="http://schemas.microsoft.com/office/drawing/2014/main" id="{A65C003B-6818-2448-9566-C92C9B22C4D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1757363"/>
          <a:ext cx="114300" cy="21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87" name="Equation" r:id="rId5" imgW="2628900" imgH="4978400" progId="Equation.3">
                  <p:embed/>
                </p:oleObj>
              </mc:Choice>
              <mc:Fallback>
                <p:oleObj name="Equation" r:id="rId5" imgW="2628900" imgH="4978400" progId="Equation.3">
                  <p:embed/>
                  <p:pic>
                    <p:nvPicPr>
                      <p:cNvPr id="26626" name="Object 2">
                        <a:extLst>
                          <a:ext uri="{FF2B5EF4-FFF2-40B4-BE49-F238E27FC236}">
                            <a16:creationId xmlns:a16="http://schemas.microsoft.com/office/drawing/2014/main" id="{A65C003B-6818-2448-9566-C92C9B22C4D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757363"/>
                        <a:ext cx="114300" cy="219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8" name="Rectangle 11">
            <a:extLst>
              <a:ext uri="{FF2B5EF4-FFF2-40B4-BE49-F238E27FC236}">
                <a16:creationId xmlns:a16="http://schemas.microsoft.com/office/drawing/2014/main" id="{1EAA511C-B7C9-C746-9B7A-F1F46130E3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981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6639" name="Rectangle 12">
            <a:extLst>
              <a:ext uri="{FF2B5EF4-FFF2-40B4-BE49-F238E27FC236}">
                <a16:creationId xmlns:a16="http://schemas.microsoft.com/office/drawing/2014/main" id="{52AD1224-DFF8-F240-9CE6-31ADAE737A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26627" name="Object 3">
            <a:extLst>
              <a:ext uri="{FF2B5EF4-FFF2-40B4-BE49-F238E27FC236}">
                <a16:creationId xmlns:a16="http://schemas.microsoft.com/office/drawing/2014/main" id="{716DDA2E-20FA-AA47-8007-2790445D26A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3367088"/>
          <a:ext cx="114300" cy="21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88" name="Equation" r:id="rId7" imgW="2628900" imgH="4978400" progId="Equation.3">
                  <p:embed/>
                </p:oleObj>
              </mc:Choice>
              <mc:Fallback>
                <p:oleObj name="Equation" r:id="rId7" imgW="2628900" imgH="4978400" progId="Equation.3">
                  <p:embed/>
                  <p:pic>
                    <p:nvPicPr>
                      <p:cNvPr id="26627" name="Object 3">
                        <a:extLst>
                          <a:ext uri="{FF2B5EF4-FFF2-40B4-BE49-F238E27FC236}">
                            <a16:creationId xmlns:a16="http://schemas.microsoft.com/office/drawing/2014/main" id="{716DDA2E-20FA-AA47-8007-2790445D26A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367088"/>
                        <a:ext cx="114300" cy="219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40" name="Rectangle 14">
            <a:extLst>
              <a:ext uri="{FF2B5EF4-FFF2-40B4-BE49-F238E27FC236}">
                <a16:creationId xmlns:a16="http://schemas.microsoft.com/office/drawing/2014/main" id="{0398E2B7-0D27-AF4E-ACF5-D3B5857DF0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861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26628" name="Object 4">
            <a:extLst>
              <a:ext uri="{FF2B5EF4-FFF2-40B4-BE49-F238E27FC236}">
                <a16:creationId xmlns:a16="http://schemas.microsoft.com/office/drawing/2014/main" id="{9C2E8034-28A1-914A-9B52-35E41DA23E2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3586163"/>
          <a:ext cx="114300" cy="21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89" name="Equation" r:id="rId8" imgW="2628900" imgH="4978400" progId="Equation.3">
                  <p:embed/>
                </p:oleObj>
              </mc:Choice>
              <mc:Fallback>
                <p:oleObj name="Equation" r:id="rId8" imgW="2628900" imgH="4978400" progId="Equation.3">
                  <p:embed/>
                  <p:pic>
                    <p:nvPicPr>
                      <p:cNvPr id="26628" name="Object 4">
                        <a:extLst>
                          <a:ext uri="{FF2B5EF4-FFF2-40B4-BE49-F238E27FC236}">
                            <a16:creationId xmlns:a16="http://schemas.microsoft.com/office/drawing/2014/main" id="{9C2E8034-28A1-914A-9B52-35E41DA23E2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586163"/>
                        <a:ext cx="114300" cy="219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41" name="Rectangle 16">
            <a:extLst>
              <a:ext uri="{FF2B5EF4-FFF2-40B4-BE49-F238E27FC236}">
                <a16:creationId xmlns:a16="http://schemas.microsoft.com/office/drawing/2014/main" id="{F41CEBDE-DE8F-2146-8F32-D087710910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8475" y="3805238"/>
            <a:ext cx="5270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</a:rPr>
              <a:t>        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6642" name="Rectangle 17">
            <a:extLst>
              <a:ext uri="{FF2B5EF4-FFF2-40B4-BE49-F238E27FC236}">
                <a16:creationId xmlns:a16="http://schemas.microsoft.com/office/drawing/2014/main" id="{0F73BC6F-D812-6545-B373-768DF24D57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086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6643" name="Rectangle 18">
            <a:extLst>
              <a:ext uri="{FF2B5EF4-FFF2-40B4-BE49-F238E27FC236}">
                <a16:creationId xmlns:a16="http://schemas.microsoft.com/office/drawing/2014/main" id="{56504243-DC36-444D-900A-604FB0297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3700" y="2857500"/>
            <a:ext cx="2244725" cy="146208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6644" name="Rectangle 19">
            <a:extLst>
              <a:ext uri="{FF2B5EF4-FFF2-40B4-BE49-F238E27FC236}">
                <a16:creationId xmlns:a16="http://schemas.microsoft.com/office/drawing/2014/main" id="{CFB758A9-BD15-8246-83A2-C84806FBE2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6400" y="4470400"/>
            <a:ext cx="2244725" cy="9271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6645" name="Text Box 20">
            <a:extLst>
              <a:ext uri="{FF2B5EF4-FFF2-40B4-BE49-F238E27FC236}">
                <a16:creationId xmlns:a16="http://schemas.microsoft.com/office/drawing/2014/main" id="{D80C7CCD-009E-1D4D-B2BD-6B921E54A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250" y="3213100"/>
            <a:ext cx="2057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accent2"/>
                </a:solidFill>
                <a:latin typeface="Arial" panose="020B0604020202020204" pitchFamily="34" charset="0"/>
              </a:rPr>
              <a:t>No K</a:t>
            </a:r>
            <a:r>
              <a:rPr lang="en-US" altLang="en-US" sz="2000" baseline="-25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┴</a:t>
            </a:r>
            <a:r>
              <a:rPr lang="en-US" altLang="en-US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dependence</a:t>
            </a:r>
          </a:p>
        </p:txBody>
      </p:sp>
      <p:sp>
        <p:nvSpPr>
          <p:cNvPr id="26646" name="Text Box 21">
            <a:extLst>
              <a:ext uri="{FF2B5EF4-FFF2-40B4-BE49-F238E27FC236}">
                <a16:creationId xmlns:a16="http://schemas.microsoft.com/office/drawing/2014/main" id="{ACBCA3F6-CACD-7D45-BD2C-D5CFCA552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650" y="4470400"/>
            <a:ext cx="22860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rgbClr val="FF3300"/>
                </a:solidFill>
                <a:latin typeface="Arial" panose="020B0604020202020204" pitchFamily="34" charset="0"/>
              </a:rPr>
              <a:t>K</a:t>
            </a:r>
            <a:r>
              <a:rPr lang="en-US" altLang="en-US" sz="2000" baseline="-25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┴</a:t>
            </a:r>
            <a:r>
              <a:rPr lang="en-US" altLang="en-US" sz="2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dependent </a:t>
            </a:r>
          </a:p>
          <a:p>
            <a:pPr algn="ctr" defTabSz="914400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T-odd</a:t>
            </a:r>
          </a:p>
        </p:txBody>
      </p:sp>
      <p:sp>
        <p:nvSpPr>
          <p:cNvPr id="26647" name="Rectangle 22">
            <a:extLst>
              <a:ext uri="{FF2B5EF4-FFF2-40B4-BE49-F238E27FC236}">
                <a16:creationId xmlns:a16="http://schemas.microsoft.com/office/drawing/2014/main" id="{7DB36AEF-D506-5848-925D-B62F54D3F8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6400" y="5499100"/>
            <a:ext cx="4711700" cy="8382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6648" name="Rectangle 23">
            <a:extLst>
              <a:ext uri="{FF2B5EF4-FFF2-40B4-BE49-F238E27FC236}">
                <a16:creationId xmlns:a16="http://schemas.microsoft.com/office/drawing/2014/main" id="{BDE450EC-C059-3441-AD19-F8885F7C38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3400" y="3086100"/>
            <a:ext cx="2019300" cy="8001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6649" name="Text Box 24">
            <a:extLst>
              <a:ext uri="{FF2B5EF4-FFF2-40B4-BE49-F238E27FC236}">
                <a16:creationId xmlns:a16="http://schemas.microsoft.com/office/drawing/2014/main" id="{DFC7688C-2697-1645-AE56-8905F4D62A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4194175"/>
            <a:ext cx="21971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accent1"/>
                </a:solidFill>
                <a:latin typeface="Arial" panose="020B0604020202020204" pitchFamily="34" charset="0"/>
              </a:rPr>
              <a:t>K</a:t>
            </a:r>
            <a:r>
              <a:rPr lang="en-US" altLang="en-US" sz="2000" baseline="-25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┴</a:t>
            </a:r>
            <a:r>
              <a:rPr lang="en-US" altLang="en-US" sz="2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dependent </a:t>
            </a:r>
          </a:p>
          <a:p>
            <a:pPr algn="ctr" defTabSz="914400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T-even</a:t>
            </a:r>
          </a:p>
        </p:txBody>
      </p:sp>
      <p:pic>
        <p:nvPicPr>
          <p:cNvPr id="26650" name="Picture 3">
            <a:extLst>
              <a:ext uri="{FF2B5EF4-FFF2-40B4-BE49-F238E27FC236}">
                <a16:creationId xmlns:a16="http://schemas.microsoft.com/office/drawing/2014/main" id="{A5C92AC9-C9A6-D84D-B07C-FF6C72B086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4850" y="835025"/>
            <a:ext cx="7523163" cy="1984375"/>
          </a:xfrm>
          <a:noFill/>
        </p:spPr>
      </p:pic>
    </p:spTree>
    <p:extLst>
      <p:ext uri="{BB962C8B-B14F-4D97-AF65-F5344CB8AC3E}">
        <p14:creationId xmlns:p14="http://schemas.microsoft.com/office/powerpoint/2010/main" val="32535806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Footer Placeholder 4">
            <a:extLst>
              <a:ext uri="{FF2B5EF4-FFF2-40B4-BE49-F238E27FC236}">
                <a16:creationId xmlns:a16="http://schemas.microsoft.com/office/drawing/2014/main" id="{D0B232A0-0849-304D-987D-289388B7E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Ming X. Liu  SPIN2010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535A1B-7D81-7046-8F36-A86DE2694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CB5FD14-C671-C144-B3B2-E2428E6DAEAF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27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8677" name="Rectangle 2">
            <a:extLst>
              <a:ext uri="{FF2B5EF4-FFF2-40B4-BE49-F238E27FC236}">
                <a16:creationId xmlns:a16="http://schemas.microsoft.com/office/drawing/2014/main" id="{60723D31-EEDA-2849-9D4D-E89D36B9AE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475" y="288925"/>
            <a:ext cx="88106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>
                <a:solidFill>
                  <a:srgbClr val="FF0000"/>
                </a:solidFill>
                <a:latin typeface="Arial" panose="020B0604020202020204" pitchFamily="34" charset="0"/>
              </a:rPr>
              <a:t>Transversity and TMDs can be probed via DY</a:t>
            </a:r>
          </a:p>
        </p:txBody>
      </p:sp>
      <p:graphicFrame>
        <p:nvGraphicFramePr>
          <p:cNvPr id="28674" name="Object 2">
            <a:extLst>
              <a:ext uri="{FF2B5EF4-FFF2-40B4-BE49-F238E27FC236}">
                <a16:creationId xmlns:a16="http://schemas.microsoft.com/office/drawing/2014/main" id="{59A98089-CF41-114D-BF79-CA837916B6A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25500" y="1066800"/>
          <a:ext cx="7632700" cy="5280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03" name="Equation" r:id="rId4" imgW="101523800" imgH="70218300" progId="Equation.DSMT4">
                  <p:embed/>
                </p:oleObj>
              </mc:Choice>
              <mc:Fallback>
                <p:oleObj name="Equation" r:id="rId4" imgW="101523800" imgH="70218300" progId="Equation.DSMT4">
                  <p:embed/>
                  <p:pic>
                    <p:nvPicPr>
                      <p:cNvPr id="28674" name="Object 2">
                        <a:extLst>
                          <a:ext uri="{FF2B5EF4-FFF2-40B4-BE49-F238E27FC236}">
                            <a16:creationId xmlns:a16="http://schemas.microsoft.com/office/drawing/2014/main" id="{59A98089-CF41-114D-BF79-CA837916B6A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5500" y="1066800"/>
                        <a:ext cx="7632700" cy="5280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8" name="Line 4">
            <a:extLst>
              <a:ext uri="{FF2B5EF4-FFF2-40B4-BE49-F238E27FC236}">
                <a16:creationId xmlns:a16="http://schemas.microsoft.com/office/drawing/2014/main" id="{9AA6D295-A06D-CD44-9193-90CD9F8DE30B}"/>
              </a:ext>
            </a:extLst>
          </p:cNvPr>
          <p:cNvSpPr>
            <a:spLocks noChangeShapeType="1"/>
          </p:cNvSpPr>
          <p:nvPr/>
        </p:nvSpPr>
        <p:spPr bwMode="auto">
          <a:xfrm>
            <a:off x="1143000" y="5562600"/>
            <a:ext cx="63119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2887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953" y="76200"/>
            <a:ext cx="8843247" cy="1320615"/>
          </a:xfrm>
        </p:spPr>
        <p:txBody>
          <a:bodyPr>
            <a:normAutofit fontScale="90000"/>
          </a:bodyPr>
          <a:lstStyle/>
          <a:p>
            <a:r>
              <a:rPr lang="en-US" sz="3111" dirty="0" err="1"/>
              <a:t>Drell</a:t>
            </a:r>
            <a:r>
              <a:rPr lang="en-US" sz="3111" dirty="0"/>
              <a:t>-Yan Transverse Single Spin Asymmetry @</a:t>
            </a:r>
            <a:r>
              <a:rPr lang="en-US" sz="3111" dirty="0" err="1"/>
              <a:t>Fermilab</a:t>
            </a:r>
            <a:br>
              <a:rPr lang="en-US" sz="3111" dirty="0"/>
            </a:br>
            <a:r>
              <a:rPr lang="en-US" sz="3111" dirty="0" err="1">
                <a:solidFill>
                  <a:srgbClr val="0000FF"/>
                </a:solidFill>
              </a:rPr>
              <a:t>SeaQuark</a:t>
            </a:r>
            <a:r>
              <a:rPr lang="en-US" sz="3111" dirty="0">
                <a:solidFill>
                  <a:srgbClr val="0000FF"/>
                </a:solidFill>
              </a:rPr>
              <a:t> </a:t>
            </a:r>
            <a:r>
              <a:rPr lang="en-US" sz="3111" dirty="0" err="1">
                <a:solidFill>
                  <a:srgbClr val="0000FF"/>
                </a:solidFill>
              </a:rPr>
              <a:t>Sivers</a:t>
            </a:r>
            <a:r>
              <a:rPr lang="en-US" sz="3111" dirty="0">
                <a:solidFill>
                  <a:srgbClr val="0000FF"/>
                </a:solidFill>
              </a:rPr>
              <a:t> Effects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6027" y="1396815"/>
            <a:ext cx="3969545" cy="1323439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/>
              <a:t>The first precise measurements of </a:t>
            </a:r>
            <a:r>
              <a:rPr lang="en-US" sz="1600" dirty="0" err="1"/>
              <a:t>seaquark</a:t>
            </a:r>
            <a:r>
              <a:rPr lang="en-US" sz="1600" dirty="0"/>
              <a:t> </a:t>
            </a:r>
            <a:r>
              <a:rPr lang="en-US" sz="1600" dirty="0" err="1"/>
              <a:t>Sivers</a:t>
            </a:r>
            <a:r>
              <a:rPr lang="en-US" sz="1600" dirty="0"/>
              <a:t> distributions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@ large x = 0.1~0.4 where significant </a:t>
            </a:r>
            <a:r>
              <a:rPr lang="en-US" sz="1600" dirty="0" err="1"/>
              <a:t>Sivers</a:t>
            </a:r>
            <a:r>
              <a:rPr lang="en-US" sz="1600" dirty="0"/>
              <a:t> Asymmetry observed in pol. SIDIS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Sea-quark’s </a:t>
            </a:r>
            <a:r>
              <a:rPr lang="en-US" sz="1600" dirty="0" err="1"/>
              <a:t>Sivers</a:t>
            </a:r>
            <a:r>
              <a:rPr lang="en-US" sz="1600" dirty="0"/>
              <a:t> </a:t>
            </a:r>
            <a:r>
              <a:rPr lang="en-US" sz="1600" dirty="0" err="1"/>
              <a:t>Funcs</a:t>
            </a:r>
            <a:r>
              <a:rPr lang="en-US" sz="1600" dirty="0"/>
              <a:t> poorly known</a:t>
            </a:r>
          </a:p>
        </p:txBody>
      </p:sp>
      <p:pic>
        <p:nvPicPr>
          <p:cNvPr id="13" name="Picture 12" descr="DY_idealsetup_projected_103110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27" y="2881307"/>
            <a:ext cx="3837125" cy="356765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9A19-8CEF-8842-B076-3EB9CAC16407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18" name="Picture 8" descr="x1x2_accep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43152" y="3017832"/>
            <a:ext cx="4243648" cy="3338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12/20/12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 mliu@lanl.gov</a:t>
            </a:r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/>
          </p:nvPr>
        </p:nvGraphicFramePr>
        <p:xfrm>
          <a:off x="4955584" y="1396815"/>
          <a:ext cx="3996101" cy="15502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92" name="Equation" r:id="rId5" imgW="2946400" imgH="1143000" progId="Equation.3">
                  <p:embed/>
                </p:oleObj>
              </mc:Choice>
              <mc:Fallback>
                <p:oleObj name="Equation" r:id="rId5" imgW="2946400" imgH="1143000" progId="Equation.3">
                  <p:embed/>
                  <p:pic>
                    <p:nvPicPr>
                      <p:cNvPr id="19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5584" y="1396815"/>
                        <a:ext cx="3996101" cy="155023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Oval 5"/>
          <p:cNvSpPr/>
          <p:nvPr/>
        </p:nvSpPr>
        <p:spPr>
          <a:xfrm>
            <a:off x="4443152" y="4241800"/>
            <a:ext cx="512432" cy="651933"/>
          </a:xfrm>
          <a:prstGeom prst="ellipse">
            <a:avLst/>
          </a:prstGeom>
          <a:noFill/>
          <a:ln w="22225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5969002" y="4775201"/>
            <a:ext cx="8466" cy="914400"/>
          </a:xfrm>
          <a:prstGeom prst="straightConnector1">
            <a:avLst/>
          </a:prstGeom>
          <a:ln w="53975">
            <a:solidFill>
              <a:srgbClr val="0000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645030" y="4758267"/>
            <a:ext cx="11464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90"/>
                </a:solidFill>
              </a:rPr>
              <a:t>Current E906 </a:t>
            </a:r>
          </a:p>
          <a:p>
            <a:r>
              <a:rPr lang="en-US" sz="1400" dirty="0">
                <a:solidFill>
                  <a:srgbClr val="000090"/>
                </a:solidFill>
              </a:rPr>
              <a:t>Coverage</a:t>
            </a:r>
          </a:p>
        </p:txBody>
      </p:sp>
      <p:sp>
        <p:nvSpPr>
          <p:cNvPr id="22" name="Oval 21"/>
          <p:cNvSpPr/>
          <p:nvPr/>
        </p:nvSpPr>
        <p:spPr>
          <a:xfrm>
            <a:off x="7448820" y="2337451"/>
            <a:ext cx="512432" cy="586192"/>
          </a:xfrm>
          <a:prstGeom prst="ellipse">
            <a:avLst/>
          </a:prstGeom>
          <a:noFill/>
          <a:ln w="22225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2585762" y="4478866"/>
            <a:ext cx="1205736" cy="0"/>
          </a:xfrm>
          <a:prstGeom prst="straightConnector1">
            <a:avLst/>
          </a:prstGeom>
          <a:ln w="53975">
            <a:solidFill>
              <a:srgbClr val="0000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376325" y="3615268"/>
            <a:ext cx="1579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E906 Coverage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946236" y="2648500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Pol. Target</a:t>
            </a:r>
          </a:p>
        </p:txBody>
      </p:sp>
    </p:spTree>
    <p:extLst>
      <p:ext uri="{BB962C8B-B14F-4D97-AF65-F5344CB8AC3E}">
        <p14:creationId xmlns:p14="http://schemas.microsoft.com/office/powerpoint/2010/main" val="25069796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29C5D-8138-4B4B-8BEC-EE70600F9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8364" y="132517"/>
            <a:ext cx="6776985" cy="791932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61127-E3B6-1245-98B0-08E8F5D0FA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05319"/>
            <a:ext cx="7886700" cy="509451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Overview of latest TMD physics</a:t>
            </a:r>
          </a:p>
          <a:p>
            <a:pPr lvl="1"/>
            <a:r>
              <a:rPr lang="en-US" dirty="0"/>
              <a:t>Recent highlights and global fits</a:t>
            </a:r>
          </a:p>
          <a:p>
            <a:pPr lvl="2"/>
            <a:r>
              <a:rPr lang="en-US" dirty="0"/>
              <a:t>RHIC/W, charged hadrons, J/Psi, Charm</a:t>
            </a:r>
          </a:p>
          <a:p>
            <a:pPr lvl="2"/>
            <a:r>
              <a:rPr lang="en-US" dirty="0"/>
              <a:t>COMPASS DY, </a:t>
            </a:r>
            <a:r>
              <a:rPr lang="en-US" dirty="0" err="1"/>
              <a:t>JLab</a:t>
            </a:r>
            <a:r>
              <a:rPr lang="en-US" dirty="0"/>
              <a:t>   </a:t>
            </a:r>
          </a:p>
          <a:p>
            <a:r>
              <a:rPr lang="en-US" dirty="0" err="1"/>
              <a:t>SeaQuest</a:t>
            </a:r>
            <a:r>
              <a:rPr lang="en-US" dirty="0"/>
              <a:t> opportunities</a:t>
            </a:r>
          </a:p>
          <a:p>
            <a:pPr lvl="1"/>
            <a:r>
              <a:rPr lang="en-US" dirty="0"/>
              <a:t>Sea quark </a:t>
            </a:r>
            <a:r>
              <a:rPr lang="en-US" dirty="0" err="1"/>
              <a:t>Sivers</a:t>
            </a:r>
            <a:r>
              <a:rPr lang="en-US" dirty="0"/>
              <a:t>, </a:t>
            </a:r>
          </a:p>
          <a:p>
            <a:pPr lvl="2"/>
            <a:r>
              <a:rPr lang="en-US" dirty="0" err="1">
                <a:solidFill>
                  <a:srgbClr val="00B050"/>
                </a:solidFill>
              </a:rPr>
              <a:t>ubar</a:t>
            </a:r>
            <a:r>
              <a:rPr lang="en-US" dirty="0"/>
              <a:t> &amp; </a:t>
            </a:r>
            <a:r>
              <a:rPr lang="en-US" dirty="0" err="1">
                <a:solidFill>
                  <a:srgbClr val="FF0000"/>
                </a:solidFill>
              </a:rPr>
              <a:t>dbar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  <a:p>
            <a:pPr lvl="1"/>
            <a:r>
              <a:rPr lang="en-US" dirty="0"/>
              <a:t>Gluon </a:t>
            </a:r>
            <a:r>
              <a:rPr lang="en-US" dirty="0" err="1"/>
              <a:t>Sivers</a:t>
            </a:r>
            <a:r>
              <a:rPr lang="en-US" dirty="0"/>
              <a:t> at valence region </a:t>
            </a:r>
          </a:p>
          <a:p>
            <a:pPr lvl="1"/>
            <a:r>
              <a:rPr lang="en-US" dirty="0" err="1">
                <a:solidFill>
                  <a:srgbClr val="92D050"/>
                </a:solidFill>
              </a:rPr>
              <a:t>Transversity</a:t>
            </a:r>
            <a:r>
              <a:rPr lang="en-US" dirty="0">
                <a:solidFill>
                  <a:srgbClr val="92D050"/>
                </a:solidFill>
              </a:rPr>
              <a:t> distributions</a:t>
            </a:r>
          </a:p>
          <a:p>
            <a:pPr lvl="1"/>
            <a:r>
              <a:rPr lang="en-US" dirty="0"/>
              <a:t>Experimental observables </a:t>
            </a:r>
          </a:p>
          <a:p>
            <a:pPr lvl="2"/>
            <a:r>
              <a:rPr lang="en-US" dirty="0"/>
              <a:t>J/Psi  </a:t>
            </a:r>
          </a:p>
          <a:p>
            <a:pPr lvl="2"/>
            <a:r>
              <a:rPr lang="en-US" dirty="0"/>
              <a:t>Open charm</a:t>
            </a:r>
          </a:p>
          <a:p>
            <a:r>
              <a:rPr lang="en-US" dirty="0"/>
              <a:t>Day-1 physics</a:t>
            </a:r>
          </a:p>
          <a:p>
            <a:pPr lvl="1"/>
            <a:r>
              <a:rPr lang="en-US" dirty="0"/>
              <a:t>Positive signal confirmation </a:t>
            </a:r>
          </a:p>
          <a:p>
            <a:pPr lvl="1"/>
            <a:r>
              <a:rPr lang="en-US" dirty="0"/>
              <a:t>Target and dump separation</a:t>
            </a:r>
          </a:p>
          <a:p>
            <a:pPr lvl="1"/>
            <a:r>
              <a:rPr lang="en-US" dirty="0"/>
              <a:t>Trigger optimization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5" name="Picture 27">
            <a:extLst>
              <a:ext uri="{FF2B5EF4-FFF2-40B4-BE49-F238E27FC236}">
                <a16:creationId xmlns:a16="http://schemas.microsoft.com/office/drawing/2014/main" id="{F1EE1932-040D-0947-8AC8-12E7407E4F3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 rot="6027244">
            <a:off x="6427734" y="619164"/>
            <a:ext cx="2235063" cy="1792562"/>
          </a:xfrm>
          <a:prstGeom prst="rect">
            <a:avLst/>
          </a:prstGeom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008285-C036-8140-A17D-73B3E09536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2254" y="3320003"/>
            <a:ext cx="2730500" cy="3060700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3FC949D-BED5-9442-86E0-B3304455C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D59CC-8FFC-4F41-ADBE-F006DCBEC7F8}" type="datetime1">
              <a:rPr lang="en-US" smtClean="0"/>
              <a:t>7/25/18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5CDC251-5295-314B-A8FB-9067D0A5E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85C5F47-3242-7A40-8FC9-C106C454C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7560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Footer Placeholder 2">
            <a:extLst>
              <a:ext uri="{FF2B5EF4-FFF2-40B4-BE49-F238E27FC236}">
                <a16:creationId xmlns:a16="http://schemas.microsoft.com/office/drawing/2014/main" id="{5F5522A5-0504-F849-82BF-E98B33A1D5BC}"/>
              </a:ext>
            </a:extLst>
          </p:cNvPr>
          <p:cNvSpPr txBox="1">
            <a:spLocks noGrp="1"/>
          </p:cNvSpPr>
          <p:nvPr/>
        </p:nvSpPr>
        <p:spPr bwMode="auto">
          <a:xfrm>
            <a:off x="846138" y="6305550"/>
            <a:ext cx="66595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>
                <a:latin typeface="Arial" panose="020B0604020202020204" pitchFamily="34" charset="0"/>
              </a:rPr>
              <a:t>Young-Kee Kim: Ten Year Plan (Science and Resources)</a:t>
            </a:r>
            <a:r>
              <a:rPr lang="en-US" altLang="en-US" sz="1200">
                <a:latin typeface="Arial" panose="020B0604020202020204" pitchFamily="34" charset="0"/>
              </a:rPr>
              <a:t>, PAC Meeting 2009-03-05</a:t>
            </a:r>
          </a:p>
        </p:txBody>
      </p:sp>
      <p:sp>
        <p:nvSpPr>
          <p:cNvPr id="64514" name="Slide Number Placeholder 3">
            <a:extLst>
              <a:ext uri="{FF2B5EF4-FFF2-40B4-BE49-F238E27FC236}">
                <a16:creationId xmlns:a16="http://schemas.microsoft.com/office/drawing/2014/main" id="{72A34C40-7CCF-714A-83F1-F9CD583855AD}"/>
              </a:ext>
            </a:extLst>
          </p:cNvPr>
          <p:cNvSpPr txBox="1">
            <a:spLocks noGrp="1"/>
          </p:cNvSpPr>
          <p:nvPr/>
        </p:nvSpPr>
        <p:spPr bwMode="auto">
          <a:xfrm>
            <a:off x="381000" y="630555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6F926F80-0352-8948-8BA8-6B06189CD633}" type="slidenum">
              <a:rPr lang="en-US" altLang="en-US" sz="1200">
                <a:latin typeface="Arial" panose="020B0604020202020204" pitchFamily="34" charset="0"/>
              </a:rPr>
              <a:pPr/>
              <a:t>3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pic>
        <p:nvPicPr>
          <p:cNvPr id="64515" name="Picture 2" descr="11_Young-Kee_Aerial_11">
            <a:extLst>
              <a:ext uri="{FF2B5EF4-FFF2-40B4-BE49-F238E27FC236}">
                <a16:creationId xmlns:a16="http://schemas.microsoft.com/office/drawing/2014/main" id="{AE681BEF-F526-7445-B228-0DD10B227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-12700"/>
            <a:ext cx="918051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Text Box 5">
            <a:extLst>
              <a:ext uri="{FF2B5EF4-FFF2-40B4-BE49-F238E27FC236}">
                <a16:creationId xmlns:a16="http://schemas.microsoft.com/office/drawing/2014/main" id="{1F88C3C6-A9A0-1447-8C56-ED0AF20A0F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8700" y="2535238"/>
            <a:ext cx="23050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>
                <a:latin typeface="Arial" panose="020B0604020202020204" pitchFamily="34" charset="0"/>
              </a:rPr>
              <a:t>Tevatron Collider</a:t>
            </a:r>
          </a:p>
        </p:txBody>
      </p:sp>
      <p:sp>
        <p:nvSpPr>
          <p:cNvPr id="64517" name="Text Box 7">
            <a:extLst>
              <a:ext uri="{FF2B5EF4-FFF2-40B4-BE49-F238E27FC236}">
                <a16:creationId xmlns:a16="http://schemas.microsoft.com/office/drawing/2014/main" id="{EABCE01C-9DB3-E348-8CB0-B1453670F8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125" y="2251075"/>
            <a:ext cx="11969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600">
                <a:solidFill>
                  <a:srgbClr val="FF9933"/>
                </a:solidFill>
                <a:latin typeface="Arial" panose="020B0604020202020204" pitchFamily="34" charset="0"/>
              </a:rPr>
              <a:t>MiniBooNE</a:t>
            </a:r>
          </a:p>
          <a:p>
            <a:pPr algn="ctr"/>
            <a:r>
              <a:rPr lang="en-US" altLang="en-US" sz="1600">
                <a:solidFill>
                  <a:srgbClr val="FF9933"/>
                </a:solidFill>
                <a:latin typeface="Arial" panose="020B0604020202020204" pitchFamily="34" charset="0"/>
              </a:rPr>
              <a:t>SciBooNE</a:t>
            </a:r>
          </a:p>
        </p:txBody>
      </p:sp>
      <p:sp>
        <p:nvSpPr>
          <p:cNvPr id="64518" name="Text Box 8">
            <a:extLst>
              <a:ext uri="{FF2B5EF4-FFF2-40B4-BE49-F238E27FC236}">
                <a16:creationId xmlns:a16="http://schemas.microsoft.com/office/drawing/2014/main" id="{52A1EB94-088B-F24E-8C4E-F9ADCD9940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175" y="2614613"/>
            <a:ext cx="850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600">
                <a:solidFill>
                  <a:srgbClr val="FF9933"/>
                </a:solidFill>
                <a:latin typeface="Arial" panose="020B0604020202020204" pitchFamily="34" charset="0"/>
              </a:rPr>
              <a:t>MINOS</a:t>
            </a:r>
          </a:p>
        </p:txBody>
      </p:sp>
      <p:sp>
        <p:nvSpPr>
          <p:cNvPr id="64519" name="Text Box 9">
            <a:extLst>
              <a:ext uri="{FF2B5EF4-FFF2-40B4-BE49-F238E27FC236}">
                <a16:creationId xmlns:a16="http://schemas.microsoft.com/office/drawing/2014/main" id="{34F50C99-81BF-CF49-AF8D-A6A5230048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560763"/>
            <a:ext cx="21780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>
                <a:solidFill>
                  <a:srgbClr val="FF9900"/>
                </a:solidFill>
                <a:latin typeface="Arial" panose="020B0604020202020204" pitchFamily="34" charset="0"/>
              </a:rPr>
              <a:t>250 kW at 120 GeV</a:t>
            </a:r>
          </a:p>
          <a:p>
            <a:pPr algn="ctr"/>
            <a:r>
              <a:rPr lang="en-US" altLang="en-US">
                <a:solidFill>
                  <a:srgbClr val="FF9900"/>
                </a:solidFill>
                <a:latin typeface="Arial" panose="020B0604020202020204" pitchFamily="34" charset="0"/>
              </a:rPr>
              <a:t>for neutrinos</a:t>
            </a:r>
          </a:p>
        </p:txBody>
      </p:sp>
      <p:sp>
        <p:nvSpPr>
          <p:cNvPr id="64520" name="Text Box 10">
            <a:extLst>
              <a:ext uri="{FF2B5EF4-FFF2-40B4-BE49-F238E27FC236}">
                <a16:creationId xmlns:a16="http://schemas.microsoft.com/office/drawing/2014/main" id="{4426E5AB-CE24-B646-ABD5-D64B0738DA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6963" y="1809750"/>
            <a:ext cx="17970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>
                <a:solidFill>
                  <a:srgbClr val="FF9900"/>
                </a:solidFill>
                <a:latin typeface="Arial" panose="020B0604020202020204" pitchFamily="34" charset="0"/>
              </a:rPr>
              <a:t>17 kW at 8 GeV</a:t>
            </a:r>
          </a:p>
          <a:p>
            <a:pPr algn="ctr"/>
            <a:r>
              <a:rPr lang="en-US" altLang="en-US">
                <a:solidFill>
                  <a:srgbClr val="FF9900"/>
                </a:solidFill>
                <a:latin typeface="Arial" panose="020B0604020202020204" pitchFamily="34" charset="0"/>
              </a:rPr>
              <a:t>for neutrinos</a:t>
            </a:r>
          </a:p>
        </p:txBody>
      </p:sp>
      <p:grpSp>
        <p:nvGrpSpPr>
          <p:cNvPr id="64521" name="Group 11">
            <a:extLst>
              <a:ext uri="{FF2B5EF4-FFF2-40B4-BE49-F238E27FC236}">
                <a16:creationId xmlns:a16="http://schemas.microsoft.com/office/drawing/2014/main" id="{22A0F5E6-864F-6B4D-969B-2379D8A7BBFE}"/>
              </a:ext>
            </a:extLst>
          </p:cNvPr>
          <p:cNvGrpSpPr>
            <a:grpSpLocks/>
          </p:cNvGrpSpPr>
          <p:nvPr/>
        </p:nvGrpSpPr>
        <p:grpSpPr bwMode="auto">
          <a:xfrm>
            <a:off x="-98425" y="2195513"/>
            <a:ext cx="1060450" cy="452437"/>
            <a:chOff x="-62" y="1383"/>
            <a:chExt cx="668" cy="285"/>
          </a:xfrm>
        </p:grpSpPr>
        <p:sp>
          <p:nvSpPr>
            <p:cNvPr id="64526" name="Text Box 12">
              <a:extLst>
                <a:ext uri="{FF2B5EF4-FFF2-40B4-BE49-F238E27FC236}">
                  <a16:creationId xmlns:a16="http://schemas.microsoft.com/office/drawing/2014/main" id="{3889BAE0-5AC4-1C42-87D9-A04411258D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747911">
              <a:off x="-62" y="1383"/>
              <a:ext cx="66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2000">
                  <a:solidFill>
                    <a:srgbClr val="FF9900"/>
                  </a:solidFill>
                  <a:latin typeface="Arial" panose="020B0604020202020204" pitchFamily="34" charset="0"/>
                </a:rPr>
                <a:t>Soudan</a:t>
              </a:r>
            </a:p>
          </p:txBody>
        </p:sp>
        <p:sp>
          <p:nvSpPr>
            <p:cNvPr id="64527" name="Line 13">
              <a:extLst>
                <a:ext uri="{FF2B5EF4-FFF2-40B4-BE49-F238E27FC236}">
                  <a16:creationId xmlns:a16="http://schemas.microsoft.com/office/drawing/2014/main" id="{57767DFA-A08F-8A48-BDA0-FB3415A493A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0" y="1560"/>
              <a:ext cx="492" cy="108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4522" name="Rectangle 24">
            <a:extLst>
              <a:ext uri="{FF2B5EF4-FFF2-40B4-BE49-F238E27FC236}">
                <a16:creationId xmlns:a16="http://schemas.microsoft.com/office/drawing/2014/main" id="{816BDCF6-C69F-1B44-B953-374D44D7372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914399" y="0"/>
            <a:ext cx="7871791" cy="914400"/>
          </a:xfrm>
        </p:spPr>
        <p:txBody>
          <a:bodyPr>
            <a:normAutofit/>
          </a:bodyPr>
          <a:lstStyle/>
          <a:p>
            <a:r>
              <a:rPr lang="en-US" altLang="en-US" dirty="0">
                <a:solidFill>
                  <a:srgbClr val="FF6600"/>
                </a:solidFill>
              </a:rPr>
              <a:t>The Intensity Frontier at </a:t>
            </a:r>
            <a:r>
              <a:rPr lang="en-US" altLang="en-US" dirty="0" err="1">
                <a:solidFill>
                  <a:srgbClr val="FF6600"/>
                </a:solidFill>
              </a:rPr>
              <a:t>Fermilab</a:t>
            </a:r>
            <a:endParaRPr lang="en-US" altLang="en-US" dirty="0">
              <a:solidFill>
                <a:srgbClr val="FF6600"/>
              </a:solidFill>
            </a:endParaRP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C954C377-DCFC-684D-A230-927CCA0428E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58F04D26-220A-0D4F-AF6F-EF0E105CEBD1}" type="datetime1">
              <a:rPr lang="en-US" altLang="en-US">
                <a:solidFill>
                  <a:srgbClr val="898989"/>
                </a:solidFill>
              </a:rPr>
              <a:pPr/>
              <a:t>7/25/18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CCC0244C-45EA-B641-BC87-5D9598B45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CBC043CA-A3AB-4949-A43A-D5B502864ECA}" type="slidenum">
              <a:rPr lang="en-US" altLang="en-US">
                <a:solidFill>
                  <a:srgbClr val="898989"/>
                </a:solidFill>
              </a:rPr>
              <a:pPr/>
              <a:t>3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FB7BC537-8AE3-524E-815E-72EEC3A03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Anti-proton Workshop@Fermilab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1403457"/>
      </p:ext>
    </p:extLst>
  </p:cSld>
  <p:clrMapOvr>
    <a:masterClrMapping/>
  </p:clrMapOvr>
  <p:transition advTm="87312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Footer Placeholder 4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/>
              <a:t>Ming Liu, SeaQuest/E1039 Collab. Mtg</a:t>
            </a:r>
            <a:endParaRPr lang="en-US" dirty="0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500469-EDD8-4C4A-9960-010C804692F1}" type="slidenum">
              <a:rPr lang="en-US"/>
              <a:pPr>
                <a:defRPr/>
              </a:pPr>
              <a:t>30</a:t>
            </a:fld>
            <a:endParaRPr lang="en-US"/>
          </a:p>
        </p:txBody>
      </p:sp>
      <p:sp>
        <p:nvSpPr>
          <p:cNvPr id="20486" name="Rectangle 2"/>
          <p:cNvSpPr>
            <a:spLocks noGrp="1" noChangeArrowheads="1"/>
          </p:cNvSpPr>
          <p:nvPr>
            <p:ph type="title"/>
          </p:nvPr>
        </p:nvSpPr>
        <p:spPr>
          <a:xfrm>
            <a:off x="275623" y="135541"/>
            <a:ext cx="8142236" cy="118637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solidFill>
                  <a:srgbClr val="FF0000"/>
                </a:solidFill>
              </a:rPr>
              <a:t>Four Decades of Transverse Spin Measurements </a:t>
            </a:r>
            <a:br>
              <a:rPr lang="en-US" sz="3600" dirty="0"/>
            </a:br>
            <a:r>
              <a:rPr lang="en-US" sz="3600" dirty="0"/>
              <a:t>- Do we understand the physics?</a:t>
            </a:r>
            <a:br>
              <a:rPr lang="en-US" sz="3600" dirty="0"/>
            </a:br>
            <a:r>
              <a:rPr lang="en-US" sz="3600" dirty="0">
                <a:solidFill>
                  <a:srgbClr val="0000FF"/>
                </a:solidFill>
              </a:rPr>
              <a:t> </a:t>
            </a:r>
            <a:endParaRPr lang="en-US" sz="3600" dirty="0">
              <a:solidFill>
                <a:schemeClr val="hlink"/>
              </a:solidFill>
            </a:endParaRPr>
          </a:p>
        </p:txBody>
      </p:sp>
      <p:pic>
        <p:nvPicPr>
          <p:cNvPr id="16390" name="Picture 4" descr="zg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238500"/>
            <a:ext cx="2525713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386" name="Object 2"/>
          <p:cNvGraphicFramePr>
            <a:graphicFrameLocks noChangeAspect="1"/>
          </p:cNvGraphicFramePr>
          <p:nvPr/>
        </p:nvGraphicFramePr>
        <p:xfrm>
          <a:off x="4683125" y="2070100"/>
          <a:ext cx="2070100" cy="2573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" name="Picture" r:id="rId5" imgW="2187747" imgH="2141307" progId="Word.Picture.8">
                  <p:embed/>
                </p:oleObj>
              </mc:Choice>
              <mc:Fallback>
                <p:oleObj name="Picture" r:id="rId5" imgW="2187747" imgH="2141307" progId="Word.Picture.8">
                  <p:embed/>
                  <p:pic>
                    <p:nvPicPr>
                      <p:cNvPr id="1638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2540"/>
                      <a:stretch>
                        <a:fillRect/>
                      </a:stretch>
                    </p:blipFill>
                    <p:spPr bwMode="auto">
                      <a:xfrm>
                        <a:off x="4683125" y="2070100"/>
                        <a:ext cx="2070100" cy="2573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391" name="Picture 6"/>
          <p:cNvPicPr>
            <a:picLocks noChangeAspect="1" noChangeArrowheads="1"/>
          </p:cNvPicPr>
          <p:nvPr/>
        </p:nvPicPr>
        <p:blipFill>
          <a:blip r:embed="rId7"/>
          <a:srcRect l="32813" t="25000" r="23438" b="17500"/>
          <a:stretch>
            <a:fillRect/>
          </a:stretch>
        </p:blipFill>
        <p:spPr bwMode="auto">
          <a:xfrm>
            <a:off x="2525713" y="2708275"/>
            <a:ext cx="2157412" cy="212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2678113" y="4837113"/>
            <a:ext cx="21415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sz="1600">
                <a:latin typeface="Calibri" charset="0"/>
              </a:rPr>
              <a:t>PRD65, 092008 (2002)</a:t>
            </a:r>
          </a:p>
        </p:txBody>
      </p:sp>
      <p:sp>
        <p:nvSpPr>
          <p:cNvPr id="16393" name="Text Box 10"/>
          <p:cNvSpPr txBox="1">
            <a:spLocks noChangeArrowheads="1"/>
          </p:cNvSpPr>
          <p:nvPr/>
        </p:nvSpPr>
        <p:spPr bwMode="auto">
          <a:xfrm>
            <a:off x="290513" y="5611813"/>
            <a:ext cx="16811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Calibri" charset="0"/>
              </a:rPr>
              <a:t>PRL36, 929 (1976)</a:t>
            </a:r>
          </a:p>
        </p:txBody>
      </p:sp>
      <p:sp>
        <p:nvSpPr>
          <p:cNvPr id="16394" name="Text Box 11"/>
          <p:cNvSpPr txBox="1">
            <a:spLocks noChangeArrowheads="1"/>
          </p:cNvSpPr>
          <p:nvPr/>
        </p:nvSpPr>
        <p:spPr bwMode="auto">
          <a:xfrm>
            <a:off x="681038" y="2824163"/>
            <a:ext cx="18446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charset="0"/>
              </a:rPr>
              <a:t>ZGS 12 GeV beam</a:t>
            </a:r>
          </a:p>
        </p:txBody>
      </p:sp>
      <p:sp>
        <p:nvSpPr>
          <p:cNvPr id="16395" name="Text Box 12"/>
          <p:cNvSpPr txBox="1">
            <a:spLocks noChangeArrowheads="1"/>
          </p:cNvSpPr>
          <p:nvPr/>
        </p:nvSpPr>
        <p:spPr bwMode="auto">
          <a:xfrm>
            <a:off x="2525713" y="2251075"/>
            <a:ext cx="1870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charset="0"/>
              </a:rPr>
              <a:t>AGS 22 GeV beam</a:t>
            </a:r>
          </a:p>
        </p:txBody>
      </p:sp>
      <p:sp>
        <p:nvSpPr>
          <p:cNvPr id="16396" name="Text Box 13"/>
          <p:cNvSpPr txBox="1">
            <a:spLocks noChangeArrowheads="1"/>
          </p:cNvSpPr>
          <p:nvPr/>
        </p:nvSpPr>
        <p:spPr bwMode="auto">
          <a:xfrm>
            <a:off x="4667250" y="1706563"/>
            <a:ext cx="20859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charset="0"/>
              </a:rPr>
              <a:t>FNAL 200 GeV beam</a:t>
            </a:r>
          </a:p>
        </p:txBody>
      </p:sp>
      <p:sp>
        <p:nvSpPr>
          <p:cNvPr id="16397" name="Text Box 14"/>
          <p:cNvSpPr txBox="1">
            <a:spLocks noChangeArrowheads="1"/>
          </p:cNvSpPr>
          <p:nvPr/>
        </p:nvSpPr>
        <p:spPr bwMode="auto">
          <a:xfrm>
            <a:off x="4819650" y="4692650"/>
            <a:ext cx="17843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latin typeface="Calibri" charset="0"/>
              </a:rPr>
              <a:t>PLB261, 201 (1991)</a:t>
            </a:r>
          </a:p>
          <a:p>
            <a:r>
              <a:rPr lang="en-US" sz="1600" dirty="0">
                <a:latin typeface="Calibri" charset="0"/>
              </a:rPr>
              <a:t>PLB264, 462 (1991)</a:t>
            </a:r>
          </a:p>
        </p:txBody>
      </p:sp>
      <p:sp>
        <p:nvSpPr>
          <p:cNvPr id="16398" name="Text Box 13"/>
          <p:cNvSpPr txBox="1">
            <a:spLocks noChangeArrowheads="1"/>
          </p:cNvSpPr>
          <p:nvPr/>
        </p:nvSpPr>
        <p:spPr bwMode="auto">
          <a:xfrm>
            <a:off x="7097098" y="818087"/>
            <a:ext cx="19605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alibri" charset="0"/>
              </a:rPr>
              <a:t>RHIC 200 </a:t>
            </a:r>
            <a:r>
              <a:rPr lang="en-US" dirty="0" err="1">
                <a:latin typeface="Calibri" charset="0"/>
              </a:rPr>
              <a:t>GeV</a:t>
            </a:r>
            <a:r>
              <a:rPr lang="en-US" dirty="0">
                <a:latin typeface="Calibri" charset="0"/>
              </a:rPr>
              <a:t> CMS</a:t>
            </a:r>
          </a:p>
        </p:txBody>
      </p:sp>
      <p:pic>
        <p:nvPicPr>
          <p:cNvPr id="16399" name="Picture 16" descr="prl_fig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48475" y="1208437"/>
            <a:ext cx="2266950" cy="221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400" name="Text Box 17"/>
          <p:cNvSpPr txBox="1">
            <a:spLocks noChangeArrowheads="1"/>
          </p:cNvSpPr>
          <p:nvPr/>
        </p:nvSpPr>
        <p:spPr bwMode="auto">
          <a:xfrm>
            <a:off x="119063" y="5975350"/>
            <a:ext cx="335991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en-US" sz="2000" dirty="0">
                <a:solidFill>
                  <a:srgbClr val="FF0000"/>
                </a:solidFill>
                <a:latin typeface="Times New Roman" charset="0"/>
              </a:rPr>
              <a:t>Non-</a:t>
            </a:r>
            <a:r>
              <a:rPr lang="en-US" sz="2000" dirty="0" err="1">
                <a:solidFill>
                  <a:srgbClr val="FF0000"/>
                </a:solidFill>
                <a:latin typeface="Times New Roman" charset="0"/>
              </a:rPr>
              <a:t>Perturbative</a:t>
            </a:r>
            <a:r>
              <a:rPr lang="en-US" sz="2000" dirty="0">
                <a:solidFill>
                  <a:srgbClr val="FF0000"/>
                </a:solidFill>
                <a:latin typeface="Times New Roman" charset="0"/>
              </a:rPr>
              <a:t> cross section</a:t>
            </a:r>
          </a:p>
        </p:txBody>
      </p:sp>
      <p:sp>
        <p:nvSpPr>
          <p:cNvPr id="16401" name="Text Box 18"/>
          <p:cNvSpPr txBox="1">
            <a:spLocks noChangeArrowheads="1"/>
          </p:cNvSpPr>
          <p:nvPr/>
        </p:nvSpPr>
        <p:spPr bwMode="auto">
          <a:xfrm>
            <a:off x="6051550" y="5927725"/>
            <a:ext cx="281997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en-US" sz="2000" dirty="0" err="1">
                <a:solidFill>
                  <a:srgbClr val="FF0000"/>
                </a:solidFill>
                <a:latin typeface="Times New Roman" charset="0"/>
              </a:rPr>
              <a:t>Perturbative</a:t>
            </a:r>
            <a:r>
              <a:rPr lang="en-US" sz="2000" dirty="0">
                <a:solidFill>
                  <a:srgbClr val="FF0000"/>
                </a:solidFill>
                <a:latin typeface="Times New Roman" charset="0"/>
              </a:rPr>
              <a:t> cross section</a:t>
            </a:r>
          </a:p>
        </p:txBody>
      </p:sp>
      <p:sp>
        <p:nvSpPr>
          <p:cNvPr id="16402" name="Line 19"/>
          <p:cNvSpPr>
            <a:spLocks noChangeShapeType="1"/>
          </p:cNvSpPr>
          <p:nvPr/>
        </p:nvSpPr>
        <p:spPr bwMode="auto">
          <a:xfrm>
            <a:off x="3581400" y="6172200"/>
            <a:ext cx="2133600" cy="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3" name="Text Box 20"/>
          <p:cNvSpPr txBox="1">
            <a:spLocks noChangeArrowheads="1"/>
          </p:cNvSpPr>
          <p:nvPr/>
        </p:nvSpPr>
        <p:spPr bwMode="auto">
          <a:xfrm>
            <a:off x="7170386" y="3246789"/>
            <a:ext cx="1177925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alibri" charset="0"/>
              </a:rPr>
              <a:t>PRL (2004)</a:t>
            </a:r>
          </a:p>
        </p:txBody>
      </p:sp>
      <p:sp>
        <p:nvSpPr>
          <p:cNvPr id="16404" name="TextBox 55"/>
          <p:cNvSpPr txBox="1">
            <a:spLocks noChangeArrowheads="1"/>
          </p:cNvSpPr>
          <p:nvPr/>
        </p:nvSpPr>
        <p:spPr bwMode="auto">
          <a:xfrm>
            <a:off x="290513" y="1180032"/>
            <a:ext cx="4392611" cy="1015663"/>
          </a:xfrm>
          <a:prstGeom prst="rect">
            <a:avLst/>
          </a:prstGeom>
          <a:solidFill>
            <a:schemeClr val="bg1">
              <a:lumMod val="50000"/>
            </a:schemeClr>
          </a:solidFill>
          <a:ln w="1905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alibri" charset="0"/>
              </a:rPr>
              <a:t>Large Transverse Single Spin Asymmetry (TSSA) in forward hadron production persists up to top RHIC energy.</a:t>
            </a:r>
            <a:endParaRPr lang="en-US" sz="160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16405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378377">
            <a:off x="6702561" y="3613818"/>
            <a:ext cx="2408238" cy="1927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4" name="Date Placeholder 2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B57C0578-4028-B74A-8008-DBE624DE8967}" type="datetime1">
              <a:rPr lang="en-US" smtClean="0"/>
              <a:t>7/25/18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144881" y="5482811"/>
            <a:ext cx="252398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Sivers</a:t>
            </a:r>
            <a:r>
              <a:rPr lang="en-US" dirty="0"/>
              <a:t>, Collins, Twist-3 ….</a:t>
            </a:r>
          </a:p>
        </p:txBody>
      </p:sp>
    </p:spTree>
    <p:extLst>
      <p:ext uri="{BB962C8B-B14F-4D97-AF65-F5344CB8AC3E}">
        <p14:creationId xmlns:p14="http://schemas.microsoft.com/office/powerpoint/2010/main" val="27791375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A422C-D8F5-E445-82F3-C2E86F5C7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601" y="175389"/>
            <a:ext cx="7886700" cy="132556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Nucleon 3-D Structure and TMD</a:t>
            </a:r>
          </a:p>
        </p:txBody>
      </p:sp>
      <p:pic>
        <p:nvPicPr>
          <p:cNvPr id="3" name="Picture 27">
            <a:extLst>
              <a:ext uri="{FF2B5EF4-FFF2-40B4-BE49-F238E27FC236}">
                <a16:creationId xmlns:a16="http://schemas.microsoft.com/office/drawing/2014/main" id="{4E532107-54EE-4744-8531-EFD7DB9DDC5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 rot="6344901">
            <a:off x="5626631" y="1394376"/>
            <a:ext cx="2243012" cy="1957045"/>
          </a:xfrm>
          <a:prstGeom prst="rect">
            <a:avLst/>
          </a:prstGeom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D5C458-B449-AC44-83B3-24714B0D6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353" y="1821317"/>
            <a:ext cx="4397194" cy="39058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FE1ABE-1AE8-794F-BFDA-AE699FD239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3547" y="3796329"/>
            <a:ext cx="3758084" cy="21904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924217-8DBC-514C-BA76-7FA386263617}"/>
              </a:ext>
            </a:extLst>
          </p:cNvPr>
          <p:cNvSpPr txBox="1"/>
          <p:nvPr/>
        </p:nvSpPr>
        <p:spPr>
          <a:xfrm>
            <a:off x="998570" y="5805642"/>
            <a:ext cx="38949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TMD: f(x, </a:t>
            </a:r>
            <a:r>
              <a:rPr lang="en-US" dirty="0" err="1"/>
              <a:t>k</a:t>
            </a:r>
            <a:r>
              <a:rPr lang="en-US" baseline="-25000" dirty="0" err="1"/>
              <a:t>T</a:t>
            </a:r>
            <a:r>
              <a:rPr lang="en-US" dirty="0"/>
              <a:t>), </a:t>
            </a:r>
          </a:p>
          <a:p>
            <a:r>
              <a:rPr lang="en-US" dirty="0" err="1"/>
              <a:t>Sivers</a:t>
            </a:r>
            <a:r>
              <a:rPr lang="en-US" dirty="0"/>
              <a:t> functions, quark </a:t>
            </a:r>
            <a:r>
              <a:rPr lang="en-US" dirty="0" err="1"/>
              <a:t>transversity</a:t>
            </a:r>
            <a:r>
              <a:rPr lang="en-US" dirty="0"/>
              <a:t> etc.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802CED-C9E4-CC4F-B74B-1EDECFA6E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BDFB5-E854-6040-9345-2EA7C2647C2F}" type="datetime1">
              <a:rPr lang="en-US" smtClean="0"/>
              <a:t>7/25/18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690E30-8D43-CF49-8B65-BED3CA7CD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5CB53F-53BB-E24E-BDBB-D4C7C15E2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9154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4475163" y="1268573"/>
            <a:ext cx="4572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ja-JP" sz="2400" b="1" dirty="0">
                <a:solidFill>
                  <a:srgbClr val="0000CC"/>
                </a:solidFill>
              </a:rPr>
              <a:t>(ii) Collins mechanism:</a:t>
            </a:r>
            <a:r>
              <a:rPr kumimoji="0" lang="en-US" altLang="ja-JP" sz="2400" dirty="0"/>
              <a:t> </a:t>
            </a:r>
            <a:r>
              <a:rPr kumimoji="0" lang="en-US" altLang="ja-JP" sz="2000" dirty="0" err="1">
                <a:solidFill>
                  <a:srgbClr val="000000"/>
                </a:solidFill>
              </a:rPr>
              <a:t>Transversity</a:t>
            </a:r>
            <a:r>
              <a:rPr kumimoji="0" lang="en-US" altLang="ja-JP" sz="2000" dirty="0">
                <a:solidFill>
                  <a:srgbClr val="000000"/>
                </a:solidFill>
              </a:rPr>
              <a:t> × spin-</a:t>
            </a:r>
            <a:r>
              <a:rPr kumimoji="0" lang="en-US" altLang="ja-JP" sz="2000" dirty="0" err="1">
                <a:solidFill>
                  <a:srgbClr val="000000"/>
                </a:solidFill>
              </a:rPr>
              <a:t>dep</a:t>
            </a:r>
            <a:r>
              <a:rPr kumimoji="0" lang="en-US" altLang="ja-JP" sz="2000" dirty="0">
                <a:solidFill>
                  <a:srgbClr val="000000"/>
                </a:solidFill>
              </a:rPr>
              <a:t> fragmentation</a:t>
            </a: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228600" y="1268573"/>
            <a:ext cx="405402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ja-JP" sz="2400" b="1" dirty="0">
                <a:solidFill>
                  <a:srgbClr val="0000CC"/>
                </a:solidFill>
              </a:rPr>
              <a:t>(</a:t>
            </a:r>
            <a:r>
              <a:rPr kumimoji="0" lang="en-US" altLang="ja-JP" sz="2400" b="1" dirty="0" err="1">
                <a:solidFill>
                  <a:srgbClr val="0000CC"/>
                </a:solidFill>
              </a:rPr>
              <a:t>i</a:t>
            </a:r>
            <a:r>
              <a:rPr kumimoji="0" lang="en-US" altLang="ja-JP" sz="2400" b="1" dirty="0">
                <a:solidFill>
                  <a:srgbClr val="0000CC"/>
                </a:solidFill>
              </a:rPr>
              <a:t>) </a:t>
            </a:r>
            <a:r>
              <a:rPr kumimoji="0" lang="en-US" altLang="ja-JP" sz="2400" b="1" dirty="0" err="1">
                <a:solidFill>
                  <a:srgbClr val="0000CC"/>
                </a:solidFill>
              </a:rPr>
              <a:t>Sivers</a:t>
            </a:r>
            <a:r>
              <a:rPr kumimoji="0" lang="en-US" altLang="ja-JP" sz="2400" b="1" dirty="0">
                <a:solidFill>
                  <a:srgbClr val="0000CC"/>
                </a:solidFill>
              </a:rPr>
              <a:t> mechanism:</a:t>
            </a:r>
            <a:r>
              <a:rPr kumimoji="0" lang="en-US" altLang="ja-JP" sz="2400" dirty="0">
                <a:solidFill>
                  <a:srgbClr val="0000CC"/>
                </a:solidFill>
              </a:rPr>
              <a:t> </a:t>
            </a:r>
            <a:br>
              <a:rPr kumimoji="0" lang="en-US" altLang="ja-JP" sz="2400" dirty="0">
                <a:solidFill>
                  <a:srgbClr val="0000CC"/>
                </a:solidFill>
              </a:rPr>
            </a:br>
            <a:r>
              <a:rPr kumimoji="0" lang="en-US" altLang="ja-JP" sz="2000" dirty="0"/>
              <a:t>correlation proton spin &amp; </a:t>
            </a:r>
            <a:r>
              <a:rPr kumimoji="0" lang="en-US" altLang="ja-JP" sz="2000" dirty="0" err="1"/>
              <a:t>parton</a:t>
            </a:r>
            <a:r>
              <a:rPr kumimoji="0" lang="en-US" altLang="ja-JP" sz="2000" dirty="0"/>
              <a:t> </a:t>
            </a:r>
            <a:r>
              <a:rPr kumimoji="0" lang="en-US" altLang="ja-JP" sz="2000" dirty="0" err="1"/>
              <a:t>k</a:t>
            </a:r>
            <a:r>
              <a:rPr kumimoji="0" lang="en-US" altLang="ja-JP" sz="2000" baseline="-25000" dirty="0" err="1"/>
              <a:t>T</a:t>
            </a:r>
            <a:endParaRPr kumimoji="0" lang="en-US" altLang="ja-JP" sz="2000" dirty="0">
              <a:latin typeface="Symbol" pitchFamily="18" charset="2"/>
            </a:endParaRPr>
          </a:p>
        </p:txBody>
      </p:sp>
      <p:grpSp>
        <p:nvGrpSpPr>
          <p:cNvPr id="25604" name="Group 4"/>
          <p:cNvGrpSpPr>
            <a:grpSpLocks/>
          </p:cNvGrpSpPr>
          <p:nvPr/>
        </p:nvGrpSpPr>
        <p:grpSpPr bwMode="auto">
          <a:xfrm>
            <a:off x="4716463" y="2348880"/>
            <a:ext cx="4114800" cy="2890838"/>
            <a:chOff x="2976" y="1104"/>
            <a:chExt cx="2592" cy="1821"/>
          </a:xfrm>
        </p:grpSpPr>
        <p:sp>
          <p:nvSpPr>
            <p:cNvPr id="25628" name="Line 5"/>
            <p:cNvSpPr>
              <a:spLocks noChangeShapeType="1"/>
            </p:cNvSpPr>
            <p:nvPr/>
          </p:nvSpPr>
          <p:spPr bwMode="auto">
            <a:xfrm>
              <a:off x="2976" y="1440"/>
              <a:ext cx="864" cy="384"/>
            </a:xfrm>
            <a:prstGeom prst="line">
              <a:avLst/>
            </a:prstGeom>
            <a:noFill/>
            <a:ln w="10160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9" name="Line 6"/>
            <p:cNvSpPr>
              <a:spLocks noChangeShapeType="1"/>
            </p:cNvSpPr>
            <p:nvPr/>
          </p:nvSpPr>
          <p:spPr bwMode="auto">
            <a:xfrm flipV="1">
              <a:off x="3168" y="1344"/>
              <a:ext cx="0" cy="336"/>
            </a:xfrm>
            <a:prstGeom prst="line">
              <a:avLst/>
            </a:prstGeom>
            <a:noFill/>
            <a:ln w="50800" cmpd="dbl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0" name="Text Box 7"/>
            <p:cNvSpPr txBox="1">
              <a:spLocks noChangeArrowheads="1"/>
            </p:cNvSpPr>
            <p:nvPr/>
          </p:nvSpPr>
          <p:spPr bwMode="auto">
            <a:xfrm>
              <a:off x="3024" y="1104"/>
              <a:ext cx="38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 sz="2000" b="1">
                  <a:solidFill>
                    <a:srgbClr val="FF0000"/>
                  </a:solidFill>
                </a:rPr>
                <a:t>S</a:t>
              </a:r>
              <a:r>
                <a:rPr kumimoji="0" lang="en-US" altLang="ja-JP" sz="2000" b="1" baseline="-25000">
                  <a:solidFill>
                    <a:srgbClr val="FF0000"/>
                  </a:solidFill>
                </a:rPr>
                <a:t>P</a:t>
              </a:r>
              <a:endParaRPr kumimoji="0" lang="en-US" altLang="ja-JP" sz="2000" b="1">
                <a:solidFill>
                  <a:srgbClr val="FF0000"/>
                </a:solidFill>
              </a:endParaRPr>
            </a:p>
          </p:txBody>
        </p:sp>
        <p:sp>
          <p:nvSpPr>
            <p:cNvPr id="25631" name="Line 8"/>
            <p:cNvSpPr>
              <a:spLocks noChangeShapeType="1"/>
            </p:cNvSpPr>
            <p:nvPr/>
          </p:nvSpPr>
          <p:spPr bwMode="auto">
            <a:xfrm rot="20678397" flipV="1">
              <a:off x="4800" y="2496"/>
              <a:ext cx="432" cy="192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2" name="Line 9"/>
            <p:cNvSpPr>
              <a:spLocks noChangeShapeType="1"/>
            </p:cNvSpPr>
            <p:nvPr/>
          </p:nvSpPr>
          <p:spPr bwMode="auto">
            <a:xfrm>
              <a:off x="4704" y="1872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3" name="Line 10"/>
            <p:cNvSpPr>
              <a:spLocks noChangeShapeType="1"/>
            </p:cNvSpPr>
            <p:nvPr/>
          </p:nvSpPr>
          <p:spPr bwMode="auto">
            <a:xfrm>
              <a:off x="3840" y="1824"/>
              <a:ext cx="1008" cy="192"/>
            </a:xfrm>
            <a:prstGeom prst="line">
              <a:avLst/>
            </a:prstGeom>
            <a:noFill/>
            <a:ln w="57150">
              <a:solidFill>
                <a:srgbClr val="33CC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4" name="Line 11"/>
            <p:cNvSpPr>
              <a:spLocks noChangeShapeType="1"/>
            </p:cNvSpPr>
            <p:nvPr/>
          </p:nvSpPr>
          <p:spPr bwMode="auto">
            <a:xfrm>
              <a:off x="4848" y="2016"/>
              <a:ext cx="677" cy="5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5" name="Line 12"/>
            <p:cNvSpPr>
              <a:spLocks noChangeShapeType="1"/>
            </p:cNvSpPr>
            <p:nvPr/>
          </p:nvSpPr>
          <p:spPr bwMode="auto">
            <a:xfrm rot="2215248" flipV="1">
              <a:off x="4853" y="1996"/>
              <a:ext cx="620" cy="2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6" name="Line 13"/>
            <p:cNvSpPr>
              <a:spLocks noChangeShapeType="1"/>
            </p:cNvSpPr>
            <p:nvPr/>
          </p:nvSpPr>
          <p:spPr bwMode="auto">
            <a:xfrm rot="1381992">
              <a:off x="3760" y="2020"/>
              <a:ext cx="1008" cy="192"/>
            </a:xfrm>
            <a:prstGeom prst="line">
              <a:avLst/>
            </a:prstGeom>
            <a:noFill/>
            <a:ln w="57150">
              <a:solidFill>
                <a:srgbClr val="33CC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7" name="Line 14"/>
            <p:cNvSpPr>
              <a:spLocks noChangeShapeType="1"/>
            </p:cNvSpPr>
            <p:nvPr/>
          </p:nvSpPr>
          <p:spPr bwMode="auto">
            <a:xfrm rot="1381992">
              <a:off x="4652" y="2533"/>
              <a:ext cx="677" cy="5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8" name="Line 15"/>
            <p:cNvSpPr>
              <a:spLocks noChangeShapeType="1"/>
            </p:cNvSpPr>
            <p:nvPr/>
          </p:nvSpPr>
          <p:spPr bwMode="auto">
            <a:xfrm rot="3597241" flipV="1">
              <a:off x="4632" y="2497"/>
              <a:ext cx="620" cy="2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9" name="Line 16"/>
            <p:cNvSpPr>
              <a:spLocks noChangeShapeType="1"/>
            </p:cNvSpPr>
            <p:nvPr/>
          </p:nvSpPr>
          <p:spPr bwMode="auto">
            <a:xfrm rot="10800000">
              <a:off x="3840" y="1824"/>
              <a:ext cx="816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40" name="Text Box 17"/>
            <p:cNvSpPr txBox="1">
              <a:spLocks noChangeArrowheads="1"/>
            </p:cNvSpPr>
            <p:nvPr/>
          </p:nvSpPr>
          <p:spPr bwMode="auto">
            <a:xfrm>
              <a:off x="3216" y="1596"/>
              <a:ext cx="21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kumimoji="0" lang="en-US" altLang="ja-JP" sz="2000" b="1">
                  <a:solidFill>
                    <a:srgbClr val="0000CC"/>
                  </a:solidFill>
                </a:rPr>
                <a:t>p</a:t>
              </a:r>
            </a:p>
          </p:txBody>
        </p:sp>
        <p:sp>
          <p:nvSpPr>
            <p:cNvPr id="25641" name="Text Box 18"/>
            <p:cNvSpPr txBox="1">
              <a:spLocks noChangeArrowheads="1"/>
            </p:cNvSpPr>
            <p:nvPr/>
          </p:nvSpPr>
          <p:spPr bwMode="auto">
            <a:xfrm>
              <a:off x="4608" y="2016"/>
              <a:ext cx="1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/>
                <a:t>p</a:t>
              </a:r>
            </a:p>
          </p:txBody>
        </p:sp>
        <p:sp>
          <p:nvSpPr>
            <p:cNvPr id="25642" name="Line 19"/>
            <p:cNvSpPr>
              <a:spLocks noChangeShapeType="1"/>
            </p:cNvSpPr>
            <p:nvPr/>
          </p:nvSpPr>
          <p:spPr bwMode="auto">
            <a:xfrm flipV="1">
              <a:off x="4272" y="1968"/>
              <a:ext cx="0" cy="336"/>
            </a:xfrm>
            <a:prstGeom prst="line">
              <a:avLst/>
            </a:prstGeom>
            <a:noFill/>
            <a:ln w="50800" cmpd="dbl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43" name="Text Box 20"/>
            <p:cNvSpPr txBox="1">
              <a:spLocks noChangeArrowheads="1"/>
            </p:cNvSpPr>
            <p:nvPr/>
          </p:nvSpPr>
          <p:spPr bwMode="auto">
            <a:xfrm>
              <a:off x="4176" y="2256"/>
              <a:ext cx="28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 sz="2000" b="1">
                  <a:solidFill>
                    <a:srgbClr val="FF0000"/>
                  </a:solidFill>
                </a:rPr>
                <a:t>S</a:t>
              </a:r>
              <a:r>
                <a:rPr kumimoji="0" lang="en-US" altLang="ja-JP" sz="2000" b="1" baseline="-25000">
                  <a:solidFill>
                    <a:srgbClr val="FF0000"/>
                  </a:solidFill>
                </a:rPr>
                <a:t>q</a:t>
              </a:r>
              <a:endParaRPr kumimoji="0" lang="en-US" altLang="ja-JP" sz="2000" b="1">
                <a:solidFill>
                  <a:srgbClr val="FF0000"/>
                </a:solidFill>
              </a:endParaRPr>
            </a:p>
          </p:txBody>
        </p:sp>
        <p:sp>
          <p:nvSpPr>
            <p:cNvPr id="25644" name="Text Box 21"/>
            <p:cNvSpPr txBox="1">
              <a:spLocks noChangeArrowheads="1"/>
            </p:cNvSpPr>
            <p:nvPr/>
          </p:nvSpPr>
          <p:spPr bwMode="auto">
            <a:xfrm>
              <a:off x="5184" y="2304"/>
              <a:ext cx="384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 sz="2000" b="1">
                  <a:solidFill>
                    <a:srgbClr val="006600"/>
                  </a:solidFill>
                </a:rPr>
                <a:t>k</a:t>
              </a:r>
              <a:r>
                <a:rPr kumimoji="0" lang="en-US" altLang="ja-JP" sz="2000" b="1" baseline="-25000">
                  <a:solidFill>
                    <a:srgbClr val="006600"/>
                  </a:solidFill>
                </a:rPr>
                <a:t>T,</a:t>
              </a:r>
              <a:r>
                <a:rPr kumimoji="0" lang="el-GR" altLang="ja-JP" sz="2000" b="1" baseline="-2500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π</a:t>
              </a:r>
              <a:endParaRPr kumimoji="0" lang="en-US" altLang="ja-JP" sz="2000" b="1">
                <a:solidFill>
                  <a:srgbClr val="006600"/>
                </a:solidFill>
              </a:endParaRPr>
            </a:p>
          </p:txBody>
        </p:sp>
      </p:grpSp>
      <p:sp>
        <p:nvSpPr>
          <p:cNvPr id="25605" name="Rectangle 22"/>
          <p:cNvSpPr>
            <a:spLocks noGrp="1" noChangeArrowheads="1"/>
          </p:cNvSpPr>
          <p:nvPr>
            <p:ph type="title"/>
          </p:nvPr>
        </p:nvSpPr>
        <p:spPr>
          <a:xfrm>
            <a:off x="0" y="1177"/>
            <a:ext cx="9045677" cy="1263666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ja-JP" sz="3200" dirty="0"/>
              <a:t>Probe the Underlying Physics via Hard Scatterings</a:t>
            </a:r>
            <a:br>
              <a:rPr lang="en-US" altLang="ja-JP" sz="3200" dirty="0"/>
            </a:br>
            <a:r>
              <a:rPr lang="en-US" altLang="ja-JP" sz="3200" dirty="0"/>
              <a:t>TMD vs Collinear Twist-3 Factorizations</a:t>
            </a:r>
          </a:p>
        </p:txBody>
      </p:sp>
      <p:grpSp>
        <p:nvGrpSpPr>
          <p:cNvPr id="25606" name="Group 23"/>
          <p:cNvGrpSpPr>
            <a:grpSpLocks/>
          </p:cNvGrpSpPr>
          <p:nvPr/>
        </p:nvGrpSpPr>
        <p:grpSpPr bwMode="auto">
          <a:xfrm>
            <a:off x="304800" y="2168622"/>
            <a:ext cx="4046538" cy="2890838"/>
            <a:chOff x="192" y="960"/>
            <a:chExt cx="2549" cy="1821"/>
          </a:xfrm>
        </p:grpSpPr>
        <p:sp>
          <p:nvSpPr>
            <p:cNvPr id="25614" name="Line 24"/>
            <p:cNvSpPr>
              <a:spLocks noChangeShapeType="1"/>
            </p:cNvSpPr>
            <p:nvPr/>
          </p:nvSpPr>
          <p:spPr bwMode="auto">
            <a:xfrm>
              <a:off x="192" y="1296"/>
              <a:ext cx="864" cy="384"/>
            </a:xfrm>
            <a:prstGeom prst="line">
              <a:avLst/>
            </a:prstGeom>
            <a:noFill/>
            <a:ln w="10160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15" name="Line 25"/>
            <p:cNvSpPr>
              <a:spLocks noChangeShapeType="1"/>
            </p:cNvSpPr>
            <p:nvPr/>
          </p:nvSpPr>
          <p:spPr bwMode="auto">
            <a:xfrm flipV="1">
              <a:off x="384" y="1200"/>
              <a:ext cx="0" cy="336"/>
            </a:xfrm>
            <a:prstGeom prst="line">
              <a:avLst/>
            </a:prstGeom>
            <a:noFill/>
            <a:ln w="50800" cmpd="dbl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16" name="Text Box 26"/>
            <p:cNvSpPr txBox="1">
              <a:spLocks noChangeArrowheads="1"/>
            </p:cNvSpPr>
            <p:nvPr/>
          </p:nvSpPr>
          <p:spPr bwMode="auto">
            <a:xfrm>
              <a:off x="240" y="960"/>
              <a:ext cx="38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 sz="2000" b="1">
                  <a:solidFill>
                    <a:srgbClr val="FF0000"/>
                  </a:solidFill>
                </a:rPr>
                <a:t>S</a:t>
              </a:r>
              <a:r>
                <a:rPr kumimoji="0" lang="en-US" altLang="ja-JP" sz="2000" b="1" baseline="-25000">
                  <a:solidFill>
                    <a:srgbClr val="FF0000"/>
                  </a:solidFill>
                </a:rPr>
                <a:t>P</a:t>
              </a:r>
              <a:endParaRPr kumimoji="0" lang="en-US" altLang="ja-JP" sz="2000" b="1">
                <a:solidFill>
                  <a:srgbClr val="FF0000"/>
                </a:solidFill>
              </a:endParaRPr>
            </a:p>
          </p:txBody>
        </p:sp>
        <p:sp>
          <p:nvSpPr>
            <p:cNvPr id="25617" name="Text Box 27"/>
            <p:cNvSpPr txBox="1">
              <a:spLocks noChangeArrowheads="1"/>
            </p:cNvSpPr>
            <p:nvPr/>
          </p:nvSpPr>
          <p:spPr bwMode="auto">
            <a:xfrm>
              <a:off x="1488" y="1430"/>
              <a:ext cx="38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 sz="2000" b="1">
                  <a:solidFill>
                    <a:srgbClr val="006600"/>
                  </a:solidFill>
                </a:rPr>
                <a:t>k</a:t>
              </a:r>
              <a:r>
                <a:rPr kumimoji="0" lang="en-US" altLang="ja-JP" sz="2000" b="1" baseline="-25000">
                  <a:solidFill>
                    <a:srgbClr val="006600"/>
                  </a:solidFill>
                </a:rPr>
                <a:t>T,q</a:t>
              </a:r>
              <a:endParaRPr kumimoji="0" lang="en-US" altLang="ja-JP" sz="2000" b="1">
                <a:solidFill>
                  <a:srgbClr val="006600"/>
                </a:solidFill>
              </a:endParaRPr>
            </a:p>
          </p:txBody>
        </p:sp>
        <p:sp>
          <p:nvSpPr>
            <p:cNvPr id="25618" name="Line 28"/>
            <p:cNvSpPr>
              <a:spLocks noChangeShapeType="1"/>
            </p:cNvSpPr>
            <p:nvPr/>
          </p:nvSpPr>
          <p:spPr bwMode="auto">
            <a:xfrm>
              <a:off x="1056" y="1680"/>
              <a:ext cx="1008" cy="192"/>
            </a:xfrm>
            <a:prstGeom prst="line">
              <a:avLst/>
            </a:prstGeom>
            <a:noFill/>
            <a:ln w="76200">
              <a:solidFill>
                <a:srgbClr val="33CC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19" name="Line 29"/>
            <p:cNvSpPr>
              <a:spLocks noChangeShapeType="1"/>
            </p:cNvSpPr>
            <p:nvPr/>
          </p:nvSpPr>
          <p:spPr bwMode="auto">
            <a:xfrm>
              <a:off x="2064" y="1872"/>
              <a:ext cx="677" cy="5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0" name="Line 30"/>
            <p:cNvSpPr>
              <a:spLocks noChangeShapeType="1"/>
            </p:cNvSpPr>
            <p:nvPr/>
          </p:nvSpPr>
          <p:spPr bwMode="auto">
            <a:xfrm rot="2215248" flipV="1">
              <a:off x="2069" y="1852"/>
              <a:ext cx="620" cy="23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1" name="Line 31"/>
            <p:cNvSpPr>
              <a:spLocks noChangeShapeType="1"/>
            </p:cNvSpPr>
            <p:nvPr/>
          </p:nvSpPr>
          <p:spPr bwMode="auto">
            <a:xfrm rot="1381992">
              <a:off x="976" y="1876"/>
              <a:ext cx="1008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2" name="Line 32"/>
            <p:cNvSpPr>
              <a:spLocks noChangeShapeType="1"/>
            </p:cNvSpPr>
            <p:nvPr/>
          </p:nvSpPr>
          <p:spPr bwMode="auto">
            <a:xfrm rot="1381992">
              <a:off x="1868" y="2389"/>
              <a:ext cx="677" cy="5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3" name="Line 33"/>
            <p:cNvSpPr>
              <a:spLocks noChangeShapeType="1"/>
            </p:cNvSpPr>
            <p:nvPr/>
          </p:nvSpPr>
          <p:spPr bwMode="auto">
            <a:xfrm rot="3597241" flipV="1">
              <a:off x="1848" y="2353"/>
              <a:ext cx="620" cy="2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4" name="Line 34"/>
            <p:cNvSpPr>
              <a:spLocks noChangeShapeType="1"/>
            </p:cNvSpPr>
            <p:nvPr/>
          </p:nvSpPr>
          <p:spPr bwMode="auto">
            <a:xfrm rot="10800000">
              <a:off x="1056" y="1680"/>
              <a:ext cx="816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5" name="Text Box 35"/>
            <p:cNvSpPr txBox="1">
              <a:spLocks noChangeArrowheads="1"/>
            </p:cNvSpPr>
            <p:nvPr/>
          </p:nvSpPr>
          <p:spPr bwMode="auto">
            <a:xfrm>
              <a:off x="432" y="1452"/>
              <a:ext cx="21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kumimoji="0" lang="en-US" altLang="ja-JP" sz="2000" b="1">
                  <a:solidFill>
                    <a:srgbClr val="0000CC"/>
                  </a:solidFill>
                </a:rPr>
                <a:t>p</a:t>
              </a:r>
            </a:p>
          </p:txBody>
        </p:sp>
        <p:sp>
          <p:nvSpPr>
            <p:cNvPr id="25626" name="Text Box 36"/>
            <p:cNvSpPr txBox="1">
              <a:spLocks noChangeArrowheads="1"/>
            </p:cNvSpPr>
            <p:nvPr/>
          </p:nvSpPr>
          <p:spPr bwMode="auto">
            <a:xfrm>
              <a:off x="1824" y="1872"/>
              <a:ext cx="1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/>
                <a:t>p</a:t>
              </a:r>
            </a:p>
          </p:txBody>
        </p:sp>
        <p:sp>
          <p:nvSpPr>
            <p:cNvPr id="25627" name="Line 37"/>
            <p:cNvSpPr>
              <a:spLocks noChangeShapeType="1"/>
            </p:cNvSpPr>
            <p:nvPr/>
          </p:nvSpPr>
          <p:spPr bwMode="auto">
            <a:xfrm flipV="1">
              <a:off x="1200" y="1632"/>
              <a:ext cx="336" cy="288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25607" name="Line 38"/>
          <p:cNvSpPr>
            <a:spLocks noChangeShapeType="1"/>
          </p:cNvSpPr>
          <p:nvPr/>
        </p:nvSpPr>
        <p:spPr bwMode="auto">
          <a:xfrm flipV="1">
            <a:off x="7078663" y="2974355"/>
            <a:ext cx="0" cy="533400"/>
          </a:xfrm>
          <a:prstGeom prst="line">
            <a:avLst/>
          </a:prstGeom>
          <a:noFill/>
          <a:ln w="50800" cmpd="dbl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5608" name="Text Box 39"/>
          <p:cNvSpPr txBox="1">
            <a:spLocks noChangeArrowheads="1"/>
          </p:cNvSpPr>
          <p:nvPr/>
        </p:nvSpPr>
        <p:spPr bwMode="auto">
          <a:xfrm>
            <a:off x="6926263" y="2593355"/>
            <a:ext cx="457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ja-JP" sz="2000" b="1">
                <a:solidFill>
                  <a:srgbClr val="FF0000"/>
                </a:solidFill>
              </a:rPr>
              <a:t>S</a:t>
            </a:r>
            <a:r>
              <a:rPr kumimoji="0" lang="en-US" altLang="ja-JP" sz="2000" b="1" baseline="-25000">
                <a:solidFill>
                  <a:srgbClr val="FF0000"/>
                </a:solidFill>
              </a:rPr>
              <a:t>q</a:t>
            </a:r>
            <a:endParaRPr kumimoji="0" lang="en-US" altLang="ja-JP" sz="2000" b="1">
              <a:solidFill>
                <a:srgbClr val="FF0000"/>
              </a:solidFill>
            </a:endParaRPr>
          </a:p>
        </p:txBody>
      </p:sp>
      <p:sp>
        <p:nvSpPr>
          <p:cNvPr id="25609" name="Rectangle 64"/>
          <p:cNvSpPr>
            <a:spLocks noChangeArrowheads="1"/>
          </p:cNvSpPr>
          <p:nvPr/>
        </p:nvSpPr>
        <p:spPr bwMode="auto">
          <a:xfrm>
            <a:off x="938477" y="2425080"/>
            <a:ext cx="30924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kumimoji="0" lang="en-US" altLang="ja-JP" sz="1400" b="1" dirty="0" err="1">
                <a:latin typeface="Times" pitchFamily="18" charset="0"/>
              </a:rPr>
              <a:t>Phys</a:t>
            </a:r>
            <a:r>
              <a:rPr kumimoji="0" lang="en-US" altLang="ja-JP" sz="1400" b="1" dirty="0">
                <a:latin typeface="Times" pitchFamily="18" charset="0"/>
              </a:rPr>
              <a:t> Rev D41 (1990) 83; 43 (1991) 261</a:t>
            </a:r>
          </a:p>
        </p:txBody>
      </p:sp>
      <p:sp>
        <p:nvSpPr>
          <p:cNvPr id="25610" name="Rectangle 65"/>
          <p:cNvSpPr>
            <a:spLocks noChangeArrowheads="1"/>
          </p:cNvSpPr>
          <p:nvPr/>
        </p:nvSpPr>
        <p:spPr bwMode="auto">
          <a:xfrm>
            <a:off x="6762386" y="2348880"/>
            <a:ext cx="2209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ja-JP" sz="1400" b="1" dirty="0" err="1">
                <a:latin typeface="Times" pitchFamily="18" charset="0"/>
              </a:rPr>
              <a:t>Nucl</a:t>
            </a:r>
            <a:r>
              <a:rPr lang="en-US" altLang="ja-JP" sz="1400" b="1" dirty="0">
                <a:latin typeface="Times" pitchFamily="18" charset="0"/>
              </a:rPr>
              <a:t> </a:t>
            </a:r>
            <a:r>
              <a:rPr lang="en-US" altLang="ja-JP" sz="1400" b="1" dirty="0" err="1">
                <a:latin typeface="Times" pitchFamily="18" charset="0"/>
              </a:rPr>
              <a:t>Phys</a:t>
            </a:r>
            <a:r>
              <a:rPr lang="en-US" altLang="ja-JP" sz="1400" b="1" dirty="0">
                <a:latin typeface="Times" pitchFamily="18" charset="0"/>
              </a:rPr>
              <a:t> B396 (1993) 161</a:t>
            </a:r>
          </a:p>
        </p:txBody>
      </p:sp>
      <p:sp>
        <p:nvSpPr>
          <p:cNvPr id="25613" name="スライド番号プレースホルダ 4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fld id="{2DA9CB6D-7461-4C4E-98E8-E428BAC778CC}" type="slidenum">
              <a:rPr lang="en-US" altLang="ja-JP" smtClean="0"/>
              <a:pPr eaLnBrk="1" hangingPunct="1"/>
              <a:t>32</a:t>
            </a:fld>
            <a:endParaRPr lang="en-US" altLang="ja-JP"/>
          </a:p>
        </p:txBody>
      </p:sp>
      <p:sp>
        <p:nvSpPr>
          <p:cNvPr id="45" name="Text Box 3"/>
          <p:cNvSpPr txBox="1">
            <a:spLocks noChangeArrowheads="1"/>
          </p:cNvSpPr>
          <p:nvPr/>
        </p:nvSpPr>
        <p:spPr bwMode="auto">
          <a:xfrm>
            <a:off x="323527" y="5434107"/>
            <a:ext cx="87221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ja-JP" sz="2400" b="1" dirty="0">
                <a:solidFill>
                  <a:srgbClr val="FF0000"/>
                </a:solidFill>
              </a:rPr>
              <a:t>Collinear Twist-3 (RHIC, </a:t>
            </a:r>
            <a:r>
              <a:rPr kumimoji="0" lang="en-US" altLang="ja-JP" sz="2400" b="1" dirty="0" err="1">
                <a:solidFill>
                  <a:srgbClr val="FF0000"/>
                </a:solidFill>
              </a:rPr>
              <a:t>Fermilab</a:t>
            </a:r>
            <a:r>
              <a:rPr kumimoji="0" lang="en-US" altLang="ja-JP" sz="2400" b="1" dirty="0">
                <a:solidFill>
                  <a:srgbClr val="FF0000"/>
                </a:solidFill>
              </a:rPr>
              <a:t>):</a:t>
            </a:r>
            <a:r>
              <a:rPr kumimoji="0" lang="en-US" altLang="ja-JP" sz="2400" dirty="0">
                <a:solidFill>
                  <a:srgbClr val="FF0000"/>
                </a:solidFill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ja-JP" sz="2000" dirty="0"/>
              <a:t>    quark-gluon/gluon-gluon correlation</a:t>
            </a:r>
            <a:endParaRPr kumimoji="0" lang="en-US" altLang="ja-JP" sz="2000" dirty="0">
              <a:latin typeface="Symbol" pitchFamily="18" charset="2"/>
            </a:endParaRPr>
          </a:p>
        </p:txBody>
      </p:sp>
      <p:graphicFrame>
        <p:nvGraphicFramePr>
          <p:cNvPr id="44" name="Object 10"/>
          <p:cNvGraphicFramePr>
            <a:graphicFrameLocks noChangeAspect="1"/>
          </p:cNvGraphicFramePr>
          <p:nvPr>
            <p:extLst/>
          </p:nvPr>
        </p:nvGraphicFramePr>
        <p:xfrm>
          <a:off x="228600" y="4631326"/>
          <a:ext cx="3040036" cy="5542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1" name="Equation" r:id="rId4" imgW="1397000" imgH="254000" progId="Equation.3">
                  <p:embed/>
                </p:oleObj>
              </mc:Choice>
              <mc:Fallback>
                <p:oleObj name="Equation" r:id="rId4" imgW="1397000" imgH="254000" progId="Equation.3">
                  <p:embed/>
                  <p:pic>
                    <p:nvPicPr>
                      <p:cNvPr id="44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4631326"/>
                        <a:ext cx="3040036" cy="55426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8"/>
          <p:cNvGraphicFramePr>
            <a:graphicFrameLocks noChangeAspect="1"/>
          </p:cNvGraphicFramePr>
          <p:nvPr>
            <p:extLst/>
          </p:nvPr>
        </p:nvGraphicFramePr>
        <p:xfrm>
          <a:off x="4572000" y="4714613"/>
          <a:ext cx="3034488" cy="5363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" name="Equation" r:id="rId6" imgW="1435100" imgH="254000" progId="Equation.3">
                  <p:embed/>
                </p:oleObj>
              </mc:Choice>
              <mc:Fallback>
                <p:oleObj name="Equation" r:id="rId6" imgW="1435100" imgH="254000" progId="Equation.3">
                  <p:embed/>
                  <p:pic>
                    <p:nvPicPr>
                      <p:cNvPr id="48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4714613"/>
                        <a:ext cx="3034488" cy="53636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F6D42-3A9E-6449-9588-747325173FEE}" type="datetime1">
              <a:rPr lang="en-US" smtClean="0"/>
              <a:t>7/25/18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</p:spTree>
    <p:extLst>
      <p:ext uri="{BB962C8B-B14F-4D97-AF65-F5344CB8AC3E}">
        <p14:creationId xmlns:p14="http://schemas.microsoft.com/office/powerpoint/2010/main" val="5024628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CustomShape 1"/>
          <p:cNvSpPr/>
          <p:nvPr/>
        </p:nvSpPr>
        <p:spPr>
          <a:xfrm>
            <a:off x="457200" y="90000"/>
            <a:ext cx="8227800" cy="1141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3600" dirty="0">
                <a:solidFill>
                  <a:srgbClr val="FF0000"/>
                </a:solidFill>
                <a:latin typeface="Calibri"/>
              </a:rPr>
              <a:t>Hadron TSSA in </a:t>
            </a:r>
            <a:r>
              <a:rPr lang="en-US" sz="3600" dirty="0" err="1">
                <a:solidFill>
                  <a:srgbClr val="FF0000"/>
                </a:solidFill>
                <a:latin typeface="Calibri"/>
              </a:rPr>
              <a:t>p+p</a:t>
            </a:r>
            <a:r>
              <a:rPr lang="en-US" sz="3600" dirty="0">
                <a:solidFill>
                  <a:srgbClr val="FF0000"/>
                </a:solidFill>
                <a:latin typeface="Calibri"/>
              </a:rPr>
              <a:t> in Twist-3 Framework</a:t>
            </a:r>
          </a:p>
        </p:txBody>
      </p:sp>
      <p:sp>
        <p:nvSpPr>
          <p:cNvPr id="581" name="CustomShape 4"/>
          <p:cNvSpPr/>
          <p:nvPr/>
        </p:nvSpPr>
        <p:spPr>
          <a:xfrm>
            <a:off x="6553080" y="6356520"/>
            <a:ext cx="2131920" cy="363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1EEBE60D-9B8C-48DA-B4D3-6EA1207CCBFD}" type="slidenum">
              <a:rPr lang="en-US" sz="1200">
                <a:solidFill>
                  <a:srgbClr val="8B8B8B"/>
                </a:solidFill>
                <a:latin typeface="Calibri"/>
              </a:rPr>
              <a:t>33</a:t>
            </a:fld>
            <a:endParaRPr/>
          </a:p>
        </p:txBody>
      </p:sp>
      <p:pic>
        <p:nvPicPr>
          <p:cNvPr id="582" name="Picture 6"/>
          <p:cNvPicPr/>
          <p:nvPr/>
        </p:nvPicPr>
        <p:blipFill>
          <a:blip r:embed="rId2"/>
          <a:stretch>
            <a:fillRect/>
          </a:stretch>
        </p:blipFill>
        <p:spPr>
          <a:xfrm>
            <a:off x="457200" y="1238727"/>
            <a:ext cx="7935120" cy="3474360"/>
          </a:xfrm>
          <a:prstGeom prst="rect">
            <a:avLst/>
          </a:prstGeom>
          <a:ln>
            <a:noFill/>
          </a:ln>
        </p:spPr>
      </p:pic>
      <p:sp>
        <p:nvSpPr>
          <p:cNvPr id="583" name="CustomShape 5"/>
          <p:cNvSpPr/>
          <p:nvPr/>
        </p:nvSpPr>
        <p:spPr>
          <a:xfrm>
            <a:off x="6040898" y="918753"/>
            <a:ext cx="2971080" cy="3632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dirty="0" err="1">
                <a:latin typeface="Calibri"/>
              </a:rPr>
              <a:t>Qiu</a:t>
            </a:r>
            <a:r>
              <a:rPr lang="en-US" sz="1400" dirty="0">
                <a:latin typeface="Calibri"/>
              </a:rPr>
              <a:t> &amp; </a:t>
            </a:r>
            <a:r>
              <a:rPr lang="en-US" sz="1400" dirty="0" err="1">
                <a:latin typeface="Calibri"/>
              </a:rPr>
              <a:t>Sterman</a:t>
            </a:r>
            <a:r>
              <a:rPr lang="en-US" sz="1400" dirty="0">
                <a:latin typeface="Calibri"/>
              </a:rPr>
              <a:t>  PRD 59 (1998)</a:t>
            </a:r>
            <a:endParaRPr dirty="0"/>
          </a:p>
        </p:txBody>
      </p:sp>
      <p:sp>
        <p:nvSpPr>
          <p:cNvPr id="584" name="CustomShape 6"/>
          <p:cNvSpPr/>
          <p:nvPr/>
        </p:nvSpPr>
        <p:spPr>
          <a:xfrm>
            <a:off x="2252057" y="4927180"/>
            <a:ext cx="5736139" cy="1157466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600" dirty="0">
                <a:solidFill>
                  <a:srgbClr val="FF3333"/>
                </a:solidFill>
                <a:latin typeface="Calibri"/>
              </a:rPr>
              <a:t>1</a:t>
            </a:r>
            <a:r>
              <a:rPr lang="en-US" sz="1600" baseline="30000" dirty="0">
                <a:solidFill>
                  <a:srgbClr val="FF3333"/>
                </a:solidFill>
                <a:latin typeface="Calibri"/>
              </a:rPr>
              <a:t>st</a:t>
            </a:r>
            <a:r>
              <a:rPr lang="en-US" sz="1600" dirty="0">
                <a:solidFill>
                  <a:srgbClr val="FF3333"/>
                </a:solidFill>
                <a:latin typeface="Calibri"/>
              </a:rPr>
              <a:t> term:  twsit-3 correlation functions, “</a:t>
            </a:r>
            <a:r>
              <a:rPr lang="en-US" sz="1600" dirty="0" err="1">
                <a:solidFill>
                  <a:srgbClr val="FF3333"/>
                </a:solidFill>
                <a:latin typeface="Calibri"/>
              </a:rPr>
              <a:t>Sivers</a:t>
            </a:r>
            <a:r>
              <a:rPr lang="en-US" sz="1600" dirty="0">
                <a:solidFill>
                  <a:srgbClr val="FF3333"/>
                </a:solidFill>
                <a:latin typeface="Calibri"/>
              </a:rPr>
              <a:t>”</a:t>
            </a:r>
            <a:endParaRPr sz="1600" dirty="0"/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rgbClr val="1C3EBD"/>
                </a:solidFill>
                <a:latin typeface="Calibri"/>
              </a:rPr>
              <a:t>2</a:t>
            </a:r>
            <a:r>
              <a:rPr lang="en-US" sz="1600" baseline="30000" dirty="0">
                <a:solidFill>
                  <a:srgbClr val="1C3EBD"/>
                </a:solidFill>
                <a:latin typeface="Calibri"/>
              </a:rPr>
              <a:t>nd</a:t>
            </a:r>
            <a:r>
              <a:rPr lang="en-US" sz="1600" dirty="0">
                <a:solidFill>
                  <a:srgbClr val="1C3EBD"/>
                </a:solidFill>
                <a:latin typeface="Calibri"/>
              </a:rPr>
              <a:t> term: twist-2 </a:t>
            </a:r>
            <a:r>
              <a:rPr lang="en-US" sz="1600" dirty="0" err="1">
                <a:solidFill>
                  <a:srgbClr val="1C3EBD"/>
                </a:solidFill>
                <a:latin typeface="Calibri"/>
              </a:rPr>
              <a:t>transversity</a:t>
            </a:r>
            <a:r>
              <a:rPr lang="en-US" sz="1600" dirty="0">
                <a:solidFill>
                  <a:srgbClr val="1C3EBD"/>
                </a:solidFill>
                <a:latin typeface="Calibri"/>
              </a:rPr>
              <a:t> * twist-3 from </a:t>
            </a:r>
            <a:r>
              <a:rPr lang="en-US" sz="1600" dirty="0" err="1">
                <a:solidFill>
                  <a:srgbClr val="1C3EBD"/>
                </a:solidFill>
                <a:latin typeface="Calibri"/>
              </a:rPr>
              <a:t>unpol</a:t>
            </a:r>
            <a:r>
              <a:rPr lang="en-US" sz="1600" dirty="0">
                <a:solidFill>
                  <a:srgbClr val="1C3EBD"/>
                </a:solidFill>
                <a:latin typeface="Calibri"/>
              </a:rPr>
              <a:t> beam (expected small)</a:t>
            </a:r>
            <a:endParaRPr sz="1600" dirty="0">
              <a:solidFill>
                <a:srgbClr val="1C3EBD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rgbClr val="00B050"/>
                </a:solidFill>
                <a:latin typeface="Calibri"/>
              </a:rPr>
              <a:t>3</a:t>
            </a:r>
            <a:r>
              <a:rPr lang="en-US" sz="1600" baseline="30000" dirty="0">
                <a:solidFill>
                  <a:srgbClr val="00B050"/>
                </a:solidFill>
                <a:latin typeface="Calibri"/>
              </a:rPr>
              <a:t>rd</a:t>
            </a:r>
            <a:r>
              <a:rPr lang="en-US" sz="1600" dirty="0">
                <a:solidFill>
                  <a:srgbClr val="00B050"/>
                </a:solidFill>
                <a:latin typeface="Calibri"/>
              </a:rPr>
              <a:t> term: twist-2 </a:t>
            </a:r>
            <a:r>
              <a:rPr lang="en-US" sz="1600" dirty="0" err="1">
                <a:solidFill>
                  <a:srgbClr val="00B050"/>
                </a:solidFill>
                <a:latin typeface="Calibri"/>
              </a:rPr>
              <a:t>transversity</a:t>
            </a:r>
            <a:r>
              <a:rPr lang="en-US" sz="1600" dirty="0">
                <a:solidFill>
                  <a:srgbClr val="00B050"/>
                </a:solidFill>
                <a:latin typeface="Calibri"/>
              </a:rPr>
              <a:t> * twist-3 FF, “Collins”  </a:t>
            </a:r>
            <a:endParaRPr sz="1600" dirty="0">
              <a:solidFill>
                <a:srgbClr val="00B050"/>
              </a:solidFill>
            </a:endParaRPr>
          </a:p>
          <a:p>
            <a:pPr>
              <a:lnSpc>
                <a:spcPct val="100000"/>
              </a:lnSpc>
            </a:pPr>
            <a:endParaRPr dirty="0"/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2829849" y="1757516"/>
            <a:ext cx="5158347" cy="5466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2829849" y="2782752"/>
            <a:ext cx="5158347" cy="54661"/>
          </a:xfrm>
          <a:prstGeom prst="line">
            <a:avLst/>
          </a:prstGeom>
          <a:ln>
            <a:solidFill>
              <a:srgbClr val="1C3EB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2829849" y="3807988"/>
            <a:ext cx="5158347" cy="54661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309963"/>
            <a:ext cx="2133600" cy="365125"/>
          </a:xfrm>
        </p:spPr>
        <p:txBody>
          <a:bodyPr/>
          <a:lstStyle/>
          <a:p>
            <a:fld id="{A70CFC71-E842-D74B-8F3A-19BF1443D5DC}" type="datetime1">
              <a:rPr lang="en-US" smtClean="0"/>
              <a:t>7/25/18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976960" y="6341857"/>
            <a:ext cx="2895600" cy="365125"/>
          </a:xfrm>
        </p:spPr>
        <p:txBody>
          <a:bodyPr/>
          <a:lstStyle/>
          <a:p>
            <a:r>
              <a:rPr lang="en-US"/>
              <a:t>Ming Liu, SeaQuest/E1039 Collab. Mtg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77392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5C6F9-69E7-0D43-BE79-E367AEE4D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701" y="50150"/>
            <a:ext cx="8852598" cy="1162258"/>
          </a:xfrm>
        </p:spPr>
        <p:txBody>
          <a:bodyPr>
            <a:normAutofit/>
          </a:bodyPr>
          <a:lstStyle/>
          <a:p>
            <a:r>
              <a:rPr lang="en-US" sz="4000" dirty="0" err="1"/>
              <a:t>Sivers</a:t>
            </a:r>
            <a:r>
              <a:rPr lang="en-US" sz="4000" dirty="0"/>
              <a:t> Functions from Global Fits – Quarks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71D3D4-908B-DD4A-A202-D1471D9C4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898" y="1158945"/>
            <a:ext cx="7886700" cy="654055"/>
          </a:xfrm>
        </p:spPr>
        <p:txBody>
          <a:bodyPr>
            <a:normAutofit fontScale="92500"/>
          </a:bodyPr>
          <a:lstStyle/>
          <a:p>
            <a:r>
              <a:rPr lang="en-US" dirty="0"/>
              <a:t>Sea Quark </a:t>
            </a:r>
            <a:r>
              <a:rPr lang="en-US" dirty="0" err="1"/>
              <a:t>Sivers</a:t>
            </a:r>
            <a:r>
              <a:rPr lang="en-US" dirty="0"/>
              <a:t> poorly constrained, but seem small </a:t>
            </a:r>
          </a:p>
          <a:p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1A4B9A8-701D-5941-A0FC-AA5A9D08EB25}"/>
              </a:ext>
            </a:extLst>
          </p:cNvPr>
          <p:cNvGrpSpPr/>
          <p:nvPr/>
        </p:nvGrpSpPr>
        <p:grpSpPr>
          <a:xfrm>
            <a:off x="145700" y="1577591"/>
            <a:ext cx="8425543" cy="5119128"/>
            <a:chOff x="145701" y="1885295"/>
            <a:chExt cx="8065094" cy="481142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EE59D15-44BE-B74C-BB7F-9203BE14975C}"/>
                </a:ext>
              </a:extLst>
            </p:cNvPr>
            <p:cNvGrpSpPr/>
            <p:nvPr/>
          </p:nvGrpSpPr>
          <p:grpSpPr>
            <a:xfrm>
              <a:off x="145701" y="1885295"/>
              <a:ext cx="8065094" cy="4811424"/>
              <a:chOff x="43926" y="1845101"/>
              <a:chExt cx="8065094" cy="4811424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D5E1909B-37C3-8B46-9869-6CF8FC040F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b="27352"/>
              <a:stretch/>
            </p:blipFill>
            <p:spPr>
              <a:xfrm>
                <a:off x="43926" y="1899138"/>
                <a:ext cx="8065094" cy="4757387"/>
              </a:xfrm>
              <a:prstGeom prst="rect">
                <a:avLst/>
              </a:prstGeom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1ABEF71-A5C2-E24A-8F23-90B258AAD5F2}"/>
                  </a:ext>
                </a:extLst>
              </p:cNvPr>
              <p:cNvSpPr txBox="1"/>
              <p:nvPr/>
            </p:nvSpPr>
            <p:spPr>
              <a:xfrm>
                <a:off x="5240844" y="1845101"/>
                <a:ext cx="250805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1612.06413, M. </a:t>
                </a:r>
                <a:r>
                  <a:rPr lang="en-US" sz="1400" dirty="0" err="1"/>
                  <a:t>Anselmino</a:t>
                </a:r>
                <a:r>
                  <a:rPr lang="en-US" sz="1400" dirty="0"/>
                  <a:t> et al</a:t>
                </a:r>
              </a:p>
            </p:txBody>
          </p:sp>
        </p:grpSp>
        <p:sp>
          <p:nvSpPr>
            <p:cNvPr id="8" name="Frame 7">
              <a:extLst>
                <a:ext uri="{FF2B5EF4-FFF2-40B4-BE49-F238E27FC236}">
                  <a16:creationId xmlns:a16="http://schemas.microsoft.com/office/drawing/2014/main" id="{44E9AC9D-5A88-9846-86C1-C28B0AA7DD5E}"/>
                </a:ext>
              </a:extLst>
            </p:cNvPr>
            <p:cNvSpPr/>
            <p:nvPr/>
          </p:nvSpPr>
          <p:spPr>
            <a:xfrm>
              <a:off x="994787" y="4139921"/>
              <a:ext cx="2954215" cy="2009670"/>
            </a:xfrm>
            <a:prstGeom prst="frame">
              <a:avLst/>
            </a:prstGeom>
            <a:solidFill>
              <a:srgbClr val="00B050">
                <a:alpha val="2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AD5E8C54-B121-FE40-922E-B74CD8065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37344-346A-D543-A793-304E6ADE130F}" type="datetime1">
              <a:rPr lang="en-US" smtClean="0"/>
              <a:t>7/25/18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E1FB8D6-09D4-2446-AB07-4377C27BC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CEB482B-0B61-1645-84B5-54EB097B5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6874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BA874-0E5D-5348-AF71-4FA1F98BE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823" y="12839"/>
            <a:ext cx="8832072" cy="574956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Drell</a:t>
            </a:r>
            <a:r>
              <a:rPr lang="en-US" dirty="0">
                <a:solidFill>
                  <a:srgbClr val="FF0000"/>
                </a:solidFill>
              </a:rPr>
              <a:t>-Yan </a:t>
            </a:r>
            <a:r>
              <a:rPr lang="en-US" dirty="0" err="1">
                <a:solidFill>
                  <a:srgbClr val="FF0000"/>
                </a:solidFill>
              </a:rPr>
              <a:t>Sivers</a:t>
            </a:r>
            <a:r>
              <a:rPr lang="en-US" dirty="0">
                <a:solidFill>
                  <a:srgbClr val="FF0000"/>
                </a:solidFill>
              </a:rPr>
              <a:t> Asymmetries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E52EE69-3419-E84C-AA70-C82D8DC5A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0573" y="4101127"/>
            <a:ext cx="3832322" cy="242649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CBDC1E20-C589-714D-B87C-B612B811887A}"/>
              </a:ext>
            </a:extLst>
          </p:cNvPr>
          <p:cNvGrpSpPr/>
          <p:nvPr/>
        </p:nvGrpSpPr>
        <p:grpSpPr>
          <a:xfrm>
            <a:off x="170823" y="587794"/>
            <a:ext cx="4803798" cy="2766401"/>
            <a:chOff x="560837" y="887975"/>
            <a:chExt cx="4413784" cy="239940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14C728D-94BA-C344-B133-D7AE489166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350" r="15131" b="16957"/>
            <a:stretch/>
          </p:blipFill>
          <p:spPr>
            <a:xfrm>
              <a:off x="560837" y="1023809"/>
              <a:ext cx="4413784" cy="226357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24CFE8B-822D-9745-A737-E649E213CE48}"/>
                </a:ext>
              </a:extLst>
            </p:cNvPr>
            <p:cNvSpPr txBox="1"/>
            <p:nvPr/>
          </p:nvSpPr>
          <p:spPr>
            <a:xfrm>
              <a:off x="1064477" y="887975"/>
              <a:ext cx="17597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Kang et al, 1401.5078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70899D2-8CED-C84D-BB7E-A5B50D0AB2D5}"/>
              </a:ext>
            </a:extLst>
          </p:cNvPr>
          <p:cNvSpPr txBox="1"/>
          <p:nvPr/>
        </p:nvSpPr>
        <p:spPr>
          <a:xfrm>
            <a:off x="2099458" y="3959051"/>
            <a:ext cx="1101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COMPASS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6C805A7-A389-8049-8B70-3FBABCDCE3BA}"/>
              </a:ext>
            </a:extLst>
          </p:cNvPr>
          <p:cNvGrpSpPr/>
          <p:nvPr/>
        </p:nvGrpSpPr>
        <p:grpSpPr>
          <a:xfrm>
            <a:off x="249487" y="3287383"/>
            <a:ext cx="4215487" cy="3599912"/>
            <a:chOff x="249487" y="3287383"/>
            <a:chExt cx="4215487" cy="359991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F3EBF76-73C8-A240-8B59-A18DD55A0D5B}"/>
                </a:ext>
              </a:extLst>
            </p:cNvPr>
            <p:cNvGrpSpPr/>
            <p:nvPr/>
          </p:nvGrpSpPr>
          <p:grpSpPr>
            <a:xfrm>
              <a:off x="249487" y="3287383"/>
              <a:ext cx="4215487" cy="3599912"/>
              <a:chOff x="4772966" y="3258089"/>
              <a:chExt cx="4215487" cy="3599912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00AD21C3-7F8F-A04B-9D22-BC5A6300310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0521"/>
              <a:stretch/>
            </p:blipFill>
            <p:spPr>
              <a:xfrm>
                <a:off x="4772966" y="3258089"/>
                <a:ext cx="4215487" cy="3599912"/>
              </a:xfrm>
              <a:prstGeom prst="rect">
                <a:avLst/>
              </a:prstGeom>
            </p:spPr>
          </p:pic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32F9A5FF-FE56-9441-A8E9-3FA4F5C2B396}"/>
                  </a:ext>
                </a:extLst>
              </p:cNvPr>
              <p:cNvCxnSpPr/>
              <p:nvPr/>
            </p:nvCxnSpPr>
            <p:spPr>
              <a:xfrm>
                <a:off x="6330462" y="5058045"/>
                <a:ext cx="793819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F5EE043-1621-5144-96DF-10C7E4173BD2}"/>
                </a:ext>
              </a:extLst>
            </p:cNvPr>
            <p:cNvSpPr txBox="1"/>
            <p:nvPr/>
          </p:nvSpPr>
          <p:spPr>
            <a:xfrm>
              <a:off x="1820546" y="3657544"/>
              <a:ext cx="16280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>
                  <a:solidFill>
                    <a:srgbClr val="FF0000"/>
                  </a:solidFill>
                </a:rPr>
                <a:t>SeaQuest</a:t>
              </a:r>
              <a:r>
                <a:rPr lang="en-US" b="1" dirty="0">
                  <a:solidFill>
                    <a:srgbClr val="FF0000"/>
                  </a:solidFill>
                </a:rPr>
                <a:t>: </a:t>
              </a:r>
              <a:r>
                <a:rPr lang="en-US" b="1" dirty="0" err="1">
                  <a:solidFill>
                    <a:srgbClr val="FF0000"/>
                  </a:solidFill>
                </a:rPr>
                <a:t>p+p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0F56BED-A41F-464F-9B14-0BCEAF58D307}"/>
              </a:ext>
            </a:extLst>
          </p:cNvPr>
          <p:cNvGrpSpPr/>
          <p:nvPr/>
        </p:nvGrpSpPr>
        <p:grpSpPr>
          <a:xfrm>
            <a:off x="4843306" y="797283"/>
            <a:ext cx="4300694" cy="3531100"/>
            <a:chOff x="4724763" y="3258088"/>
            <a:chExt cx="4278132" cy="359991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BB4C088-6C81-4846-AD6A-7097B87334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49786"/>
            <a:stretch/>
          </p:blipFill>
          <p:spPr>
            <a:xfrm>
              <a:off x="4724763" y="3258088"/>
              <a:ext cx="4278132" cy="359991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645600E-ACE7-304F-AD5B-9A9CB18A8F7E}"/>
                </a:ext>
              </a:extLst>
            </p:cNvPr>
            <p:cNvSpPr txBox="1"/>
            <p:nvPr/>
          </p:nvSpPr>
          <p:spPr>
            <a:xfrm>
              <a:off x="6370655" y="3959051"/>
              <a:ext cx="11017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COMPASS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C4357423-FF65-7342-93C3-00EB91EEEB84}"/>
                </a:ext>
              </a:extLst>
            </p:cNvPr>
            <p:cNvCxnSpPr/>
            <p:nvPr/>
          </p:nvCxnSpPr>
          <p:spPr>
            <a:xfrm>
              <a:off x="6109352" y="4998578"/>
              <a:ext cx="793819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A5DBAABF-E437-FE49-9BF6-E40A0C3811E9}"/>
              </a:ext>
            </a:extLst>
          </p:cNvPr>
          <p:cNvSpPr txBox="1"/>
          <p:nvPr/>
        </p:nvSpPr>
        <p:spPr>
          <a:xfrm>
            <a:off x="2765420" y="4227949"/>
            <a:ext cx="1366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1F28FF"/>
                </a:solidFill>
              </a:rPr>
              <a:t>n+p</a:t>
            </a:r>
            <a:r>
              <a:rPr lang="en-US" b="1" dirty="0">
                <a:solidFill>
                  <a:srgbClr val="1F28FF"/>
                </a:solidFill>
              </a:rPr>
              <a:t> desired!</a:t>
            </a:r>
          </a:p>
        </p:txBody>
      </p:sp>
      <p:sp>
        <p:nvSpPr>
          <p:cNvPr id="30" name="Date Placeholder 29">
            <a:extLst>
              <a:ext uri="{FF2B5EF4-FFF2-40B4-BE49-F238E27FC236}">
                <a16:creationId xmlns:a16="http://schemas.microsoft.com/office/drawing/2014/main" id="{CF31059B-4DD9-F74D-8119-7D31B942A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1274E-AE35-AC48-9EE5-27F0DF1903D2}" type="datetime1">
              <a:rPr lang="en-US" smtClean="0"/>
              <a:t>7/25/18</a:t>
            </a:fld>
            <a:endParaRPr lang="en-US"/>
          </a:p>
        </p:txBody>
      </p:sp>
      <p:sp>
        <p:nvSpPr>
          <p:cNvPr id="31" name="Footer Placeholder 30">
            <a:extLst>
              <a:ext uri="{FF2B5EF4-FFF2-40B4-BE49-F238E27FC236}">
                <a16:creationId xmlns:a16="http://schemas.microsoft.com/office/drawing/2014/main" id="{19E1E2AC-75A2-3448-92B8-2CA9B1501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884533B8-DFB9-D046-81B9-78BB09383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4483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60917-00E2-6C4B-AFF8-47953D672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Polarized Target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7423BE-F7D1-8B4C-885C-734B66308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6F0AA-1B46-7144-B892-F7B4631F14D8}" type="datetime1">
              <a:rPr lang="en-US" smtClean="0"/>
              <a:t>7/25/18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C42405-29B7-2F44-9E27-D7769D153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F3D96A-83FF-9B44-B464-0F85C4C92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36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4A7570-A896-9D4C-AF07-621760742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752" y="2474565"/>
            <a:ext cx="4780395" cy="30979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C79C6D4-2C2C-624E-BDC2-A54231BF3F34}"/>
              </a:ext>
            </a:extLst>
          </p:cNvPr>
          <p:cNvSpPr txBox="1"/>
          <p:nvPr/>
        </p:nvSpPr>
        <p:spPr>
          <a:xfrm>
            <a:off x="6115050" y="1690689"/>
            <a:ext cx="1396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DNP: P ~90%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9991A5-78C4-D646-B653-F8B46AE303E1}"/>
              </a:ext>
            </a:extLst>
          </p:cNvPr>
          <p:cNvSpPr txBox="1"/>
          <p:nvPr/>
        </p:nvSpPr>
        <p:spPr>
          <a:xfrm>
            <a:off x="332509" y="2055715"/>
            <a:ext cx="3348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THERMAL EQUILIBIRUM: P ~ 0.5%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77EC13B-0F00-9B49-A507-DE6400542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8297" y="3391646"/>
            <a:ext cx="1955800" cy="6318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3BA3748-9966-CD4F-82B3-5C830BCCEB09}"/>
              </a:ext>
            </a:extLst>
          </p:cNvPr>
          <p:cNvSpPr txBox="1"/>
          <p:nvPr/>
        </p:nvSpPr>
        <p:spPr>
          <a:xfrm>
            <a:off x="942109" y="3524860"/>
            <a:ext cx="356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 </a:t>
            </a:r>
          </a:p>
        </p:txBody>
      </p:sp>
    </p:spTree>
    <p:extLst>
      <p:ext uri="{BB962C8B-B14F-4D97-AF65-F5344CB8AC3E}">
        <p14:creationId xmlns:p14="http://schemas.microsoft.com/office/powerpoint/2010/main" val="39588069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1FD4A-5B6B-144B-8818-D291D247A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487" y="206656"/>
            <a:ext cx="7886700" cy="132556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E1039 DY A</a:t>
            </a:r>
            <a:r>
              <a:rPr lang="en-US" baseline="-25000" dirty="0">
                <a:solidFill>
                  <a:srgbClr val="FF0000"/>
                </a:solidFill>
              </a:rPr>
              <a:t>N</a:t>
            </a:r>
            <a:r>
              <a:rPr lang="en-US" dirty="0">
                <a:solidFill>
                  <a:srgbClr val="FF0000"/>
                </a:solidFill>
              </a:rPr>
              <a:t> Sensitivity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B08EDC-2B31-5B4E-AF1A-295719745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698" y="1690689"/>
            <a:ext cx="4315139" cy="483697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8E76B19-8A29-D442-8BE5-154874961468}"/>
              </a:ext>
            </a:extLst>
          </p:cNvPr>
          <p:cNvGrpSpPr/>
          <p:nvPr/>
        </p:nvGrpSpPr>
        <p:grpSpPr>
          <a:xfrm>
            <a:off x="4707449" y="3136657"/>
            <a:ext cx="4215487" cy="3599912"/>
            <a:chOff x="249487" y="3287383"/>
            <a:chExt cx="4215487" cy="359991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8ED9ED2-82AE-5F43-90C9-E10C946E946C}"/>
                </a:ext>
              </a:extLst>
            </p:cNvPr>
            <p:cNvGrpSpPr/>
            <p:nvPr/>
          </p:nvGrpSpPr>
          <p:grpSpPr>
            <a:xfrm>
              <a:off x="249487" y="3287383"/>
              <a:ext cx="4215487" cy="3599912"/>
              <a:chOff x="4772966" y="3258089"/>
              <a:chExt cx="4215487" cy="3599912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F2AED649-D456-5F48-AE5F-4EDBC71DB2F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0521"/>
              <a:stretch/>
            </p:blipFill>
            <p:spPr>
              <a:xfrm>
                <a:off x="4772966" y="3258089"/>
                <a:ext cx="4215487" cy="3599912"/>
              </a:xfrm>
              <a:prstGeom prst="rect">
                <a:avLst/>
              </a:prstGeom>
            </p:spPr>
          </p:pic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76F4CD81-1E07-664B-A2A1-D4584B90540D}"/>
                  </a:ext>
                </a:extLst>
              </p:cNvPr>
              <p:cNvCxnSpPr/>
              <p:nvPr/>
            </p:nvCxnSpPr>
            <p:spPr>
              <a:xfrm>
                <a:off x="6330462" y="5058045"/>
                <a:ext cx="793819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53DE322-AFAE-C649-B8D3-D1FFD773F17D}"/>
                </a:ext>
              </a:extLst>
            </p:cNvPr>
            <p:cNvSpPr txBox="1"/>
            <p:nvPr/>
          </p:nvSpPr>
          <p:spPr>
            <a:xfrm>
              <a:off x="1820546" y="3657544"/>
              <a:ext cx="16280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>
                  <a:solidFill>
                    <a:srgbClr val="FF0000"/>
                  </a:solidFill>
                </a:rPr>
                <a:t>SeaQuest</a:t>
              </a:r>
              <a:r>
                <a:rPr lang="en-US" b="1" dirty="0">
                  <a:solidFill>
                    <a:srgbClr val="FF0000"/>
                  </a:solidFill>
                </a:rPr>
                <a:t>: </a:t>
              </a:r>
              <a:r>
                <a:rPr lang="en-US" b="1" dirty="0" err="1">
                  <a:solidFill>
                    <a:srgbClr val="FF0000"/>
                  </a:solidFill>
                </a:rPr>
                <a:t>p+p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0F714A4-536D-B44A-BE23-FBA077B096D1}"/>
              </a:ext>
            </a:extLst>
          </p:cNvPr>
          <p:cNvSpPr txBox="1"/>
          <p:nvPr/>
        </p:nvSpPr>
        <p:spPr>
          <a:xfrm>
            <a:off x="4927848" y="1851588"/>
            <a:ext cx="40929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It is critical to control of systematic </a:t>
            </a:r>
          </a:p>
          <a:p>
            <a:r>
              <a:rPr lang="en-US" dirty="0"/>
              <a:t>errors for high precision measurements    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2C1F03B6-C1D0-AE48-B619-5E306CB0E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562D1-F6AF-C442-B1F6-C802D7EE5D8A}" type="datetime1">
              <a:rPr lang="en-US" smtClean="0"/>
              <a:t>7/25/18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D9C96C7-4564-D147-81DB-31E226B6D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A57CD63-F866-6B4C-91FA-EEF408710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6970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65E0E-B8C2-2147-AAE5-833D0A84A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00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Electroweak Probe for Sea Quarks at High Energy at RHIC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1A020F-C7EF-C34E-90A7-0E58AD5CF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39275-9432-5947-8AC1-61CCB0D605B3}" type="datetime1">
              <a:rPr lang="en-US" smtClean="0"/>
              <a:t>7/25/18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072DA0-DF21-2242-B0A6-077B2CB88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A3996-9DA7-9948-9E01-510B24067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38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69407B-7A06-1C47-BE18-AFD1B39AA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5474" y="2194593"/>
            <a:ext cx="2886891" cy="21531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BEC7D9-5EB4-E242-A75D-9D64C5A45D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9280" y="1572246"/>
            <a:ext cx="5416550" cy="420509"/>
          </a:xfrm>
          <a:prstGeom prst="rect">
            <a:avLst/>
          </a:prstGeom>
        </p:spPr>
      </p:pic>
      <p:pic>
        <p:nvPicPr>
          <p:cNvPr id="11" name="W_Boson_Production_5.pdf" descr="W_Boson_Production_5.pdf">
            <a:extLst>
              <a:ext uri="{FF2B5EF4-FFF2-40B4-BE49-F238E27FC236}">
                <a16:creationId xmlns:a16="http://schemas.microsoft.com/office/drawing/2014/main" id="{B99C33C8-52AB-C648-AB17-79F65EC1F9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342709" y="2289012"/>
            <a:ext cx="3480717" cy="1964303"/>
          </a:xfrm>
          <a:prstGeom prst="rect">
            <a:avLst/>
          </a:prstGeom>
          <a:ln w="12700"/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E9C8250-216E-994C-85E3-AA790EF21E21}"/>
              </a:ext>
            </a:extLst>
          </p:cNvPr>
          <p:cNvGrpSpPr/>
          <p:nvPr/>
        </p:nvGrpSpPr>
        <p:grpSpPr>
          <a:xfrm>
            <a:off x="1065125" y="4688067"/>
            <a:ext cx="4379225" cy="1327950"/>
            <a:chOff x="1497204" y="4864943"/>
            <a:chExt cx="4379225" cy="132795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C2930DF-BA60-3F4F-AD4A-D147A5C2797E}"/>
                </a:ext>
              </a:extLst>
            </p:cNvPr>
            <p:cNvGrpSpPr/>
            <p:nvPr/>
          </p:nvGrpSpPr>
          <p:grpSpPr>
            <a:xfrm>
              <a:off x="1497204" y="4864943"/>
              <a:ext cx="4379225" cy="484657"/>
              <a:chOff x="924448" y="5097141"/>
              <a:chExt cx="4379225" cy="484657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AB81A92-9DF6-9C4E-95AC-73AC561350F0}"/>
                  </a:ext>
                </a:extLst>
              </p:cNvPr>
              <p:cNvSpPr txBox="1"/>
              <p:nvPr/>
            </p:nvSpPr>
            <p:spPr>
              <a:xfrm>
                <a:off x="924448" y="5154804"/>
                <a:ext cx="1047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A</a:t>
                </a:r>
                <a:r>
                  <a:rPr lang="en-US" baseline="-25000" dirty="0"/>
                  <a:t>N</a:t>
                </a:r>
                <a:r>
                  <a:rPr lang="en-US" dirty="0"/>
                  <a:t>(W</a:t>
                </a:r>
                <a:r>
                  <a:rPr lang="en-US" baseline="30000" dirty="0"/>
                  <a:t>+</a:t>
                </a:r>
                <a:r>
                  <a:rPr lang="en-US" dirty="0"/>
                  <a:t>) ~</a:t>
                </a:r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02CD973A-1AD3-0A4D-B48B-F77518F27E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21223" y="5097141"/>
                <a:ext cx="3282450" cy="484657"/>
              </a:xfrm>
              <a:prstGeom prst="rect">
                <a:avLst/>
              </a:prstGeom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4997E15-8A03-7046-BBB7-48086145F617}"/>
                </a:ext>
              </a:extLst>
            </p:cNvPr>
            <p:cNvGrpSpPr/>
            <p:nvPr/>
          </p:nvGrpSpPr>
          <p:grpSpPr>
            <a:xfrm>
              <a:off x="1497204" y="5729563"/>
              <a:ext cx="4188748" cy="463330"/>
              <a:chOff x="1572124" y="5713633"/>
              <a:chExt cx="4188748" cy="463330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3D72BA4-7B23-274D-8712-5FC31AA7E4C7}"/>
                  </a:ext>
                </a:extLst>
              </p:cNvPr>
              <p:cNvSpPr txBox="1"/>
              <p:nvPr/>
            </p:nvSpPr>
            <p:spPr>
              <a:xfrm>
                <a:off x="1572124" y="5760632"/>
                <a:ext cx="96821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A</a:t>
                </a:r>
                <a:r>
                  <a:rPr lang="en-US" baseline="-25000" dirty="0"/>
                  <a:t>N</a:t>
                </a:r>
                <a:r>
                  <a:rPr lang="en-US" dirty="0"/>
                  <a:t>(W</a:t>
                </a:r>
                <a:r>
                  <a:rPr lang="en-US" baseline="30000" dirty="0"/>
                  <a:t>-</a:t>
                </a:r>
                <a:r>
                  <a:rPr lang="en-US" dirty="0"/>
                  <a:t>) ~</a:t>
                </a:r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98697D67-9423-3748-8682-1F54143618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86050" y="5713633"/>
                <a:ext cx="3074822" cy="463330"/>
              </a:xfrm>
              <a:prstGeom prst="rect">
                <a:avLst/>
              </a:prstGeom>
            </p:spPr>
          </p:pic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612E1C6-17E4-1F45-B768-FDF4AE3D353D}"/>
              </a:ext>
            </a:extLst>
          </p:cNvPr>
          <p:cNvSpPr txBox="1"/>
          <p:nvPr/>
        </p:nvSpPr>
        <p:spPr>
          <a:xfrm>
            <a:off x="5962070" y="4876123"/>
            <a:ext cx="28603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Sensitive to flavor identified </a:t>
            </a:r>
          </a:p>
          <a:p>
            <a:r>
              <a:rPr lang="en-US" dirty="0">
                <a:solidFill>
                  <a:srgbClr val="FF0000"/>
                </a:solidFill>
              </a:rPr>
              <a:t>(sea)quarks’ </a:t>
            </a:r>
            <a:r>
              <a:rPr lang="en-US" dirty="0" err="1">
                <a:solidFill>
                  <a:srgbClr val="FF0000"/>
                </a:solidFill>
              </a:rPr>
              <a:t>Sivers</a:t>
            </a:r>
            <a:r>
              <a:rPr lang="en-US" dirty="0">
                <a:solidFill>
                  <a:srgbClr val="FF0000"/>
                </a:solidFill>
              </a:rPr>
              <a:t> functions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70FEAC4-8A44-C842-9AD9-C60196AFC52A}"/>
              </a:ext>
            </a:extLst>
          </p:cNvPr>
          <p:cNvCxnSpPr/>
          <p:nvPr/>
        </p:nvCxnSpPr>
        <p:spPr>
          <a:xfrm>
            <a:off x="3949002" y="5172724"/>
            <a:ext cx="69333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CDC2F1F-C445-C043-97C3-103419A8D841}"/>
              </a:ext>
            </a:extLst>
          </p:cNvPr>
          <p:cNvCxnSpPr/>
          <p:nvPr/>
        </p:nvCxnSpPr>
        <p:spPr>
          <a:xfrm>
            <a:off x="2339382" y="6025563"/>
            <a:ext cx="69333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72375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403381-3BCC-CA40-A440-1383C58C0D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36" r="17597" b="16859"/>
          <a:stretch/>
        </p:blipFill>
        <p:spPr>
          <a:xfrm>
            <a:off x="3268464" y="1073536"/>
            <a:ext cx="5875536" cy="250911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57324C1-31DF-B74F-AA30-4D6A269E78FF}"/>
              </a:ext>
            </a:extLst>
          </p:cNvPr>
          <p:cNvSpPr txBox="1">
            <a:spLocks/>
          </p:cNvSpPr>
          <p:nvPr/>
        </p:nvSpPr>
        <p:spPr>
          <a:xfrm>
            <a:off x="79905" y="-61565"/>
            <a:ext cx="8918434" cy="9860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0000"/>
                </a:solidFill>
              </a:rPr>
              <a:t>RHIC W</a:t>
            </a:r>
            <a:r>
              <a:rPr lang="en-US" baseline="30000" dirty="0">
                <a:solidFill>
                  <a:srgbClr val="FF0000"/>
                </a:solidFill>
              </a:rPr>
              <a:t>+/-</a:t>
            </a:r>
            <a:r>
              <a:rPr lang="en-US" dirty="0">
                <a:solidFill>
                  <a:srgbClr val="FF0000"/>
                </a:solidFill>
              </a:rPr>
              <a:t> TSSA: Sea Quark </a:t>
            </a:r>
            <a:r>
              <a:rPr lang="en-US" dirty="0" err="1">
                <a:solidFill>
                  <a:srgbClr val="FF0000"/>
                </a:solidFill>
              </a:rPr>
              <a:t>Sivers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5392A1-393E-374C-9752-2E87E18902C9}"/>
              </a:ext>
            </a:extLst>
          </p:cNvPr>
          <p:cNvSpPr txBox="1"/>
          <p:nvPr/>
        </p:nvSpPr>
        <p:spPr>
          <a:xfrm>
            <a:off x="4993460" y="762982"/>
            <a:ext cx="4004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QCD Evolution included, Kang et al, 2014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36EAFA-DF50-C046-A99D-728AD1BDAD4C}"/>
              </a:ext>
            </a:extLst>
          </p:cNvPr>
          <p:cNvSpPr txBox="1"/>
          <p:nvPr/>
        </p:nvSpPr>
        <p:spPr>
          <a:xfrm>
            <a:off x="315264" y="3197833"/>
            <a:ext cx="2159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Anselmino</a:t>
            </a:r>
            <a:r>
              <a:rPr lang="en-US" dirty="0"/>
              <a:t> et al 2016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7A002A4-F1AF-6B4C-BCC8-036565C4B3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264" y="3567165"/>
            <a:ext cx="4750405" cy="28590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7373DD-7F5B-7E4C-81D9-FB980E59D4E2}"/>
              </a:ext>
            </a:extLst>
          </p:cNvPr>
          <p:cNvSpPr txBox="1"/>
          <p:nvPr/>
        </p:nvSpPr>
        <p:spPr>
          <a:xfrm>
            <a:off x="477809" y="1884905"/>
            <a:ext cx="2302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QCD evolution: </a:t>
            </a:r>
          </a:p>
          <a:p>
            <a:r>
              <a:rPr lang="en-US" dirty="0"/>
              <a:t>reduces the amplitude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F91018-F883-D146-A03C-5BD997EFFD6F}"/>
              </a:ext>
            </a:extLst>
          </p:cNvPr>
          <p:cNvSpPr txBox="1"/>
          <p:nvPr/>
        </p:nvSpPr>
        <p:spPr>
          <a:xfrm>
            <a:off x="5883193" y="4119522"/>
            <a:ext cx="282731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RHIC data:</a:t>
            </a:r>
          </a:p>
          <a:p>
            <a:r>
              <a:rPr lang="en-US" dirty="0"/>
              <a:t>Statistically limited, ~0(10%)</a:t>
            </a:r>
          </a:p>
          <a:p>
            <a:endParaRPr lang="en-US" dirty="0"/>
          </a:p>
          <a:p>
            <a:r>
              <a:rPr lang="en-US" b="1" dirty="0"/>
              <a:t>E1039: </a:t>
            </a:r>
          </a:p>
          <a:p>
            <a:r>
              <a:rPr lang="en-US" dirty="0"/>
              <a:t>- lower Q</a:t>
            </a:r>
            <a:r>
              <a:rPr lang="en-US" baseline="30000" dirty="0"/>
              <a:t>2</a:t>
            </a:r>
          </a:p>
          <a:p>
            <a:r>
              <a:rPr lang="en-US" dirty="0"/>
              <a:t>- Better statistics, ~O(1%)   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50C551A9-6691-A442-B907-61A4EBF3B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607AD-0F80-A04A-90CA-40B95C84F0E6}" type="datetime1">
              <a:rPr lang="en-US" smtClean="0"/>
              <a:t>7/25/18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AE9EB1B0-ED72-CA4B-8FEB-43344849B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6D9BB1C8-362B-694F-A697-AE74A15E8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4417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>
          <a:xfrm>
            <a:off x="1391598" y="453586"/>
            <a:ext cx="6266502" cy="551393"/>
          </a:xfrm>
        </p:spPr>
        <p:txBody>
          <a:bodyPr>
            <a:normAutofit/>
          </a:bodyPr>
          <a:lstStyle/>
          <a:p>
            <a:pPr defTabSz="288809"/>
            <a:r>
              <a:rPr lang="en-US" sz="2400" dirty="0" err="1">
                <a:cs typeface="Gill Sans" charset="0"/>
                <a:sym typeface="Gill Sans" charset="0"/>
              </a:rPr>
              <a:t>SeaQuest</a:t>
            </a:r>
            <a:r>
              <a:rPr lang="en-US" sz="2400" dirty="0">
                <a:cs typeface="Gill Sans" charset="0"/>
                <a:sym typeface="Gill Sans" charset="0"/>
              </a:rPr>
              <a:t> at the Intensity Frontier at </a:t>
            </a:r>
            <a:r>
              <a:rPr lang="en-US" sz="2400" dirty="0" err="1">
                <a:cs typeface="Gill Sans" charset="0"/>
                <a:sym typeface="Gill Sans" charset="0"/>
              </a:rPr>
              <a:t>Fermilab</a:t>
            </a:r>
            <a:endParaRPr lang="en-US" baseline="30000" dirty="0"/>
          </a:p>
        </p:txBody>
      </p:sp>
      <p:pic>
        <p:nvPicPr>
          <p:cNvPr id="3077" name="Picture 5" descr="dropped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5597" y="2259604"/>
            <a:ext cx="4528189" cy="2220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8" name="Line 6"/>
          <p:cNvSpPr>
            <a:spLocks noChangeShapeType="1"/>
          </p:cNvSpPr>
          <p:nvPr/>
        </p:nvSpPr>
        <p:spPr bwMode="auto">
          <a:xfrm flipH="1">
            <a:off x="3342216" y="4142260"/>
            <a:ext cx="1796542" cy="431137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241093"/>
            <a:endParaRPr lang="en-US" sz="60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auto">
          <a:xfrm flipH="1">
            <a:off x="5609241" y="3614012"/>
            <a:ext cx="1692734" cy="406022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241093"/>
            <a:endParaRPr lang="en-US" sz="60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3080" name="AutoShape 8"/>
          <p:cNvSpPr>
            <a:spLocks/>
          </p:cNvSpPr>
          <p:nvPr/>
        </p:nvSpPr>
        <p:spPr bwMode="auto">
          <a:xfrm rot="20730000">
            <a:off x="5184800" y="3954736"/>
            <a:ext cx="389279" cy="24110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275">
                <a:latin typeface="Gill Sans" charset="0"/>
                <a:cs typeface="Gill Sans" charset="0"/>
                <a:sym typeface="Gill Sans" charset="0"/>
              </a:rPr>
              <a:t>25 m</a:t>
            </a:r>
            <a:endParaRPr lang="en-US" sz="1350"/>
          </a:p>
        </p:txBody>
      </p:sp>
      <p:sp>
        <p:nvSpPr>
          <p:cNvPr id="3081" name="Line 9"/>
          <p:cNvSpPr>
            <a:spLocks noChangeShapeType="1"/>
          </p:cNvSpPr>
          <p:nvPr/>
        </p:nvSpPr>
        <p:spPr bwMode="auto">
          <a:xfrm flipH="1">
            <a:off x="1470330" y="3970643"/>
            <a:ext cx="1195462" cy="298028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241093"/>
            <a:endParaRPr lang="en-US" sz="60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3082" name="AutoShape 10"/>
          <p:cNvSpPr>
            <a:spLocks/>
          </p:cNvSpPr>
          <p:nvPr/>
        </p:nvSpPr>
        <p:spPr bwMode="auto">
          <a:xfrm rot="20760000">
            <a:off x="1243460" y="3590573"/>
            <a:ext cx="1620738" cy="44871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125" b="1" dirty="0">
                <a:latin typeface="Gill Sans" charset="0"/>
                <a:cs typeface="Gill Sans" charset="0"/>
                <a:sym typeface="Gill Sans" charset="0"/>
              </a:rPr>
              <a:t>Beam</a:t>
            </a:r>
          </a:p>
          <a:p>
            <a:r>
              <a:rPr lang="en-US" sz="750" dirty="0">
                <a:latin typeface="Gill Sans" charset="0"/>
                <a:cs typeface="Gill Sans" charset="0"/>
                <a:sym typeface="Gill Sans" charset="0"/>
              </a:rPr>
              <a:t>120 </a:t>
            </a:r>
            <a:r>
              <a:rPr lang="en-US" sz="750" dirty="0" err="1">
                <a:latin typeface="Gill Sans" charset="0"/>
                <a:cs typeface="Gill Sans" charset="0"/>
                <a:sym typeface="Gill Sans" charset="0"/>
              </a:rPr>
              <a:t>GeV</a:t>
            </a:r>
            <a:r>
              <a:rPr lang="en-US" sz="750" dirty="0">
                <a:latin typeface="Gill Sans" charset="0"/>
                <a:cs typeface="Gill Sans" charset="0"/>
                <a:sym typeface="Gill Sans" charset="0"/>
              </a:rPr>
              <a:t> proton from Main Injector</a:t>
            </a:r>
          </a:p>
          <a:p>
            <a:r>
              <a:rPr lang="en-US" sz="750" dirty="0">
                <a:latin typeface="Gill Sans" charset="0"/>
                <a:cs typeface="Gill Sans" charset="0"/>
                <a:sym typeface="Gill Sans" charset="0"/>
              </a:rPr>
              <a:t>19ns RF, 4s spill, 0.5×10</a:t>
            </a:r>
            <a:r>
              <a:rPr lang="en-US" sz="750" baseline="32000" dirty="0">
                <a:latin typeface="Gill Sans" charset="0"/>
                <a:cs typeface="Gill Sans" charset="0"/>
                <a:sym typeface="Gill Sans" charset="0"/>
              </a:rPr>
              <a:t>13</a:t>
            </a:r>
            <a:r>
              <a:rPr lang="en-US" sz="750" dirty="0">
                <a:latin typeface="Gill Sans" charset="0"/>
                <a:cs typeface="Gill Sans" charset="0"/>
                <a:sym typeface="Gill Sans" charset="0"/>
              </a:rPr>
              <a:t> protons per spill</a:t>
            </a:r>
            <a:endParaRPr lang="en-US" sz="1350" dirty="0"/>
          </a:p>
        </p:txBody>
      </p:sp>
      <p:sp>
        <p:nvSpPr>
          <p:cNvPr id="3083" name="AutoShape 11"/>
          <p:cNvSpPr>
            <a:spLocks/>
          </p:cNvSpPr>
          <p:nvPr/>
        </p:nvSpPr>
        <p:spPr bwMode="auto">
          <a:xfrm rot="20760000">
            <a:off x="2489989" y="2464595"/>
            <a:ext cx="1290898" cy="56926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125" dirty="0">
                <a:latin typeface="Gill Sans" charset="0"/>
                <a:cs typeface="Gill Sans" charset="0"/>
                <a:sym typeface="Gill Sans" charset="0"/>
              </a:rPr>
              <a:t>Focusing magnet</a:t>
            </a:r>
          </a:p>
          <a:p>
            <a:r>
              <a:rPr lang="en-US" sz="1125" dirty="0">
                <a:latin typeface="Gill Sans" charset="0"/>
                <a:cs typeface="Gill Sans" charset="0"/>
                <a:sym typeface="Gill Sans" charset="0"/>
              </a:rPr>
              <a:t>and solid iron dump</a:t>
            </a:r>
          </a:p>
          <a:p>
            <a:r>
              <a:rPr lang="en-US" sz="1125" dirty="0" err="1">
                <a:latin typeface="Gill Sans" charset="0"/>
                <a:cs typeface="Gill Sans" charset="0"/>
                <a:sym typeface="Gill Sans" charset="0"/>
              </a:rPr>
              <a:t>Δp</a:t>
            </a:r>
            <a:r>
              <a:rPr lang="en-US" sz="1125" baseline="-6000" dirty="0" err="1">
                <a:latin typeface="Gill Sans" charset="0"/>
                <a:cs typeface="Gill Sans" charset="0"/>
                <a:sym typeface="Gill Sans" charset="0"/>
              </a:rPr>
              <a:t>t</a:t>
            </a:r>
            <a:r>
              <a:rPr lang="en-US" sz="1125" dirty="0">
                <a:latin typeface="Gill Sans" charset="0"/>
                <a:cs typeface="Gill Sans" charset="0"/>
                <a:sym typeface="Gill Sans" charset="0"/>
              </a:rPr>
              <a:t> = 2.9 </a:t>
            </a:r>
            <a:r>
              <a:rPr lang="en-US" sz="1125" dirty="0" err="1">
                <a:latin typeface="Gill Sans" charset="0"/>
                <a:cs typeface="Gill Sans" charset="0"/>
                <a:sym typeface="Gill Sans" charset="0"/>
              </a:rPr>
              <a:t>GeV</a:t>
            </a:r>
            <a:endParaRPr lang="en-US" sz="1350" dirty="0"/>
          </a:p>
        </p:txBody>
      </p:sp>
      <p:sp>
        <p:nvSpPr>
          <p:cNvPr id="3084" name="AutoShape 12"/>
          <p:cNvSpPr>
            <a:spLocks/>
          </p:cNvSpPr>
          <p:nvPr/>
        </p:nvSpPr>
        <p:spPr bwMode="auto">
          <a:xfrm rot="20760000">
            <a:off x="3813536" y="2257816"/>
            <a:ext cx="1337779" cy="38174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125">
                <a:latin typeface="Gill Sans" charset="0"/>
                <a:cs typeface="Gill Sans" charset="0"/>
                <a:sym typeface="Gill Sans" charset="0"/>
              </a:rPr>
              <a:t>Spectrometer magnet</a:t>
            </a:r>
          </a:p>
          <a:p>
            <a:r>
              <a:rPr lang="en-US" sz="1125">
                <a:latin typeface="Gill Sans" charset="0"/>
                <a:cs typeface="Gill Sans" charset="0"/>
                <a:sym typeface="Gill Sans" charset="0"/>
              </a:rPr>
              <a:t>Δp</a:t>
            </a:r>
            <a:r>
              <a:rPr lang="en-US" sz="1125" baseline="-6000">
                <a:latin typeface="Gill Sans" charset="0"/>
                <a:cs typeface="Gill Sans" charset="0"/>
                <a:sym typeface="Gill Sans" charset="0"/>
              </a:rPr>
              <a:t>t</a:t>
            </a:r>
            <a:r>
              <a:rPr lang="en-US" sz="1125">
                <a:latin typeface="Gill Sans" charset="0"/>
                <a:cs typeface="Gill Sans" charset="0"/>
                <a:sym typeface="Gill Sans" charset="0"/>
              </a:rPr>
              <a:t> = 0.4 GeV</a:t>
            </a:r>
            <a:endParaRPr lang="en-US" sz="1350"/>
          </a:p>
        </p:txBody>
      </p:sp>
      <p:sp>
        <p:nvSpPr>
          <p:cNvPr id="3085" name="AutoShape 13"/>
          <p:cNvSpPr>
            <a:spLocks/>
          </p:cNvSpPr>
          <p:nvPr/>
        </p:nvSpPr>
        <p:spPr bwMode="auto">
          <a:xfrm rot="20760000">
            <a:off x="5391580" y="1828354"/>
            <a:ext cx="1948904" cy="37504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125" dirty="0">
                <a:latin typeface="Gill Sans" charset="0"/>
                <a:cs typeface="Gill Sans" charset="0"/>
                <a:sym typeface="Gill Sans" charset="0"/>
              </a:rPr>
              <a:t>Absorber wall and proportional </a:t>
            </a:r>
          </a:p>
          <a:p>
            <a:r>
              <a:rPr lang="en-US" sz="1125" dirty="0">
                <a:latin typeface="Gill Sans" charset="0"/>
                <a:cs typeface="Gill Sans" charset="0"/>
                <a:sym typeface="Gill Sans" charset="0"/>
              </a:rPr>
              <a:t>tube based </a:t>
            </a:r>
            <a:r>
              <a:rPr lang="en-US" sz="1125" dirty="0" err="1">
                <a:latin typeface="Gill Sans" charset="0"/>
                <a:cs typeface="Gill Sans" charset="0"/>
                <a:sym typeface="Gill Sans" charset="0"/>
              </a:rPr>
              <a:t>Muon</a:t>
            </a:r>
            <a:r>
              <a:rPr lang="en-US" sz="1125" dirty="0">
                <a:latin typeface="Gill Sans" charset="0"/>
                <a:cs typeface="Gill Sans" charset="0"/>
                <a:sym typeface="Gill Sans" charset="0"/>
              </a:rPr>
              <a:t> ID </a:t>
            </a:r>
            <a:endParaRPr lang="en-US" sz="1350" dirty="0">
              <a:solidFill>
                <a:srgbClr val="FF0000"/>
              </a:solidFill>
            </a:endParaRPr>
          </a:p>
        </p:txBody>
      </p:sp>
      <p:pic>
        <p:nvPicPr>
          <p:cNvPr id="3086" name="Picture 14" descr="dropped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420000">
            <a:off x="2893498" y="1985739"/>
            <a:ext cx="596057" cy="2270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87" name="Picture 15" descr="dropped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420000">
            <a:off x="4174350" y="1639994"/>
            <a:ext cx="596057" cy="2270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88" name="Picture 16" descr="dropped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420000">
            <a:off x="6069676" y="1338617"/>
            <a:ext cx="596057" cy="1968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90" name="AutoShape 18"/>
          <p:cNvSpPr>
            <a:spLocks/>
          </p:cNvSpPr>
          <p:nvPr/>
        </p:nvSpPr>
        <p:spPr bwMode="auto">
          <a:xfrm rot="20760000">
            <a:off x="2101845" y="4116270"/>
            <a:ext cx="1037239" cy="5223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050" b="1" dirty="0">
                <a:latin typeface="Gill Sans" charset="0"/>
                <a:cs typeface="Gill Sans" charset="0"/>
                <a:sym typeface="Gill Sans" charset="0"/>
              </a:rPr>
              <a:t>Target system</a:t>
            </a:r>
          </a:p>
          <a:p>
            <a:r>
              <a:rPr lang="en-US" sz="1050" dirty="0">
                <a:latin typeface="Gill Sans" charset="0"/>
                <a:cs typeface="Gill Sans" charset="0"/>
                <a:sym typeface="Gill Sans" charset="0"/>
              </a:rPr>
              <a:t>Polarized NH3</a:t>
            </a:r>
          </a:p>
        </p:txBody>
      </p:sp>
      <p:sp>
        <p:nvSpPr>
          <p:cNvPr id="3095" name="AutoShape 23"/>
          <p:cNvSpPr>
            <a:spLocks/>
          </p:cNvSpPr>
          <p:nvPr/>
        </p:nvSpPr>
        <p:spPr bwMode="auto">
          <a:xfrm>
            <a:off x="468052" y="1124285"/>
            <a:ext cx="6290423" cy="81206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050" b="1" dirty="0">
                <a:solidFill>
                  <a:srgbClr val="0000FF"/>
                </a:solidFill>
                <a:latin typeface="Gill Sans" charset="0"/>
                <a:cs typeface="Gill Sans" charset="0"/>
                <a:sym typeface="Gill Sans" charset="0"/>
              </a:rPr>
              <a:t>High intensity proton beam:   “beam dump mode” @</a:t>
            </a:r>
            <a:r>
              <a:rPr lang="en-US" sz="1050" b="1" dirty="0" err="1">
                <a:solidFill>
                  <a:srgbClr val="0000FF"/>
                </a:solidFill>
                <a:latin typeface="Gill Sans" charset="0"/>
                <a:cs typeface="Gill Sans" charset="0"/>
                <a:sym typeface="Gill Sans" charset="0"/>
              </a:rPr>
              <a:t>SeaQuest</a:t>
            </a:r>
            <a:r>
              <a:rPr lang="en-US" sz="1050" b="1" dirty="0">
                <a:solidFill>
                  <a:srgbClr val="0000FF"/>
                </a:solidFill>
                <a:latin typeface="Gill Sans" charset="0"/>
                <a:cs typeface="Gill Sans" charset="0"/>
                <a:sym typeface="Gill Sans" charset="0"/>
              </a:rPr>
              <a:t>/E1067</a:t>
            </a:r>
          </a:p>
          <a:p>
            <a:pPr marL="214313" indent="-214313">
              <a:buFontTx/>
              <a:buChar char="-"/>
            </a:pPr>
            <a:r>
              <a:rPr lang="en-US" sz="1050" b="1" dirty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35,000 fb</a:t>
            </a:r>
            <a:r>
              <a:rPr lang="en-US" sz="1050" b="1" baseline="30000" dirty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sz="1050" b="1" dirty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 (in a 2-year parasitic run, 1.4x10</a:t>
            </a:r>
            <a:r>
              <a:rPr lang="en-US" sz="1050" b="1" baseline="30000" dirty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18</a:t>
            </a:r>
            <a:r>
              <a:rPr lang="en-US" sz="1050" b="1" dirty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 POT @5% beam)</a:t>
            </a:r>
          </a:p>
          <a:p>
            <a:pPr marL="214313" indent="-214313">
              <a:buFontTx/>
              <a:buChar char="-"/>
            </a:pPr>
            <a:r>
              <a:rPr lang="en-US" sz="1050" b="1" dirty="0">
                <a:latin typeface="Gill Sans" charset="0"/>
                <a:cs typeface="Gill Sans" charset="0"/>
                <a:sym typeface="Gill Sans" charset="0"/>
              </a:rPr>
              <a:t>LHC-II: 300 fb</a:t>
            </a:r>
            <a:r>
              <a:rPr lang="en-US" sz="1050" b="1" baseline="30000" dirty="0"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sz="1050" b="1" dirty="0">
                <a:latin typeface="Gill Sans" charset="0"/>
                <a:cs typeface="Gill Sans" charset="0"/>
                <a:sym typeface="Gill Sans" charset="0"/>
              </a:rPr>
              <a:t> (~2025), achieved 25fb</a:t>
            </a:r>
            <a:r>
              <a:rPr lang="en-US" sz="1050" b="1" baseline="30000" dirty="0"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sz="1050" b="1" dirty="0">
                <a:latin typeface="Gill Sans" charset="0"/>
                <a:cs typeface="Gill Sans" charset="0"/>
                <a:sym typeface="Gill Sans" charset="0"/>
              </a:rPr>
              <a:t> in Run-I</a:t>
            </a:r>
          </a:p>
          <a:p>
            <a:pPr marL="214313" indent="-214313">
              <a:buFontTx/>
              <a:buChar char="-"/>
            </a:pPr>
            <a:r>
              <a:rPr lang="en-US" sz="1050" b="1" dirty="0" err="1">
                <a:latin typeface="Gill Sans" charset="0"/>
                <a:cs typeface="Gill Sans" charset="0"/>
                <a:sym typeface="Gill Sans" charset="0"/>
              </a:rPr>
              <a:t>B-factory@KEK</a:t>
            </a:r>
            <a:r>
              <a:rPr lang="en-US" sz="1050" b="1" dirty="0">
                <a:latin typeface="Gill Sans" charset="0"/>
                <a:cs typeface="Gill Sans" charset="0"/>
                <a:sym typeface="Gill Sans" charset="0"/>
              </a:rPr>
              <a:t>: 50K fb</a:t>
            </a:r>
            <a:r>
              <a:rPr lang="en-US" sz="1050" b="1" baseline="30000" dirty="0"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sz="1050" b="1" dirty="0">
                <a:latin typeface="Gill Sans" charset="0"/>
                <a:cs typeface="Gill Sans" charset="0"/>
                <a:sym typeface="Gill Sans" charset="0"/>
              </a:rPr>
              <a:t> (~2023)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4C227-EFB9-6949-81A5-CA824E8BE190}" type="datetime1">
              <a:rPr lang="en-US" smtClean="0"/>
              <a:t>7/25/18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057900" y="5624514"/>
            <a:ext cx="1600200" cy="273844"/>
          </a:xfrm>
          <a:prstGeom prst="rect">
            <a:avLst/>
          </a:prstGeom>
        </p:spPr>
        <p:txBody>
          <a:bodyPr/>
          <a:lstStyle/>
          <a:p>
            <a:fld id="{825C2647-C464-4E54-808B-4B2B00B885C1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D6BDB9-1B58-664A-BC41-B735A2359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 Sector Physics Proposal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C15440C-0E35-0E4C-8876-694A130DF6FC}"/>
              </a:ext>
            </a:extLst>
          </p:cNvPr>
          <p:cNvSpPr txBox="1"/>
          <p:nvPr/>
        </p:nvSpPr>
        <p:spPr>
          <a:xfrm>
            <a:off x="3701136" y="4644464"/>
            <a:ext cx="532979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120 GeV high intensity protons from the Main Injector:</a:t>
            </a:r>
          </a:p>
          <a:p>
            <a:pPr marL="285750" indent="-285750">
              <a:buFontTx/>
              <a:buChar char="-"/>
            </a:pPr>
            <a:r>
              <a:rPr lang="en-US" dirty="0"/>
              <a:t>4 sec beam very 60 sec, </a:t>
            </a:r>
          </a:p>
          <a:p>
            <a:pPr marL="285750" indent="-285750">
              <a:buFontTx/>
              <a:buChar char="-"/>
            </a:pPr>
            <a:r>
              <a:rPr lang="en-US" dirty="0"/>
              <a:t>19nS RF, ~10K protons per RF bucket</a:t>
            </a:r>
          </a:p>
          <a:p>
            <a:pPr marL="285750" indent="-285750">
              <a:buFontTx/>
              <a:buChar char="-"/>
            </a:pPr>
            <a:r>
              <a:rPr lang="en-US" dirty="0"/>
              <a:t> 5x10</a:t>
            </a:r>
            <a:r>
              <a:rPr lang="en-US" baseline="30000" dirty="0"/>
              <a:t>12</a:t>
            </a:r>
            <a:r>
              <a:rPr lang="en-US" dirty="0"/>
              <a:t> Proton On Target (POT) per spill</a:t>
            </a:r>
          </a:p>
          <a:p>
            <a:pPr marL="285750" indent="-285750">
              <a:buFontTx/>
              <a:buChar char="-"/>
            </a:pPr>
            <a:r>
              <a:rPr lang="en-US" dirty="0"/>
              <a:t>Total integrated POT: 1x10</a:t>
            </a:r>
            <a:r>
              <a:rPr lang="en-US" baseline="30000" dirty="0"/>
              <a:t>18</a:t>
            </a:r>
            <a:r>
              <a:rPr lang="en-US" dirty="0"/>
              <a:t> POT 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7600DDC-2263-F34C-AE92-880161D96248}"/>
              </a:ext>
            </a:extLst>
          </p:cNvPr>
          <p:cNvGrpSpPr/>
          <p:nvPr/>
        </p:nvGrpSpPr>
        <p:grpSpPr>
          <a:xfrm>
            <a:off x="193258" y="5035003"/>
            <a:ext cx="3105985" cy="508278"/>
            <a:chOff x="3861455" y="3217724"/>
            <a:chExt cx="3549032" cy="460028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0F18B27-E614-5341-92CD-7AFC2BEC283C}"/>
                </a:ext>
              </a:extLst>
            </p:cNvPr>
            <p:cNvGrpSpPr/>
            <p:nvPr/>
          </p:nvGrpSpPr>
          <p:grpSpPr>
            <a:xfrm>
              <a:off x="3861455" y="3511493"/>
              <a:ext cx="3549032" cy="166259"/>
              <a:chOff x="3604592" y="3510939"/>
              <a:chExt cx="3549032" cy="166259"/>
            </a:xfrm>
          </p:grpSpPr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E36FF885-57AA-F14D-BC6D-3D48D0F82C15}"/>
                  </a:ext>
                </a:extLst>
              </p:cNvPr>
              <p:cNvCxnSpPr>
                <a:cxnSpLocks/>
                <a:stCxn id="41" idx="2"/>
              </p:cNvCxnSpPr>
              <p:nvPr/>
            </p:nvCxnSpPr>
            <p:spPr>
              <a:xfrm>
                <a:off x="3646312" y="3674536"/>
                <a:ext cx="3507312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A3AF0B2C-358D-F144-A98C-1B3DC00916ED}"/>
                  </a:ext>
                </a:extLst>
              </p:cNvPr>
              <p:cNvGrpSpPr/>
              <p:nvPr/>
            </p:nvGrpSpPr>
            <p:grpSpPr>
              <a:xfrm>
                <a:off x="3604592" y="3514901"/>
                <a:ext cx="875616" cy="159635"/>
                <a:chOff x="3604592" y="3379437"/>
                <a:chExt cx="2688624" cy="295099"/>
              </a:xfrm>
            </p:grpSpPr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CEFF7C13-1800-B245-A78C-7C1220DF9A2E}"/>
                    </a:ext>
                  </a:extLst>
                </p:cNvPr>
                <p:cNvSpPr/>
                <p:nvPr/>
              </p:nvSpPr>
              <p:spPr>
                <a:xfrm>
                  <a:off x="3640131" y="3392556"/>
                  <a:ext cx="2653085" cy="265043"/>
                </a:xfrm>
                <a:prstGeom prst="rect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56FFC151-A124-FA4E-A9FB-DAD0855FAAC1}"/>
                    </a:ext>
                  </a:extLst>
                </p:cNvPr>
                <p:cNvSpPr/>
                <p:nvPr/>
              </p:nvSpPr>
              <p:spPr>
                <a:xfrm>
                  <a:off x="3604592" y="3379437"/>
                  <a:ext cx="256209" cy="295099"/>
                </a:xfrm>
                <a:prstGeom prst="rect">
                  <a:avLst/>
                </a:prstGeom>
                <a:solidFill>
                  <a:schemeClr val="accent2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4603976E-98E1-464E-AF3C-F9F4090525EF}"/>
                  </a:ext>
                </a:extLst>
              </p:cNvPr>
              <p:cNvGrpSpPr/>
              <p:nvPr/>
            </p:nvGrpSpPr>
            <p:grpSpPr>
              <a:xfrm>
                <a:off x="4488510" y="3516232"/>
                <a:ext cx="864042" cy="159635"/>
                <a:chOff x="3604591" y="3379437"/>
                <a:chExt cx="2653086" cy="295099"/>
              </a:xfrm>
            </p:grpSpPr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FFFDB03D-F5A4-4645-8193-90BEABC97018}"/>
                    </a:ext>
                  </a:extLst>
                </p:cNvPr>
                <p:cNvSpPr/>
                <p:nvPr/>
              </p:nvSpPr>
              <p:spPr>
                <a:xfrm>
                  <a:off x="3604591" y="3392557"/>
                  <a:ext cx="2653086" cy="265043"/>
                </a:xfrm>
                <a:prstGeom prst="rect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7FF2557F-3536-AA4C-9209-E2617C16401C}"/>
                    </a:ext>
                  </a:extLst>
                </p:cNvPr>
                <p:cNvSpPr/>
                <p:nvPr/>
              </p:nvSpPr>
              <p:spPr>
                <a:xfrm>
                  <a:off x="3604592" y="3379437"/>
                  <a:ext cx="256209" cy="295099"/>
                </a:xfrm>
                <a:prstGeom prst="rect">
                  <a:avLst/>
                </a:prstGeom>
                <a:solidFill>
                  <a:schemeClr val="accent2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D3F03902-F227-2B4F-AAE4-0842623F48DD}"/>
                  </a:ext>
                </a:extLst>
              </p:cNvPr>
              <p:cNvGrpSpPr/>
              <p:nvPr/>
            </p:nvGrpSpPr>
            <p:grpSpPr>
              <a:xfrm>
                <a:off x="5364482" y="3517563"/>
                <a:ext cx="864042" cy="159635"/>
                <a:chOff x="3604591" y="3379437"/>
                <a:chExt cx="2653086" cy="295099"/>
              </a:xfrm>
            </p:grpSpPr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4A26ABFF-89DE-834B-800E-740A33ACA453}"/>
                    </a:ext>
                  </a:extLst>
                </p:cNvPr>
                <p:cNvSpPr/>
                <p:nvPr/>
              </p:nvSpPr>
              <p:spPr>
                <a:xfrm>
                  <a:off x="3604591" y="3392557"/>
                  <a:ext cx="2653086" cy="265043"/>
                </a:xfrm>
                <a:prstGeom prst="rect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89D4C7A8-276E-5E4C-8E89-0A6C6061AB72}"/>
                    </a:ext>
                  </a:extLst>
                </p:cNvPr>
                <p:cNvSpPr/>
                <p:nvPr/>
              </p:nvSpPr>
              <p:spPr>
                <a:xfrm>
                  <a:off x="3604592" y="3379437"/>
                  <a:ext cx="256209" cy="295099"/>
                </a:xfrm>
                <a:prstGeom prst="rect">
                  <a:avLst/>
                </a:prstGeom>
                <a:solidFill>
                  <a:schemeClr val="accent2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48A017EB-D9F6-3E4F-BA0F-0715BBBB8D67}"/>
                  </a:ext>
                </a:extLst>
              </p:cNvPr>
              <p:cNvGrpSpPr/>
              <p:nvPr/>
            </p:nvGrpSpPr>
            <p:grpSpPr>
              <a:xfrm>
                <a:off x="6224551" y="3510939"/>
                <a:ext cx="871993" cy="159635"/>
                <a:chOff x="3604592" y="3379437"/>
                <a:chExt cx="2677499" cy="295099"/>
              </a:xfrm>
            </p:grpSpPr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78A65576-9423-9942-B66A-F73E29B71E50}"/>
                    </a:ext>
                  </a:extLst>
                </p:cNvPr>
                <p:cNvSpPr/>
                <p:nvPr/>
              </p:nvSpPr>
              <p:spPr>
                <a:xfrm>
                  <a:off x="3629005" y="3407255"/>
                  <a:ext cx="2653086" cy="265043"/>
                </a:xfrm>
                <a:prstGeom prst="rect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DF7B4840-64F2-FB42-A91A-CAA28922F5A2}"/>
                    </a:ext>
                  </a:extLst>
                </p:cNvPr>
                <p:cNvSpPr/>
                <p:nvPr/>
              </p:nvSpPr>
              <p:spPr>
                <a:xfrm>
                  <a:off x="3604592" y="3379437"/>
                  <a:ext cx="256209" cy="295099"/>
                </a:xfrm>
                <a:prstGeom prst="rect">
                  <a:avLst/>
                </a:prstGeom>
                <a:solidFill>
                  <a:schemeClr val="accent2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D20623A-6187-B948-A1D6-7BF663CE53B8}"/>
                </a:ext>
              </a:extLst>
            </p:cNvPr>
            <p:cNvSpPr txBox="1"/>
            <p:nvPr/>
          </p:nvSpPr>
          <p:spPr>
            <a:xfrm>
              <a:off x="4712042" y="3217724"/>
              <a:ext cx="1852811" cy="250704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4 sec </a:t>
              </a:r>
              <a:r>
                <a:rPr lang="en-US" sz="1200" dirty="0" err="1"/>
                <a:t>beam@SeaQuest</a:t>
              </a:r>
              <a:endParaRPr lang="en-US" dirty="0"/>
            </a:p>
          </p:txBody>
        </p:sp>
      </p:grpSp>
      <p:sp>
        <p:nvSpPr>
          <p:cNvPr id="42" name="Up Arrow Callout 41">
            <a:extLst>
              <a:ext uri="{FF2B5EF4-FFF2-40B4-BE49-F238E27FC236}">
                <a16:creationId xmlns:a16="http://schemas.microsoft.com/office/drawing/2014/main" id="{C3987631-18E6-C24E-9D3E-A3665F4FA6FE}"/>
              </a:ext>
            </a:extLst>
          </p:cNvPr>
          <p:cNvSpPr/>
          <p:nvPr/>
        </p:nvSpPr>
        <p:spPr>
          <a:xfrm>
            <a:off x="2723574" y="3813227"/>
            <a:ext cx="127321" cy="263228"/>
          </a:xfrm>
          <a:prstGeom prst="upArrowCallou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697598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AHMS_pbarKnegativeSSA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431800"/>
            <a:ext cx="6019800" cy="60198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DA394-5F70-2343-AF92-3DF87186ECFC}" type="datetime1">
              <a:rPr lang="en-US" smtClean="0"/>
              <a:t>7/25/18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78800" y="6356350"/>
            <a:ext cx="508000" cy="365125"/>
          </a:xfrm>
        </p:spPr>
        <p:txBody>
          <a:bodyPr/>
          <a:lstStyle/>
          <a:p>
            <a:fld id="{C319BD08-AE3E-5343-AD33-8D343E951F04}" type="slidenum">
              <a:rPr lang="en-US" smtClean="0"/>
              <a:t>40</a:t>
            </a:fld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4999" y="-38100"/>
            <a:ext cx="891660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FF0000"/>
                </a:solidFill>
                <a:latin typeface="Tekton Pro Bold"/>
                <a:cs typeface="Tekton Pro Bold"/>
              </a:rPr>
              <a:t>Non-Vanishing Sea Quark </a:t>
            </a:r>
            <a:r>
              <a:rPr lang="en-US" sz="2800" dirty="0" err="1">
                <a:solidFill>
                  <a:srgbClr val="FF0000"/>
                </a:solidFill>
                <a:latin typeface="Tekton Pro Bold"/>
                <a:cs typeface="Tekton Pro Bold"/>
              </a:rPr>
              <a:t>Sivers</a:t>
            </a:r>
            <a:r>
              <a:rPr lang="en-US" sz="2800" dirty="0">
                <a:solidFill>
                  <a:srgbClr val="FF0000"/>
                </a:solidFill>
                <a:latin typeface="Tekton Pro Bold"/>
                <a:cs typeface="Tekton Pro Bold"/>
              </a:rPr>
              <a:t> Distribution 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11800" y="1840850"/>
            <a:ext cx="35560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Sea quark generates left-right bias ?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Left-right bias generated through fragmentation process ?</a:t>
            </a:r>
          </a:p>
        </p:txBody>
      </p:sp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075" y="1770244"/>
            <a:ext cx="927782" cy="36576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675" y="2215599"/>
            <a:ext cx="941090" cy="292608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700" y="1472649"/>
            <a:ext cx="1765300" cy="2815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153968-1CFE-0D44-86CE-2C66796A28EC}"/>
              </a:ext>
            </a:extLst>
          </p:cNvPr>
          <p:cNvSpPr txBox="1"/>
          <p:nvPr/>
        </p:nvSpPr>
        <p:spPr>
          <a:xfrm>
            <a:off x="5621782" y="4007961"/>
            <a:ext cx="35280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But the asymmetry from sea-quark</a:t>
            </a:r>
          </a:p>
          <a:p>
            <a:r>
              <a:rPr lang="en-US" b="1" dirty="0">
                <a:solidFill>
                  <a:srgbClr val="FF0000"/>
                </a:solidFill>
              </a:rPr>
              <a:t>could not be very large</a:t>
            </a:r>
          </a:p>
        </p:txBody>
      </p:sp>
    </p:spTree>
    <p:extLst>
      <p:ext uri="{BB962C8B-B14F-4D97-AF65-F5344CB8AC3E}">
        <p14:creationId xmlns:p14="http://schemas.microsoft.com/office/powerpoint/2010/main" val="2655584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5250"/>
            <a:ext cx="8229600" cy="129063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solidFill>
                  <a:srgbClr val="FF0000"/>
                </a:solidFill>
                <a:ea typeface="+mj-ea"/>
                <a:cs typeface="+mj-cs"/>
              </a:rPr>
              <a:t>Open Charm Production in </a:t>
            </a:r>
            <a:r>
              <a:rPr lang="en-US" sz="3600" dirty="0" err="1">
                <a:solidFill>
                  <a:srgbClr val="FF0000"/>
                </a:solidFill>
                <a:ea typeface="+mj-ea"/>
                <a:cs typeface="+mj-cs"/>
              </a:rPr>
              <a:t>p+p</a:t>
            </a:r>
            <a:r>
              <a:rPr lang="en-US" sz="3600" dirty="0">
                <a:solidFill>
                  <a:srgbClr val="FF0000"/>
                </a:solidFill>
              </a:rPr>
              <a:t> at </a:t>
            </a:r>
            <a:r>
              <a:rPr lang="en-US" sz="3600" dirty="0">
                <a:solidFill>
                  <a:srgbClr val="FF0000"/>
                </a:solidFill>
                <a:ea typeface="+mj-ea"/>
                <a:cs typeface="+mj-cs"/>
              </a:rPr>
              <a:t>LO</a:t>
            </a:r>
            <a:br>
              <a:rPr lang="en-US" sz="3600" dirty="0">
                <a:solidFill>
                  <a:srgbClr val="FF0000"/>
                </a:solidFill>
                <a:ea typeface="+mj-ea"/>
                <a:cs typeface="+mj-cs"/>
              </a:rPr>
            </a:br>
            <a:r>
              <a:rPr lang="en-US" sz="3600" dirty="0">
                <a:solidFill>
                  <a:srgbClr val="FF0000"/>
                </a:solidFill>
                <a:ea typeface="+mj-ea"/>
                <a:cs typeface="+mj-cs"/>
              </a:rPr>
              <a:t>- access gluon distribution </a:t>
            </a:r>
          </a:p>
        </p:txBody>
      </p:sp>
      <p:pic>
        <p:nvPicPr>
          <p:cNvPr id="44035" name="Picture 6" descr="total_charm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5513" y="1544638"/>
            <a:ext cx="6832600" cy="516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Date Placeholder 7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9B4DEEE5-EB52-3A44-94CC-C8A8C736066D}" type="datetime1">
              <a:rPr lang="en-US" smtClean="0"/>
              <a:t>7/25/18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020C42-1D9A-624C-8ABF-DE905021EE77}" type="slidenum">
              <a:rPr lang="en-US"/>
              <a:pPr>
                <a:defRPr/>
              </a:pPr>
              <a:t>41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Ming Liu, SeaQuest/E1039 Collab. Mtg</a:t>
            </a:r>
          </a:p>
        </p:txBody>
      </p:sp>
      <p:sp>
        <p:nvSpPr>
          <p:cNvPr id="11" name="Up Arrow 10"/>
          <p:cNvSpPr/>
          <p:nvPr/>
        </p:nvSpPr>
        <p:spPr>
          <a:xfrm>
            <a:off x="2351088" y="4994275"/>
            <a:ext cx="266700" cy="350838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4040" name="TextBox 11"/>
          <p:cNvSpPr txBox="1">
            <a:spLocks noChangeArrowheads="1"/>
          </p:cNvSpPr>
          <p:nvPr/>
        </p:nvSpPr>
        <p:spPr bwMode="auto">
          <a:xfrm>
            <a:off x="2187575" y="5289550"/>
            <a:ext cx="6492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alibri" charset="0"/>
              </a:rPr>
              <a:t>E906</a:t>
            </a:r>
          </a:p>
        </p:txBody>
      </p:sp>
      <p:sp>
        <p:nvSpPr>
          <p:cNvPr id="13" name="Up Arrow 12"/>
          <p:cNvSpPr/>
          <p:nvPr/>
        </p:nvSpPr>
        <p:spPr>
          <a:xfrm>
            <a:off x="4768850" y="3748088"/>
            <a:ext cx="266700" cy="350837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4042" name="TextBox 13"/>
          <p:cNvSpPr txBox="1">
            <a:spLocks noChangeArrowheads="1"/>
          </p:cNvSpPr>
          <p:nvPr/>
        </p:nvSpPr>
        <p:spPr bwMode="auto">
          <a:xfrm>
            <a:off x="4306888" y="4102100"/>
            <a:ext cx="13144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alibri" charset="0"/>
              </a:rPr>
              <a:t>RHIC 62GeV</a:t>
            </a:r>
          </a:p>
        </p:txBody>
      </p:sp>
      <p:sp>
        <p:nvSpPr>
          <p:cNvPr id="15" name="Up Arrow 14"/>
          <p:cNvSpPr/>
          <p:nvPr/>
        </p:nvSpPr>
        <p:spPr>
          <a:xfrm>
            <a:off x="1671638" y="5637213"/>
            <a:ext cx="265112" cy="352425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4044" name="TextBox 15"/>
          <p:cNvSpPr txBox="1">
            <a:spLocks noChangeArrowheads="1"/>
          </p:cNvSpPr>
          <p:nvPr/>
        </p:nvSpPr>
        <p:spPr bwMode="auto">
          <a:xfrm>
            <a:off x="1825625" y="5835650"/>
            <a:ext cx="762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charset="0"/>
              </a:rPr>
              <a:t>JAPRC</a:t>
            </a:r>
          </a:p>
        </p:txBody>
      </p:sp>
      <p:sp>
        <p:nvSpPr>
          <p:cNvPr id="14" name="Up Arrow 13"/>
          <p:cNvSpPr/>
          <p:nvPr/>
        </p:nvSpPr>
        <p:spPr>
          <a:xfrm>
            <a:off x="6784727" y="3397251"/>
            <a:ext cx="266700" cy="350837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321516" y="3914259"/>
            <a:ext cx="1724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RHIC 200 </a:t>
            </a:r>
            <a:r>
              <a:rPr lang="en-US" dirty="0" err="1"/>
              <a:t>GeV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D26ECA-9EF5-B249-85EE-910FC841E7C1}"/>
              </a:ext>
            </a:extLst>
          </p:cNvPr>
          <p:cNvSpPr txBox="1"/>
          <p:nvPr/>
        </p:nvSpPr>
        <p:spPr>
          <a:xfrm>
            <a:off x="1825625" y="2082801"/>
            <a:ext cx="359117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@</a:t>
            </a:r>
            <a:r>
              <a:rPr lang="en-US" dirty="0" err="1">
                <a:solidFill>
                  <a:srgbClr val="FF0000"/>
                </a:solidFill>
              </a:rPr>
              <a:t>SeaQuest</a:t>
            </a:r>
            <a:r>
              <a:rPr lang="en-US" dirty="0">
                <a:solidFill>
                  <a:srgbClr val="FF0000"/>
                </a:solidFill>
              </a:rPr>
              <a:t>: </a:t>
            </a:r>
          </a:p>
          <a:p>
            <a:r>
              <a:rPr lang="en-US" dirty="0">
                <a:solidFill>
                  <a:srgbClr val="FF0000"/>
                </a:solidFill>
              </a:rPr>
              <a:t>relative contributions sensitive to XF</a:t>
            </a:r>
          </a:p>
          <a:p>
            <a:r>
              <a:rPr lang="en-US" dirty="0">
                <a:solidFill>
                  <a:srgbClr val="FF0000"/>
                </a:solidFill>
              </a:rPr>
              <a:t>~50% from </a:t>
            </a:r>
            <a:r>
              <a:rPr lang="en-US" dirty="0" err="1">
                <a:solidFill>
                  <a:srgbClr val="FF0000"/>
                </a:solidFill>
              </a:rPr>
              <a:t>g+g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~50% from </a:t>
            </a:r>
            <a:r>
              <a:rPr lang="en-US" dirty="0" err="1">
                <a:solidFill>
                  <a:srgbClr val="FF0000"/>
                </a:solidFill>
              </a:rPr>
              <a:t>q+qbar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Similar for J/Psi</a:t>
            </a:r>
          </a:p>
        </p:txBody>
      </p:sp>
    </p:spTree>
    <p:extLst>
      <p:ext uri="{BB962C8B-B14F-4D97-AF65-F5344CB8AC3E}">
        <p14:creationId xmlns:p14="http://schemas.microsoft.com/office/powerpoint/2010/main" val="8743603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5C6F9-69E7-0D43-BE79-E367AEE4D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823" y="34797"/>
            <a:ext cx="8852598" cy="1325563"/>
          </a:xfrm>
        </p:spPr>
        <p:txBody>
          <a:bodyPr>
            <a:normAutofit/>
          </a:bodyPr>
          <a:lstStyle/>
          <a:p>
            <a:r>
              <a:rPr lang="en-US" dirty="0"/>
              <a:t>Gluon </a:t>
            </a:r>
            <a:r>
              <a:rPr lang="en-US" dirty="0" err="1"/>
              <a:t>Sivers</a:t>
            </a:r>
            <a:r>
              <a:rPr lang="en-US" dirty="0"/>
              <a:t> in the Valence Region</a:t>
            </a:r>
            <a:br>
              <a:rPr lang="en-US" dirty="0"/>
            </a:br>
            <a:r>
              <a:rPr lang="en-US" sz="4000" dirty="0">
                <a:solidFill>
                  <a:srgbClr val="1F28FF"/>
                </a:solidFill>
              </a:rPr>
              <a:t>- a lot of gluons at high x!</a:t>
            </a:r>
            <a:endParaRPr lang="en-US" dirty="0">
              <a:solidFill>
                <a:srgbClr val="1F28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71D3D4-908B-DD4A-A202-D1471D9C4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300" y="1506748"/>
            <a:ext cx="4513909" cy="712796"/>
          </a:xfrm>
        </p:spPr>
        <p:txBody>
          <a:bodyPr>
            <a:normAutofit/>
          </a:bodyPr>
          <a:lstStyle/>
          <a:p>
            <a:r>
              <a:rPr lang="en-US" dirty="0"/>
              <a:t>Gluon </a:t>
            </a:r>
            <a:r>
              <a:rPr lang="en-US" dirty="0" err="1"/>
              <a:t>Sivers</a:t>
            </a:r>
            <a:r>
              <a:rPr lang="en-US" dirty="0"/>
              <a:t> poorly known</a:t>
            </a:r>
          </a:p>
          <a:p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12E6847-DD9E-9445-9C5B-EF9B7F8A1B67}"/>
              </a:ext>
            </a:extLst>
          </p:cNvPr>
          <p:cNvGrpSpPr/>
          <p:nvPr/>
        </p:nvGrpSpPr>
        <p:grpSpPr>
          <a:xfrm>
            <a:off x="448878" y="2219544"/>
            <a:ext cx="3962348" cy="4491602"/>
            <a:chOff x="5697758" y="2285681"/>
            <a:chExt cx="3446242" cy="396699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64209EB-448B-7147-A54F-4CA903254C4B}"/>
                </a:ext>
              </a:extLst>
            </p:cNvPr>
            <p:cNvSpPr txBox="1"/>
            <p:nvPr/>
          </p:nvSpPr>
          <p:spPr>
            <a:xfrm>
              <a:off x="6107835" y="2285681"/>
              <a:ext cx="25744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Unpolarized PDF:</a:t>
              </a:r>
            </a:p>
            <a:p>
              <a:r>
                <a:rPr lang="en-US" dirty="0" err="1"/>
                <a:t>Glons</a:t>
              </a:r>
              <a:r>
                <a:rPr lang="en-US" dirty="0"/>
                <a:t> dominate at x &lt; 0.2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E7FF677-37B2-DE4A-8F18-B23E9677F5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97758" y="2938422"/>
              <a:ext cx="3446242" cy="3314258"/>
            </a:xfrm>
            <a:prstGeom prst="rect">
              <a:avLst/>
            </a:prstGeom>
          </p:spPr>
        </p:pic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3FC81D7E-0684-4445-B1BB-6A07FF2A82E1}"/>
                </a:ext>
              </a:extLst>
            </p:cNvPr>
            <p:cNvCxnSpPr>
              <a:cxnSpLocks/>
            </p:cNvCxnSpPr>
            <p:nvPr/>
          </p:nvCxnSpPr>
          <p:spPr>
            <a:xfrm>
              <a:off x="6240026" y="4732774"/>
              <a:ext cx="693336" cy="0"/>
            </a:xfrm>
            <a:prstGeom prst="straightConnector1">
              <a:avLst/>
            </a:prstGeom>
            <a:ln w="47625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F322663-BF1C-8242-AADA-ECDDF09EC608}"/>
                </a:ext>
              </a:extLst>
            </p:cNvPr>
            <p:cNvSpPr txBox="1"/>
            <p:nvPr/>
          </p:nvSpPr>
          <p:spPr>
            <a:xfrm>
              <a:off x="7144379" y="4390618"/>
              <a:ext cx="1758375" cy="5708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chemeClr val="accent5">
                      <a:lumMod val="50000"/>
                    </a:schemeClr>
                  </a:solidFill>
                </a:rPr>
                <a:t>SeaQuest</a:t>
              </a:r>
              <a:r>
                <a:rPr lang="en-US" dirty="0">
                  <a:solidFill>
                    <a:schemeClr val="accent5">
                      <a:lumMod val="50000"/>
                    </a:schemeClr>
                  </a:solidFill>
                </a:rPr>
                <a:t> coverage </a:t>
              </a:r>
            </a:p>
            <a:p>
              <a:r>
                <a:rPr lang="en-US" dirty="0">
                  <a:solidFill>
                    <a:schemeClr val="accent5">
                      <a:lumMod val="50000"/>
                    </a:schemeClr>
                  </a:solidFill>
                </a:rPr>
                <a:t>by charm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B2ED72A-61B7-0648-B4DD-612A5D110C94}"/>
              </a:ext>
            </a:extLst>
          </p:cNvPr>
          <p:cNvGrpSpPr/>
          <p:nvPr/>
        </p:nvGrpSpPr>
        <p:grpSpPr>
          <a:xfrm>
            <a:off x="5014127" y="1063721"/>
            <a:ext cx="3724453" cy="5791510"/>
            <a:chOff x="4823209" y="1204393"/>
            <a:chExt cx="3724453" cy="579151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10AF940-948C-9D40-B444-8ED1FA83AE8E}"/>
                </a:ext>
              </a:extLst>
            </p:cNvPr>
            <p:cNvGrpSpPr/>
            <p:nvPr/>
          </p:nvGrpSpPr>
          <p:grpSpPr>
            <a:xfrm>
              <a:off x="4823209" y="1204393"/>
              <a:ext cx="3724453" cy="2706334"/>
              <a:chOff x="0" y="2041496"/>
              <a:chExt cx="3366197" cy="2532347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09213292-A58B-1E46-AE71-A5E606398DE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49675" b="15928"/>
              <a:stretch/>
            </p:blipFill>
            <p:spPr>
              <a:xfrm>
                <a:off x="0" y="2285679"/>
                <a:ext cx="3366197" cy="2288164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3C19781-3488-0A48-89B8-8D8364A8E8BF}"/>
                  </a:ext>
                </a:extLst>
              </p:cNvPr>
              <p:cNvSpPr txBox="1"/>
              <p:nvPr/>
            </p:nvSpPr>
            <p:spPr>
              <a:xfrm>
                <a:off x="1323615" y="2041496"/>
                <a:ext cx="2041374" cy="2879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1611.00125  Z. Lu &amp; B.Q. Ma</a:t>
                </a:r>
              </a:p>
            </p:txBody>
          </p:sp>
        </p:grp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6F41158-BC36-EE40-8DB2-3D4144013B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315" r="14993" b="19128"/>
            <a:stretch/>
          </p:blipFill>
          <p:spPr>
            <a:xfrm>
              <a:off x="5034704" y="3673386"/>
              <a:ext cx="3512958" cy="3322517"/>
            </a:xfrm>
            <a:prstGeom prst="rect">
              <a:avLst/>
            </a:prstGeom>
          </p:spPr>
        </p:pic>
      </p:grpSp>
      <p:sp>
        <p:nvSpPr>
          <p:cNvPr id="22" name="Date Placeholder 21">
            <a:extLst>
              <a:ext uri="{FF2B5EF4-FFF2-40B4-BE49-F238E27FC236}">
                <a16:creationId xmlns:a16="http://schemas.microsoft.com/office/drawing/2014/main" id="{9BC118FF-F58D-AE4E-B009-9E734AB23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B4770-F410-FE41-8451-45E25B1219B3}" type="datetime1">
              <a:rPr lang="en-US" smtClean="0"/>
              <a:t>7/25/18</a:t>
            </a:fld>
            <a:endParaRPr lang="en-US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890EDBB9-DCC5-CC48-9EEA-D968FBA56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A2658B6F-DEB4-E241-BF1E-F2F02E088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42</a:t>
            </a:fld>
            <a:endParaRPr lang="en-US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68DBF7C-F7FC-874C-A069-850BD3263B68}"/>
              </a:ext>
            </a:extLst>
          </p:cNvPr>
          <p:cNvCxnSpPr>
            <a:cxnSpLocks/>
          </p:cNvCxnSpPr>
          <p:nvPr/>
        </p:nvCxnSpPr>
        <p:spPr>
          <a:xfrm>
            <a:off x="7203526" y="5080680"/>
            <a:ext cx="797169" cy="0"/>
          </a:xfrm>
          <a:prstGeom prst="straightConnector1">
            <a:avLst/>
          </a:prstGeom>
          <a:ln w="4762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42408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1969"/>
            <a:ext cx="7886700" cy="932817"/>
          </a:xfrm>
        </p:spPr>
        <p:txBody>
          <a:bodyPr>
            <a:normAutofit/>
          </a:bodyPr>
          <a:lstStyle/>
          <a:p>
            <a:pPr algn="ctr"/>
            <a:r>
              <a:rPr lang="en-US" i="1" dirty="0">
                <a:solidFill>
                  <a:srgbClr val="FF0000"/>
                </a:solidFill>
              </a:rPr>
              <a:t>J/</a:t>
            </a:r>
            <a:r>
              <a:rPr lang="en-US" i="1" dirty="0" err="1">
                <a:solidFill>
                  <a:srgbClr val="FF0000"/>
                </a:solidFill>
              </a:rPr>
              <a:t>ψ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i="1" dirty="0">
                <a:solidFill>
                  <a:srgbClr val="FF0000"/>
                </a:solidFill>
              </a:rPr>
              <a:t>A</a:t>
            </a:r>
            <a:r>
              <a:rPr lang="en-US" i="1" baseline="-25000" dirty="0">
                <a:solidFill>
                  <a:srgbClr val="FF0000"/>
                </a:solidFill>
              </a:rPr>
              <a:t>N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874" y="1154999"/>
            <a:ext cx="7908053" cy="2419997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q"/>
            </a:pPr>
            <a:r>
              <a:rPr lang="en-US" i="1" dirty="0"/>
              <a:t> J/</a:t>
            </a:r>
            <a:r>
              <a:rPr lang="en-US" i="1" dirty="0" err="1"/>
              <a:t>ψ</a:t>
            </a:r>
            <a:r>
              <a:rPr lang="en-US" dirty="0"/>
              <a:t> A</a:t>
            </a:r>
            <a:r>
              <a:rPr lang="en-US" baseline="-25000" dirty="0"/>
              <a:t>N</a:t>
            </a:r>
            <a:r>
              <a:rPr lang="en-US" dirty="0"/>
              <a:t> is sensitive to the production mechanisms </a:t>
            </a:r>
          </a:p>
          <a:p>
            <a:pPr lvl="1"/>
            <a:r>
              <a:rPr lang="en-US" dirty="0"/>
              <a:t>Assuming a non-zero gluon </a:t>
            </a:r>
            <a:r>
              <a:rPr lang="en-US" dirty="0" err="1"/>
              <a:t>Sivers</a:t>
            </a:r>
            <a:r>
              <a:rPr lang="en-US" dirty="0"/>
              <a:t> function, in pp scattering, </a:t>
            </a:r>
            <a:r>
              <a:rPr lang="en-US" i="1" dirty="0"/>
              <a:t>J/</a:t>
            </a:r>
            <a:r>
              <a:rPr lang="en-US" i="1" dirty="0" err="1"/>
              <a:t>ψ</a:t>
            </a:r>
            <a:r>
              <a:rPr lang="en-US" dirty="0"/>
              <a:t> A</a:t>
            </a:r>
            <a:r>
              <a:rPr lang="en-US" baseline="-25000" dirty="0"/>
              <a:t>N</a:t>
            </a:r>
            <a:r>
              <a:rPr lang="en-US" dirty="0"/>
              <a:t> vanishes if the pair are produced in a color-octet model but survives in the color-singlet model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41103-61C0-8345-8D1E-7CE25AE52765}" type="datetime1">
              <a:rPr lang="en-US" smtClean="0">
                <a:latin typeface="Times New Roman" charset="0"/>
                <a:cs typeface="Times New Roman" charset="0"/>
              </a:rPr>
              <a:t>7/25/18</a:t>
            </a:fld>
            <a:endParaRPr lang="en-US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Times New Roman" charset="0"/>
                <a:ea typeface="Times New Roman" charset="0"/>
                <a:cs typeface="Times New Roman" charset="0"/>
              </a:rPr>
              <a:t>Ming Liu, SeaQuest/E1039 Collab. Mtg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F05B3-F0E6-B645-A1F6-5D4123BFD979}" type="slidenum">
              <a:rPr lang="en-US" smtClean="0">
                <a:latin typeface="Times New Roman" charset="0"/>
                <a:ea typeface="Times New Roman" charset="0"/>
                <a:cs typeface="Times New Roman" charset="0"/>
              </a:rPr>
              <a:t>43</a:t>
            </a:fld>
            <a:endParaRPr lang="en-US"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939521" y="3199513"/>
            <a:ext cx="7264958" cy="3156838"/>
            <a:chOff x="576" y="1488"/>
            <a:chExt cx="4800" cy="188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956"/>
            <a:stretch>
              <a:fillRect/>
            </a:stretch>
          </p:blipFill>
          <p:spPr bwMode="auto">
            <a:xfrm>
              <a:off x="1104" y="1488"/>
              <a:ext cx="3600" cy="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Line 6"/>
            <p:cNvSpPr>
              <a:spLocks noChangeShapeType="1"/>
            </p:cNvSpPr>
            <p:nvPr/>
          </p:nvSpPr>
          <p:spPr bwMode="auto">
            <a:xfrm flipV="1">
              <a:off x="1392" y="2304"/>
              <a:ext cx="0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sz="135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1" name="Rectangle 7"/>
            <p:cNvSpPr>
              <a:spLocks noChangeArrowheads="1"/>
            </p:cNvSpPr>
            <p:nvPr/>
          </p:nvSpPr>
          <p:spPr bwMode="auto">
            <a:xfrm>
              <a:off x="576" y="2592"/>
              <a:ext cx="2016" cy="776"/>
            </a:xfrm>
            <a:prstGeom prst="rect">
              <a:avLst/>
            </a:prstGeom>
            <a:noFill/>
            <a:ln w="9525">
              <a:solidFill>
                <a:schemeClr val="hlink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zh-CN" sz="1350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 charset="0"/>
                  <a:ea typeface="Times New Roman" charset="0"/>
                  <a:cs typeface="Times New Roman" charset="0"/>
                </a:rPr>
                <a:t>One color-singlet diagram</a:t>
              </a:r>
            </a:p>
            <a:p>
              <a:pPr>
                <a:defRPr/>
              </a:pPr>
              <a:r>
                <a:rPr lang="en-US" altLang="zh-CN" sz="1350" dirty="0">
                  <a:latin typeface="Times New Roman" charset="0"/>
                  <a:ea typeface="Times New Roman" charset="0"/>
                  <a:cs typeface="Times New Roman" charset="0"/>
                </a:rPr>
                <a:t>— no cancellation, asymmetry generated by the initial state interaction,  </a:t>
              </a:r>
              <a:r>
                <a:rPr lang="en-US" altLang="zh-CN" sz="1350" i="1" dirty="0">
                  <a:latin typeface="Times New Roman" charset="0"/>
                  <a:ea typeface="Times New Roman" charset="0"/>
                  <a:cs typeface="Times New Roman" charset="0"/>
                </a:rPr>
                <a:t>A</a:t>
              </a:r>
              <a:r>
                <a:rPr lang="en-US" altLang="zh-CN" sz="1350" i="1" baseline="-25000" dirty="0">
                  <a:latin typeface="Times New Roman" charset="0"/>
                  <a:ea typeface="Times New Roman" charset="0"/>
                  <a:cs typeface="Times New Roman" charset="0"/>
                </a:rPr>
                <a:t>N</a:t>
              </a:r>
              <a:r>
                <a:rPr lang="en-US" sz="1350" dirty="0">
                  <a:latin typeface="Times New Roman" charset="0"/>
                  <a:ea typeface="Times New Roman" charset="0"/>
                  <a:cs typeface="Times New Roman" charset="0"/>
                </a:rPr>
                <a:t>≠0</a:t>
              </a:r>
            </a:p>
          </p:txBody>
        </p:sp>
        <p:grpSp>
          <p:nvGrpSpPr>
            <p:cNvPr id="12" name="Group 8"/>
            <p:cNvGrpSpPr>
              <a:grpSpLocks/>
            </p:cNvGrpSpPr>
            <p:nvPr/>
          </p:nvGrpSpPr>
          <p:grpSpPr bwMode="auto">
            <a:xfrm>
              <a:off x="2832" y="2352"/>
              <a:ext cx="2544" cy="978"/>
              <a:chOff x="2832" y="2647"/>
              <a:chExt cx="2544" cy="978"/>
            </a:xfrm>
          </p:grpSpPr>
          <p:sp>
            <p:nvSpPr>
              <p:cNvPr id="13" name="Rectangle 9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2544" cy="601"/>
              </a:xfrm>
              <a:prstGeom prst="rect">
                <a:avLst/>
              </a:prstGeom>
              <a:noFill/>
              <a:ln w="9525">
                <a:solidFill>
                  <a:schemeClr val="hlink"/>
                </a:solidFill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zh-CN" altLang="en-US" sz="1350" dirty="0">
                    <a:latin typeface="Times New Roman" charset="0"/>
                    <a:ea typeface="Times New Roman" charset="0"/>
                    <a:cs typeface="Times New Roman" charset="0"/>
                  </a:rPr>
                  <a:t>    </a:t>
                </a:r>
                <a:r>
                  <a:rPr lang="en-US" altLang="zh-CN" sz="135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Times New Roman" charset="0"/>
                    <a:ea typeface="Times New Roman" charset="0"/>
                    <a:cs typeface="Times New Roman" charset="0"/>
                  </a:rPr>
                  <a:t>Two color-octet diagrams</a:t>
                </a:r>
              </a:p>
              <a:p>
                <a:pPr>
                  <a:defRPr/>
                </a:pPr>
                <a:r>
                  <a:rPr lang="en-US" altLang="zh-CN" sz="1350" dirty="0">
                    <a:latin typeface="Times New Roman" charset="0"/>
                    <a:ea typeface="Times New Roman" charset="0"/>
                    <a:cs typeface="Times New Roman" charset="0"/>
                  </a:rPr>
                  <a:t>— cancellation between initial and final state interactions, no asymmetry </a:t>
                </a:r>
                <a:r>
                  <a:rPr lang="en-US" altLang="zh-CN" sz="1350" i="1" dirty="0">
                    <a:latin typeface="Times New Roman" charset="0"/>
                    <a:ea typeface="Times New Roman" charset="0"/>
                    <a:cs typeface="Times New Roman" charset="0"/>
                  </a:rPr>
                  <a:t>A</a:t>
                </a:r>
                <a:r>
                  <a:rPr lang="en-US" altLang="zh-CN" sz="1350" i="1" baseline="-25000" dirty="0">
                    <a:latin typeface="Times New Roman" charset="0"/>
                    <a:ea typeface="Times New Roman" charset="0"/>
                    <a:cs typeface="Times New Roman" charset="0"/>
                  </a:rPr>
                  <a:t>N</a:t>
                </a:r>
                <a:r>
                  <a:rPr lang="en-US" altLang="zh-CN" sz="1350" dirty="0">
                    <a:latin typeface="Times New Roman" charset="0"/>
                    <a:ea typeface="Times New Roman" charset="0"/>
                    <a:cs typeface="Times New Roman" charset="0"/>
                  </a:rPr>
                  <a:t>=</a:t>
                </a:r>
                <a:r>
                  <a:rPr lang="en-US" sz="1350" dirty="0">
                    <a:latin typeface="Times New Roman" charset="0"/>
                    <a:ea typeface="Times New Roman" charset="0"/>
                    <a:cs typeface="Times New Roman" charset="0"/>
                  </a:rPr>
                  <a:t>0</a:t>
                </a:r>
                <a:endParaRPr lang="en-US" altLang="zh-CN" sz="135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14" name="Line 10"/>
              <p:cNvSpPr>
                <a:spLocks noChangeShapeType="1"/>
              </p:cNvSpPr>
              <p:nvPr/>
            </p:nvSpPr>
            <p:spPr bwMode="auto">
              <a:xfrm flipH="1" flipV="1">
                <a:off x="3216" y="2647"/>
                <a:ext cx="240" cy="3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15" name="Line 11"/>
              <p:cNvSpPr>
                <a:spLocks noChangeShapeType="1"/>
              </p:cNvSpPr>
              <p:nvPr/>
            </p:nvSpPr>
            <p:spPr bwMode="auto">
              <a:xfrm flipV="1">
                <a:off x="3456" y="2647"/>
                <a:ext cx="480" cy="3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7BDD481-7210-9C46-B8A8-46299149FBB5}"/>
              </a:ext>
            </a:extLst>
          </p:cNvPr>
          <p:cNvSpPr txBox="1"/>
          <p:nvPr/>
        </p:nvSpPr>
        <p:spPr>
          <a:xfrm>
            <a:off x="6115050" y="2895873"/>
            <a:ext cx="24280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altLang="zh-CN" sz="1400" dirty="0">
                <a:solidFill>
                  <a:srgbClr val="0000FF"/>
                </a:solidFill>
                <a:ea typeface="宋体" charset="-122"/>
                <a:cs typeface="宋体" charset="-122"/>
              </a:rPr>
              <a:t>F. Yuan, PRD 78, 014024(2008)</a:t>
            </a:r>
            <a:endParaRPr lang="en-US" altLang="zh-CN" sz="1400" dirty="0">
              <a:ea typeface="宋体" charset="-122"/>
              <a:cs typeface="宋体" charset="-122"/>
              <a:sym typeface="Wingdings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1944155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22" name="Text Box 10"/>
          <p:cNvSpPr txBox="1">
            <a:spLocks noChangeArrowheads="1"/>
          </p:cNvSpPr>
          <p:nvPr/>
        </p:nvSpPr>
        <p:spPr bwMode="auto">
          <a:xfrm>
            <a:off x="1203715" y="307942"/>
            <a:ext cx="670426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914400"/>
            <a:r>
              <a:rPr lang="en-US" sz="4000" dirty="0">
                <a:solidFill>
                  <a:srgbClr val="FF0000"/>
                </a:solidFill>
                <a:latin typeface="Times New Roman" charset="0"/>
              </a:rPr>
              <a:t>Heavy Flavor: J/</a:t>
            </a:r>
            <a:r>
              <a:rPr lang="el-GR" sz="4000" dirty="0">
                <a:solidFill>
                  <a:srgbClr val="FF0000"/>
                </a:solidFill>
                <a:latin typeface="Times New Roman" charset="0"/>
              </a:rPr>
              <a:t>ψ</a:t>
            </a:r>
            <a:r>
              <a:rPr lang="en-US" sz="4000" dirty="0">
                <a:solidFill>
                  <a:srgbClr val="FF0000"/>
                </a:solidFill>
                <a:latin typeface="Times New Roman" charset="0"/>
              </a:rPr>
              <a:t> A</a:t>
            </a:r>
            <a:r>
              <a:rPr lang="en-US" sz="4000" baseline="-25000" dirty="0">
                <a:solidFill>
                  <a:srgbClr val="FF0000"/>
                </a:solidFill>
                <a:latin typeface="Times New Roman" charset="0"/>
              </a:rPr>
              <a:t>N </a:t>
            </a:r>
            <a:endParaRPr lang="el-GR" sz="4000" baseline="-25000" dirty="0">
              <a:solidFill>
                <a:srgbClr val="FF0000"/>
              </a:solidFill>
              <a:latin typeface="Times New Roman" charset="0"/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>
          <a:xfrm>
            <a:off x="700537" y="6356350"/>
            <a:ext cx="2133600" cy="365125"/>
          </a:xfrm>
        </p:spPr>
        <p:txBody>
          <a:bodyPr/>
          <a:lstStyle/>
          <a:p>
            <a:fld id="{6C38EAF4-95A6-664B-803F-5EF3648F9985}" type="datetime1">
              <a:rPr lang="en-US" smtClean="0"/>
              <a:t>7/25/18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0325979"/>
              </p:ext>
            </p:extLst>
          </p:nvPr>
        </p:nvGraphicFramePr>
        <p:xfrm>
          <a:off x="6115050" y="1578791"/>
          <a:ext cx="1306554" cy="345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96" name="Equation" r:id="rId3" imgW="863600" imgH="228600" progId="Equation.3">
                  <p:embed/>
                </p:oleObj>
              </mc:Choice>
              <mc:Fallback>
                <p:oleObj name="Equation" r:id="rId3" imgW="863600" imgH="228600" progId="Equation.3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115050" y="1578791"/>
                        <a:ext cx="1306554" cy="3458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AE1523EA-CE2E-8B46-A629-E8CC59B1E9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644" y="2043228"/>
            <a:ext cx="8156411" cy="414655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3DAB561-58B9-EA41-BA65-973E5C4F23F2}"/>
              </a:ext>
            </a:extLst>
          </p:cNvPr>
          <p:cNvSpPr txBox="1"/>
          <p:nvPr/>
        </p:nvSpPr>
        <p:spPr>
          <a:xfrm>
            <a:off x="788168" y="1806057"/>
            <a:ext cx="16866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PHENIX: 1805.01491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E594FF-A083-DE40-AB1E-34E86B475C6A}"/>
              </a:ext>
            </a:extLst>
          </p:cNvPr>
          <p:cNvSpPr txBox="1"/>
          <p:nvPr/>
        </p:nvSpPr>
        <p:spPr>
          <a:xfrm>
            <a:off x="700537" y="1318140"/>
            <a:ext cx="3279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Some nuclear final state effects? 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BEF186F-A40A-5A43-9C4E-6DF3A036D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316618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A0ECC-C03B-FA49-B419-7135438E3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8351388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High Precision  A</a:t>
            </a:r>
            <a:r>
              <a:rPr lang="en-US" baseline="-25000" dirty="0">
                <a:solidFill>
                  <a:srgbClr val="FF0000"/>
                </a:solidFill>
              </a:rPr>
              <a:t>N</a:t>
            </a:r>
            <a:r>
              <a:rPr lang="en-US" dirty="0">
                <a:solidFill>
                  <a:srgbClr val="FF0000"/>
                </a:solidFill>
              </a:rPr>
              <a:t> Measurements @</a:t>
            </a:r>
            <a:r>
              <a:rPr lang="en-US" dirty="0" err="1">
                <a:solidFill>
                  <a:srgbClr val="FF0000"/>
                </a:solidFill>
              </a:rPr>
              <a:t>SeaQuest</a:t>
            </a:r>
            <a:br>
              <a:rPr lang="en-US" baseline="-25000" dirty="0"/>
            </a:br>
            <a:endParaRPr lang="en-US" baseline="-25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848876-A96A-134B-BF62-311A47CD65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78" r="17678" b="12828"/>
          <a:stretch/>
        </p:blipFill>
        <p:spPr>
          <a:xfrm>
            <a:off x="3366197" y="1781126"/>
            <a:ext cx="5516545" cy="37555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71DDC3-B553-D245-8527-B3820CDFD72E}"/>
              </a:ext>
            </a:extLst>
          </p:cNvPr>
          <p:cNvSpPr txBox="1"/>
          <p:nvPr/>
        </p:nvSpPr>
        <p:spPr>
          <a:xfrm>
            <a:off x="261255" y="2026476"/>
            <a:ext cx="33159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Cross section contributions:</a:t>
            </a:r>
          </a:p>
          <a:p>
            <a:r>
              <a:rPr lang="en-US" dirty="0"/>
              <a:t>-     </a:t>
            </a:r>
            <a:r>
              <a:rPr lang="en-US" dirty="0" err="1"/>
              <a:t>gluon+gluon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u + </a:t>
            </a:r>
            <a:r>
              <a:rPr lang="en-US" dirty="0" err="1"/>
              <a:t>ubar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1F28FF"/>
                </a:solidFill>
              </a:rPr>
              <a:t>d + </a:t>
            </a:r>
            <a:r>
              <a:rPr lang="en-US" dirty="0" err="1">
                <a:solidFill>
                  <a:srgbClr val="1F28FF"/>
                </a:solidFill>
              </a:rPr>
              <a:t>dbar</a:t>
            </a:r>
            <a:r>
              <a:rPr lang="en-US" dirty="0">
                <a:solidFill>
                  <a:srgbClr val="1F28FF"/>
                </a:solidFill>
              </a:rPr>
              <a:t>, could be significant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err="1"/>
              <a:t>Sivers</a:t>
            </a:r>
            <a:r>
              <a:rPr lang="en-US" dirty="0"/>
              <a:t> functions: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Gluon</a:t>
            </a:r>
          </a:p>
          <a:p>
            <a:pPr marL="742950" lvl="1" indent="-285750">
              <a:buFontTx/>
              <a:buChar char="-"/>
            </a:pPr>
            <a:r>
              <a:rPr lang="en-US" dirty="0" err="1"/>
              <a:t>ubar</a:t>
            </a:r>
            <a:endParaRPr lang="en-US" dirty="0"/>
          </a:p>
          <a:p>
            <a:pPr marL="742950" lvl="1" indent="-285750">
              <a:buFontTx/>
              <a:buChar char="-"/>
            </a:pPr>
            <a:r>
              <a:rPr lang="en-US" dirty="0" err="1">
                <a:solidFill>
                  <a:srgbClr val="FF0000"/>
                </a:solidFill>
              </a:rPr>
              <a:t>dbar</a:t>
            </a: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FBC395-12D7-1543-9C65-215814CD9FF1}"/>
              </a:ext>
            </a:extLst>
          </p:cNvPr>
          <p:cNvSpPr txBox="1"/>
          <p:nvPr/>
        </p:nvSpPr>
        <p:spPr>
          <a:xfrm>
            <a:off x="518118" y="5224585"/>
            <a:ext cx="18056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Polarized targets:</a:t>
            </a:r>
          </a:p>
          <a:p>
            <a:r>
              <a:rPr lang="en-US" dirty="0"/>
              <a:t>- NH3</a:t>
            </a:r>
          </a:p>
          <a:p>
            <a:r>
              <a:rPr lang="en-US" dirty="0"/>
              <a:t>- ND3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75403E-1EF4-744C-9BE5-497F70588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5657E-74FC-F945-BA49-69034CF8C4DD}" type="datetime1">
              <a:rPr lang="en-US" smtClean="0"/>
              <a:t>7/25/18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E87BCA-3000-4449-A960-DBF6EB262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0A13AE-0F6C-2C45-BC4B-ABC2B4F72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1584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2FB60-FFCC-4B4D-837A-B0707F782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505" y="79541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 err="1"/>
              <a:t>SeaQuest</a:t>
            </a:r>
            <a:r>
              <a:rPr lang="en-US" dirty="0"/>
              <a:t> Dimuons: </a:t>
            </a:r>
            <a:br>
              <a:rPr lang="en-US" dirty="0"/>
            </a:br>
            <a:r>
              <a:rPr lang="en-US" sz="3100" dirty="0"/>
              <a:t>Improve acceptance for low mass dimuons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2A3A68-704F-9B44-AFD1-90EB175C1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8789" y="2824807"/>
            <a:ext cx="4063494" cy="3153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B8FAE9-50C3-F447-9A88-09994429B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38" y="2815280"/>
            <a:ext cx="4483557" cy="34850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871E58-AAC3-2E44-BF91-2EE6A3A0066D}"/>
              </a:ext>
            </a:extLst>
          </p:cNvPr>
          <p:cNvSpPr txBox="1"/>
          <p:nvPr/>
        </p:nvSpPr>
        <p:spPr>
          <a:xfrm>
            <a:off x="442129" y="1523124"/>
            <a:ext cx="50945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Open up dimuon acceptance at trigger level:</a:t>
            </a:r>
          </a:p>
          <a:p>
            <a:pPr marL="285750" indent="-285750">
              <a:buFontTx/>
              <a:buChar char="-"/>
            </a:pPr>
            <a:r>
              <a:rPr lang="en-US" dirty="0"/>
              <a:t>Possible with the dark photon triggers</a:t>
            </a:r>
          </a:p>
          <a:p>
            <a:pPr marL="285750" indent="-285750">
              <a:buFontTx/>
              <a:buChar char="-"/>
            </a:pPr>
            <a:r>
              <a:rPr lang="en-US" dirty="0"/>
              <a:t>Improved DAQ </a:t>
            </a:r>
          </a:p>
          <a:p>
            <a:pPr marL="285750" indent="-285750">
              <a:buFontTx/>
              <a:buChar char="-"/>
            </a:pPr>
            <a:r>
              <a:rPr lang="en-US" dirty="0"/>
              <a:t>Better background determination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7D3513-792E-5D44-86E2-E801CF5E3565}"/>
              </a:ext>
            </a:extLst>
          </p:cNvPr>
          <p:cNvSpPr txBox="1"/>
          <p:nvPr/>
        </p:nvSpPr>
        <p:spPr>
          <a:xfrm>
            <a:off x="6731199" y="2538787"/>
            <a:ext cx="1754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PHENIX dimuons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402398C-7463-EB4D-8B63-407A47B16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751D3-4C33-9A4B-8E3B-F49E5A0072B7}" type="datetime1">
              <a:rPr lang="en-US" smtClean="0"/>
              <a:t>7/25/18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15978B1-072B-9E4B-84E7-880F01417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0EF2AA6-EFC9-A547-BFBA-D2D48C09C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1076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F702112C-6476-DD4E-975B-6BEEFD259F3C}" type="datetime1">
              <a:rPr lang="en-US" smtClean="0"/>
              <a:t>7/25/18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77E30E-5F6E-9749-BFCB-9A37ECE9B944}" type="slidenum">
              <a:rPr lang="en-US"/>
              <a:pPr>
                <a:defRPr/>
              </a:pPr>
              <a:t>47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Ming Liu, SeaQuest/E1039 Collab. Mtg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0"/>
            <a:ext cx="8229600" cy="977900"/>
          </a:xfrm>
          <a:prstGeom prst="rect">
            <a:avLst/>
          </a:prstGeom>
        </p:spPr>
        <p:txBody>
          <a:bodyPr anchor="ctr">
            <a:normAutofit fontScale="92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Open Charm TSSA in Twist-3 Approach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31968" y="885533"/>
            <a:ext cx="7677150" cy="5349011"/>
            <a:chOff x="631968" y="885533"/>
            <a:chExt cx="7677150" cy="5349011"/>
          </a:xfrm>
        </p:grpSpPr>
        <p:pic>
          <p:nvPicPr>
            <p:cNvPr id="25602" name="Picture 2"/>
            <p:cNvPicPr>
              <a:picLocks noChangeAspect="1"/>
            </p:cNvPicPr>
            <p:nvPr/>
          </p:nvPicPr>
          <p:blipFill rotWithShape="1">
            <a:blip r:embed="rId2"/>
            <a:srcRect t="4783" b="7866"/>
            <a:stretch/>
          </p:blipFill>
          <p:spPr bwMode="auto">
            <a:xfrm>
              <a:off x="631968" y="885533"/>
              <a:ext cx="7677150" cy="53490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" name="Straight Connector 8"/>
            <p:cNvCxnSpPr/>
            <p:nvPr/>
          </p:nvCxnSpPr>
          <p:spPr>
            <a:xfrm>
              <a:off x="1082042" y="5555317"/>
              <a:ext cx="5583826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8024090" y="977900"/>
            <a:ext cx="1091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Qiu</a:t>
            </a:r>
            <a:r>
              <a:rPr lang="en-US" dirty="0"/>
              <a:t>, 2010</a:t>
            </a:r>
          </a:p>
        </p:txBody>
      </p:sp>
    </p:spTree>
    <p:extLst>
      <p:ext uri="{BB962C8B-B14F-4D97-AF65-F5344CB8AC3E}">
        <p14:creationId xmlns:p14="http://schemas.microsoft.com/office/powerpoint/2010/main" val="6791788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2425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dirty="0">
                <a:ea typeface="+mj-ea"/>
                <a:cs typeface="+mj-cs"/>
              </a:rPr>
              <a:t>Heavy Quark TSSA </a:t>
            </a:r>
            <a:r>
              <a:rPr lang="en-US" sz="4000" dirty="0"/>
              <a:t>@</a:t>
            </a:r>
            <a:r>
              <a:rPr lang="en-US" sz="4000" dirty="0" err="1"/>
              <a:t>Fermilab</a:t>
            </a:r>
            <a:br>
              <a:rPr lang="en-US" dirty="0">
                <a:ea typeface="+mj-ea"/>
                <a:cs typeface="+mj-cs"/>
              </a:rPr>
            </a:br>
            <a:r>
              <a:rPr lang="en-US" sz="3111" dirty="0">
                <a:solidFill>
                  <a:srgbClr val="1F28FF"/>
                </a:solidFill>
                <a:ea typeface="+mj-ea"/>
                <a:cs typeface="+mj-cs"/>
              </a:rPr>
              <a:t>Twist-3 quark-gluon cor</a:t>
            </a:r>
            <a:r>
              <a:rPr lang="en-US" altLang="zh-CN" sz="3111" dirty="0">
                <a:solidFill>
                  <a:srgbClr val="1F28FF"/>
                </a:solidFill>
                <a:ea typeface="+mj-ea"/>
                <a:cs typeface="+mj-cs"/>
              </a:rPr>
              <a:t>r</a:t>
            </a:r>
            <a:r>
              <a:rPr lang="en-US" sz="3111" dirty="0">
                <a:solidFill>
                  <a:srgbClr val="1F28FF"/>
                </a:solidFill>
                <a:ea typeface="+mj-ea"/>
                <a:cs typeface="+mj-cs"/>
              </a:rPr>
              <a:t>elation functions </a:t>
            </a:r>
          </a:p>
        </p:txBody>
      </p:sp>
      <p:sp>
        <p:nvSpPr>
          <p:cNvPr id="26631" name="Content Placeholder 2"/>
          <p:cNvSpPr>
            <a:spLocks noGrp="1"/>
          </p:cNvSpPr>
          <p:nvPr>
            <p:ph idx="1"/>
          </p:nvPr>
        </p:nvSpPr>
        <p:spPr>
          <a:xfrm>
            <a:off x="457200" y="1363663"/>
            <a:ext cx="8229600" cy="4762500"/>
          </a:xfrm>
        </p:spPr>
        <p:txBody>
          <a:bodyPr/>
          <a:lstStyle/>
          <a:p>
            <a:r>
              <a:rPr lang="en-US" sz="2800" dirty="0"/>
              <a:t>Different color factors for charm and anti-charm A</a:t>
            </a:r>
            <a:r>
              <a:rPr lang="en-US" sz="2800" baseline="-25000" dirty="0"/>
              <a:t>N</a:t>
            </a:r>
          </a:p>
        </p:txBody>
      </p:sp>
      <p:graphicFrame>
        <p:nvGraphicFramePr>
          <p:cNvPr id="26626" name="Object 2"/>
          <p:cNvGraphicFramePr>
            <a:graphicFrameLocks noChangeAspect="1"/>
          </p:cNvGraphicFramePr>
          <p:nvPr/>
        </p:nvGraphicFramePr>
        <p:xfrm>
          <a:off x="1520825" y="4651375"/>
          <a:ext cx="623888" cy="538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69" name="Equation" r:id="rId3" imgW="457200" imgH="393700" progId="Equation.3">
                  <p:embed/>
                </p:oleObj>
              </mc:Choice>
              <mc:Fallback>
                <p:oleObj name="Equation" r:id="rId3" imgW="457200" imgH="393700" progId="Equation.3">
                  <p:embed/>
                  <p:pic>
                    <p:nvPicPr>
                      <p:cNvPr id="266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0825" y="4651375"/>
                        <a:ext cx="623888" cy="5381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27" name="Object 3"/>
          <p:cNvGraphicFramePr>
            <a:graphicFrameLocks noChangeAspect="1"/>
          </p:cNvGraphicFramePr>
          <p:nvPr/>
        </p:nvGraphicFramePr>
        <p:xfrm>
          <a:off x="4156075" y="4683125"/>
          <a:ext cx="895350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70" name="Equation" r:id="rId5" imgW="596900" imgH="419100" progId="Equation.3">
                  <p:embed/>
                </p:oleObj>
              </mc:Choice>
              <mc:Fallback>
                <p:oleObj name="Equation" r:id="rId5" imgW="596900" imgH="419100" progId="Equation.3">
                  <p:embed/>
                  <p:pic>
                    <p:nvPicPr>
                      <p:cNvPr id="2662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6075" y="4683125"/>
                        <a:ext cx="895350" cy="628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28" name="Object 4"/>
          <p:cNvGraphicFramePr>
            <a:graphicFrameLocks noChangeAspect="1"/>
          </p:cNvGraphicFramePr>
          <p:nvPr/>
        </p:nvGraphicFramePr>
        <p:xfrm>
          <a:off x="6932613" y="4648200"/>
          <a:ext cx="68580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71" name="Equation" r:id="rId7" imgW="457200" imgH="393700" progId="Equation.3">
                  <p:embed/>
                </p:oleObj>
              </mc:Choice>
              <mc:Fallback>
                <p:oleObj name="Equation" r:id="rId7" imgW="457200" imgH="393700" progId="Equation.3">
                  <p:embed/>
                  <p:pic>
                    <p:nvPicPr>
                      <p:cNvPr id="2662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2613" y="4648200"/>
                        <a:ext cx="685800" cy="590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2" name="TextBox 7"/>
          <p:cNvSpPr txBox="1">
            <a:spLocks noChangeArrowheads="1"/>
          </p:cNvSpPr>
          <p:nvPr/>
        </p:nvSpPr>
        <p:spPr bwMode="auto">
          <a:xfrm>
            <a:off x="4210050" y="5448300"/>
            <a:ext cx="8048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 charset="0"/>
              </a:rPr>
              <a:t>Charm</a:t>
            </a:r>
          </a:p>
        </p:txBody>
      </p:sp>
      <p:sp>
        <p:nvSpPr>
          <p:cNvPr id="26633" name="TextBox 8"/>
          <p:cNvSpPr txBox="1">
            <a:spLocks noChangeArrowheads="1"/>
          </p:cNvSpPr>
          <p:nvPr/>
        </p:nvSpPr>
        <p:spPr bwMode="auto">
          <a:xfrm>
            <a:off x="6607175" y="5448300"/>
            <a:ext cx="12334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 charset="0"/>
              </a:rPr>
              <a:t>anti-Charm</a:t>
            </a:r>
          </a:p>
        </p:txBody>
      </p:sp>
      <p:sp>
        <p:nvSpPr>
          <p:cNvPr id="26634" name="TextBox 9"/>
          <p:cNvSpPr txBox="1">
            <a:spLocks noChangeArrowheads="1"/>
          </p:cNvSpPr>
          <p:nvPr/>
        </p:nvSpPr>
        <p:spPr bwMode="auto">
          <a:xfrm>
            <a:off x="1322388" y="5448300"/>
            <a:ext cx="12207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charset="0"/>
              </a:rPr>
              <a:t>Initial state</a:t>
            </a:r>
          </a:p>
        </p:txBody>
      </p:sp>
      <p:pic>
        <p:nvPicPr>
          <p:cNvPr id="26635" name="Picture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90588" y="2949575"/>
            <a:ext cx="742950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6" name="TextBox 11"/>
          <p:cNvSpPr txBox="1">
            <a:spLocks noChangeArrowheads="1"/>
          </p:cNvSpPr>
          <p:nvPr/>
        </p:nvSpPr>
        <p:spPr bwMode="auto">
          <a:xfrm>
            <a:off x="5805488" y="2151063"/>
            <a:ext cx="2881312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latin typeface="Calibri" charset="0"/>
              </a:rPr>
              <a:t>F. Yuan and J. Zhou PLB 668 (2008) 216-220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5B349935-BA1C-DC45-858D-A63F312E3A54}" type="datetime1">
              <a:rPr lang="en-US" smtClean="0"/>
              <a:t>7/25/18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9F6113-A6CF-5442-90E2-0669EE6BB9E1}" type="slidenum">
              <a:rPr lang="en-US"/>
              <a:pPr>
                <a:defRPr/>
              </a:pPr>
              <a:t>48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Ming Liu, SeaQuest/E1039 Collab. Mtg</a:t>
            </a:r>
          </a:p>
        </p:txBody>
      </p:sp>
      <p:graphicFrame>
        <p:nvGraphicFramePr>
          <p:cNvPr id="26629" name="Object 5"/>
          <p:cNvGraphicFramePr>
            <a:graphicFrameLocks noChangeAspect="1"/>
          </p:cNvGraphicFramePr>
          <p:nvPr/>
        </p:nvGraphicFramePr>
        <p:xfrm>
          <a:off x="2740567" y="2002650"/>
          <a:ext cx="1735522" cy="426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72" name="Equation" r:id="rId10" imgW="673100" imgH="165100" progId="Equation.3">
                  <p:embed/>
                </p:oleObj>
              </mc:Choice>
              <mc:Fallback>
                <p:oleObj name="Equation" r:id="rId10" imgW="673100" imgH="165100" progId="Equation.3">
                  <p:embed/>
                  <p:pic>
                    <p:nvPicPr>
                      <p:cNvPr id="2662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0567" y="2002650"/>
                        <a:ext cx="1735522" cy="426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370164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50" name="Object 2"/>
          <p:cNvGraphicFramePr>
            <a:graphicFrameLocks noChangeAspect="1"/>
          </p:cNvGraphicFramePr>
          <p:nvPr/>
        </p:nvGraphicFramePr>
        <p:xfrm>
          <a:off x="2099072" y="953692"/>
          <a:ext cx="4442222" cy="5976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11" name="Equation" r:id="rId3" imgW="1320800" imgH="177800" progId="Equation.3">
                  <p:embed/>
                </p:oleObj>
              </mc:Choice>
              <mc:Fallback>
                <p:oleObj name="Equation" r:id="rId3" imgW="1320800" imgH="177800" progId="Equation.3">
                  <p:embed/>
                  <p:pic>
                    <p:nvPicPr>
                      <p:cNvPr id="2765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9072" y="953692"/>
                        <a:ext cx="4442222" cy="59769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651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15730" y="1894286"/>
            <a:ext cx="5007769" cy="1753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15729" y="4024314"/>
            <a:ext cx="4819650" cy="1688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Box 7"/>
          <p:cNvSpPr txBox="1">
            <a:spLocks noChangeArrowheads="1"/>
          </p:cNvSpPr>
          <p:nvPr/>
        </p:nvSpPr>
        <p:spPr bwMode="auto">
          <a:xfrm>
            <a:off x="2169319" y="1671637"/>
            <a:ext cx="909352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350">
                <a:latin typeface="Calibri" charset="0"/>
              </a:rPr>
              <a:t>JPARC p+p</a:t>
            </a:r>
          </a:p>
        </p:txBody>
      </p:sp>
      <p:sp>
        <p:nvSpPr>
          <p:cNvPr id="27654" name="TextBox 8"/>
          <p:cNvSpPr txBox="1">
            <a:spLocks noChangeArrowheads="1"/>
          </p:cNvSpPr>
          <p:nvPr/>
        </p:nvSpPr>
        <p:spPr bwMode="auto">
          <a:xfrm>
            <a:off x="2169320" y="3819525"/>
            <a:ext cx="1007007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350">
                <a:latin typeface="Calibri" charset="0"/>
              </a:rPr>
              <a:t>GSI: p+pbar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F3F35D7-AD33-B84A-9756-E88791F6A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5531"/>
            <a:ext cx="7886700" cy="758035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Open Charm TSSA at Low Energy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E78F94-2333-8344-B800-66956D5B33FD}" type="datetime1">
              <a:rPr lang="en-US" smtClean="0"/>
              <a:t>7/25/18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Ming Liu, SeaQuest/E1039 Collab. Mtg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2707A9-C933-6647-A923-31028429414B}" type="slidenum">
              <a:rPr lang="en-US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7984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D0764-7F00-E34E-A82E-E75151BAF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030147"/>
          </a:xfrm>
        </p:spPr>
        <p:txBody>
          <a:bodyPr/>
          <a:lstStyle/>
          <a:p>
            <a:r>
              <a:rPr lang="en-US" dirty="0" err="1"/>
              <a:t>SeaQuest</a:t>
            </a:r>
            <a:r>
              <a:rPr lang="en-US" dirty="0"/>
              <a:t> Spectrometer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68649E-C567-8540-87B7-B79A150F5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85934-3AC1-E440-8B0D-53B45C80226E}" type="datetime1">
              <a:rPr lang="en-US" smtClean="0"/>
              <a:t>7/25/18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0F1398-0A54-164B-9FEE-CF51086A4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B4C4D-4E62-3D4A-8770-32C21F6A4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E79840-7C07-C84C-A480-EEC022E4A2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758518"/>
            <a:ext cx="6065008" cy="40086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AF346A-2180-FE4F-82AD-DE9EC232B3A6}"/>
              </a:ext>
            </a:extLst>
          </p:cNvPr>
          <p:cNvSpPr txBox="1"/>
          <p:nvPr/>
        </p:nvSpPr>
        <p:spPr>
          <a:xfrm>
            <a:off x="91903" y="1030147"/>
            <a:ext cx="1826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SeaQuest</a:t>
            </a:r>
            <a:r>
              <a:rPr lang="en-US" dirty="0"/>
              <a:t> in 2015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EA3565-B7C0-A04F-847C-35DBF034D4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2395959" y="4355049"/>
            <a:ext cx="6748041" cy="25029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E467E3C-E0B2-B845-AA70-00FD94A6809D}"/>
              </a:ext>
            </a:extLst>
          </p:cNvPr>
          <p:cNvSpPr txBox="1"/>
          <p:nvPr/>
        </p:nvSpPr>
        <p:spPr>
          <a:xfrm>
            <a:off x="6457950" y="1030147"/>
            <a:ext cx="246613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E906 targets:</a:t>
            </a:r>
          </a:p>
          <a:p>
            <a:pPr marL="285750" indent="-285750">
              <a:buFontTx/>
              <a:buChar char="-"/>
            </a:pPr>
            <a:r>
              <a:rPr lang="en-US" dirty="0"/>
              <a:t>H, D, C, Fe, W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r>
              <a:rPr lang="en-US" dirty="0"/>
              <a:t>E1039 targets:</a:t>
            </a:r>
          </a:p>
          <a:p>
            <a:pPr marL="285750" indent="-285750">
              <a:buFontTx/>
              <a:buChar char="-"/>
            </a:pPr>
            <a:r>
              <a:rPr lang="en-US" dirty="0"/>
              <a:t>Polarized protons (NH</a:t>
            </a:r>
            <a:r>
              <a:rPr lang="en-US" baseline="-25000" dirty="0"/>
              <a:t>3</a:t>
            </a:r>
            <a:r>
              <a:rPr lang="en-US" dirty="0"/>
              <a:t>)</a:t>
            </a:r>
            <a:endParaRPr lang="en-US" baseline="-25000" dirty="0"/>
          </a:p>
          <a:p>
            <a:pPr marL="285750" indent="-285750">
              <a:buFontTx/>
              <a:buChar char="-"/>
            </a:pPr>
            <a:r>
              <a:rPr lang="en-US" dirty="0"/>
              <a:t>polarized neutrons (ND</a:t>
            </a:r>
            <a:r>
              <a:rPr lang="en-US" baseline="-25000" dirty="0"/>
              <a:t>3</a:t>
            </a:r>
            <a:r>
              <a:rPr lang="en-US" dirty="0"/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7804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62BE1-00FE-7241-A615-1D89C1A3C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29" y="80388"/>
            <a:ext cx="8318778" cy="108522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First Precision Open HF A</a:t>
            </a:r>
            <a:r>
              <a:rPr lang="en-US" baseline="-25000" dirty="0">
                <a:solidFill>
                  <a:srgbClr val="FF0000"/>
                </a:solidFill>
              </a:rPr>
              <a:t>N</a:t>
            </a:r>
            <a:r>
              <a:rPr lang="en-US" dirty="0">
                <a:solidFill>
                  <a:srgbClr val="FF0000"/>
                </a:solidFill>
              </a:rPr>
              <a:t> from PHENIX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9F40E99-405B-B046-99B5-2154D9D20CF8}"/>
              </a:ext>
            </a:extLst>
          </p:cNvPr>
          <p:cNvGrpSpPr/>
          <p:nvPr/>
        </p:nvGrpSpPr>
        <p:grpSpPr>
          <a:xfrm>
            <a:off x="1497205" y="994788"/>
            <a:ext cx="5285432" cy="5506496"/>
            <a:chOff x="542611" y="1397053"/>
            <a:chExt cx="4833257" cy="512432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D4DAA30-86A3-F240-BB2E-5A3452615DA9}"/>
                </a:ext>
              </a:extLst>
            </p:cNvPr>
            <p:cNvGrpSpPr/>
            <p:nvPr/>
          </p:nvGrpSpPr>
          <p:grpSpPr>
            <a:xfrm>
              <a:off x="542611" y="1600253"/>
              <a:ext cx="4833257" cy="4921127"/>
              <a:chOff x="2200589" y="1690689"/>
              <a:chExt cx="4230705" cy="4466741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9C083D0-A684-B148-82EF-E3C3F5818A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491991" y="1690689"/>
                <a:ext cx="3939303" cy="4466741"/>
              </a:xfrm>
              <a:prstGeom prst="rect">
                <a:avLst/>
              </a:prstGeom>
            </p:spPr>
          </p:pic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4BEC688-87F5-844F-ABCE-0184A424985B}"/>
                  </a:ext>
                </a:extLst>
              </p:cNvPr>
              <p:cNvSpPr/>
              <p:nvPr/>
            </p:nvSpPr>
            <p:spPr>
              <a:xfrm>
                <a:off x="2200589" y="2461846"/>
                <a:ext cx="572756" cy="153739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7584B6B-6863-414C-A13E-7570686F72E4}"/>
                  </a:ext>
                </a:extLst>
              </p:cNvPr>
              <p:cNvSpPr/>
              <p:nvPr/>
            </p:nvSpPr>
            <p:spPr>
              <a:xfrm>
                <a:off x="2200589" y="4770401"/>
                <a:ext cx="572756" cy="7963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E6E3F44-549E-7B4E-81F7-F154873FC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25692" y="1397053"/>
              <a:ext cx="1930400" cy="203200"/>
            </a:xfrm>
            <a:prstGeom prst="rect">
              <a:avLst/>
            </a:prstGeom>
          </p:spPr>
        </p:pic>
      </p:grp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E1D9844-AD3B-4043-BC33-041A8A2A9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ACA27-6034-564C-AD8A-924246343E95}" type="datetime1">
              <a:rPr lang="en-US" smtClean="0"/>
              <a:t>7/25/18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5EA4CEE8-7565-7E45-B6DA-67067D3CC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122FB3D-42B6-154F-8176-2CB77E554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52875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628650" y="230380"/>
            <a:ext cx="7886700" cy="132556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More on Open Charm Production</a:t>
            </a:r>
          </a:p>
        </p:txBody>
      </p:sp>
      <p:sp>
        <p:nvSpPr>
          <p:cNvPr id="43011" name="Content Placeholder 2"/>
          <p:cNvSpPr>
            <a:spLocks noGrp="1"/>
          </p:cNvSpPr>
          <p:nvPr>
            <p:ph sz="half" idx="1"/>
          </p:nvPr>
        </p:nvSpPr>
        <p:spPr>
          <a:xfrm>
            <a:off x="542611" y="1597688"/>
            <a:ext cx="3972239" cy="3717262"/>
          </a:xfrm>
        </p:spPr>
        <p:txBody>
          <a:bodyPr/>
          <a:lstStyle/>
          <a:p>
            <a:r>
              <a:rPr lang="en-US" dirty="0"/>
              <a:t>Fixed targets </a:t>
            </a:r>
            <a:r>
              <a:rPr lang="en-US" dirty="0" err="1"/>
              <a:t>vs</a:t>
            </a:r>
            <a:r>
              <a:rPr lang="en-US" dirty="0"/>
              <a:t> NLO</a:t>
            </a:r>
          </a:p>
        </p:txBody>
      </p:sp>
      <p:sp>
        <p:nvSpPr>
          <p:cNvPr id="43012" name="Content Placeholder 4"/>
          <p:cNvSpPr>
            <a:spLocks noGrp="1"/>
          </p:cNvSpPr>
          <p:nvPr>
            <p:ph sz="half" idx="2"/>
          </p:nvPr>
        </p:nvSpPr>
        <p:spPr>
          <a:xfrm>
            <a:off x="4629149" y="1597688"/>
            <a:ext cx="3580353" cy="3717262"/>
          </a:xfrm>
        </p:spPr>
        <p:txBody>
          <a:bodyPr/>
          <a:lstStyle/>
          <a:p>
            <a:r>
              <a:rPr lang="en-US" dirty="0"/>
              <a:t>Collider mode @RHIC</a:t>
            </a:r>
          </a:p>
        </p:txBody>
      </p:sp>
      <p:pic>
        <p:nvPicPr>
          <p:cNvPr id="4301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5581" y="2566988"/>
            <a:ext cx="4253569" cy="3729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4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21851" y="2623666"/>
            <a:ext cx="2616347" cy="1899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5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64525" y="4325541"/>
            <a:ext cx="2864264" cy="2030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6" name="TextBox 7"/>
          <p:cNvSpPr txBox="1">
            <a:spLocks noChangeArrowheads="1"/>
          </p:cNvSpPr>
          <p:nvPr/>
        </p:nvSpPr>
        <p:spPr bwMode="auto">
          <a:xfrm>
            <a:off x="5503249" y="2336156"/>
            <a:ext cx="2618024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900" dirty="0">
                <a:latin typeface="Calibri" charset="0"/>
              </a:rPr>
              <a:t>PRL 95, 122001 (2005) M. </a:t>
            </a:r>
            <a:r>
              <a:rPr lang="en-US" sz="900" dirty="0" err="1">
                <a:latin typeface="Calibri" charset="0"/>
              </a:rPr>
              <a:t>Cacciari</a:t>
            </a:r>
            <a:r>
              <a:rPr lang="en-US" sz="900" dirty="0">
                <a:latin typeface="Calibri" charset="0"/>
              </a:rPr>
              <a:t>, P. </a:t>
            </a:r>
            <a:r>
              <a:rPr lang="en-US" sz="900" dirty="0" err="1">
                <a:latin typeface="Calibri" charset="0"/>
              </a:rPr>
              <a:t>Nason</a:t>
            </a:r>
            <a:r>
              <a:rPr lang="en-US" sz="900" dirty="0">
                <a:latin typeface="Calibri" charset="0"/>
              </a:rPr>
              <a:t>, R. Vogt</a:t>
            </a:r>
          </a:p>
        </p:txBody>
      </p:sp>
      <p:sp>
        <p:nvSpPr>
          <p:cNvPr id="43017" name="TextBox 8"/>
          <p:cNvSpPr txBox="1">
            <a:spLocks noChangeArrowheads="1"/>
          </p:cNvSpPr>
          <p:nvPr/>
        </p:nvSpPr>
        <p:spPr bwMode="auto">
          <a:xfrm>
            <a:off x="1582342" y="2566988"/>
            <a:ext cx="2699778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900">
                <a:latin typeface="Calibri" charset="0"/>
              </a:rPr>
              <a:t>EPJ C 52, 987 (2007) J. Riedl, A. Schafer, M. Stratmann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E8F03408-D44B-1A43-BF3E-641E8D33A212}" type="datetime1">
              <a:rPr lang="en-US" smtClean="0"/>
              <a:t>7/25/18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F705B6-DC6A-D141-9D94-8385CC3EDF31}" type="slidenum">
              <a:rPr lang="en-US"/>
              <a:pPr>
                <a:defRPr/>
              </a:pPr>
              <a:t>51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Ming Liu, SeaQuest/E1039 Collab. Mtg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3D29B4-F340-824C-A543-DFD9DBD6C3EC}"/>
              </a:ext>
            </a:extLst>
          </p:cNvPr>
          <p:cNvSpPr txBox="1"/>
          <p:nvPr/>
        </p:nvSpPr>
        <p:spPr>
          <a:xfrm>
            <a:off x="1455359" y="5190264"/>
            <a:ext cx="1089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070C0"/>
                </a:solidFill>
              </a:rPr>
              <a:t>SeaQuest</a:t>
            </a:r>
            <a:endParaRPr lang="en-US" b="1" dirty="0">
              <a:solidFill>
                <a:srgbClr val="0070C0"/>
              </a:solidFill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48DC7AC-68CE-6F46-B463-F228431ED69B}"/>
              </a:ext>
            </a:extLst>
          </p:cNvPr>
          <p:cNvCxnSpPr/>
          <p:nvPr/>
        </p:nvCxnSpPr>
        <p:spPr>
          <a:xfrm flipV="1">
            <a:off x="1961900" y="4903596"/>
            <a:ext cx="0" cy="286668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70407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14A96-2789-3940-A19A-503ACC14C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Open Charm via high </a:t>
            </a:r>
            <a:r>
              <a:rPr lang="en-US" sz="3600" dirty="0" err="1"/>
              <a:t>pT</a:t>
            </a:r>
            <a:r>
              <a:rPr lang="en-US" sz="3600" dirty="0"/>
              <a:t> Single muons?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C91969-2CD2-B04B-97F9-1449A0CBA1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8800"/>
            <a:ext cx="7886700" cy="4629517"/>
          </a:xfrm>
        </p:spPr>
        <p:txBody>
          <a:bodyPr/>
          <a:lstStyle/>
          <a:p>
            <a:r>
              <a:rPr lang="en-US" dirty="0"/>
              <a:t>Open charm cross section </a:t>
            </a:r>
          </a:p>
          <a:p>
            <a:pPr lvl="1"/>
            <a:r>
              <a:rPr lang="en-US" dirty="0"/>
              <a:t>Test NLO </a:t>
            </a:r>
            <a:r>
              <a:rPr lang="en-US" dirty="0" err="1"/>
              <a:t>pQCD</a:t>
            </a:r>
            <a:r>
              <a:rPr lang="en-US" dirty="0"/>
              <a:t> framework</a:t>
            </a:r>
          </a:p>
          <a:p>
            <a:r>
              <a:rPr lang="en-US" dirty="0"/>
              <a:t>Open charm TSSA  </a:t>
            </a:r>
          </a:p>
          <a:p>
            <a:pPr lvl="1"/>
            <a:r>
              <a:rPr lang="en-US" dirty="0"/>
              <a:t>test </a:t>
            </a:r>
            <a:r>
              <a:rPr lang="en-US" dirty="0" err="1"/>
              <a:t>pQCD</a:t>
            </a:r>
            <a:r>
              <a:rPr lang="en-US" dirty="0"/>
              <a:t> twist-3 framework </a:t>
            </a:r>
          </a:p>
          <a:p>
            <a:endParaRPr lang="en-US" dirty="0"/>
          </a:p>
          <a:p>
            <a:r>
              <a:rPr lang="en-US" dirty="0"/>
              <a:t>High </a:t>
            </a:r>
            <a:r>
              <a:rPr lang="en-US" dirty="0" err="1"/>
              <a:t>pT</a:t>
            </a:r>
            <a:r>
              <a:rPr lang="en-US" dirty="0"/>
              <a:t> single muon trigger</a:t>
            </a:r>
          </a:p>
          <a:p>
            <a:r>
              <a:rPr lang="en-US" dirty="0"/>
              <a:t>Target and dump separation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2D0A34-E889-D54B-B839-D1B1DE420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2FDFF-373E-1742-B340-84F1F379D914}" type="datetime1">
              <a:rPr lang="en-US" smtClean="0"/>
              <a:t>7/25/18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D88F6C-F2EE-094A-B03D-4488BDB51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D6DE35-8104-B245-B71B-FDF1A7675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708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2A937-E0B0-2E42-9D47-68BDBFC1E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82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Unpolarized Sea Quark Distributions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798B7-C758-2B48-BA21-65E1DD54F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69C779-4993-C946-8479-19098A62F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 CIPANP2018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38336E-FA7F-0342-9F23-294D5D690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53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6913590-4DED-414F-B61A-21C1CDD784C8}"/>
              </a:ext>
            </a:extLst>
          </p:cNvPr>
          <p:cNvGrpSpPr/>
          <p:nvPr/>
        </p:nvGrpSpPr>
        <p:grpSpPr>
          <a:xfrm>
            <a:off x="1081769" y="1241850"/>
            <a:ext cx="2395129" cy="1325257"/>
            <a:chOff x="639582" y="2405835"/>
            <a:chExt cx="2395129" cy="1325257"/>
          </a:xfrm>
        </p:grpSpPr>
        <p:pic>
          <p:nvPicPr>
            <p:cNvPr id="7" name="droppedImage.pdf" descr="droppedImage.pdf">
              <a:extLst>
                <a:ext uri="{FF2B5EF4-FFF2-40B4-BE49-F238E27FC236}">
                  <a16:creationId xmlns:a16="http://schemas.microsoft.com/office/drawing/2014/main" id="{D0566700-ABD1-1D40-A17A-2919D34E3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/>
            </a:blip>
            <a:srcRect l="41728"/>
            <a:stretch>
              <a:fillRect/>
            </a:stretch>
          </p:blipFill>
          <p:spPr>
            <a:xfrm>
              <a:off x="639582" y="3172291"/>
              <a:ext cx="2395129" cy="558801"/>
            </a:xfrm>
            <a:prstGeom prst="rect">
              <a:avLst/>
            </a:prstGeom>
            <a:ln w="12700"/>
          </p:spPr>
        </p:pic>
        <p:pic>
          <p:nvPicPr>
            <p:cNvPr id="8" name="droppedImage.pdf" descr="droppedImage.pdf">
              <a:extLst>
                <a:ext uri="{FF2B5EF4-FFF2-40B4-BE49-F238E27FC236}">
                  <a16:creationId xmlns:a16="http://schemas.microsoft.com/office/drawing/2014/main" id="{8C188436-A85E-0942-A72F-7C050AFE0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/>
            </a:blip>
            <a:srcRect r="58255"/>
            <a:stretch>
              <a:fillRect/>
            </a:stretch>
          </p:blipFill>
          <p:spPr>
            <a:xfrm>
              <a:off x="639582" y="2405835"/>
              <a:ext cx="1715835" cy="558801"/>
            </a:xfrm>
            <a:prstGeom prst="rect">
              <a:avLst/>
            </a:prstGeom>
            <a:ln w="12700"/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016B18C-A10A-974A-82F1-170C3ACACD9F}"/>
              </a:ext>
            </a:extLst>
          </p:cNvPr>
          <p:cNvGrpSpPr/>
          <p:nvPr/>
        </p:nvGrpSpPr>
        <p:grpSpPr>
          <a:xfrm>
            <a:off x="457200" y="2927381"/>
            <a:ext cx="4454435" cy="3030266"/>
            <a:chOff x="1539070" y="1080599"/>
            <a:chExt cx="6515194" cy="4162162"/>
          </a:xfrm>
        </p:grpSpPr>
        <p:pic>
          <p:nvPicPr>
            <p:cNvPr id="11" name="Run11-12-Prelim-04202015.png" descr="Run11-12-Prelim-04202015.png">
              <a:extLst>
                <a:ext uri="{FF2B5EF4-FFF2-40B4-BE49-F238E27FC236}">
                  <a16:creationId xmlns:a16="http://schemas.microsoft.com/office/drawing/2014/main" id="{213ABCD3-BF48-504B-B309-C1895E180F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rcRect l="2824" t="7173" r="6884"/>
            <a:stretch>
              <a:fillRect/>
            </a:stretch>
          </p:blipFill>
          <p:spPr>
            <a:xfrm>
              <a:off x="1877020" y="1080599"/>
              <a:ext cx="6177244" cy="416216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2" name="Image" descr="Image">
              <a:extLst>
                <a:ext uri="{FF2B5EF4-FFF2-40B4-BE49-F238E27FC236}">
                  <a16:creationId xmlns:a16="http://schemas.microsoft.com/office/drawing/2014/main" id="{0E1C0366-EBA8-0547-83EA-4DCC9D3D4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6200000">
              <a:off x="1076579" y="2769804"/>
              <a:ext cx="1509184" cy="584201"/>
            </a:xfrm>
            <a:prstGeom prst="rect">
              <a:avLst/>
            </a:prstGeom>
            <a:ln w="12700"/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6FE7130-015E-5540-812D-1DDF93B3158E}"/>
              </a:ext>
            </a:extLst>
          </p:cNvPr>
          <p:cNvGrpSpPr/>
          <p:nvPr/>
        </p:nvGrpSpPr>
        <p:grpSpPr>
          <a:xfrm>
            <a:off x="5691409" y="656411"/>
            <a:ext cx="3085742" cy="2988294"/>
            <a:chOff x="5565574" y="1430899"/>
            <a:chExt cx="3335641" cy="3685985"/>
          </a:xfrm>
        </p:grpSpPr>
        <p:pic>
          <p:nvPicPr>
            <p:cNvPr id="17" name="dbarubar-BS15.pdf" descr="dbarubar-BS15.pdf">
              <a:extLst>
                <a:ext uri="{FF2B5EF4-FFF2-40B4-BE49-F238E27FC236}">
                  <a16:creationId xmlns:a16="http://schemas.microsoft.com/office/drawing/2014/main" id="{AF07265B-47AB-4445-8BDD-6E24A4EB27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/>
            </a:blip>
            <a:srcRect l="4" t="17018" r="50522" b="2367"/>
            <a:stretch/>
          </p:blipFill>
          <p:spPr>
            <a:xfrm>
              <a:off x="5565574" y="1430899"/>
              <a:ext cx="3335641" cy="36859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" name="C. Bourrely and J. Soffer (2013)">
              <a:extLst>
                <a:ext uri="{FF2B5EF4-FFF2-40B4-BE49-F238E27FC236}">
                  <a16:creationId xmlns:a16="http://schemas.microsoft.com/office/drawing/2014/main" id="{3BC9C825-8F88-2C4A-9ADD-052608CC10C7}"/>
                </a:ext>
              </a:extLst>
            </p:cNvPr>
            <p:cNvSpPr txBox="1"/>
            <p:nvPr/>
          </p:nvSpPr>
          <p:spPr>
            <a:xfrm>
              <a:off x="6864243" y="1675959"/>
              <a:ext cx="1945653" cy="254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spcBef>
                  <a:spcPts val="1000"/>
                </a:spcBef>
                <a:buClr>
                  <a:srgbClr val="000000"/>
                </a:buClr>
                <a:buFont typeface="Arial"/>
                <a:defRPr sz="10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dirty="0"/>
                <a:t>C. </a:t>
              </a:r>
              <a:r>
                <a:rPr dirty="0" err="1"/>
                <a:t>Bourrely</a:t>
              </a:r>
              <a:r>
                <a:rPr dirty="0"/>
                <a:t> and J. </a:t>
              </a:r>
              <a:r>
                <a:rPr dirty="0" err="1"/>
                <a:t>Soffer</a:t>
              </a:r>
              <a:r>
                <a:rPr dirty="0"/>
                <a:t> (2013)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17ECCB3-D7CE-F848-A020-3BE2348F5040}"/>
              </a:ext>
            </a:extLst>
          </p:cNvPr>
          <p:cNvSpPr txBox="1"/>
          <p:nvPr/>
        </p:nvSpPr>
        <p:spPr>
          <a:xfrm>
            <a:off x="3262026" y="3089225"/>
            <a:ext cx="1309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0.1 &lt; x &lt; 0.3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A5BC0D8-949A-9E4B-99B0-10B8310B02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7013" y="1157954"/>
            <a:ext cx="2044700" cy="10414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26EA187-5241-A940-8396-124088735E27}"/>
              </a:ext>
            </a:extLst>
          </p:cNvPr>
          <p:cNvGrpSpPr/>
          <p:nvPr/>
        </p:nvGrpSpPr>
        <p:grpSpPr>
          <a:xfrm>
            <a:off x="5764105" y="3790566"/>
            <a:ext cx="3013046" cy="2854878"/>
            <a:chOff x="503841" y="1684025"/>
            <a:chExt cx="4109605" cy="412376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5FB8BCC-5A51-AE4D-B86A-99326E862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3841" y="1701800"/>
              <a:ext cx="4096560" cy="4105988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D167075-B95A-074D-830A-573C33796A91}"/>
                </a:ext>
              </a:extLst>
            </p:cNvPr>
            <p:cNvSpPr txBox="1"/>
            <p:nvPr/>
          </p:nvSpPr>
          <p:spPr>
            <a:xfrm>
              <a:off x="3617925" y="1684025"/>
              <a:ext cx="995521" cy="361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projected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52618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75330-45E5-924D-855B-330E3FFF4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48377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Day-1 Physics:</a:t>
            </a:r>
            <a:br>
              <a:rPr lang="en-US" dirty="0"/>
            </a:br>
            <a:r>
              <a:rPr lang="en-US" sz="4000" dirty="0">
                <a:solidFill>
                  <a:srgbClr val="1F28FF"/>
                </a:solidFill>
              </a:rPr>
              <a:t>Can we confirm positive TSSA from day-1?</a:t>
            </a:r>
            <a:endParaRPr lang="en-US" dirty="0">
              <a:solidFill>
                <a:srgbClr val="1F28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8FA755-3CB2-3844-98C1-30AF6E1D6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50831"/>
            <a:ext cx="7886700" cy="392613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Large TSSA observed in charged hadron production</a:t>
            </a:r>
          </a:p>
          <a:p>
            <a:endParaRPr lang="en-US" dirty="0"/>
          </a:p>
          <a:p>
            <a:r>
              <a:rPr lang="en-US" dirty="0"/>
              <a:t>Help to understand the polarized target and detector performance  </a:t>
            </a:r>
          </a:p>
          <a:p>
            <a:endParaRPr lang="en-US" dirty="0"/>
          </a:p>
          <a:p>
            <a:r>
              <a:rPr lang="en-US" dirty="0"/>
              <a:t>Control the systematics </a:t>
            </a:r>
          </a:p>
          <a:p>
            <a:endParaRPr lang="en-US" dirty="0"/>
          </a:p>
          <a:p>
            <a:r>
              <a:rPr lang="en-US" dirty="0"/>
              <a:t>Requires trigger optimization for</a:t>
            </a:r>
          </a:p>
          <a:p>
            <a:pPr lvl="1"/>
            <a:r>
              <a:rPr lang="en-US" dirty="0"/>
              <a:t>Target vs dump events 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22C334-2A7B-0642-9542-33DDF617E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1498" y="3736942"/>
            <a:ext cx="3101969" cy="3121058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F70145-54D1-0249-BF79-11F19D279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02DB0-EB73-954B-B0E4-3A137D882ECA}" type="datetime1">
              <a:rPr lang="en-US" smtClean="0"/>
              <a:t>7/25/18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27332F-0B58-EE46-9068-75621D1C0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130695-58BC-5F4B-B39F-10B34AF0C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9096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430" y="3650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Experimental Layout for Single Muon Positive Signal Confirmation 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457200" y="3514785"/>
            <a:ext cx="8229600" cy="256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590142" y="3437820"/>
            <a:ext cx="346388" cy="21807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931319" y="2879814"/>
            <a:ext cx="1545391" cy="132125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887242" y="2437261"/>
            <a:ext cx="89805" cy="2193533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ç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076787" y="2418018"/>
            <a:ext cx="89805" cy="2193533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ç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320238" y="2418018"/>
            <a:ext cx="89805" cy="2193533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ç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8385384" y="2418018"/>
            <a:ext cx="89805" cy="2193533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ç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738502" y="2418018"/>
            <a:ext cx="322055" cy="221277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668961" y="4446128"/>
            <a:ext cx="52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Z=0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7647" y="4446128"/>
            <a:ext cx="1111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Z=-350cm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81608" y="1924604"/>
            <a:ext cx="590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ST-1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060557" y="1865402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ST-4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81348" y="1886018"/>
            <a:ext cx="590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ST-2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024799" y="1886018"/>
            <a:ext cx="590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ST-3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643102" y="2540122"/>
            <a:ext cx="1138246" cy="2090672"/>
          </a:xfrm>
          <a:prstGeom prst="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763336" y="2879814"/>
            <a:ext cx="8073108" cy="624157"/>
            <a:chOff x="763336" y="2879814"/>
            <a:chExt cx="8073108" cy="624157"/>
          </a:xfrm>
        </p:grpSpPr>
        <p:cxnSp>
          <p:nvCxnSpPr>
            <p:cNvPr id="21" name="Straight Arrow Connector 20"/>
            <p:cNvCxnSpPr/>
            <p:nvPr/>
          </p:nvCxnSpPr>
          <p:spPr>
            <a:xfrm flipV="1">
              <a:off x="763336" y="3267763"/>
              <a:ext cx="519800" cy="236208"/>
            </a:xfrm>
            <a:prstGeom prst="straightConnector1">
              <a:avLst/>
            </a:prstGeom>
            <a:ln>
              <a:solidFill>
                <a:srgbClr val="FF0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V="1">
              <a:off x="1283136" y="2879814"/>
              <a:ext cx="3915550" cy="38794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5198686" y="2879815"/>
              <a:ext cx="3637758" cy="38794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732621" y="4745964"/>
            <a:ext cx="72699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Tag: single </a:t>
            </a:r>
            <a:r>
              <a:rPr lang="en-US" dirty="0" err="1"/>
              <a:t>muons</a:t>
            </a:r>
            <a:r>
              <a:rPr lang="en-US" dirty="0"/>
              <a:t> from pi/K decays</a:t>
            </a:r>
          </a:p>
          <a:p>
            <a:r>
              <a:rPr lang="en-US" dirty="0"/>
              <a:t>       - from </a:t>
            </a:r>
            <a:r>
              <a:rPr lang="en-US" dirty="0">
                <a:solidFill>
                  <a:srgbClr val="FF0000"/>
                </a:solidFill>
              </a:rPr>
              <a:t>target </a:t>
            </a:r>
            <a:r>
              <a:rPr lang="en-US" dirty="0"/>
              <a:t>and </a:t>
            </a:r>
            <a:r>
              <a:rPr lang="en-US" dirty="0">
                <a:solidFill>
                  <a:srgbClr val="0000FF"/>
                </a:solidFill>
              </a:rPr>
              <a:t>beam dump</a:t>
            </a:r>
          </a:p>
          <a:p>
            <a:r>
              <a:rPr lang="en-US" dirty="0"/>
              <a:t>2. Trigger: single </a:t>
            </a:r>
            <a:r>
              <a:rPr lang="en-US" dirty="0" err="1"/>
              <a:t>muons</a:t>
            </a:r>
            <a:endParaRPr lang="en-US" dirty="0"/>
          </a:p>
          <a:p>
            <a:r>
              <a:rPr lang="en-US" dirty="0"/>
              <a:t>       - high statistic single muons to provide positive A</a:t>
            </a:r>
            <a:r>
              <a:rPr lang="en-US" baseline="-25000" dirty="0"/>
              <a:t>N</a:t>
            </a:r>
            <a:r>
              <a:rPr lang="en-US" dirty="0"/>
              <a:t> signals</a:t>
            </a:r>
          </a:p>
          <a:p>
            <a:r>
              <a:rPr lang="en-US" baseline="30000" dirty="0"/>
              <a:t>        </a:t>
            </a:r>
            <a:endParaRPr lang="en-US" baseline="30000" dirty="0">
              <a:solidFill>
                <a:srgbClr val="FF0000"/>
              </a:solidFill>
            </a:endParaRPr>
          </a:p>
          <a:p>
            <a:r>
              <a:rPr lang="en-US" b="1" baseline="30000" dirty="0">
                <a:solidFill>
                  <a:srgbClr val="FF0000"/>
                </a:solidFill>
              </a:rPr>
              <a:t>- Low </a:t>
            </a:r>
            <a:r>
              <a:rPr lang="en-US" b="1" baseline="30000" dirty="0" err="1">
                <a:solidFill>
                  <a:srgbClr val="FF0000"/>
                </a:solidFill>
              </a:rPr>
              <a:t>pZ</a:t>
            </a:r>
            <a:r>
              <a:rPr lang="en-US" b="1" baseline="30000" dirty="0">
                <a:solidFill>
                  <a:srgbClr val="FF0000"/>
                </a:solidFill>
              </a:rPr>
              <a:t> events preferred (more “valence origin” hadrons), trigger optimization required; </a:t>
            </a:r>
          </a:p>
          <a:p>
            <a:r>
              <a:rPr lang="en-US" b="1" baseline="30000" dirty="0">
                <a:solidFill>
                  <a:srgbClr val="FF0000"/>
                </a:solidFill>
              </a:rPr>
              <a:t>- High </a:t>
            </a:r>
            <a:r>
              <a:rPr lang="en-US" b="1" baseline="30000" dirty="0" err="1">
                <a:solidFill>
                  <a:srgbClr val="FF0000"/>
                </a:solidFill>
              </a:rPr>
              <a:t>pZ</a:t>
            </a:r>
            <a:r>
              <a:rPr lang="en-US" b="1" baseline="30000" dirty="0">
                <a:solidFill>
                  <a:srgbClr val="FF0000"/>
                </a:solidFill>
              </a:rPr>
              <a:t> events are more sensitive to gluon and sea-quark </a:t>
            </a:r>
            <a:r>
              <a:rPr lang="en-US" b="1" baseline="30000" dirty="0" err="1">
                <a:solidFill>
                  <a:srgbClr val="FF0000"/>
                </a:solidFill>
              </a:rPr>
              <a:t>Sivers</a:t>
            </a:r>
            <a:r>
              <a:rPr lang="en-US" b="1" baseline="30000" dirty="0">
                <a:solidFill>
                  <a:srgbClr val="FF0000"/>
                </a:solidFill>
              </a:rPr>
              <a:t>  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2024167" y="3564972"/>
            <a:ext cx="519800" cy="351050"/>
          </a:xfrm>
          <a:prstGeom prst="straightConnector1">
            <a:avLst/>
          </a:prstGeom>
          <a:ln>
            <a:solidFill>
              <a:srgbClr val="0000FF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2456675" y="3891921"/>
            <a:ext cx="2742011" cy="513604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5198686" y="4007091"/>
            <a:ext cx="3637758" cy="38795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207647" y="1970770"/>
            <a:ext cx="10499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Polarized </a:t>
            </a:r>
          </a:p>
          <a:p>
            <a:r>
              <a:rPr lang="en-US" dirty="0"/>
              <a:t>target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98217-CD2C-6146-91B8-4D06523296BB}" type="datetime1">
              <a:rPr lang="en-US" smtClean="0"/>
              <a:t>7/25/18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Ming Liu, </a:t>
            </a:r>
            <a:r>
              <a:rPr lang="en-US" dirty="0" err="1"/>
              <a:t>SeaQuest</a:t>
            </a:r>
            <a:r>
              <a:rPr lang="en-US" dirty="0"/>
              <a:t>/E1039 Collab. </a:t>
            </a:r>
            <a:r>
              <a:rPr lang="en-US" dirty="0" err="1"/>
              <a:t>Mtg</a:t>
            </a:r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EAF0B-71FC-9741-8647-1869B0C93AFE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40907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281"/>
            <a:ext cx="8229600" cy="1003081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Target and Beam Dump Event Separation</a:t>
            </a:r>
            <a:br>
              <a:rPr lang="en-US" sz="3600" dirty="0"/>
            </a:br>
            <a:r>
              <a:rPr lang="en-US" sz="3600" dirty="0">
                <a:solidFill>
                  <a:srgbClr val="0000FF"/>
                </a:solidFill>
              </a:rPr>
              <a:t>target at upstream: Z=-3.5m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462" y="1067363"/>
            <a:ext cx="6879563" cy="5357952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93DE7-1DCB-4A4A-B74E-9A39A0DC7A13}" type="datetime1">
              <a:rPr lang="en-US" smtClean="0"/>
              <a:t>7/25/18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56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E69D43-7422-3D43-A104-C02F334CA2DB}"/>
              </a:ext>
            </a:extLst>
          </p:cNvPr>
          <p:cNvSpPr txBox="1"/>
          <p:nvPr/>
        </p:nvSpPr>
        <p:spPr>
          <a:xfrm>
            <a:off x="2150347" y="1748413"/>
            <a:ext cx="3063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Trigger optimization possible!</a:t>
            </a:r>
          </a:p>
        </p:txBody>
      </p:sp>
    </p:spTree>
    <p:extLst>
      <p:ext uri="{BB962C8B-B14F-4D97-AF65-F5344CB8AC3E}">
        <p14:creationId xmlns:p14="http://schemas.microsoft.com/office/powerpoint/2010/main" val="27660159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9700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Confirm positive signals from muons from charged hadrons h</a:t>
            </a:r>
            <a:r>
              <a:rPr lang="en-US" baseline="30000" dirty="0"/>
              <a:t>+/-</a:t>
            </a:r>
            <a:r>
              <a:rPr lang="en-US" dirty="0"/>
              <a:t> decays</a:t>
            </a:r>
            <a:endParaRPr lang="en-US" baseline="30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3076" y="1647825"/>
            <a:ext cx="7396040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Target @ Z= -350cm, long decay length </a:t>
            </a:r>
          </a:p>
          <a:p>
            <a:r>
              <a:rPr lang="en-US" dirty="0"/>
              <a:t>Decay </a:t>
            </a:r>
            <a:r>
              <a:rPr lang="en-US" dirty="0" err="1"/>
              <a:t>muons</a:t>
            </a:r>
            <a:r>
              <a:rPr lang="en-US" dirty="0"/>
              <a:t> from charged pi</a:t>
            </a:r>
            <a:r>
              <a:rPr lang="en-US" baseline="30000" dirty="0"/>
              <a:t>+/-</a:t>
            </a:r>
            <a:r>
              <a:rPr lang="en-US" dirty="0"/>
              <a:t> and K</a:t>
            </a:r>
            <a:r>
              <a:rPr lang="en-US" baseline="30000" dirty="0"/>
              <a:t>+/-</a:t>
            </a:r>
          </a:p>
          <a:p>
            <a:pPr lvl="1"/>
            <a:r>
              <a:rPr lang="en-US" dirty="0"/>
              <a:t>K+/- decay could be very important</a:t>
            </a:r>
          </a:p>
          <a:p>
            <a:r>
              <a:rPr lang="en-US" dirty="0"/>
              <a:t>Confirm positive signal from mu</a:t>
            </a:r>
            <a:r>
              <a:rPr lang="en-US" baseline="30000" dirty="0"/>
              <a:t>+</a:t>
            </a:r>
            <a:r>
              <a:rPr lang="en-US" dirty="0"/>
              <a:t> and mu</a:t>
            </a:r>
            <a:r>
              <a:rPr lang="en-US" baseline="30000" dirty="0"/>
              <a:t>-</a:t>
            </a:r>
          </a:p>
          <a:p>
            <a:endParaRPr lang="en-US" dirty="0"/>
          </a:p>
          <a:p>
            <a:r>
              <a:rPr lang="en-US" dirty="0" err="1"/>
              <a:t>Asy</a:t>
            </a:r>
            <a:r>
              <a:rPr lang="en-US" dirty="0"/>
              <a:t> (phi) = S(phi)/Ref(phi)</a:t>
            </a:r>
          </a:p>
          <a:p>
            <a:endParaRPr lang="en-US" dirty="0"/>
          </a:p>
          <a:p>
            <a:r>
              <a:rPr lang="en-US" dirty="0"/>
              <a:t>Need to rum full MC to simulate </a:t>
            </a:r>
          </a:p>
          <a:p>
            <a:pPr lvl="1"/>
            <a:r>
              <a:rPr lang="en-US" dirty="0"/>
              <a:t>Single mu</a:t>
            </a:r>
            <a:r>
              <a:rPr lang="en-US" baseline="30000" dirty="0"/>
              <a:t>+/-</a:t>
            </a:r>
            <a:r>
              <a:rPr lang="en-US" dirty="0"/>
              <a:t> from pi/K decays</a:t>
            </a:r>
          </a:p>
          <a:p>
            <a:pPr lvl="1"/>
            <a:r>
              <a:rPr lang="en-US" dirty="0"/>
              <a:t>Kinematics and single muon trigger optimization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4C4E0-2206-EF4A-B117-3815EDF46732}" type="datetime1">
              <a:rPr lang="en-US" smtClean="0"/>
              <a:t>7/25/18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EAF0B-71FC-9741-8647-1869B0C93AFE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60512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68" y="902314"/>
            <a:ext cx="5609379" cy="630842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68" y="3565035"/>
            <a:ext cx="8577010" cy="7176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9288" y="2159349"/>
            <a:ext cx="31465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for pure NH</a:t>
            </a:r>
            <a:r>
              <a:rPr lang="en-US" sz="2000" baseline="-25000" dirty="0"/>
              <a:t>3</a:t>
            </a:r>
            <a:r>
              <a:rPr lang="en-US" sz="2000" dirty="0"/>
              <a:t>  dilution factor:</a:t>
            </a:r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67" y="1970049"/>
            <a:ext cx="5332628" cy="75779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39560" y="2759153"/>
            <a:ext cx="82472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reality,  need count all </a:t>
            </a:r>
            <a:r>
              <a:rPr lang="en-US" dirty="0" err="1"/>
              <a:t>unpolarized</a:t>
            </a:r>
            <a:r>
              <a:rPr lang="en-US" dirty="0"/>
              <a:t> material in beam’s path, f=0.12~0.14. </a:t>
            </a:r>
          </a:p>
          <a:p>
            <a:r>
              <a:rPr lang="en-US" dirty="0"/>
              <a:t>In JLab Hall B,  deep-inelastic scattering data, </a:t>
            </a:r>
            <a:r>
              <a:rPr lang="en-US" sz="2000" b="1" dirty="0"/>
              <a:t>f=0.14 </a:t>
            </a:r>
            <a:r>
              <a:rPr lang="en-US" dirty="0"/>
              <a:t>(eg1-dvcs).</a:t>
            </a:r>
          </a:p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-226618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The Measured Raw Asymmetry: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04706" y="959188"/>
            <a:ext cx="2610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</a:t>
            </a:r>
            <a:r>
              <a:rPr lang="en-US" baseline="-25000" dirty="0"/>
              <a:t>T</a:t>
            </a:r>
            <a:r>
              <a:rPr lang="en-US" dirty="0"/>
              <a:t>=0.8 target polarization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44965" y="4600934"/>
            <a:ext cx="866465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è"/>
            </a:pPr>
            <a:r>
              <a:rPr lang="en-US" sz="2800" dirty="0">
                <a:sym typeface="Wingdings"/>
              </a:rPr>
              <a:t>Need to c</a:t>
            </a:r>
            <a:r>
              <a:rPr lang="en-US" sz="2800" dirty="0"/>
              <a:t>ontrol systematic uncertainty on measured asymmetry to  </a:t>
            </a:r>
            <a:r>
              <a:rPr lang="en-US" sz="4400" b="1" dirty="0" err="1">
                <a:solidFill>
                  <a:srgbClr val="FF0000"/>
                </a:solidFill>
              </a:rPr>
              <a:t>δ</a:t>
            </a:r>
            <a:r>
              <a:rPr lang="en-US" sz="4400" b="1" dirty="0">
                <a:solidFill>
                  <a:srgbClr val="FF0000"/>
                </a:solidFill>
              </a:rPr>
              <a:t>(A)</a:t>
            </a:r>
            <a:r>
              <a:rPr lang="en-US" sz="4400" b="1" baseline="-25000" dirty="0" err="1">
                <a:solidFill>
                  <a:srgbClr val="FF0000"/>
                </a:solidFill>
              </a:rPr>
              <a:t>meas</a:t>
            </a:r>
            <a:r>
              <a:rPr lang="en-US" sz="4400" b="1" dirty="0">
                <a:solidFill>
                  <a:srgbClr val="FF0000"/>
                </a:solidFill>
              </a:rPr>
              <a:t> ≈ 0.1% for DY</a:t>
            </a:r>
          </a:p>
          <a:p>
            <a:r>
              <a:rPr lang="en-US" sz="4400" b="1" dirty="0">
                <a:solidFill>
                  <a:srgbClr val="FF0000"/>
                </a:solidFill>
              </a:rPr>
              <a:t>                                       (1% for h</a:t>
            </a:r>
            <a:r>
              <a:rPr lang="en-US" sz="4400" b="1" baseline="30000" dirty="0">
                <a:solidFill>
                  <a:srgbClr val="FF0000"/>
                </a:solidFill>
              </a:rPr>
              <a:t>+/-</a:t>
            </a:r>
            <a:r>
              <a:rPr lang="en-US" sz="4400" b="1" dirty="0">
                <a:solidFill>
                  <a:srgbClr val="FF0000"/>
                </a:solidFill>
              </a:rPr>
              <a:t> 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93766" y="5770485"/>
            <a:ext cx="6502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8000"/>
                </a:solidFill>
              </a:rPr>
              <a:t>Challenging !!! </a:t>
            </a:r>
            <a:endParaRPr lang="en-US" sz="4000" dirty="0">
              <a:solidFill>
                <a:srgbClr val="008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17333" y="1676403"/>
            <a:ext cx="727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~0.1</a:t>
            </a:r>
          </a:p>
        </p:txBody>
      </p:sp>
      <p:sp>
        <p:nvSpPr>
          <p:cNvPr id="17" name="Left Brace 16"/>
          <p:cNvSpPr/>
          <p:nvPr/>
        </p:nvSpPr>
        <p:spPr>
          <a:xfrm rot="16200000">
            <a:off x="3437452" y="1092898"/>
            <a:ext cx="254000" cy="1026303"/>
          </a:xfrm>
          <a:prstGeom prst="leftBrac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D2864-8A32-264B-9889-0E5A774CDC54}" type="slidenum">
              <a:rPr lang="en-US" smtClean="0"/>
              <a:t>58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0DF1D-5D3A-A94A-B643-21C558AAF486}" type="datetime1">
              <a:rPr lang="en-US" smtClean="0"/>
              <a:t>7/25/18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</p:spTree>
    <p:extLst>
      <p:ext uri="{BB962C8B-B14F-4D97-AF65-F5344CB8AC3E}">
        <p14:creationId xmlns:p14="http://schemas.microsoft.com/office/powerpoint/2010/main" val="319968109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25" y="133539"/>
            <a:ext cx="8916525" cy="771846"/>
          </a:xfrm>
        </p:spPr>
        <p:txBody>
          <a:bodyPr>
            <a:noAutofit/>
          </a:bodyPr>
          <a:lstStyle/>
          <a:p>
            <a:r>
              <a:rPr lang="en-US" sz="2800" dirty="0"/>
              <a:t>The Normal Approach in “collider-mode”: RHIC, </a:t>
            </a:r>
            <a:r>
              <a:rPr lang="en-US" sz="2800" dirty="0" err="1"/>
              <a:t>JLab</a:t>
            </a:r>
            <a:r>
              <a:rPr lang="en-US" sz="2800" dirty="0"/>
              <a:t> etc.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3DF90-D723-BA42-8BEB-1BB791DB9A40}" type="datetime1">
              <a:rPr lang="en-US" smtClean="0"/>
              <a:t>7/25/18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A784A-C525-A445-BAF0-B03E958B8CD9}" type="slidenum">
              <a:rPr lang="en-US" smtClean="0"/>
              <a:t>59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70256" y="1276823"/>
            <a:ext cx="2588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Spin UP(1) and DOWN(2):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892" y="1877265"/>
            <a:ext cx="5072193" cy="3816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892" y="2599729"/>
            <a:ext cx="5001908" cy="3763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1719" y="3358220"/>
            <a:ext cx="1690676" cy="3589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846" y="4525875"/>
            <a:ext cx="8331253" cy="3336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82395" y="1459502"/>
            <a:ext cx="3759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A = &lt;pol&gt;*physics asymmetry, ~O(1%)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7594" y="3519132"/>
            <a:ext cx="91631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Relative luminosity, </a:t>
            </a:r>
          </a:p>
          <a:p>
            <a:r>
              <a:rPr lang="en-US" dirty="0"/>
              <a:t>for E1039, this is the luminosity of beam on target, which is very hard to measure to &lt;&lt;(0.1%)!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0394" y="5707050"/>
            <a:ext cx="2820811" cy="33707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70256" y="5180716"/>
            <a:ext cx="7117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Need precision measurements of relative luminosity, better than ~O(0.1%) </a:t>
            </a:r>
          </a:p>
        </p:txBody>
      </p:sp>
    </p:spTree>
    <p:extLst>
      <p:ext uri="{BB962C8B-B14F-4D97-AF65-F5344CB8AC3E}">
        <p14:creationId xmlns:p14="http://schemas.microsoft.com/office/powerpoint/2010/main" val="5219905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14603-4553-3248-B83B-B0DF3D847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dirty="0"/>
              <a:t>Dimuon Mass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B0E29C-D876-664B-BFA9-D1BD6C84A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85934-3AC1-E440-8B0D-53B45C80226E}" type="datetime1">
              <a:rPr lang="en-US" smtClean="0"/>
              <a:t>7/25/18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71C47-C751-424B-A41A-9E1250402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10E3AC-2353-E248-B69D-21CE5B9F1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BC0599-9197-7445-9027-1C3655E74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376" y="2662177"/>
            <a:ext cx="5033147" cy="34968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578103-1F3C-A24A-B4B1-9E1543D4DC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8584" y="514350"/>
            <a:ext cx="4767115" cy="330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03452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/>
              <a:t>How to Measure </a:t>
            </a:r>
            <a:r>
              <a:rPr lang="en-US" sz="3200" dirty="0" err="1"/>
              <a:t>Drell</a:t>
            </a:r>
            <a:r>
              <a:rPr lang="en-US" sz="3200" dirty="0"/>
              <a:t>-Yan(Single Muon) TSSA Raw Asymmetry at 10^-3 Level with a polarized proton target?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1887"/>
            <a:ext cx="8229600" cy="4910082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The challenges of precision TSSA measurements </a:t>
            </a:r>
          </a:p>
          <a:p>
            <a:pPr lvl="1"/>
            <a:r>
              <a:rPr lang="en-US" dirty="0"/>
              <a:t>Detector acceptance * efficiency varies &gt;&gt;1% level over a few hours of operation under a given “target polarization” configuration</a:t>
            </a:r>
          </a:p>
          <a:p>
            <a:pPr marL="914400" lvl="2" indent="0">
              <a:buNone/>
            </a:pPr>
            <a:endParaRPr lang="en-US" dirty="0"/>
          </a:p>
          <a:p>
            <a:pPr lvl="1"/>
            <a:r>
              <a:rPr lang="en-US" dirty="0"/>
              <a:t>Very difficult to measure the relative beam on target(NH3) luminosity at ~10^-3 level</a:t>
            </a:r>
          </a:p>
          <a:p>
            <a:pPr lvl="2"/>
            <a:r>
              <a:rPr lang="en-US" dirty="0"/>
              <a:t>Large beam x-y profile </a:t>
            </a:r>
          </a:p>
          <a:p>
            <a:pPr lvl="2"/>
            <a:r>
              <a:rPr lang="en-US" dirty="0"/>
              <a:t>small target size</a:t>
            </a:r>
          </a:p>
          <a:p>
            <a:pPr lvl="2"/>
            <a:r>
              <a:rPr lang="en-US" dirty="0"/>
              <a:t>Beam position/direction jitter (</a:t>
            </a:r>
            <a:r>
              <a:rPr lang="en-US" dirty="0" err="1"/>
              <a:t>dX</a:t>
            </a:r>
            <a:r>
              <a:rPr lang="en-US" dirty="0"/>
              <a:t> ~ 1-2mm), </a:t>
            </a:r>
          </a:p>
          <a:p>
            <a:pPr lvl="3"/>
            <a:r>
              <a:rPr lang="en-US" dirty="0">
                <a:solidFill>
                  <a:srgbClr val="FF0000"/>
                </a:solidFill>
              </a:rPr>
              <a:t>see https://p25ext.lanl.gov/</a:t>
            </a:r>
            <a:r>
              <a:rPr lang="en-US" dirty="0" err="1">
                <a:solidFill>
                  <a:srgbClr val="FF0000"/>
                </a:solidFill>
              </a:rPr>
              <a:t>elog</a:t>
            </a:r>
            <a:r>
              <a:rPr lang="en-US" dirty="0">
                <a:solidFill>
                  <a:srgbClr val="FF0000"/>
                </a:solidFill>
              </a:rPr>
              <a:t>/Hardware/12</a:t>
            </a:r>
          </a:p>
          <a:p>
            <a:pPr lvl="2"/>
            <a:r>
              <a:rPr lang="en-US" dirty="0"/>
              <a:t>non-uniform DC responses to large beam intensity fluctuations  (~O(10%))</a:t>
            </a:r>
          </a:p>
          <a:p>
            <a:pPr lvl="2"/>
            <a:r>
              <a:rPr lang="en-US" dirty="0"/>
              <a:t>NH3 packing factor variation &gt;~1% from target to target</a:t>
            </a:r>
          </a:p>
          <a:p>
            <a:pPr lvl="2"/>
            <a:r>
              <a:rPr lang="en-US" dirty="0"/>
              <a:t>Target polarization known to ~O(3-4%) level through NMR</a:t>
            </a:r>
          </a:p>
          <a:p>
            <a:pPr lvl="2"/>
            <a:r>
              <a:rPr lang="en-US" dirty="0"/>
              <a:t>Other variations, including target changes </a:t>
            </a:r>
            <a:r>
              <a:rPr lang="en-US" dirty="0" err="1"/>
              <a:t>etc</a:t>
            </a:r>
            <a:r>
              <a:rPr lang="en-US" dirty="0"/>
              <a:t>, ~O(1%)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Frequent spin flip is hard/impossible</a:t>
            </a:r>
          </a:p>
          <a:p>
            <a:pPr lvl="2"/>
            <a:r>
              <a:rPr lang="en-US" dirty="0"/>
              <a:t>can’t do what we are doing at RHIC and </a:t>
            </a:r>
            <a:r>
              <a:rPr lang="en-US" dirty="0" err="1"/>
              <a:t>Jlab</a:t>
            </a:r>
            <a:endParaRPr lang="en-US" dirty="0"/>
          </a:p>
          <a:p>
            <a:pPr lvl="2"/>
            <a:r>
              <a:rPr lang="en-US" dirty="0"/>
              <a:t>Takes time to reach a stable polarization </a:t>
            </a:r>
          </a:p>
          <a:p>
            <a:pPr lvl="2"/>
            <a:r>
              <a:rPr lang="en-US" dirty="0"/>
              <a:t>  </a:t>
            </a:r>
          </a:p>
          <a:p>
            <a:pPr lvl="1"/>
            <a:r>
              <a:rPr lang="en-US" dirty="0"/>
              <a:t>We must be able to measure raw TSSA at 10^-3 level for a given target polarization configuration </a:t>
            </a:r>
          </a:p>
          <a:p>
            <a:endParaRPr lang="en-US" dirty="0"/>
          </a:p>
          <a:p>
            <a:r>
              <a:rPr lang="en-US" dirty="0"/>
              <a:t>A new approach needed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EDD6-D9F6-C246-83EE-3AFE5DB0A0EA}" type="datetime1">
              <a:rPr lang="en-US" smtClean="0"/>
              <a:t>7/25/18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A784A-C525-A445-BAF0-B03E958B8CD9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37556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460"/>
            <a:ext cx="8229600" cy="1143000"/>
          </a:xfrm>
        </p:spPr>
        <p:txBody>
          <a:bodyPr/>
          <a:lstStyle/>
          <a:p>
            <a:r>
              <a:rPr lang="en-US" dirty="0"/>
              <a:t>False Detector Asymmetry Study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52460"/>
            <a:ext cx="8229600" cy="4525963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Run-2 data </a:t>
            </a:r>
            <a:r>
              <a:rPr lang="en-US" dirty="0" err="1"/>
              <a:t>dimuons</a:t>
            </a:r>
            <a:r>
              <a:rPr lang="en-US" dirty="0"/>
              <a:t> (</a:t>
            </a:r>
            <a:r>
              <a:rPr lang="en-US" dirty="0" err="1"/>
              <a:t>Roadset</a:t>
            </a:r>
            <a:r>
              <a:rPr lang="en-US" dirty="0"/>
              <a:t> 57)</a:t>
            </a:r>
          </a:p>
          <a:p>
            <a:endParaRPr lang="en-US" dirty="0"/>
          </a:p>
          <a:p>
            <a:r>
              <a:rPr lang="en-US" dirty="0"/>
              <a:t>Event selection:</a:t>
            </a:r>
          </a:p>
          <a:p>
            <a:pPr lvl="1"/>
            <a:r>
              <a:rPr lang="en-US" dirty="0"/>
              <a:t>4&lt; mass &lt; 7</a:t>
            </a:r>
          </a:p>
          <a:p>
            <a:pPr lvl="1"/>
            <a:r>
              <a:rPr lang="en-US" dirty="0"/>
              <a:t>Target events:  -250 &lt; z0 &lt; -50cm</a:t>
            </a:r>
          </a:p>
          <a:p>
            <a:pPr lvl="1"/>
            <a:r>
              <a:rPr lang="en-US" dirty="0"/>
              <a:t>Beam dump events: -50 &lt; z0 &lt; 200 cm</a:t>
            </a:r>
          </a:p>
          <a:p>
            <a:pPr lvl="1"/>
            <a:r>
              <a:rPr lang="en-US" dirty="0"/>
              <a:t>Track quality cuts </a:t>
            </a:r>
          </a:p>
          <a:p>
            <a:endParaRPr lang="en-US" dirty="0"/>
          </a:p>
          <a:p>
            <a:r>
              <a:rPr lang="en-US" dirty="0"/>
              <a:t>Detector (relative) acceptance for DY events</a:t>
            </a:r>
          </a:p>
          <a:p>
            <a:pPr lvl="1"/>
            <a:r>
              <a:rPr lang="en-US" dirty="0"/>
              <a:t>Raw “spin” asymmetries </a:t>
            </a:r>
          </a:p>
          <a:p>
            <a:pPr lvl="1"/>
            <a:r>
              <a:rPr lang="en-US" dirty="0"/>
              <a:t>MC study need to correct target/beam dump acceptance difference </a:t>
            </a:r>
          </a:p>
          <a:p>
            <a:pPr lvl="2"/>
            <a:r>
              <a:rPr lang="en-US" dirty="0"/>
              <a:t>Trigger road bias	</a:t>
            </a:r>
          </a:p>
          <a:p>
            <a:pPr lvl="2"/>
            <a:r>
              <a:rPr lang="en-US" dirty="0"/>
              <a:t>Detector acceptance corrections  </a:t>
            </a:r>
          </a:p>
          <a:p>
            <a:pPr lvl="1"/>
            <a:r>
              <a:rPr lang="en-US" dirty="0"/>
              <a:t>Further reduce raw asymmetry via target spin-flip and </a:t>
            </a:r>
            <a:r>
              <a:rPr lang="en-US" dirty="0" err="1"/>
              <a:t>Fmag</a:t>
            </a:r>
            <a:r>
              <a:rPr lang="en-US" dirty="0"/>
              <a:t>/</a:t>
            </a:r>
            <a:r>
              <a:rPr lang="en-US" dirty="0" err="1"/>
              <a:t>kMag</a:t>
            </a:r>
            <a:r>
              <a:rPr lang="en-US" dirty="0"/>
              <a:t> field directions</a:t>
            </a:r>
          </a:p>
          <a:p>
            <a:pPr lvl="2"/>
            <a:r>
              <a:rPr lang="en-US" dirty="0"/>
              <a:t>Keep the same “target dipole field”, only change RF frequency to flip the direction of target polarization </a:t>
            </a:r>
          </a:p>
          <a:p>
            <a:pPr lvl="2"/>
            <a:r>
              <a:rPr lang="en-US" dirty="0"/>
              <a:t>Change the </a:t>
            </a:r>
            <a:r>
              <a:rPr lang="en-US" dirty="0" err="1"/>
              <a:t>FMag</a:t>
            </a:r>
            <a:r>
              <a:rPr lang="en-US" dirty="0"/>
              <a:t> and </a:t>
            </a:r>
            <a:r>
              <a:rPr lang="en-US" dirty="0" err="1"/>
              <a:t>kMag</a:t>
            </a:r>
            <a:r>
              <a:rPr lang="en-US" dirty="0"/>
              <a:t> field directions </a:t>
            </a:r>
          </a:p>
          <a:p>
            <a:pPr lvl="2"/>
            <a:r>
              <a:rPr lang="en-US" dirty="0"/>
              <a:t>Impact of Relative beam on target beam luminosity </a:t>
            </a:r>
          </a:p>
          <a:p>
            <a:pPr marL="914400" lvl="2" indent="0">
              <a:buNone/>
            </a:pPr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64D51-DC2E-F64C-9790-2DDFD8D23653}" type="datetime1">
              <a:rPr lang="en-US" smtClean="0"/>
              <a:t>7/25/18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A784A-C525-A445-BAF0-B03E958B8CD9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81910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08"/>
            <a:ext cx="8229600" cy="881177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Run-2: Close Look of DY Phi Distributions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C7D20-9904-9741-B95D-511AF8B162FE}" type="datetime1">
              <a:rPr lang="en-US" smtClean="0"/>
              <a:t>7/25/18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A784A-C525-A445-BAF0-B03E958B8CD9}" type="slidenum">
              <a:rPr lang="en-US" smtClean="0"/>
              <a:t>62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75467"/>
            <a:ext cx="9144000" cy="25973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1475" y="1657164"/>
            <a:ext cx="4411725" cy="36436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22613" y="5802352"/>
            <a:ext cx="3809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Huge false asymmetry:    &gt;&gt; X10 sigma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00166" y="5205754"/>
            <a:ext cx="3964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 = 0.171 +/- 0.013   --</a:t>
            </a:r>
            <a:r>
              <a:rPr lang="en-US" dirty="0">
                <a:solidFill>
                  <a:srgbClr val="FF0000"/>
                </a:solidFill>
                <a:sym typeface="Wingdings"/>
              </a:rPr>
              <a:t> 100x too large!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1689" y="992482"/>
            <a:ext cx="7417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We need to get the false asymmetry &lt;&lt; 0.1% ~ expected raw spin asymmetry</a:t>
            </a:r>
          </a:p>
        </p:txBody>
      </p:sp>
    </p:spTree>
    <p:extLst>
      <p:ext uri="{BB962C8B-B14F-4D97-AF65-F5344CB8AC3E}">
        <p14:creationId xmlns:p14="http://schemas.microsoft.com/office/powerpoint/2010/main" val="319024050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15"/>
            <a:ext cx="8229600" cy="713055"/>
          </a:xfrm>
        </p:spPr>
        <p:txBody>
          <a:bodyPr>
            <a:normAutofit/>
          </a:bodyPr>
          <a:lstStyle/>
          <a:p>
            <a:r>
              <a:rPr lang="en-US" dirty="0"/>
              <a:t>A New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1008" y="787738"/>
            <a:ext cx="8345792" cy="2238100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Using the same DY( or h</a:t>
            </a:r>
            <a:r>
              <a:rPr lang="en-US" baseline="30000" dirty="0"/>
              <a:t>+/-</a:t>
            </a:r>
            <a:r>
              <a:rPr lang="en-US" dirty="0"/>
              <a:t>) events from beam dump to normalize the detector acceptance effects</a:t>
            </a:r>
          </a:p>
          <a:p>
            <a:pPr lvl="1"/>
            <a:r>
              <a:rPr lang="en-US" dirty="0"/>
              <a:t>Beam dump events, 100x statistics, similar </a:t>
            </a:r>
            <a:r>
              <a:rPr lang="en-US" dirty="0" err="1"/>
              <a:t>muon</a:t>
            </a:r>
            <a:r>
              <a:rPr lang="en-US" dirty="0"/>
              <a:t> acceptance</a:t>
            </a:r>
          </a:p>
          <a:p>
            <a:pPr lvl="2"/>
            <a:r>
              <a:rPr lang="en-US" dirty="0"/>
              <a:t>the </a:t>
            </a:r>
            <a:r>
              <a:rPr lang="en-US" dirty="0" err="1"/>
              <a:t>stat_err</a:t>
            </a:r>
            <a:r>
              <a:rPr lang="en-US" dirty="0"/>
              <a:t> from reference &lt;&lt;  signal </a:t>
            </a:r>
            <a:r>
              <a:rPr lang="en-US" dirty="0" err="1"/>
              <a:t>stat_err</a:t>
            </a:r>
            <a:r>
              <a:rPr lang="en-US" dirty="0"/>
              <a:t>    </a:t>
            </a:r>
          </a:p>
          <a:p>
            <a:pPr lvl="1"/>
            <a:r>
              <a:rPr lang="en-US" dirty="0"/>
              <a:t>the beam dump asymmetry = 0 </a:t>
            </a:r>
          </a:p>
          <a:p>
            <a:pPr lvl="2"/>
            <a:r>
              <a:rPr lang="en-US" dirty="0"/>
              <a:t>Known physics</a:t>
            </a:r>
          </a:p>
          <a:p>
            <a:pPr lvl="1"/>
            <a:r>
              <a:rPr lang="en-US" dirty="0"/>
              <a:t>normalize the beam intensity</a:t>
            </a:r>
          </a:p>
          <a:p>
            <a:pPr lvl="2"/>
            <a:r>
              <a:rPr lang="en-US" dirty="0"/>
              <a:t>Can achieve O(1%) on relative luminosity of beam on target, with dedicated telescopes </a:t>
            </a:r>
          </a:p>
          <a:p>
            <a:pPr lvl="1"/>
            <a:r>
              <a:rPr lang="en-US" dirty="0"/>
              <a:t>Identical timing and spatial variation of detector acceptance and efficiency for signal and background</a:t>
            </a:r>
          </a:p>
          <a:p>
            <a:pPr lvl="2"/>
            <a:r>
              <a:rPr lang="en-US" dirty="0"/>
              <a:t>Can achieve O(0.1%)  on raw asymmetry 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2FCD2-EC23-0848-B36C-EA9DAA56365E}" type="datetime1">
              <a:rPr lang="en-US" smtClean="0"/>
              <a:t>7/25/18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A784A-C525-A445-BAF0-B03E958B8CD9}" type="slidenum">
              <a:rPr lang="en-US" smtClean="0"/>
              <a:t>63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69" y="3013075"/>
            <a:ext cx="6235700" cy="3708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1297" y="5819727"/>
            <a:ext cx="2583602" cy="25744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11135" y="3258022"/>
            <a:ext cx="29328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False asymmetry after normalization:</a:t>
            </a:r>
          </a:p>
          <a:p>
            <a:endParaRPr lang="en-US" dirty="0"/>
          </a:p>
          <a:p>
            <a:r>
              <a:rPr lang="en-US" dirty="0">
                <a:solidFill>
                  <a:srgbClr val="0000FF"/>
                </a:solidFill>
              </a:rPr>
              <a:t>~ 1 sigma, good! </a:t>
            </a:r>
          </a:p>
          <a:p>
            <a:endParaRPr lang="en-US" dirty="0"/>
          </a:p>
          <a:p>
            <a:r>
              <a:rPr lang="en-US" dirty="0"/>
              <a:t>Need to run ~100x more MC or data to prove we can reach 0.001 level! </a:t>
            </a:r>
          </a:p>
        </p:txBody>
      </p:sp>
    </p:spTree>
    <p:extLst>
      <p:ext uri="{BB962C8B-B14F-4D97-AF65-F5344CB8AC3E}">
        <p14:creationId xmlns:p14="http://schemas.microsoft.com/office/powerpoint/2010/main" val="95636099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446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J/Psi MC at Production: Phi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661A2-6F43-B046-ADD5-82E3A84B98FC}" type="datetime1">
              <a:rPr lang="en-US" smtClean="0"/>
              <a:t>7/25/18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A784A-C525-A445-BAF0-B03E958B8CD9}" type="slidenum">
              <a:rPr lang="en-US" smtClean="0"/>
              <a:t>64</a:t>
            </a:fld>
            <a:endParaRPr lang="en-US"/>
          </a:p>
        </p:txBody>
      </p:sp>
      <p:pic>
        <p:nvPicPr>
          <p:cNvPr id="6" name="Picture 5" descr="phi-dimuon-JPsi-MC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55800" y="320826"/>
            <a:ext cx="52130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5503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373"/>
            <a:ext cx="8229600" cy="730248"/>
          </a:xfrm>
        </p:spPr>
        <p:txBody>
          <a:bodyPr>
            <a:no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Drell</a:t>
            </a:r>
            <a:r>
              <a:rPr lang="en-US" sz="3200" dirty="0">
                <a:solidFill>
                  <a:srgbClr val="FF0000"/>
                </a:solidFill>
              </a:rPr>
              <a:t>-Yan MC: Target and Dump Distributions</a:t>
            </a:r>
          </a:p>
        </p:txBody>
      </p:sp>
      <p:pic>
        <p:nvPicPr>
          <p:cNvPr id="3" name="Picture 2" descr="phi-target-dump-DY-MC-flag1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36553" y="171042"/>
            <a:ext cx="5766648" cy="7533846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53F5E-1D1B-D14C-B134-A89575B266F5}" type="datetime1">
              <a:rPr lang="en-US" smtClean="0"/>
              <a:t>7/25/18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A784A-C525-A445-BAF0-B03E958B8CD9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95618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9428"/>
            <a:ext cx="8229600" cy="780002"/>
          </a:xfrm>
        </p:spPr>
        <p:txBody>
          <a:bodyPr/>
          <a:lstStyle/>
          <a:p>
            <a:r>
              <a:rPr lang="en-US" dirty="0"/>
              <a:t>Future Work for Improvements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157931"/>
            <a:ext cx="8229600" cy="494141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Detailed MC simulation with the new polarized target position	</a:t>
            </a:r>
          </a:p>
          <a:p>
            <a:pPr lvl="1"/>
            <a:r>
              <a:rPr lang="en-US" dirty="0"/>
              <a:t>Prove the systematic error can be controlled to O(0.1%)</a:t>
            </a:r>
          </a:p>
          <a:p>
            <a:pPr lvl="1"/>
            <a:r>
              <a:rPr lang="en-US" dirty="0"/>
              <a:t>Target/Dump DY acceptance correction study </a:t>
            </a:r>
          </a:p>
          <a:p>
            <a:pPr lvl="1"/>
            <a:r>
              <a:rPr lang="en-US" dirty="0"/>
              <a:t>100x more MC events to reach O(0.1%) level precision </a:t>
            </a:r>
          </a:p>
          <a:p>
            <a:r>
              <a:rPr lang="en-US" dirty="0"/>
              <a:t>Real data analysis to understand and correct the large false asymmetry </a:t>
            </a:r>
          </a:p>
          <a:p>
            <a:pPr lvl="1"/>
            <a:r>
              <a:rPr lang="en-US" dirty="0"/>
              <a:t>Beam axis, directions </a:t>
            </a:r>
          </a:p>
          <a:p>
            <a:pPr lvl="1"/>
            <a:r>
              <a:rPr lang="en-US" dirty="0"/>
              <a:t>Detector response to instant beam fluctuations </a:t>
            </a:r>
          </a:p>
          <a:p>
            <a:pPr lvl="1"/>
            <a:r>
              <a:rPr lang="en-US" dirty="0"/>
              <a:t>Systematic reduction of the false asymmetry</a:t>
            </a:r>
          </a:p>
          <a:p>
            <a:r>
              <a:rPr lang="en-US" dirty="0"/>
              <a:t>New beam position/direction monitoring instruments?</a:t>
            </a:r>
          </a:p>
          <a:p>
            <a:pPr lvl="1"/>
            <a:r>
              <a:rPr lang="en-US" dirty="0"/>
              <a:t>Summer shutdown work 2018? </a:t>
            </a:r>
          </a:p>
          <a:p>
            <a:r>
              <a:rPr lang="en-US" dirty="0"/>
              <a:t>Beam on target luminosity telescope </a:t>
            </a:r>
          </a:p>
          <a:p>
            <a:pPr lvl="1"/>
            <a:r>
              <a:rPr lang="en-US" dirty="0"/>
              <a:t>Summer shutdown work 2018? 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D1E63-C2F3-A243-A7EE-4D48EC3BD0C6}" type="datetime1">
              <a:rPr lang="en-US" smtClean="0"/>
              <a:t>7/25/18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A784A-C525-A445-BAF0-B03E958B8CD9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05429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42" y="0"/>
            <a:ext cx="9043516" cy="1446963"/>
          </a:xfrm>
        </p:spPr>
        <p:txBody>
          <a:bodyPr>
            <a:normAutofit/>
          </a:bodyPr>
          <a:lstStyle/>
          <a:p>
            <a:r>
              <a:rPr lang="en-US" sz="4000" dirty="0"/>
              <a:t>Summary: New Physics Topics for E1039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46963"/>
            <a:ext cx="7886700" cy="4555079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Gluons </a:t>
            </a:r>
            <a:r>
              <a:rPr lang="en-US" dirty="0" err="1"/>
              <a:t>Sivers</a:t>
            </a:r>
            <a:r>
              <a:rPr lang="en-US" dirty="0"/>
              <a:t> functions in “valence region”</a:t>
            </a:r>
          </a:p>
          <a:p>
            <a:pPr lvl="1"/>
            <a:r>
              <a:rPr lang="en-US" dirty="0" err="1"/>
              <a:t>Xg</a:t>
            </a:r>
            <a:r>
              <a:rPr lang="en-US" dirty="0"/>
              <a:t> = 0.1~0.3</a:t>
            </a:r>
          </a:p>
          <a:p>
            <a:pPr lvl="1"/>
            <a:r>
              <a:rPr lang="en-US" dirty="0"/>
              <a:t>Gluon </a:t>
            </a:r>
            <a:r>
              <a:rPr lang="en-US" dirty="0" err="1"/>
              <a:t>Sivers</a:t>
            </a:r>
            <a:r>
              <a:rPr lang="en-US" dirty="0"/>
              <a:t> </a:t>
            </a:r>
            <a:r>
              <a:rPr lang="en-US" dirty="0" err="1"/>
              <a:t>functinos</a:t>
            </a:r>
            <a:r>
              <a:rPr lang="en-US" dirty="0"/>
              <a:t> can be best determined in E1039 </a:t>
            </a:r>
          </a:p>
          <a:p>
            <a:pPr lvl="1"/>
            <a:r>
              <a:rPr lang="en-US" dirty="0"/>
              <a:t>Large A</a:t>
            </a:r>
            <a:r>
              <a:rPr lang="en-US" baseline="-25000" dirty="0"/>
              <a:t>N</a:t>
            </a:r>
            <a:r>
              <a:rPr lang="en-US" dirty="0"/>
              <a:t> observed from valance quark in this x-range, it would be very interesting to explore the gluon sector in this kinematic region.</a:t>
            </a:r>
          </a:p>
          <a:p>
            <a:pPr lvl="1"/>
            <a:r>
              <a:rPr lang="en-US" dirty="0"/>
              <a:t>Could be probed by charm, J/Psi and high </a:t>
            </a:r>
            <a:r>
              <a:rPr lang="en-US" dirty="0" err="1"/>
              <a:t>pZ</a:t>
            </a:r>
            <a:r>
              <a:rPr lang="en-US" dirty="0"/>
              <a:t> hadrons(q-g scattering)</a:t>
            </a:r>
          </a:p>
          <a:p>
            <a:pPr lvl="1"/>
            <a:endParaRPr lang="en-US" dirty="0"/>
          </a:p>
          <a:p>
            <a:r>
              <a:rPr lang="en-US" dirty="0"/>
              <a:t>Open charm and anti-Charm A</a:t>
            </a:r>
            <a:r>
              <a:rPr lang="en-US" baseline="-25000" dirty="0"/>
              <a:t>N</a:t>
            </a:r>
          </a:p>
          <a:p>
            <a:pPr lvl="1"/>
            <a:r>
              <a:rPr lang="en-US" dirty="0"/>
              <a:t>Single muon A</a:t>
            </a:r>
            <a:r>
              <a:rPr lang="en-US" baseline="-25000" dirty="0"/>
              <a:t>N</a:t>
            </a:r>
            <a:r>
              <a:rPr lang="en-US" dirty="0"/>
              <a:t> for mu</a:t>
            </a:r>
            <a:r>
              <a:rPr lang="en-US" baseline="30000" dirty="0"/>
              <a:t>+</a:t>
            </a:r>
            <a:r>
              <a:rPr lang="en-US" dirty="0"/>
              <a:t> and mu</a:t>
            </a:r>
            <a:r>
              <a:rPr lang="en-US" baseline="30000" dirty="0"/>
              <a:t>-</a:t>
            </a:r>
            <a:r>
              <a:rPr lang="en-US" dirty="0"/>
              <a:t>  from charm decay</a:t>
            </a:r>
          </a:p>
          <a:p>
            <a:pPr lvl="1"/>
            <a:r>
              <a:rPr lang="en-US" dirty="0"/>
              <a:t>Reveals the underlying physics of color interaction</a:t>
            </a:r>
          </a:p>
          <a:p>
            <a:pPr lvl="1"/>
            <a:r>
              <a:rPr lang="en-US" dirty="0"/>
              <a:t>Test </a:t>
            </a:r>
            <a:r>
              <a:rPr lang="en-US" dirty="0" err="1"/>
              <a:t>pQCD</a:t>
            </a:r>
            <a:r>
              <a:rPr lang="en-US" dirty="0"/>
              <a:t> Twist-3 framework </a:t>
            </a:r>
          </a:p>
          <a:p>
            <a:pPr lvl="1"/>
            <a:endParaRPr lang="en-US" dirty="0"/>
          </a:p>
          <a:p>
            <a:r>
              <a:rPr lang="en-US" dirty="0"/>
              <a:t>J/Psi and Psi’</a:t>
            </a:r>
          </a:p>
          <a:p>
            <a:pPr lvl="1"/>
            <a:r>
              <a:rPr lang="en-US" dirty="0"/>
              <a:t>Study the J/Psi production mechanisms with A</a:t>
            </a:r>
            <a:r>
              <a:rPr lang="en-US" baseline="-25000" dirty="0"/>
              <a:t>N</a:t>
            </a:r>
            <a:r>
              <a:rPr lang="en-US" dirty="0"/>
              <a:t>.  </a:t>
            </a:r>
          </a:p>
          <a:p>
            <a:pPr lvl="1"/>
            <a:r>
              <a:rPr lang="en-US" dirty="0"/>
              <a:t>Early theoretical work shows J/Psi A</a:t>
            </a:r>
            <a:r>
              <a:rPr lang="en-US" baseline="-25000" dirty="0"/>
              <a:t>N</a:t>
            </a:r>
            <a:r>
              <a:rPr lang="en-US" dirty="0"/>
              <a:t> is sensitive to production processes</a:t>
            </a:r>
          </a:p>
          <a:p>
            <a:r>
              <a:rPr lang="en-US" b="1" dirty="0">
                <a:solidFill>
                  <a:srgbClr val="1F28FF"/>
                </a:solidFill>
              </a:rPr>
              <a:t>Light hadron A</a:t>
            </a:r>
            <a:r>
              <a:rPr lang="en-US" b="1" baseline="-25000" dirty="0">
                <a:solidFill>
                  <a:srgbClr val="1F28FF"/>
                </a:solidFill>
              </a:rPr>
              <a:t>N</a:t>
            </a:r>
            <a:r>
              <a:rPr lang="en-US" b="1" dirty="0">
                <a:solidFill>
                  <a:srgbClr val="1F28FF"/>
                </a:solidFill>
              </a:rPr>
              <a:t> using decay muons: day-1 physics</a:t>
            </a:r>
          </a:p>
          <a:p>
            <a:pPr lvl="1"/>
            <a:r>
              <a:rPr lang="en-US" dirty="0"/>
              <a:t>This is the one we plan to use to calibrate the Drell-Yan A</a:t>
            </a:r>
            <a:r>
              <a:rPr lang="en-US" baseline="-25000" dirty="0"/>
              <a:t>N</a:t>
            </a:r>
            <a:r>
              <a:rPr lang="en-US" dirty="0"/>
              <a:t> measurements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EDEB7-3BAC-F841-9F00-EFF6D928A355}" type="datetime1">
              <a:rPr lang="en-US" smtClean="0"/>
              <a:t>7/25/18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D1620-4177-3445-B12C-E9773DDFA37A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28062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E67A8-336B-0A47-A157-75DC553E4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3739AF-4C55-FE4A-A4D6-60EDA7F65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FC9E5-5199-B04D-A561-184005B256C6}" type="datetime1">
              <a:rPr lang="en-US" smtClean="0"/>
              <a:t>7/25/18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8AEF6D-1F9D-2140-BAC1-3C7D43876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A084ED-04A8-094D-905B-7F05482D4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29056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CustomShape 1"/>
          <p:cNvSpPr/>
          <p:nvPr/>
        </p:nvSpPr>
        <p:spPr>
          <a:xfrm>
            <a:off x="489240" y="19440"/>
            <a:ext cx="8306819" cy="1141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3600" dirty="0">
                <a:solidFill>
                  <a:srgbClr val="FF0000"/>
                </a:solidFill>
                <a:latin typeface="Calibri"/>
              </a:rPr>
              <a:t>Three Decades of the Proton Spin Puzzle </a:t>
            </a:r>
            <a:endParaRPr sz="3600" dirty="0"/>
          </a:p>
        </p:txBody>
      </p:sp>
      <p:sp>
        <p:nvSpPr>
          <p:cNvPr id="476" name="CustomShape 2"/>
          <p:cNvSpPr/>
          <p:nvPr/>
        </p:nvSpPr>
        <p:spPr>
          <a:xfrm>
            <a:off x="489240" y="943560"/>
            <a:ext cx="8228160" cy="45244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400">
                <a:solidFill>
                  <a:srgbClr val="0000FF"/>
                </a:solidFill>
                <a:latin typeface="Calibri"/>
              </a:rPr>
              <a:t>Early expectation: large gluon polarization </a:t>
            </a:r>
            <a:endParaRPr/>
          </a:p>
        </p:txBody>
      </p:sp>
      <p:sp>
        <p:nvSpPr>
          <p:cNvPr id="477" name="CustomShape 3"/>
          <p:cNvSpPr/>
          <p:nvPr/>
        </p:nvSpPr>
        <p:spPr>
          <a:xfrm>
            <a:off x="457200" y="6356520"/>
            <a:ext cx="2132280" cy="36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478" name="Picture 11"/>
          <p:cNvPicPr/>
          <p:nvPr/>
        </p:nvPicPr>
        <p:blipFill>
          <a:blip r:embed="rId2"/>
          <a:stretch>
            <a:fillRect/>
          </a:stretch>
        </p:blipFill>
        <p:spPr>
          <a:xfrm>
            <a:off x="617760" y="1647000"/>
            <a:ext cx="2046240" cy="1917000"/>
          </a:xfrm>
          <a:prstGeom prst="rect">
            <a:avLst/>
          </a:prstGeom>
          <a:ln w="9360">
            <a:noFill/>
          </a:ln>
        </p:spPr>
      </p:pic>
      <p:sp>
        <p:nvSpPr>
          <p:cNvPr id="481" name="CustomShape 6"/>
          <p:cNvSpPr/>
          <p:nvPr/>
        </p:nvSpPr>
        <p:spPr>
          <a:xfrm flipH="1">
            <a:off x="2215080" y="2158920"/>
            <a:ext cx="606240" cy="286920"/>
          </a:xfrm>
          <a:prstGeom prst="rtTriangle">
            <a:avLst/>
          </a:prstGeom>
          <a:solidFill>
            <a:srgbClr val="FFFFFF"/>
          </a:solidFill>
          <a:ln w="9360">
            <a:noFill/>
          </a:ln>
        </p:spPr>
      </p:sp>
      <p:sp>
        <p:nvSpPr>
          <p:cNvPr id="484" name="CustomShape 9"/>
          <p:cNvSpPr/>
          <p:nvPr/>
        </p:nvSpPr>
        <p:spPr>
          <a:xfrm>
            <a:off x="1778040" y="3023640"/>
            <a:ext cx="219600" cy="17172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</p:sp>
      <p:sp>
        <p:nvSpPr>
          <p:cNvPr id="488" name="CustomShape 10"/>
          <p:cNvSpPr/>
          <p:nvPr/>
        </p:nvSpPr>
        <p:spPr>
          <a:xfrm>
            <a:off x="2993040" y="3023640"/>
            <a:ext cx="1990440" cy="5155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dirty="0">
                <a:solidFill>
                  <a:srgbClr val="000000"/>
                </a:solidFill>
                <a:latin typeface="Calibri"/>
              </a:rPr>
              <a:t>Axial anomaly</a:t>
            </a:r>
            <a:endParaRPr dirty="0"/>
          </a:p>
          <a:p>
            <a:pPr>
              <a:lnSpc>
                <a:spcPct val="100000"/>
              </a:lnSpc>
            </a:pPr>
            <a:r>
              <a:rPr lang="en-US" sz="1400" dirty="0">
                <a:solidFill>
                  <a:srgbClr val="000000"/>
                </a:solidFill>
                <a:latin typeface="Calibri"/>
              </a:rPr>
              <a:t>Cheng &amp; Li, PRL (1989)</a:t>
            </a:r>
            <a:endParaRPr dirty="0"/>
          </a:p>
        </p:txBody>
      </p:sp>
      <p:pic>
        <p:nvPicPr>
          <p:cNvPr id="491" name="Picture 490"/>
          <p:cNvPicPr/>
          <p:nvPr/>
        </p:nvPicPr>
        <p:blipFill>
          <a:blip r:embed="rId3"/>
          <a:stretch>
            <a:fillRect/>
          </a:stretch>
        </p:blipFill>
        <p:spPr>
          <a:xfrm>
            <a:off x="3103560" y="1875420"/>
            <a:ext cx="1446840" cy="951480"/>
          </a:xfrm>
          <a:prstGeom prst="rect">
            <a:avLst/>
          </a:prstGeom>
          <a:ln>
            <a:noFill/>
          </a:ln>
        </p:spPr>
      </p:pic>
      <p:graphicFrame>
        <p:nvGraphicFramePr>
          <p:cNvPr id="21" name="Table 20"/>
          <p:cNvGraphicFramePr>
            <a:graphicFrameLocks noGrp="1"/>
          </p:cNvGraphicFramePr>
          <p:nvPr>
            <p:extLst/>
          </p:nvPr>
        </p:nvGraphicFramePr>
        <p:xfrm>
          <a:off x="4862880" y="1803240"/>
          <a:ext cx="4135899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86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86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86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4654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Quark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Spin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Gluon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Spin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0644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SLAC</a:t>
                      </a:r>
                      <a:endParaRPr lang="zh-CN" altLang="en-US" dirty="0"/>
                    </a:p>
                    <a:p>
                      <a:pPr algn="ctr"/>
                      <a:r>
                        <a:rPr lang="zh-CN" altLang="en-US" baseline="0" dirty="0"/>
                        <a:t> </a:t>
                      </a:r>
                      <a:r>
                        <a:rPr lang="en-US" altLang="zh-CN" baseline="0" dirty="0"/>
                        <a:t>-&gt; 2000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E80 – E155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064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CERN</a:t>
                      </a:r>
                    </a:p>
                    <a:p>
                      <a:pPr algn="ctr"/>
                      <a:r>
                        <a:rPr lang="en-US" dirty="0"/>
                        <a:t>ongoing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EMC, </a:t>
                      </a:r>
                      <a:r>
                        <a:rPr lang="en-US" dirty="0"/>
                        <a:t>SMC, COMPASS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064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DESY</a:t>
                      </a:r>
                    </a:p>
                    <a:p>
                      <a:pPr algn="ctr"/>
                      <a:r>
                        <a:rPr lang="en-US" dirty="0"/>
                        <a:t>-&gt;2007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HERMES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0644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JLab</a:t>
                      </a:r>
                      <a:endParaRPr lang="en-US" dirty="0"/>
                    </a:p>
                    <a:p>
                      <a:pPr algn="ctr"/>
                      <a:r>
                        <a:rPr lang="en-US" dirty="0"/>
                        <a:t>ongoing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Hall</a:t>
                      </a:r>
                      <a:r>
                        <a:rPr lang="en-US" baseline="0" dirty="0"/>
                        <a:t> A,B,C</a:t>
                      </a:r>
                      <a:endParaRPr lang="en-US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064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RHIC</a:t>
                      </a:r>
                    </a:p>
                    <a:p>
                      <a:pPr algn="ctr"/>
                      <a:r>
                        <a:rPr lang="en-US" dirty="0"/>
                        <a:t>ongoing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(BRAHMS), (PHENIX), STAR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/>
          </p:nvPr>
        </p:nvGraphicFramePr>
        <p:xfrm>
          <a:off x="6191974" y="5528724"/>
          <a:ext cx="2742531" cy="9611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50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74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583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/>
                        <a:t>SIDIS/DIS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679"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9679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Polarized </a:t>
                      </a:r>
                      <a:r>
                        <a:rPr lang="en-US" dirty="0" err="1"/>
                        <a:t>p+p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974005" y="3735900"/>
            <a:ext cx="1291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EMC, 1980s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 CIPANP2018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69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9BB580-8884-3547-A2A3-F02B54B6E9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760" y="4185954"/>
            <a:ext cx="3459085" cy="196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58159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365" y="-20638"/>
            <a:ext cx="4841875" cy="11430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High Density Polarized Proton (Neutron) Target</a:t>
            </a:r>
          </a:p>
        </p:txBody>
      </p:sp>
      <p:pic>
        <p:nvPicPr>
          <p:cNvPr id="5" name="Picture 4" descr="slac_poltg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91073" y="113765"/>
            <a:ext cx="4302125" cy="638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4841875" y="4864100"/>
            <a:ext cx="555625" cy="546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315200" y="5016500"/>
            <a:ext cx="555625" cy="393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LANL_polTarget_Oxfor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300" y="3162662"/>
            <a:ext cx="2552156" cy="340287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12/20/12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 mliu@lanl.gov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AC9CE-C4CF-D34A-9EB3-3092C6C4B745}" type="slidenum">
              <a:rPr lang="en-US" smtClean="0"/>
              <a:t>7</a:t>
            </a:fld>
            <a:endParaRPr lang="en-US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118533" y="1122362"/>
            <a:ext cx="5105399" cy="200501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Superconducting dipole magnet</a:t>
            </a:r>
          </a:p>
          <a:p>
            <a:pPr lvl="1"/>
            <a:r>
              <a:rPr lang="en-US" dirty="0"/>
              <a:t>Temperature ~ 1 K</a:t>
            </a:r>
          </a:p>
          <a:p>
            <a:pPr lvl="1"/>
            <a:r>
              <a:rPr lang="en-US" dirty="0"/>
              <a:t>Magnetic Field:  5 Tesla</a:t>
            </a:r>
          </a:p>
          <a:p>
            <a:pPr lvl="1"/>
            <a:r>
              <a:rPr lang="en-US" dirty="0"/>
              <a:t>8cm long NH</a:t>
            </a:r>
            <a:r>
              <a:rPr lang="en-US" baseline="-25000" dirty="0"/>
              <a:t>3</a:t>
            </a:r>
            <a:r>
              <a:rPr lang="en-US" dirty="0"/>
              <a:t> (ND</a:t>
            </a:r>
            <a:r>
              <a:rPr lang="en-US" baseline="-25000" dirty="0"/>
              <a:t>3</a:t>
            </a:r>
            <a:r>
              <a:rPr lang="en-US" dirty="0"/>
              <a:t>) target</a:t>
            </a:r>
          </a:p>
          <a:p>
            <a:r>
              <a:rPr lang="en-US" sz="2600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Proved capable of handling high luminosity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solidFill>
                  <a:schemeClr val="hlink"/>
                </a:solidFill>
                <a:latin typeface="Calibri" charset="0"/>
                <a:ea typeface="ＭＳ Ｐゴシック" charset="0"/>
              </a:rPr>
              <a:t>up to ~ 10</a:t>
            </a:r>
            <a:r>
              <a:rPr lang="en-US" sz="2000" baseline="30000" dirty="0">
                <a:solidFill>
                  <a:schemeClr val="hlink"/>
                </a:solidFill>
                <a:latin typeface="Calibri" charset="0"/>
                <a:ea typeface="ＭＳ Ｐゴシック" charset="0"/>
              </a:rPr>
              <a:t>35    </a:t>
            </a:r>
            <a:r>
              <a:rPr lang="en-US" sz="2000" dirty="0">
                <a:solidFill>
                  <a:schemeClr val="hlink"/>
                </a:solidFill>
                <a:latin typeface="Calibri" charset="0"/>
                <a:ea typeface="ＭＳ Ｐゴシック" charset="0"/>
              </a:rPr>
              <a:t>(Hall C)</a:t>
            </a:r>
          </a:p>
          <a:p>
            <a:pPr>
              <a:lnSpc>
                <a:spcPct val="80000"/>
              </a:lnSpc>
              <a:buNone/>
            </a:pP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                             ~ 10</a:t>
            </a:r>
            <a:r>
              <a:rPr lang="en-US" sz="2000" baseline="30000" dirty="0">
                <a:latin typeface="Calibri" charset="0"/>
                <a:ea typeface="ＭＳ Ｐゴシック" charset="0"/>
                <a:cs typeface="ＭＳ Ｐゴシック" charset="0"/>
              </a:rPr>
              <a:t>34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   (Hall B)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46967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043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solidFill>
                  <a:srgbClr val="FF0000"/>
                </a:solidFill>
                <a:ea typeface="+mj-ea"/>
                <a:cs typeface="+mj-cs"/>
              </a:rPr>
              <a:t>TSSA in Heavy Quark Production in </a:t>
            </a:r>
            <a:r>
              <a:rPr lang="en-US" sz="3600" dirty="0" err="1">
                <a:solidFill>
                  <a:srgbClr val="FF0000"/>
                </a:solidFill>
                <a:ea typeface="+mj-ea"/>
                <a:cs typeface="+mj-cs"/>
              </a:rPr>
              <a:t>p+p</a:t>
            </a:r>
            <a:endParaRPr lang="en-US" sz="3600" dirty="0">
              <a:solidFill>
                <a:srgbClr val="FF0000"/>
              </a:solidFill>
              <a:ea typeface="+mj-ea"/>
              <a:cs typeface="+mj-cs"/>
            </a:endParaRPr>
          </a:p>
        </p:txBody>
      </p:sp>
      <p:pic>
        <p:nvPicPr>
          <p:cNvPr id="24579" name="Picture 4"/>
          <p:cNvPicPr>
            <a:picLocks noChangeAspect="1"/>
          </p:cNvPicPr>
          <p:nvPr/>
        </p:nvPicPr>
        <p:blipFill rotWithShape="1">
          <a:blip r:embed="rId2"/>
          <a:srcRect l="-30" t="1611" r="30" b="11145"/>
          <a:stretch/>
        </p:blipFill>
        <p:spPr bwMode="auto">
          <a:xfrm>
            <a:off x="740664" y="1207008"/>
            <a:ext cx="7761288" cy="501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TextBox 5"/>
          <p:cNvSpPr txBox="1">
            <a:spLocks noChangeArrowheads="1"/>
          </p:cNvSpPr>
          <p:nvPr/>
        </p:nvSpPr>
        <p:spPr bwMode="auto">
          <a:xfrm>
            <a:off x="5381625" y="774700"/>
            <a:ext cx="37258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charset="0"/>
              </a:rPr>
              <a:t>Kang, Qiu, Vogelsang, Yuan, PRD 2008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955195D2-ACEE-564F-AA8E-B9E651306171}" type="datetime1">
              <a:rPr lang="en-US" smtClean="0"/>
              <a:t>7/25/18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EB036A-C40C-E745-938B-86772EF25766}" type="slidenum">
              <a:rPr lang="en-US"/>
              <a:pPr>
                <a:defRPr/>
              </a:pPr>
              <a:t>70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Ming Liu, SeaQuest/E1039 Collab. Mtg</a:t>
            </a:r>
          </a:p>
        </p:txBody>
      </p:sp>
    </p:spTree>
    <p:extLst>
      <p:ext uri="{BB962C8B-B14F-4D97-AF65-F5344CB8AC3E}">
        <p14:creationId xmlns:p14="http://schemas.microsoft.com/office/powerpoint/2010/main" val="372825774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262" y="137070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556" dirty="0"/>
              <a:t>Open Charm</a:t>
            </a:r>
            <a:r>
              <a:rPr lang="en-US" sz="3556" dirty="0">
                <a:ea typeface="+mj-ea"/>
                <a:cs typeface="+mj-cs"/>
              </a:rPr>
              <a:t> TSSA at High Energy at RHIC </a:t>
            </a:r>
            <a:br>
              <a:rPr lang="en-US" dirty="0">
                <a:ea typeface="+mj-ea"/>
                <a:cs typeface="+mj-cs"/>
              </a:rPr>
            </a:br>
            <a:r>
              <a:rPr lang="en-US" sz="1800" dirty="0">
                <a:solidFill>
                  <a:srgbClr val="0000FF"/>
                </a:solidFill>
              </a:rPr>
              <a:t>Twist-3 tri-gluon correlation Functions 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061F48D-90F2-654A-A7DC-97C4A84FE287}" type="datetime1">
              <a:rPr lang="en-US" smtClean="0"/>
              <a:t>7/25/18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Ming Liu, SeaQuest/E1039 Collab. Mtg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FB62C-1A63-D34F-A1CD-FE287CED0414}" type="slidenum">
              <a:rPr lang="en-US"/>
              <a:pPr>
                <a:defRPr/>
              </a:pPr>
              <a:t>71</a:t>
            </a:fld>
            <a:endParaRPr lang="en-US"/>
          </a:p>
        </p:txBody>
      </p:sp>
      <p:sp>
        <p:nvSpPr>
          <p:cNvPr id="28678" name="TextBox 4"/>
          <p:cNvSpPr txBox="1">
            <a:spLocks noChangeArrowheads="1"/>
          </p:cNvSpPr>
          <p:nvPr/>
        </p:nvSpPr>
        <p:spPr bwMode="auto">
          <a:xfrm>
            <a:off x="543967" y="5188342"/>
            <a:ext cx="267748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Calibri" charset="0"/>
              </a:rPr>
              <a:t>Koike </a:t>
            </a:r>
            <a:r>
              <a:rPr lang="en-US" sz="1400" i="1" dirty="0">
                <a:latin typeface="Calibri" charset="0"/>
              </a:rPr>
              <a:t>et. al.</a:t>
            </a:r>
            <a:r>
              <a:rPr lang="en-US" sz="1400" dirty="0">
                <a:latin typeface="Calibri" charset="0"/>
              </a:rPr>
              <a:t> (2011)</a:t>
            </a:r>
          </a:p>
          <a:p>
            <a:r>
              <a:rPr lang="en-US" sz="1400" dirty="0">
                <a:latin typeface="Calibri" charset="0"/>
              </a:rPr>
              <a:t>Kang, </a:t>
            </a:r>
            <a:r>
              <a:rPr lang="en-US" sz="1400" dirty="0" err="1">
                <a:latin typeface="Calibri" charset="0"/>
              </a:rPr>
              <a:t>Qiu</a:t>
            </a:r>
            <a:r>
              <a:rPr lang="en-US" sz="1400" dirty="0">
                <a:latin typeface="Calibri" charset="0"/>
              </a:rPr>
              <a:t>, </a:t>
            </a:r>
            <a:r>
              <a:rPr lang="en-US" sz="1400" dirty="0" err="1">
                <a:latin typeface="Calibri" charset="0"/>
              </a:rPr>
              <a:t>Vogelsang</a:t>
            </a:r>
            <a:r>
              <a:rPr lang="en-US" sz="1400" dirty="0">
                <a:latin typeface="Calibri" charset="0"/>
              </a:rPr>
              <a:t>, Yuan (2008)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522414"/>
            <a:ext cx="6075900" cy="1806067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799413" y="1246894"/>
            <a:ext cx="2133600" cy="3143587"/>
            <a:chOff x="5943600" y="1905000"/>
            <a:chExt cx="2912887" cy="3910680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52500" t="23720" r="18750" b="10512"/>
            <a:stretch>
              <a:fillRect/>
            </a:stretch>
          </p:blipFill>
          <p:spPr bwMode="auto">
            <a:xfrm>
              <a:off x="5943600" y="1905000"/>
              <a:ext cx="2912887" cy="38627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Rectangle 13"/>
            <p:cNvSpPr/>
            <p:nvPr/>
          </p:nvSpPr>
          <p:spPr>
            <a:xfrm>
              <a:off x="6975683" y="5204760"/>
              <a:ext cx="1880804" cy="6109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967" y="4072858"/>
            <a:ext cx="7683500" cy="240030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481578" y="2238578"/>
            <a:ext cx="457496" cy="402310"/>
          </a:xfrm>
          <a:prstGeom prst="ellipse">
            <a:avLst/>
          </a:prstGeom>
          <a:noFill/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/>
          </p:nvPr>
        </p:nvGraphicFramePr>
        <p:xfrm>
          <a:off x="730000" y="3623880"/>
          <a:ext cx="2491453" cy="7666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18" name="Equation" r:id="rId6" imgW="990600" imgH="304800" progId="Equation.3">
                  <p:embed/>
                </p:oleObj>
              </mc:Choice>
              <mc:Fallback>
                <p:oleObj name="Equation" r:id="rId6" imgW="990600" imgH="304800" progId="Equation.3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30000" y="3623880"/>
                        <a:ext cx="2491453" cy="7666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2"/>
          <p:cNvGraphicFramePr>
            <a:graphicFrameLocks noChangeAspect="1"/>
          </p:cNvGraphicFramePr>
          <p:nvPr>
            <p:extLst/>
          </p:nvPr>
        </p:nvGraphicFramePr>
        <p:xfrm>
          <a:off x="6223000" y="2494222"/>
          <a:ext cx="1463083" cy="2933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19" name="Equation" r:id="rId8" imgW="825500" imgH="165100" progId="Equation.3">
                  <p:embed/>
                </p:oleObj>
              </mc:Choice>
              <mc:Fallback>
                <p:oleObj name="Equation" r:id="rId8" imgW="825500" imgH="165100" progId="Equation.3">
                  <p:embed/>
                  <p:pic>
                    <p:nvPicPr>
                      <p:cNvPr id="1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3000" y="2494222"/>
                        <a:ext cx="1463083" cy="29333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730000" y="3328481"/>
          <a:ext cx="1506538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20" name="Equation" r:id="rId10" imgW="1130300" imgH="228600" progId="Equation.3">
                  <p:embed/>
                </p:oleObj>
              </mc:Choice>
              <mc:Fallback>
                <p:oleObj name="Equation" r:id="rId10" imgW="1130300" imgH="228600" progId="Equation.3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30000" y="3328481"/>
                        <a:ext cx="1506538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5485153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537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Drell</a:t>
            </a:r>
            <a:r>
              <a:rPr lang="en-US" dirty="0"/>
              <a:t>-Yan Asymmetry (II)</a:t>
            </a:r>
            <a:br>
              <a:rPr lang="en-US" dirty="0"/>
            </a:br>
            <a:r>
              <a:rPr lang="en-US" dirty="0"/>
              <a:t>05/27/2015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Use beam-dump events as reference, R(phi) </a:t>
            </a:r>
          </a:p>
          <a:p>
            <a:r>
              <a:rPr lang="en-US" dirty="0"/>
              <a:t>Use target events as signal, S(phi)</a:t>
            </a:r>
          </a:p>
          <a:p>
            <a:endParaRPr lang="en-US" dirty="0"/>
          </a:p>
          <a:p>
            <a:r>
              <a:rPr lang="en-US" dirty="0"/>
              <a:t>Asymmetry(phi) = S(phi)/Ref(Phi)</a:t>
            </a:r>
          </a:p>
          <a:p>
            <a:endParaRPr lang="en-US" dirty="0"/>
          </a:p>
          <a:p>
            <a:r>
              <a:rPr lang="en-US" dirty="0"/>
              <a:t>This is a follow up of previous discussions about DY spin asymmetry measurements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hlinkClick r:id="rId2"/>
              </a:rPr>
              <a:t>https://p25ext.lanl.gov/elog/Drell-Yan/29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https://</a:t>
            </a:r>
            <a:r>
              <a:rPr lang="en-US" dirty="0" err="1"/>
              <a:t>www.phenix.bnl.gov</a:t>
            </a:r>
            <a:r>
              <a:rPr lang="en-US" dirty="0"/>
              <a:t>/WWW/publish/</a:t>
            </a:r>
            <a:r>
              <a:rPr lang="en-US" dirty="0" err="1"/>
              <a:t>mxliu</a:t>
            </a:r>
            <a:r>
              <a:rPr lang="en-US" dirty="0"/>
              <a:t>/E906/LDRD-Pol-DY-Work-2015-Ming.pdf (</a:t>
            </a:r>
            <a:r>
              <a:rPr lang="en-US" dirty="0" err="1"/>
              <a:t>pptx</a:t>
            </a:r>
            <a:r>
              <a:rPr lang="en-US" dirty="0"/>
              <a:t>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ECA7D-3FA1-0941-8E61-C7C25704989C}" type="datetime1">
              <a:rPr lang="en-US" smtClean="0"/>
              <a:t>7/25/18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EAF0B-71FC-9741-8647-1869B0C93AFE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50639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Bean Profile Study</a:t>
            </a:r>
            <a:br>
              <a:rPr lang="en-US" dirty="0"/>
            </a:br>
            <a:endParaRPr lang="en-US" dirty="0"/>
          </a:p>
        </p:txBody>
      </p:sp>
      <p:pic>
        <p:nvPicPr>
          <p:cNvPr id="7" name="Content Placeholder 6" descr="GxPA_1_Lumberjack_Plot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7" b="15627"/>
          <a:stretch>
            <a:fillRect/>
          </a:stretch>
        </p:blipFill>
        <p:spPr>
          <a:xfrm>
            <a:off x="457200" y="1830387"/>
            <a:ext cx="8229600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A4C6D-AFEE-9344-A378-95ACB5B61B69}" type="datetime1">
              <a:rPr lang="en-US" smtClean="0"/>
              <a:t>7/25/18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EAF0B-71FC-9741-8647-1869B0C93AFE}" type="slidenum">
              <a:rPr lang="en-US" smtClean="0"/>
              <a:t>73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785008"/>
            <a:ext cx="8994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Chuck suggested to scan W-target and monitor radiation rates outside of the building (Yellow)</a:t>
            </a:r>
          </a:p>
          <a:p>
            <a:r>
              <a:rPr lang="en-US" dirty="0"/>
              <a:t>Can do at ~2 sigma level (~5%), but hard to reach 0.1% for beam </a:t>
            </a:r>
            <a:r>
              <a:rPr lang="en-US"/>
              <a:t>halo study…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35014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Telescope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4 units of 2”x2” telescope rates:</a:t>
            </a:r>
          </a:p>
          <a:p>
            <a:pPr lvl="1"/>
            <a:r>
              <a:rPr lang="en-US" dirty="0"/>
              <a:t>3+4:          349k counts/spill</a:t>
            </a:r>
          </a:p>
          <a:p>
            <a:pPr lvl="1"/>
            <a:r>
              <a:rPr lang="en-US" dirty="0"/>
              <a:t>1+2+3+4: 339K counts/spill</a:t>
            </a:r>
          </a:p>
          <a:p>
            <a:pPr lvl="1"/>
            <a:r>
              <a:rPr lang="en-US" dirty="0"/>
              <a:t>Background rate &lt; 1 Hz</a:t>
            </a:r>
          </a:p>
          <a:p>
            <a:r>
              <a:rPr lang="en-US" dirty="0"/>
              <a:t>Location</a:t>
            </a:r>
          </a:p>
          <a:p>
            <a:pPr lvl="1"/>
            <a:r>
              <a:rPr lang="en-US" dirty="0"/>
              <a:t>~5m from the instrumentation package (~1%)</a:t>
            </a:r>
          </a:p>
          <a:p>
            <a:pPr lvl="1"/>
            <a:r>
              <a:rPr lang="en-US" dirty="0"/>
              <a:t>~45 degree</a:t>
            </a:r>
          </a:p>
          <a:p>
            <a:r>
              <a:rPr lang="en-US" dirty="0"/>
              <a:t>Polarized target:</a:t>
            </a:r>
          </a:p>
          <a:p>
            <a:pPr lvl="1"/>
            <a:r>
              <a:rPr lang="en-US" dirty="0"/>
              <a:t>Small tunnels at ~90 degree on both L/R sides to provide service lines (</a:t>
            </a:r>
            <a:r>
              <a:rPr lang="en-US" dirty="0" err="1"/>
              <a:t>Cryo</a:t>
            </a:r>
            <a:r>
              <a:rPr lang="en-US" dirty="0"/>
              <a:t> and Microwave)</a:t>
            </a:r>
          </a:p>
          <a:p>
            <a:pPr lvl="1"/>
            <a:r>
              <a:rPr lang="en-US" dirty="0"/>
              <a:t>Scattering rate at ~90? Must by very low 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    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D9493-76B3-3748-BFD8-441D531CC501}" type="datetime1">
              <a:rPr lang="en-US" smtClean="0"/>
              <a:t>7/25/18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EAF0B-71FC-9741-8647-1869B0C93AFE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04870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64246"/>
          </a:xfrm>
        </p:spPr>
        <p:txBody>
          <a:bodyPr>
            <a:normAutofit fontScale="90000"/>
          </a:bodyPr>
          <a:lstStyle/>
          <a:p>
            <a:r>
              <a:rPr lang="en-US" dirty="0"/>
              <a:t>Beam on Target: 4-sigma coverage</a:t>
            </a:r>
            <a:br>
              <a:rPr lang="en-US" dirty="0"/>
            </a:br>
            <a:r>
              <a:rPr lang="en-US" sz="3100" dirty="0">
                <a:solidFill>
                  <a:srgbClr val="0000FF"/>
                </a:solidFill>
              </a:rPr>
              <a:t>relative luminosity measurement better than 2x10</a:t>
            </a:r>
            <a:r>
              <a:rPr lang="en-US" sz="3100" baseline="30000" dirty="0">
                <a:solidFill>
                  <a:srgbClr val="0000FF"/>
                </a:solidFill>
              </a:rPr>
              <a:t>-4</a:t>
            </a:r>
            <a:r>
              <a:rPr lang="en-US" sz="3100" dirty="0">
                <a:solidFill>
                  <a:srgbClr val="0000FF"/>
                </a:solidFill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5456" y="2028053"/>
            <a:ext cx="5640861" cy="40931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flipH="1">
            <a:off x="187674" y="2315420"/>
            <a:ext cx="363939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Expected Raw Asymmetry: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r>
              <a:rPr lang="en-US" dirty="0"/>
              <a:t> ~ 1%/10~20 = 5 x 10</a:t>
            </a:r>
            <a:r>
              <a:rPr lang="en-US" baseline="30000" dirty="0"/>
              <a:t>-4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Asymetry</a:t>
            </a:r>
            <a:r>
              <a:rPr lang="en-US" dirty="0"/>
              <a:t> = (N</a:t>
            </a:r>
            <a:r>
              <a:rPr lang="en-US" baseline="30000" dirty="0"/>
              <a:t>+</a:t>
            </a:r>
            <a:r>
              <a:rPr lang="en-US" dirty="0"/>
              <a:t>/</a:t>
            </a:r>
            <a:r>
              <a:rPr lang="en-US" dirty="0">
                <a:solidFill>
                  <a:srgbClr val="FF0000"/>
                </a:solidFill>
              </a:rPr>
              <a:t>R</a:t>
            </a:r>
            <a:r>
              <a:rPr lang="en-US" dirty="0"/>
              <a:t> - N</a:t>
            </a:r>
            <a:r>
              <a:rPr lang="en-US" baseline="30000" dirty="0"/>
              <a:t>-</a:t>
            </a:r>
            <a:r>
              <a:rPr lang="en-US" dirty="0"/>
              <a:t>)/(N</a:t>
            </a:r>
            <a:r>
              <a:rPr lang="en-US" baseline="30000" dirty="0"/>
              <a:t>+</a:t>
            </a:r>
            <a:r>
              <a:rPr lang="en-US" dirty="0"/>
              <a:t>/</a:t>
            </a:r>
            <a:r>
              <a:rPr lang="en-US" dirty="0">
                <a:solidFill>
                  <a:srgbClr val="FF0000"/>
                </a:solidFill>
              </a:rPr>
              <a:t>R</a:t>
            </a:r>
            <a:r>
              <a:rPr lang="en-US" dirty="0"/>
              <a:t> + N</a:t>
            </a:r>
            <a:r>
              <a:rPr lang="en-US" baseline="30000" dirty="0"/>
              <a:t>-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R = spin-dependent </a:t>
            </a:r>
          </a:p>
          <a:p>
            <a:r>
              <a:rPr lang="en-US" dirty="0">
                <a:solidFill>
                  <a:srgbClr val="FF0000"/>
                </a:solidFill>
              </a:rPr>
              <a:t>       relative luminosity</a:t>
            </a:r>
          </a:p>
          <a:p>
            <a:r>
              <a:rPr lang="en-US" dirty="0" err="1">
                <a:solidFill>
                  <a:srgbClr val="FF0000"/>
                </a:solidFill>
              </a:rPr>
              <a:t>dR</a:t>
            </a:r>
            <a:r>
              <a:rPr lang="en-US" dirty="0">
                <a:solidFill>
                  <a:srgbClr val="FF0000"/>
                </a:solidFill>
              </a:rPr>
              <a:t> &lt;~ 2x10</a:t>
            </a:r>
            <a:r>
              <a:rPr lang="en-US" baseline="30000" dirty="0">
                <a:solidFill>
                  <a:srgbClr val="FF0000"/>
                </a:solidFill>
              </a:rPr>
              <a:t>-4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03FD5-2D54-834A-8747-3306C12B86CB}" type="datetime1">
              <a:rPr lang="en-US" smtClean="0"/>
              <a:t>7/25/18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97874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E906_KTEV_BEAM_LAYOUT_2 Layout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69185" y="1421301"/>
            <a:ext cx="4739686" cy="6133711"/>
          </a:xfrm>
          <a:prstGeom prst="rect">
            <a:avLst/>
          </a:prstGeom>
        </p:spPr>
      </p:pic>
      <p:pic>
        <p:nvPicPr>
          <p:cNvPr id="9" name="Picture 8" descr="mag_wor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8715" y="5364128"/>
            <a:ext cx="243422" cy="389704"/>
          </a:xfrm>
          <a:prstGeom prst="rect">
            <a:avLst/>
          </a:prstGeom>
        </p:spPr>
      </p:pic>
      <p:sp>
        <p:nvSpPr>
          <p:cNvPr id="16" name="Title 6"/>
          <p:cNvSpPr>
            <a:spLocks noGrp="1"/>
          </p:cNvSpPr>
          <p:nvPr>
            <p:ph type="title"/>
          </p:nvPr>
        </p:nvSpPr>
        <p:spPr>
          <a:xfrm>
            <a:off x="168794" y="33513"/>
            <a:ext cx="8841578" cy="834537"/>
          </a:xfrm>
        </p:spPr>
        <p:txBody>
          <a:bodyPr>
            <a:noAutofit/>
          </a:bodyPr>
          <a:lstStyle/>
          <a:p>
            <a:r>
              <a:rPr lang="en-US" sz="3200" dirty="0"/>
              <a:t>New Beam Collimator, Focusing Q3 and Target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667137" y="5689978"/>
            <a:ext cx="2234508" cy="0"/>
          </a:xfrm>
          <a:prstGeom prst="line">
            <a:avLst/>
          </a:prstGeom>
          <a:ln w="12700" cap="flat" cmpd="sng">
            <a:solidFill>
              <a:srgbClr val="FF0000"/>
            </a:solidFill>
            <a:prstDash val="lgDashDot"/>
            <a:head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844307" y="5443829"/>
            <a:ext cx="514596" cy="49229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354537" y="6028121"/>
            <a:ext cx="14176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8000"/>
                </a:solidFill>
              </a:rPr>
              <a:t>Final focusing Q3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43341" y="5136052"/>
            <a:ext cx="13901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Beam collimator</a:t>
            </a:r>
          </a:p>
        </p:txBody>
      </p:sp>
      <p:sp>
        <p:nvSpPr>
          <p:cNvPr id="26" name="Oval 25"/>
          <p:cNvSpPr/>
          <p:nvPr/>
        </p:nvSpPr>
        <p:spPr>
          <a:xfrm>
            <a:off x="443341" y="878277"/>
            <a:ext cx="861654" cy="153782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1437425" y="1029660"/>
            <a:ext cx="3333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Target cross section</a:t>
            </a:r>
            <a:r>
              <a:rPr lang="en-US" dirty="0"/>
              <a:t>: 18 x 28 mm</a:t>
            </a:r>
            <a:r>
              <a:rPr lang="en-US" baseline="30000" dirty="0"/>
              <a:t>2</a:t>
            </a:r>
          </a:p>
        </p:txBody>
      </p:sp>
      <p:sp>
        <p:nvSpPr>
          <p:cNvPr id="28" name="Oval 27"/>
          <p:cNvSpPr/>
          <p:nvPr/>
        </p:nvSpPr>
        <p:spPr>
          <a:xfrm>
            <a:off x="727994" y="1322599"/>
            <a:ext cx="289361" cy="638551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1443381" y="1420392"/>
            <a:ext cx="313792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Beam cross section: </a:t>
            </a:r>
          </a:p>
          <a:p>
            <a:r>
              <a:rPr lang="en-US" dirty="0"/>
              <a:t>Need be well contained within </a:t>
            </a:r>
          </a:p>
          <a:p>
            <a:r>
              <a:rPr lang="en-US" dirty="0"/>
              <a:t>4 sigma, required by </a:t>
            </a:r>
            <a:r>
              <a:rPr lang="en-US" dirty="0" err="1"/>
              <a:t>dR</a:t>
            </a:r>
            <a:r>
              <a:rPr lang="en-US" dirty="0"/>
              <a:t>&lt; 2x10</a:t>
            </a:r>
            <a:r>
              <a:rPr lang="en-US" baseline="30000" dirty="0"/>
              <a:t>-4</a:t>
            </a:r>
          </a:p>
          <a:p>
            <a:endParaRPr lang="en-US" baseline="30000" dirty="0"/>
          </a:p>
          <a:p>
            <a:r>
              <a:rPr lang="en-US" dirty="0" err="1"/>
              <a:t>sigX</a:t>
            </a:r>
            <a:r>
              <a:rPr lang="en-US" dirty="0"/>
              <a:t> = 18/2/4 = </a:t>
            </a:r>
            <a:r>
              <a:rPr lang="en-US" dirty="0">
                <a:solidFill>
                  <a:srgbClr val="FF0000"/>
                </a:solidFill>
              </a:rPr>
              <a:t>2.2 mm </a:t>
            </a:r>
          </a:p>
          <a:p>
            <a:r>
              <a:rPr lang="en-US" dirty="0" err="1"/>
              <a:t>sigY</a:t>
            </a:r>
            <a:r>
              <a:rPr lang="en-US" dirty="0"/>
              <a:t> = 28/2/4 = </a:t>
            </a:r>
            <a:r>
              <a:rPr lang="en-US" dirty="0">
                <a:solidFill>
                  <a:srgbClr val="FF0000"/>
                </a:solidFill>
              </a:rPr>
              <a:t>3.5 mm</a:t>
            </a:r>
          </a:p>
          <a:p>
            <a:r>
              <a:rPr lang="en-US" dirty="0"/>
              <a:t>Beam jitter: </a:t>
            </a:r>
            <a:r>
              <a:rPr lang="en-US" dirty="0" err="1"/>
              <a:t>dX</a:t>
            </a:r>
            <a:r>
              <a:rPr lang="en-US" dirty="0"/>
              <a:t>=</a:t>
            </a:r>
            <a:r>
              <a:rPr lang="en-US" dirty="0" err="1"/>
              <a:t>dY</a:t>
            </a:r>
            <a:r>
              <a:rPr lang="en-US" dirty="0"/>
              <a:t> ~ 1mm</a:t>
            </a:r>
          </a:p>
        </p:txBody>
      </p:sp>
      <p:pic>
        <p:nvPicPr>
          <p:cNvPr id="30" name="Picture 29" descr="20141112_091441_E906_BeamProfil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02320" y="1562307"/>
            <a:ext cx="2434959" cy="1369665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6946807" y="1135615"/>
            <a:ext cx="19590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E906 beam profile:</a:t>
            </a:r>
          </a:p>
          <a:p>
            <a:r>
              <a:rPr lang="en-US" dirty="0" err="1"/>
              <a:t>SigX</a:t>
            </a:r>
            <a:r>
              <a:rPr lang="en-US" dirty="0"/>
              <a:t> = </a:t>
            </a:r>
            <a:r>
              <a:rPr lang="en-US" dirty="0">
                <a:solidFill>
                  <a:srgbClr val="FF0000"/>
                </a:solidFill>
              </a:rPr>
              <a:t>4.0mm</a:t>
            </a:r>
          </a:p>
          <a:p>
            <a:r>
              <a:rPr lang="en-US" dirty="0" err="1"/>
              <a:t>SigY</a:t>
            </a:r>
            <a:r>
              <a:rPr lang="en-US" dirty="0"/>
              <a:t> = </a:t>
            </a:r>
            <a:r>
              <a:rPr lang="en-US" dirty="0">
                <a:solidFill>
                  <a:srgbClr val="FF0000"/>
                </a:solidFill>
              </a:rPr>
              <a:t>3.0mm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538873" y="3464619"/>
            <a:ext cx="1585327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1 sig = 0.68269</a:t>
            </a:r>
          </a:p>
          <a:p>
            <a:r>
              <a:rPr lang="en-US" dirty="0"/>
              <a:t>2 sig = 0.95450</a:t>
            </a:r>
          </a:p>
          <a:p>
            <a:r>
              <a:rPr lang="en-US" dirty="0"/>
              <a:t>3 sig = 0.99730</a:t>
            </a:r>
          </a:p>
          <a:p>
            <a:r>
              <a:rPr lang="en-US" dirty="0">
                <a:solidFill>
                  <a:srgbClr val="FF0000"/>
                </a:solidFill>
              </a:rPr>
              <a:t>4 sig = 0.99994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8593" y="2392255"/>
            <a:ext cx="2057291" cy="437523"/>
          </a:xfrm>
          <a:prstGeom prst="rect">
            <a:avLst/>
          </a:prstGeom>
        </p:spPr>
      </p:pic>
      <p:sp>
        <p:nvSpPr>
          <p:cNvPr id="34" name="Frame 33"/>
          <p:cNvSpPr/>
          <p:nvPr/>
        </p:nvSpPr>
        <p:spPr>
          <a:xfrm>
            <a:off x="796587" y="5580904"/>
            <a:ext cx="640838" cy="215576"/>
          </a:xfrm>
          <a:prstGeom prst="frame">
            <a:avLst/>
          </a:prstGeom>
          <a:solidFill>
            <a:srgbClr val="3366FF"/>
          </a:solidFill>
          <a:ln w="444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Date Placeholder 3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81B26-CA13-5440-ACFD-4E3CB4D2B02A}" type="datetime1">
              <a:rPr lang="en-US" smtClean="0"/>
              <a:t>7/25/18</a:t>
            </a:fld>
            <a:endParaRPr lang="en-US"/>
          </a:p>
        </p:txBody>
      </p:sp>
      <p:sp>
        <p:nvSpPr>
          <p:cNvPr id="37" name="Footer Placeholder 3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76</a:t>
            </a:fld>
            <a:endParaRPr lang="en-US"/>
          </a:p>
        </p:txBody>
      </p:sp>
      <p:sp>
        <p:nvSpPr>
          <p:cNvPr id="39" name="Right Arrow 38"/>
          <p:cNvSpPr/>
          <p:nvPr/>
        </p:nvSpPr>
        <p:spPr>
          <a:xfrm>
            <a:off x="63166" y="5621686"/>
            <a:ext cx="529804" cy="136585"/>
          </a:xfrm>
          <a:prstGeom prst="rightArrow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63166" y="5918455"/>
            <a:ext cx="762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800000"/>
                </a:solidFill>
              </a:rPr>
              <a:t>120GeV</a:t>
            </a:r>
          </a:p>
          <a:p>
            <a:r>
              <a:rPr lang="en-US" sz="1400" dirty="0">
                <a:solidFill>
                  <a:srgbClr val="800000"/>
                </a:solidFill>
              </a:rPr>
              <a:t>beam</a:t>
            </a:r>
          </a:p>
        </p:txBody>
      </p:sp>
    </p:spTree>
    <p:extLst>
      <p:ext uri="{BB962C8B-B14F-4D97-AF65-F5344CB8AC3E}">
        <p14:creationId xmlns:p14="http://schemas.microsoft.com/office/powerpoint/2010/main" val="212253089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Beam position and angular direction measurements 4/1/2015 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sets of “position-sensitive diamond detector” ~2cm apart, better than 1mm spatial resolution </a:t>
            </a:r>
          </a:p>
          <a:p>
            <a:r>
              <a:rPr lang="en-US" dirty="0"/>
              <a:t>Quadrant Pattern</a:t>
            </a:r>
          </a:p>
          <a:p>
            <a:pPr lvl="1"/>
            <a:r>
              <a:rPr lang="en-US" dirty="0"/>
              <a:t>(X,Y) and sigma</a:t>
            </a:r>
          </a:p>
          <a:p>
            <a:r>
              <a:rPr lang="en-US" dirty="0"/>
              <a:t>MC PYTHIA </a:t>
            </a:r>
            <a:r>
              <a:rPr lang="en-US" dirty="0" err="1"/>
              <a:t>Sim</a:t>
            </a:r>
            <a:endParaRPr lang="en-US" dirty="0"/>
          </a:p>
          <a:p>
            <a:pPr lvl="1"/>
            <a:r>
              <a:rPr lang="en-US" dirty="0"/>
              <a:t>MB to check rates</a:t>
            </a:r>
          </a:p>
          <a:p>
            <a:pPr lvl="1"/>
            <a:r>
              <a:rPr lang="en-US" dirty="0"/>
              <a:t>Optimal </a:t>
            </a:r>
            <a:r>
              <a:rPr lang="en-US"/>
              <a:t>detector locations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9E99B-CDB0-F545-A531-124E91DA6A40}" type="datetime1">
              <a:rPr lang="en-US" smtClean="0"/>
              <a:t>7/25/18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A784A-C525-A445-BAF0-B03E958B8CD9}" type="slidenum">
              <a:rPr lang="en-US" smtClean="0"/>
              <a:t>77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6038662" y="3328409"/>
            <a:ext cx="1790893" cy="1372300"/>
            <a:chOff x="6038662" y="3328409"/>
            <a:chExt cx="1790893" cy="1372300"/>
          </a:xfrm>
        </p:grpSpPr>
        <p:sp>
          <p:nvSpPr>
            <p:cNvPr id="9" name="Rectangle 8"/>
            <p:cNvSpPr/>
            <p:nvPr/>
          </p:nvSpPr>
          <p:spPr>
            <a:xfrm>
              <a:off x="6038662" y="3328409"/>
              <a:ext cx="514538" cy="427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038662" y="4273709"/>
              <a:ext cx="514538" cy="427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315017" y="4273709"/>
              <a:ext cx="514538" cy="427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315017" y="3328409"/>
              <a:ext cx="514538" cy="427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6607936" y="3700664"/>
              <a:ext cx="641393" cy="678820"/>
            </a:xfrm>
            <a:prstGeom prst="ellipse">
              <a:avLst/>
            </a:prstGeom>
            <a:gradFill flip="none" rotWithShape="1">
              <a:gsLst>
                <a:gs pos="0">
                  <a:srgbClr val="FF6600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172851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44455"/>
          </a:xfrm>
        </p:spPr>
        <p:txBody>
          <a:bodyPr>
            <a:normAutofit/>
          </a:bodyPr>
          <a:lstStyle/>
          <a:p>
            <a:r>
              <a:rPr lang="en-US" sz="2800" dirty="0"/>
              <a:t>Reality: Not So Perfect Detector and Beam Controls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75677"/>
            <a:ext cx="8229600" cy="2743608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Not so perfect detectors (</a:t>
            </a:r>
            <a:r>
              <a:rPr lang="en-US" dirty="0" err="1"/>
              <a:t>dt</a:t>
            </a:r>
            <a:r>
              <a:rPr lang="en-US" dirty="0"/>
              <a:t> ~ minutes) without fast spin flip (</a:t>
            </a:r>
            <a:r>
              <a:rPr lang="en-US" dirty="0" err="1"/>
              <a:t>dT</a:t>
            </a:r>
            <a:r>
              <a:rPr lang="en-US" dirty="0"/>
              <a:t> &lt;&lt; minutes)</a:t>
            </a:r>
          </a:p>
          <a:p>
            <a:pPr lvl="1"/>
            <a:r>
              <a:rPr lang="en-US" dirty="0"/>
              <a:t>Polarized target spin-flip period ~ several hours</a:t>
            </a:r>
          </a:p>
          <a:p>
            <a:r>
              <a:rPr lang="en-US" dirty="0"/>
              <a:t>Acceptance varies within the time of a fixed “target spin </a:t>
            </a:r>
            <a:r>
              <a:rPr lang="en-US" dirty="0" err="1"/>
              <a:t>config</a:t>
            </a:r>
            <a:r>
              <a:rPr lang="en-US" dirty="0"/>
              <a:t>.”</a:t>
            </a:r>
          </a:p>
          <a:p>
            <a:pPr lvl="1"/>
            <a:r>
              <a:rPr lang="en-US" dirty="0"/>
              <a:t>Time dependence </a:t>
            </a:r>
          </a:p>
          <a:p>
            <a:pPr lvl="1"/>
            <a:r>
              <a:rPr lang="en-US" dirty="0"/>
              <a:t>Dead and hot space points</a:t>
            </a:r>
          </a:p>
          <a:p>
            <a:pPr lvl="1"/>
            <a:r>
              <a:rPr lang="en-US" dirty="0"/>
              <a:t>Impossible to get to &lt;&lt; O(0.1%)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If target is not a pure proton, for e.g. NH</a:t>
            </a:r>
            <a:r>
              <a:rPr lang="en-US" baseline="-25000" dirty="0"/>
              <a:t>3</a:t>
            </a:r>
            <a:r>
              <a:rPr lang="en-US" dirty="0"/>
              <a:t>, another background fraction “</a:t>
            </a:r>
            <a:r>
              <a:rPr lang="en-US" dirty="0" err="1"/>
              <a:t>f</a:t>
            </a:r>
            <a:r>
              <a:rPr lang="en-US" baseline="-25000" dirty="0" err="1"/>
              <a:t>B</a:t>
            </a:r>
            <a:r>
              <a:rPr lang="en-US" dirty="0"/>
              <a:t>”,  including all other supporting materials,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A3984-FF79-AD48-98CF-AC13AAD30B1E}" type="datetime1">
              <a:rPr lang="en-US" smtClean="0"/>
              <a:t>7/25/18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A784A-C525-A445-BAF0-B03E958B8CD9}" type="slidenum">
              <a:rPr lang="en-US" smtClean="0"/>
              <a:t>78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660" y="2392226"/>
            <a:ext cx="7307022" cy="3726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582" y="3519285"/>
            <a:ext cx="6820957" cy="30930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85457" y="4260016"/>
            <a:ext cx="2262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Background fraction:</a:t>
            </a:r>
          </a:p>
          <a:p>
            <a:r>
              <a:rPr lang="en-US" dirty="0">
                <a:solidFill>
                  <a:srgbClr val="FF0000"/>
                </a:solidFill>
              </a:rPr>
              <a:t>Varies target to target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457200" y="5770853"/>
            <a:ext cx="3625610" cy="515486"/>
          </a:xfrm>
          <a:prstGeom prst="wedgeRectCallout">
            <a:avLst>
              <a:gd name="adj1" fmla="val 11269"/>
              <a:gd name="adj2" fmla="val -124305"/>
            </a:avLst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DY events produced in “Target”</a:t>
            </a:r>
          </a:p>
        </p:txBody>
      </p:sp>
      <p:sp>
        <p:nvSpPr>
          <p:cNvPr id="17" name="Oval Callout 16"/>
          <p:cNvSpPr/>
          <p:nvPr/>
        </p:nvSpPr>
        <p:spPr>
          <a:xfrm>
            <a:off x="7459856" y="5770853"/>
            <a:ext cx="1337224" cy="686428"/>
          </a:xfrm>
          <a:prstGeom prst="wedgeEllipseCallout">
            <a:avLst>
              <a:gd name="adj1" fmla="val 22650"/>
              <a:gd name="adj2" fmla="val -11395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FFFF00"/>
                </a:solidFill>
              </a:rPr>
              <a:t>(</a:t>
            </a:r>
            <a:r>
              <a:rPr lang="en-US" sz="1200" dirty="0" err="1">
                <a:solidFill>
                  <a:srgbClr val="FFFF00"/>
                </a:solidFill>
              </a:rPr>
              <a:t>space,time</a:t>
            </a:r>
            <a:r>
              <a:rPr lang="en-US" sz="1200" dirty="0">
                <a:solidFill>
                  <a:srgbClr val="FFFF00"/>
                </a:solidFill>
              </a:rPr>
              <a:t>) variation</a:t>
            </a:r>
          </a:p>
        </p:txBody>
      </p:sp>
      <p:sp>
        <p:nvSpPr>
          <p:cNvPr id="18" name="Oval Callout 17"/>
          <p:cNvSpPr/>
          <p:nvPr/>
        </p:nvSpPr>
        <p:spPr>
          <a:xfrm>
            <a:off x="4734430" y="5669922"/>
            <a:ext cx="1337224" cy="686428"/>
          </a:xfrm>
          <a:prstGeom prst="wedgeEllipseCallout">
            <a:avLst>
              <a:gd name="adj1" fmla="val -38406"/>
              <a:gd name="adj2" fmla="val -9082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Target variation</a:t>
            </a:r>
          </a:p>
        </p:txBody>
      </p:sp>
      <p:sp>
        <p:nvSpPr>
          <p:cNvPr id="19" name="Oval Callout 18"/>
          <p:cNvSpPr/>
          <p:nvPr/>
        </p:nvSpPr>
        <p:spPr>
          <a:xfrm>
            <a:off x="6122632" y="4170860"/>
            <a:ext cx="1337224" cy="686428"/>
          </a:xfrm>
          <a:prstGeom prst="wedgeEllipseCallout">
            <a:avLst>
              <a:gd name="adj1" fmla="val -64354"/>
              <a:gd name="adj2" fmla="val 7965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FFFF00"/>
                </a:solidFill>
              </a:rPr>
              <a:t>Target and time-dependent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4029" y="4302048"/>
            <a:ext cx="1597171" cy="55524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251" y="5023394"/>
            <a:ext cx="8236829" cy="36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29579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955"/>
            <a:ext cx="4021957" cy="889429"/>
          </a:xfrm>
        </p:spPr>
        <p:txBody>
          <a:bodyPr>
            <a:normAutofit/>
          </a:bodyPr>
          <a:lstStyle/>
          <a:p>
            <a:r>
              <a:rPr lang="en-US" dirty="0"/>
              <a:t>How it works?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BB4D7-5A52-4647-A4E8-FA84B8745B61}" type="datetime1">
              <a:rPr lang="en-US" smtClean="0"/>
              <a:t>7/25/18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A784A-C525-A445-BAF0-B03E958B8CD9}" type="slidenum">
              <a:rPr lang="en-US" smtClean="0"/>
              <a:t>79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136972" y="1064007"/>
          <a:ext cx="4498975" cy="2493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42" name="Equation" r:id="rId3" imgW="2997200" imgH="1663700" progId="Equation.3">
                  <p:embed/>
                </p:oleObj>
              </mc:Choice>
              <mc:Fallback>
                <p:oleObj name="Equation" r:id="rId3" imgW="2997200" imgH="1663700" progId="Equation.3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6972" y="1064007"/>
                        <a:ext cx="4498975" cy="2493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895" y="3907373"/>
            <a:ext cx="5243820" cy="37176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29693" y="28173"/>
            <a:ext cx="4300910" cy="369331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If we use the same DY </a:t>
            </a:r>
            <a:r>
              <a:rPr lang="en-US" dirty="0" err="1"/>
              <a:t>dimuon</a:t>
            </a:r>
            <a:r>
              <a:rPr lang="en-US" dirty="0"/>
              <a:t> events </a:t>
            </a:r>
          </a:p>
          <a:p>
            <a:r>
              <a:rPr lang="en-US" dirty="0"/>
              <a:t>(mass, </a:t>
            </a:r>
            <a:r>
              <a:rPr lang="en-US" dirty="0" err="1"/>
              <a:t>pT,xF</a:t>
            </a:r>
            <a:r>
              <a:rPr lang="en-US" dirty="0"/>
              <a:t> </a:t>
            </a:r>
            <a:r>
              <a:rPr lang="en-US" dirty="0" err="1"/>
              <a:t>etc</a:t>
            </a:r>
            <a:r>
              <a:rPr lang="en-US" dirty="0"/>
              <a:t>) from Target and Dump: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the time-dependent  detector acceptance variations are mostly canceled out</a:t>
            </a:r>
          </a:p>
          <a:p>
            <a:pPr marL="285750" indent="-285750">
              <a:buFontTx/>
              <a:buChar char="-"/>
            </a:pPr>
            <a:r>
              <a:rPr lang="en-US" dirty="0"/>
              <a:t>The small difference can be corrected with MC and data by using the </a:t>
            </a:r>
            <a:r>
              <a:rPr lang="en-US" dirty="0" err="1"/>
              <a:t>muons</a:t>
            </a:r>
            <a:r>
              <a:rPr lang="en-US" dirty="0"/>
              <a:t> measured in the same phase space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Much reduced requirements on relative </a:t>
            </a:r>
            <a:r>
              <a:rPr lang="en-US" dirty="0" err="1">
                <a:solidFill>
                  <a:srgbClr val="FF0000"/>
                </a:solidFill>
              </a:rPr>
              <a:t>lumi</a:t>
            </a:r>
            <a:r>
              <a:rPr lang="en-US" dirty="0">
                <a:solidFill>
                  <a:srgbClr val="FF0000"/>
                </a:solidFill>
              </a:rPr>
              <a:t>, background fraction, target polarization measurements </a:t>
            </a:r>
          </a:p>
          <a:p>
            <a:pPr marL="742950" lvl="1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sufficient at O(1%) level.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281" y="4584143"/>
            <a:ext cx="8255331" cy="6931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895" y="5552506"/>
            <a:ext cx="6880908" cy="80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0228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F86CC-9F39-104E-BEC4-F6C6D5BA7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8645"/>
            <a:ext cx="7886700" cy="1325563"/>
          </a:xfrm>
        </p:spPr>
        <p:txBody>
          <a:bodyPr/>
          <a:lstStyle/>
          <a:p>
            <a:r>
              <a:rPr lang="en-US" dirty="0"/>
              <a:t>E1039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22458A-958E-6346-9FF9-A2BA1FB56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16175"/>
            <a:ext cx="7886700" cy="156605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E906 decommissioned 6/2018</a:t>
            </a:r>
          </a:p>
          <a:p>
            <a:r>
              <a:rPr lang="en-US" dirty="0"/>
              <a:t>E1039 shielding in progress</a:t>
            </a:r>
          </a:p>
          <a:p>
            <a:r>
              <a:rPr lang="en-US" dirty="0"/>
              <a:t>Beam collimator in fabrication, to be installed later</a:t>
            </a:r>
          </a:p>
          <a:p>
            <a:r>
              <a:rPr lang="en-US" dirty="0"/>
              <a:t>Polarized target to be installed by the end of 2018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C82144-FC94-F24C-9C88-14FE462EB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85934-3AC1-E440-8B0D-53B45C80226E}" type="datetime1">
              <a:rPr lang="en-US" smtClean="0"/>
              <a:t>7/25/18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F2695A-B4F1-B84D-91D6-A14F7E86A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1F1531-6213-5345-AAF2-28FD17E61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4E4876-0FB6-D442-BE2A-67C8B4C4F1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368"/>
          <a:stretch/>
        </p:blipFill>
        <p:spPr>
          <a:xfrm>
            <a:off x="484002" y="2944275"/>
            <a:ext cx="8031348" cy="3412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56613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8054"/>
          </a:xfrm>
        </p:spPr>
        <p:txBody>
          <a:bodyPr>
            <a:normAutofit/>
          </a:bodyPr>
          <a:lstStyle/>
          <a:p>
            <a:r>
              <a:rPr lang="en-US" sz="2800" dirty="0"/>
              <a:t>Run-2 DY </a:t>
            </a:r>
            <a:r>
              <a:rPr lang="en-US" sz="2800" dirty="0" err="1"/>
              <a:t>Dimuon</a:t>
            </a:r>
            <a:r>
              <a:rPr lang="en-US" sz="2800" dirty="0"/>
              <a:t> (</a:t>
            </a:r>
            <a:r>
              <a:rPr lang="en-US" sz="2800" dirty="0" err="1"/>
              <a:t>Roadset</a:t>
            </a:r>
            <a:r>
              <a:rPr lang="en-US" sz="2800" dirty="0"/>
              <a:t> 57): all targets</a:t>
            </a:r>
          </a:p>
        </p:txBody>
      </p:sp>
      <p:pic>
        <p:nvPicPr>
          <p:cNvPr id="6" name="Picture 5" descr="phi-target-dump-new-flag1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26824" y="451450"/>
            <a:ext cx="6314864" cy="649823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C1953-E263-9944-9316-306A013665BE}" type="datetime1">
              <a:rPr lang="en-US" smtClean="0"/>
              <a:t>7/25/18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A784A-C525-A445-BAF0-B03E958B8CD9}" type="slidenum">
              <a:rPr lang="en-US" smtClean="0"/>
              <a:t>80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45602" y="2281101"/>
            <a:ext cx="989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 &lt; m &lt;7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6936" y="1038192"/>
            <a:ext cx="574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vtxZ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46936" y="3507425"/>
            <a:ext cx="480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1370" y="4844399"/>
            <a:ext cx="418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528654" y="5870833"/>
            <a:ext cx="753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target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56913" y="5998776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dump</a:t>
            </a:r>
          </a:p>
        </p:txBody>
      </p:sp>
    </p:spTree>
    <p:extLst>
      <p:ext uri="{BB962C8B-B14F-4D97-AF65-F5344CB8AC3E}">
        <p14:creationId xmlns:p14="http://schemas.microsoft.com/office/powerpoint/2010/main" val="36393213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E906_KTEV_BEAM_LAYOUT_2 Layout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69185" y="1421301"/>
            <a:ext cx="4739686" cy="6133711"/>
          </a:xfrm>
          <a:prstGeom prst="rect">
            <a:avLst/>
          </a:prstGeom>
        </p:spPr>
      </p:pic>
      <p:pic>
        <p:nvPicPr>
          <p:cNvPr id="9" name="Picture 8" descr="mag_wor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8715" y="5364128"/>
            <a:ext cx="243422" cy="389704"/>
          </a:xfrm>
          <a:prstGeom prst="rect">
            <a:avLst/>
          </a:prstGeom>
        </p:spPr>
      </p:pic>
      <p:sp>
        <p:nvSpPr>
          <p:cNvPr id="16" name="Title 6"/>
          <p:cNvSpPr>
            <a:spLocks noGrp="1"/>
          </p:cNvSpPr>
          <p:nvPr>
            <p:ph type="title"/>
          </p:nvPr>
        </p:nvSpPr>
        <p:spPr>
          <a:xfrm>
            <a:off x="168794" y="33513"/>
            <a:ext cx="8841578" cy="834537"/>
          </a:xfrm>
        </p:spPr>
        <p:txBody>
          <a:bodyPr>
            <a:noAutofit/>
          </a:bodyPr>
          <a:lstStyle/>
          <a:p>
            <a:r>
              <a:rPr lang="en-US" sz="3200" dirty="0"/>
              <a:t>New Beam Collimator, Focusing Q3 and Target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667137" y="5689978"/>
            <a:ext cx="2234508" cy="0"/>
          </a:xfrm>
          <a:prstGeom prst="line">
            <a:avLst/>
          </a:prstGeom>
          <a:ln w="12700" cap="flat" cmpd="sng">
            <a:solidFill>
              <a:srgbClr val="FF0000"/>
            </a:solidFill>
            <a:prstDash val="lgDashDot"/>
            <a:head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844307" y="5443829"/>
            <a:ext cx="514596" cy="49229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354537" y="6028121"/>
            <a:ext cx="14176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8000"/>
                </a:solidFill>
              </a:rPr>
              <a:t>Final focusing Q3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43341" y="5136052"/>
            <a:ext cx="13901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Beam collimator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437425" y="1029660"/>
            <a:ext cx="3333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Target cross section</a:t>
            </a:r>
            <a:r>
              <a:rPr lang="en-US" dirty="0"/>
              <a:t>: 18 x 28 mm</a:t>
            </a:r>
            <a:r>
              <a:rPr lang="en-US" baseline="30000" dirty="0"/>
              <a:t>2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35052" y="878277"/>
            <a:ext cx="1136201" cy="1783201"/>
            <a:chOff x="443341" y="878277"/>
            <a:chExt cx="861654" cy="1537827"/>
          </a:xfrm>
        </p:grpSpPr>
        <p:sp>
          <p:nvSpPr>
            <p:cNvPr id="26" name="Oval 25"/>
            <p:cNvSpPr/>
            <p:nvPr/>
          </p:nvSpPr>
          <p:spPr>
            <a:xfrm>
              <a:off x="443341" y="878277"/>
              <a:ext cx="861654" cy="153782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Oval 27"/>
            <p:cNvSpPr/>
            <p:nvPr/>
          </p:nvSpPr>
          <p:spPr>
            <a:xfrm>
              <a:off x="727994" y="1322599"/>
              <a:ext cx="289361" cy="638551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1443381" y="1420392"/>
            <a:ext cx="313792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Beam cross section: </a:t>
            </a:r>
          </a:p>
          <a:p>
            <a:r>
              <a:rPr lang="en-US" dirty="0"/>
              <a:t>Need be well contained within </a:t>
            </a:r>
          </a:p>
          <a:p>
            <a:r>
              <a:rPr lang="en-US" dirty="0"/>
              <a:t>4 sigma, required by </a:t>
            </a:r>
            <a:r>
              <a:rPr lang="en-US" dirty="0" err="1"/>
              <a:t>dR</a:t>
            </a:r>
            <a:r>
              <a:rPr lang="en-US" dirty="0"/>
              <a:t>&lt; 2x10</a:t>
            </a:r>
            <a:r>
              <a:rPr lang="en-US" baseline="30000" dirty="0"/>
              <a:t>-4</a:t>
            </a:r>
          </a:p>
          <a:p>
            <a:endParaRPr lang="en-US" baseline="30000" dirty="0"/>
          </a:p>
          <a:p>
            <a:r>
              <a:rPr lang="en-US" dirty="0" err="1"/>
              <a:t>sigX</a:t>
            </a:r>
            <a:r>
              <a:rPr lang="en-US" dirty="0"/>
              <a:t> = 18/2/4 = </a:t>
            </a:r>
            <a:r>
              <a:rPr lang="en-US" dirty="0">
                <a:solidFill>
                  <a:srgbClr val="FF0000"/>
                </a:solidFill>
              </a:rPr>
              <a:t>2.2 mm </a:t>
            </a:r>
          </a:p>
          <a:p>
            <a:r>
              <a:rPr lang="en-US" dirty="0" err="1"/>
              <a:t>sigY</a:t>
            </a:r>
            <a:r>
              <a:rPr lang="en-US" dirty="0"/>
              <a:t> = 28/2/4 = </a:t>
            </a:r>
            <a:r>
              <a:rPr lang="en-US" dirty="0">
                <a:solidFill>
                  <a:srgbClr val="FF0000"/>
                </a:solidFill>
              </a:rPr>
              <a:t>3.5 mm</a:t>
            </a:r>
          </a:p>
          <a:p>
            <a:r>
              <a:rPr lang="en-US" dirty="0"/>
              <a:t>Beam jitter: </a:t>
            </a:r>
            <a:r>
              <a:rPr lang="en-US" dirty="0" err="1"/>
              <a:t>dX</a:t>
            </a:r>
            <a:r>
              <a:rPr lang="en-US" dirty="0"/>
              <a:t>=</a:t>
            </a:r>
            <a:r>
              <a:rPr lang="en-US" dirty="0" err="1"/>
              <a:t>dY</a:t>
            </a:r>
            <a:r>
              <a:rPr lang="en-US" dirty="0"/>
              <a:t> ~ 2mm</a:t>
            </a:r>
          </a:p>
        </p:txBody>
      </p:sp>
      <p:pic>
        <p:nvPicPr>
          <p:cNvPr id="30" name="Picture 29" descr="20141112_091441_E906_BeamProfil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02320" y="1562307"/>
            <a:ext cx="2434959" cy="1369665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6946807" y="1135615"/>
            <a:ext cx="19590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E906 beam profile:</a:t>
            </a:r>
          </a:p>
          <a:p>
            <a:r>
              <a:rPr lang="en-US" dirty="0" err="1"/>
              <a:t>SigX</a:t>
            </a:r>
            <a:r>
              <a:rPr lang="en-US" dirty="0"/>
              <a:t> = </a:t>
            </a:r>
            <a:r>
              <a:rPr lang="en-US" dirty="0">
                <a:solidFill>
                  <a:srgbClr val="FF0000"/>
                </a:solidFill>
              </a:rPr>
              <a:t>5.0mm</a:t>
            </a:r>
          </a:p>
          <a:p>
            <a:r>
              <a:rPr lang="en-US" dirty="0" err="1"/>
              <a:t>SigY</a:t>
            </a:r>
            <a:r>
              <a:rPr lang="en-US" dirty="0"/>
              <a:t> = </a:t>
            </a:r>
            <a:r>
              <a:rPr lang="en-US" dirty="0">
                <a:solidFill>
                  <a:srgbClr val="FF0000"/>
                </a:solidFill>
              </a:rPr>
              <a:t>3.5mm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538873" y="3464619"/>
            <a:ext cx="1585327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1 sig = 0.68269</a:t>
            </a:r>
          </a:p>
          <a:p>
            <a:r>
              <a:rPr lang="en-US" dirty="0"/>
              <a:t>2 sig = 0.95450</a:t>
            </a:r>
          </a:p>
          <a:p>
            <a:r>
              <a:rPr lang="en-US" dirty="0"/>
              <a:t>3 sig = 0.99730</a:t>
            </a:r>
          </a:p>
          <a:p>
            <a:r>
              <a:rPr lang="en-US" dirty="0">
                <a:solidFill>
                  <a:srgbClr val="FF0000"/>
                </a:solidFill>
              </a:rPr>
              <a:t>4 sig = 0.99994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8593" y="2392255"/>
            <a:ext cx="2057291" cy="437523"/>
          </a:xfrm>
          <a:prstGeom prst="rect">
            <a:avLst/>
          </a:prstGeom>
        </p:spPr>
      </p:pic>
      <p:sp>
        <p:nvSpPr>
          <p:cNvPr id="34" name="Frame 33"/>
          <p:cNvSpPr/>
          <p:nvPr/>
        </p:nvSpPr>
        <p:spPr>
          <a:xfrm>
            <a:off x="796587" y="5580904"/>
            <a:ext cx="640838" cy="215576"/>
          </a:xfrm>
          <a:prstGeom prst="frame">
            <a:avLst/>
          </a:prstGeom>
          <a:solidFill>
            <a:srgbClr val="3366FF"/>
          </a:solidFill>
          <a:ln w="444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Date Placeholder 3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97BA3-7325-DD4C-826A-5F27F06454C5}" type="datetime1">
              <a:rPr lang="en-US" smtClean="0"/>
              <a:t>7/25/18</a:t>
            </a:fld>
            <a:endParaRPr lang="en-US"/>
          </a:p>
        </p:txBody>
      </p:sp>
      <p:sp>
        <p:nvSpPr>
          <p:cNvPr id="37" name="Footer Placeholder 3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81</a:t>
            </a:fld>
            <a:endParaRPr lang="en-US"/>
          </a:p>
        </p:txBody>
      </p:sp>
      <p:sp>
        <p:nvSpPr>
          <p:cNvPr id="39" name="Right Arrow 38"/>
          <p:cNvSpPr/>
          <p:nvPr/>
        </p:nvSpPr>
        <p:spPr>
          <a:xfrm>
            <a:off x="63166" y="5621686"/>
            <a:ext cx="529804" cy="136585"/>
          </a:xfrm>
          <a:prstGeom prst="rightArrow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63166" y="5918455"/>
            <a:ext cx="762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800000"/>
                </a:solidFill>
              </a:rPr>
              <a:t>120GeV</a:t>
            </a:r>
          </a:p>
          <a:p>
            <a:r>
              <a:rPr lang="en-US" sz="1400" dirty="0">
                <a:solidFill>
                  <a:srgbClr val="800000"/>
                </a:solidFill>
              </a:rPr>
              <a:t>beam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12966" y="2829778"/>
            <a:ext cx="1136201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02864" y="2862909"/>
            <a:ext cx="787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18mm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68794" y="868050"/>
            <a:ext cx="0" cy="179342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16200000">
            <a:off x="-135047" y="1602551"/>
            <a:ext cx="787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28mm</a:t>
            </a:r>
          </a:p>
        </p:txBody>
      </p:sp>
    </p:spTree>
    <p:extLst>
      <p:ext uri="{BB962C8B-B14F-4D97-AF65-F5344CB8AC3E}">
        <p14:creationId xmlns:p14="http://schemas.microsoft.com/office/powerpoint/2010/main" val="223498663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143"/>
            <a:ext cx="8229600" cy="1032833"/>
          </a:xfrm>
        </p:spPr>
        <p:txBody>
          <a:bodyPr>
            <a:normAutofit/>
          </a:bodyPr>
          <a:lstStyle/>
          <a:p>
            <a:r>
              <a:rPr lang="en-US" sz="2800" dirty="0"/>
              <a:t>Run-3 Beam X Position Stability </a:t>
            </a:r>
            <a:r>
              <a:rPr lang="en-US" sz="2800" dirty="0" err="1"/>
              <a:t>vs</a:t>
            </a:r>
            <a:r>
              <a:rPr lang="en-US" sz="2800" dirty="0"/>
              <a:t> </a:t>
            </a:r>
            <a:r>
              <a:rPr lang="en-US" sz="2800" dirty="0" err="1"/>
              <a:t>Spill_ID</a:t>
            </a:r>
            <a:br>
              <a:rPr lang="en-US" sz="2800" dirty="0"/>
            </a:br>
            <a:r>
              <a:rPr lang="en-US" sz="2800" dirty="0">
                <a:solidFill>
                  <a:srgbClr val="0000FF"/>
                </a:solidFill>
              </a:rPr>
              <a:t>Run = 13360,  M3TGHM/HS; VM/VS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122C-F465-B84C-B474-EFE8E11E1E62}" type="datetime1">
              <a:rPr lang="en-US" smtClean="0"/>
              <a:t>7/25/18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B1AEC-DA1C-8E4A-8740-4E5E3C3812A5}" type="slidenum">
              <a:rPr lang="en-US" smtClean="0"/>
              <a:t>82</a:t>
            </a:fld>
            <a:endParaRPr lang="en-US"/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/>
          </p:nvPr>
        </p:nvGraphicFramePr>
        <p:xfrm>
          <a:off x="0" y="1045977"/>
          <a:ext cx="9144000" cy="51178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48639" y="861311"/>
            <a:ext cx="693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(mm)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45940" y="5987018"/>
            <a:ext cx="841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Spill-ID</a:t>
            </a:r>
          </a:p>
        </p:txBody>
      </p:sp>
    </p:spTree>
    <p:extLst>
      <p:ext uri="{BB962C8B-B14F-4D97-AF65-F5344CB8AC3E}">
        <p14:creationId xmlns:p14="http://schemas.microsoft.com/office/powerpoint/2010/main" val="315453185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E910D7-016E-664D-BDFB-AB5C14E86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6F0AA-1B46-7144-B892-F7B4631F14D8}" type="datetime1">
              <a:rPr lang="en-US" smtClean="0"/>
              <a:t>7/25/18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585298-5465-2F49-BE83-FB4CFA0D7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088B4E-7738-A147-93C6-A414EB031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83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FF5A1F-E573-C84A-9FA3-09879C985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374881"/>
            <a:ext cx="4069195" cy="35199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5618F2D-4B9B-C842-8F70-5CA548D99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6817" y="374881"/>
            <a:ext cx="3997679" cy="31063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F87A35A-6FFE-4242-82B4-A1B4F6923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9523" y="3703782"/>
            <a:ext cx="3764973" cy="203189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99A7DD5-9305-814C-83DB-A483B34DE3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527" y="4089743"/>
            <a:ext cx="4304741" cy="164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56541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3E7874-A0F7-884D-9325-A74C0CD2E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76ED7-FB35-B246-908E-E026F3C7597C}" type="datetime1">
              <a:rPr lang="en-US" smtClean="0"/>
              <a:t>7/25/18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3E6003-453F-554D-9976-72E6F21C5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4EFEB9-F7F8-1946-BED5-F78445A8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84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405269-A49F-284F-A934-65CBD3F16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6077" y="708890"/>
            <a:ext cx="2411846" cy="31252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EE27B5-0291-AD43-9DC1-87369E891F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6382" y="3411682"/>
            <a:ext cx="1066800" cy="1143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3968BC-F153-2C47-A10C-2124128EB4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1527" y="1037936"/>
            <a:ext cx="1016000" cy="1701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7EE4EC-B7DD-1F49-A663-FED350910F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7950" y="868217"/>
            <a:ext cx="1278082" cy="17041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50B2A2-891F-0F4B-A4E5-5CB3712882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650" y="4175309"/>
            <a:ext cx="2623127" cy="18398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360C82-D7E0-BC43-B22B-D5DAFB17CE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3950" y="4175308"/>
            <a:ext cx="2639868" cy="195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56463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F9A678-9904-E244-AFFE-6E193D63A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76ED7-FB35-B246-908E-E026F3C7597C}" type="datetime1">
              <a:rPr lang="en-US" smtClean="0"/>
              <a:t>7/25/18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13A00D-6245-5F42-8FBC-3100079E0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6249E7-CC23-5942-8778-CFC169E79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85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B8245F-964B-9649-9C83-8D7833D3EE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471487"/>
            <a:ext cx="7886700" cy="591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40154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50C26A-5E6D-AC42-9B44-FFFE8D0A9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6F0AA-1B46-7144-B892-F7B4631F14D8}" type="datetime1">
              <a:rPr lang="en-US" smtClean="0"/>
              <a:t>7/25/18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F7AD36-EE50-DE44-BDF4-62AC73D49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03F5A1-C2F9-7E42-B4D8-23D721CFC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86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AC5C93-1664-854B-9549-375EEEDAA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0"/>
            <a:ext cx="978477" cy="13556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1AFEED-9A50-B440-9044-77C08EA321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368"/>
          <a:stretch/>
        </p:blipFill>
        <p:spPr>
          <a:xfrm>
            <a:off x="484002" y="2129742"/>
            <a:ext cx="8031348" cy="3412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82270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81B5EB-3CD6-2A40-A32D-5ADC3C49F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76ED7-FB35-B246-908E-E026F3C7597C}" type="datetime1">
              <a:rPr lang="en-US" smtClean="0"/>
              <a:t>7/25/18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1618D7-0F3A-4D4E-92BD-1C3D9D73C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B85D2B-9550-114F-B155-A28553F14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87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707A69-CA2D-0247-8E1D-22771437F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842673"/>
            <a:ext cx="5511800" cy="36150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2E41B0-9C05-8C42-86EE-9D8969F63808}"/>
              </a:ext>
            </a:extLst>
          </p:cNvPr>
          <p:cNvSpPr txBox="1"/>
          <p:nvPr/>
        </p:nvSpPr>
        <p:spPr>
          <a:xfrm>
            <a:off x="762000" y="235527"/>
            <a:ext cx="3618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DNP = Dynamic Nuclear Polarization </a:t>
            </a:r>
          </a:p>
        </p:txBody>
      </p:sp>
    </p:spTree>
    <p:extLst>
      <p:ext uri="{BB962C8B-B14F-4D97-AF65-F5344CB8AC3E}">
        <p14:creationId xmlns:p14="http://schemas.microsoft.com/office/powerpoint/2010/main" val="17083912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B23CD5-768C-044B-B527-66D1CE1BC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76ED7-FB35-B246-908E-E026F3C7597C}" type="datetime1">
              <a:rPr lang="en-US" smtClean="0"/>
              <a:t>7/25/18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290717-D593-474F-A27F-9A72BEE5E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50452E-F9B4-814B-AA0E-5A6A8C1A3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88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BCF209-DA1F-FA4B-8ACB-E520570F8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473910"/>
            <a:ext cx="8252114" cy="618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54190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E3C19A-CC31-C447-BD51-8062879F6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76ED7-FB35-B246-908E-E026F3C7597C}" type="datetime1">
              <a:rPr lang="en-US" smtClean="0"/>
              <a:t>7/25/18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E36953-5480-FE45-A2D0-61093A1BB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5E85FC-0EA7-6544-B24A-E5A9A9F5F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89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A53DB5-9BCD-DD47-A3C5-BB1C30083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617" y="386957"/>
            <a:ext cx="7703127" cy="577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1089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Footer Placeholder 4">
            <a:extLst>
              <a:ext uri="{FF2B5EF4-FFF2-40B4-BE49-F238E27FC236}">
                <a16:creationId xmlns:a16="http://schemas.microsoft.com/office/drawing/2014/main" id="{0494EA39-0F59-0149-B4FE-8EE7D1CBD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Ming X. Liu  SPIN2010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CF96D8B-DEBB-AB48-891F-EC2D13F01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6DA1F8B-461C-F846-8382-EA892919529C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9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0485" name="Rectangle 2">
            <a:extLst>
              <a:ext uri="{FF2B5EF4-FFF2-40B4-BE49-F238E27FC236}">
                <a16:creationId xmlns:a16="http://schemas.microsoft.com/office/drawing/2014/main" id="{05CAB435-E539-D248-B2DE-BF6AEB1E4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pPr defTabSz="914400"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The Drell-Yan Process</a:t>
            </a:r>
          </a:p>
        </p:txBody>
      </p:sp>
      <p:pic>
        <p:nvPicPr>
          <p:cNvPr id="20486" name="Picture 3" descr="slide5a">
            <a:extLst>
              <a:ext uri="{FF2B5EF4-FFF2-40B4-BE49-F238E27FC236}">
                <a16:creationId xmlns:a16="http://schemas.microsoft.com/office/drawing/2014/main" id="{69F46AE9-4CDE-0941-A494-C2264AA31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7" t="27376" r="9787"/>
          <a:stretch>
            <a:fillRect/>
          </a:stretch>
        </p:blipFill>
        <p:spPr bwMode="auto">
          <a:xfrm>
            <a:off x="1975413" y="3475038"/>
            <a:ext cx="4718050" cy="217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4">
            <a:extLst>
              <a:ext uri="{FF2B5EF4-FFF2-40B4-BE49-F238E27FC236}">
                <a16:creationId xmlns:a16="http://schemas.microsoft.com/office/drawing/2014/main" id="{E6250D04-6D6C-A749-BCEE-DB976CDAB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90600"/>
            <a:ext cx="8167688" cy="248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482" name="Object 2">
            <a:extLst>
              <a:ext uri="{FF2B5EF4-FFF2-40B4-BE49-F238E27FC236}">
                <a16:creationId xmlns:a16="http://schemas.microsoft.com/office/drawing/2014/main" id="{FE6E1806-3F4A-8C4C-A3FC-A0DB3B5E4BD0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1447800" y="5486400"/>
          <a:ext cx="6553200" cy="946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11" name="Equation" r:id="rId6" imgW="78994000" imgH="11404600" progId="Equation.DSMT4">
                  <p:embed/>
                </p:oleObj>
              </mc:Choice>
              <mc:Fallback>
                <p:oleObj name="Equation" r:id="rId6" imgW="78994000" imgH="11404600" progId="Equation.DSMT4">
                  <p:embed/>
                  <p:pic>
                    <p:nvPicPr>
                      <p:cNvPr id="20482" name="Object 2">
                        <a:extLst>
                          <a:ext uri="{FF2B5EF4-FFF2-40B4-BE49-F238E27FC236}">
                            <a16:creationId xmlns:a16="http://schemas.microsoft.com/office/drawing/2014/main" id="{FE6E1806-3F4A-8C4C-A3FC-A0DB3B5E4BD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5486400"/>
                        <a:ext cx="6553200" cy="946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8597973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5B7C59-D347-214E-8658-B702D5719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76ED7-FB35-B246-908E-E026F3C7597C}" type="datetime1">
              <a:rPr lang="en-US" smtClean="0"/>
              <a:t>7/25/18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A45CAD-DC11-7F4E-8320-72BE942AC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14D1C7-A231-FD4E-A234-01D2374DF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90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0FDB40-F12F-684E-A59F-9C6A3DC6B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63" y="376575"/>
            <a:ext cx="7287491" cy="546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14657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7F6999-D4BE-AE43-9E5C-D3EAF03AA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76ED7-FB35-B246-908E-E026F3C7597C}" type="datetime1">
              <a:rPr lang="en-US" smtClean="0"/>
              <a:t>7/25/18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7CB80E-B0D0-A640-AE08-4DF44850D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713B24-6A8F-9D4D-8586-3E8497630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91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14ABFA-BE0D-3D42-AE6D-B1FDA6974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473" y="397340"/>
            <a:ext cx="7869382" cy="589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08285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500ACD-AABF-A745-86A6-EF11A07DE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76ED7-FB35-B246-908E-E026F3C7597C}" type="datetime1">
              <a:rPr lang="en-US" smtClean="0"/>
              <a:t>7/25/18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E3A979-EBF7-D745-9918-46E0B90DA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64DED7-C0A4-9948-A60F-6E28D65A9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92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D73DFF-3FFD-3B46-AADE-FA697DCF51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8631382" cy="647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71062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654AE7-142E-1447-95F4-59BCF2108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76ED7-FB35-B246-908E-E026F3C7597C}" type="datetime1">
              <a:rPr lang="en-US" smtClean="0"/>
              <a:t>7/25/18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A0D7C8-A03B-3247-B68C-9E6B474F0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931105-A988-674A-B4DD-BE029A44F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93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046B89-2096-9B40-BDB0-7A828C86A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42899"/>
            <a:ext cx="8058150" cy="604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30911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Slide Number Placeholder 3">
            <a:extLst>
              <a:ext uri="{FF2B5EF4-FFF2-40B4-BE49-F238E27FC236}">
                <a16:creationId xmlns:a16="http://schemas.microsoft.com/office/drawing/2014/main" id="{906AA31A-FAB0-484B-860D-BC19C7BB6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l"/>
            <a:fld id="{DB8CBF23-C3C5-7F40-A043-003EEBADADDB}" type="slidenum">
              <a:rPr lang="en-US" altLang="en-US" sz="1400">
                <a:latin typeface="Times" pitchFamily="2" charset="0"/>
              </a:rPr>
              <a:pPr algn="l"/>
              <a:t>94</a:t>
            </a:fld>
            <a:endParaRPr lang="en-US" altLang="en-US" sz="1400">
              <a:latin typeface="Times" pitchFamily="2" charset="0"/>
            </a:endParaRPr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E82C62F8-319D-F046-982C-386FE6D59D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4150" y="185738"/>
            <a:ext cx="8662988" cy="838200"/>
          </a:xfrm>
        </p:spPr>
        <p:txBody>
          <a:bodyPr/>
          <a:lstStyle/>
          <a:p>
            <a:r>
              <a:rPr lang="en-US" altLang="en-US" sz="3200">
                <a:latin typeface="Arial" panose="020B0604020202020204" pitchFamily="34" charset="0"/>
              </a:rPr>
              <a:t>Determine and Calibrate dE/dx with DY in p+A</a:t>
            </a:r>
          </a:p>
        </p:txBody>
      </p:sp>
      <p:grpSp>
        <p:nvGrpSpPr>
          <p:cNvPr id="9219" name="Group 44">
            <a:extLst>
              <a:ext uri="{FF2B5EF4-FFF2-40B4-BE49-F238E27FC236}">
                <a16:creationId xmlns:a16="http://schemas.microsoft.com/office/drawing/2014/main" id="{2556151E-2948-9A4B-A332-8241795CA99F}"/>
              </a:ext>
            </a:extLst>
          </p:cNvPr>
          <p:cNvGrpSpPr>
            <a:grpSpLocks/>
          </p:cNvGrpSpPr>
          <p:nvPr/>
        </p:nvGrpSpPr>
        <p:grpSpPr bwMode="auto">
          <a:xfrm>
            <a:off x="4919663" y="1325563"/>
            <a:ext cx="3771900" cy="2212975"/>
            <a:chOff x="2322" y="776"/>
            <a:chExt cx="2376" cy="1394"/>
          </a:xfrm>
        </p:grpSpPr>
        <p:grpSp>
          <p:nvGrpSpPr>
            <p:cNvPr id="9232" name="Group 43">
              <a:extLst>
                <a:ext uri="{FF2B5EF4-FFF2-40B4-BE49-F238E27FC236}">
                  <a16:creationId xmlns:a16="http://schemas.microsoft.com/office/drawing/2014/main" id="{5955A359-B98A-BB46-B396-31FBBF65FD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22" y="776"/>
              <a:ext cx="2376" cy="1394"/>
              <a:chOff x="1775" y="893"/>
              <a:chExt cx="3676" cy="2112"/>
            </a:xfrm>
          </p:grpSpPr>
          <p:grpSp>
            <p:nvGrpSpPr>
              <p:cNvPr id="9234" name="Group 42">
                <a:extLst>
                  <a:ext uri="{FF2B5EF4-FFF2-40B4-BE49-F238E27FC236}">
                    <a16:creationId xmlns:a16="http://schemas.microsoft.com/office/drawing/2014/main" id="{4DF7013C-E38B-2A46-A1A9-7D03D4D2225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75" y="893"/>
                <a:ext cx="3676" cy="2112"/>
                <a:chOff x="1775" y="893"/>
                <a:chExt cx="3676" cy="2112"/>
              </a:xfrm>
            </p:grpSpPr>
            <p:sp>
              <p:nvSpPr>
                <p:cNvPr id="9238" name="Oval 3">
                  <a:extLst>
                    <a:ext uri="{FF2B5EF4-FFF2-40B4-BE49-F238E27FC236}">
                      <a16:creationId xmlns:a16="http://schemas.microsoft.com/office/drawing/2014/main" id="{0D5755A2-D778-C24C-B1F4-3F7F60F668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02" y="893"/>
                  <a:ext cx="2188" cy="211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3300"/>
                    </a:gs>
                    <a:gs pos="100000">
                      <a:srgbClr val="FF9900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9239" name="Line 6">
                  <a:extLst>
                    <a:ext uri="{FF2B5EF4-FFF2-40B4-BE49-F238E27FC236}">
                      <a16:creationId xmlns:a16="http://schemas.microsoft.com/office/drawing/2014/main" id="{B7CDC51D-B5A1-7B42-A123-AD6EE5F6FD7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118" y="1653"/>
                  <a:ext cx="1236" cy="35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40" name="Line 11">
                  <a:extLst>
                    <a:ext uri="{FF2B5EF4-FFF2-40B4-BE49-F238E27FC236}">
                      <a16:creationId xmlns:a16="http://schemas.microsoft.com/office/drawing/2014/main" id="{7A4181B9-EC95-B84C-91DF-195E4195219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19" y="1998"/>
                  <a:ext cx="1281" cy="20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aphicFrame>
              <p:nvGraphicFramePr>
                <p:cNvPr id="9241" name="Object 3">
                  <a:extLst>
                    <a:ext uri="{FF2B5EF4-FFF2-40B4-BE49-F238E27FC236}">
                      <a16:creationId xmlns:a16="http://schemas.microsoft.com/office/drawing/2014/main" id="{A85D81C5-FA34-064E-B61F-540B7130A26E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321" y="1218"/>
                <a:ext cx="750" cy="244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2384" name="Equation" r:id="rId4" imgW="546100" imgH="177800" progId="Equation.DSMT4">
                        <p:embed/>
                      </p:oleObj>
                    </mc:Choice>
                    <mc:Fallback>
                      <p:oleObj name="Equation" r:id="rId4" imgW="546100" imgH="177800" progId="Equation.DSMT4">
                        <p:embed/>
                        <p:pic>
                          <p:nvPicPr>
                            <p:cNvPr id="9241" name="Object 3">
                              <a:extLst>
                                <a:ext uri="{FF2B5EF4-FFF2-40B4-BE49-F238E27FC236}">
                                  <a16:creationId xmlns:a16="http://schemas.microsoft.com/office/drawing/2014/main" id="{A85D81C5-FA34-064E-B61F-540B7130A26E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321" y="1218"/>
                              <a:ext cx="750" cy="244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>
                                        <a:alpha val="74997"/>
                                      </a:srgb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9242" name="Freeform 20">
                  <a:extLst>
                    <a:ext uri="{FF2B5EF4-FFF2-40B4-BE49-F238E27FC236}">
                      <a16:creationId xmlns:a16="http://schemas.microsoft.com/office/drawing/2014/main" id="{37F5BE0E-3651-A74C-9FAD-25ADE14999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51" y="1465"/>
                  <a:ext cx="458" cy="433"/>
                </a:xfrm>
                <a:custGeom>
                  <a:avLst/>
                  <a:gdLst>
                    <a:gd name="T0" fmla="*/ 0 w 458"/>
                    <a:gd name="T1" fmla="*/ 433 h 433"/>
                    <a:gd name="T2" fmla="*/ 61 w 458"/>
                    <a:gd name="T3" fmla="*/ 351 h 433"/>
                    <a:gd name="T4" fmla="*/ 187 w 458"/>
                    <a:gd name="T5" fmla="*/ 400 h 433"/>
                    <a:gd name="T6" fmla="*/ 170 w 458"/>
                    <a:gd name="T7" fmla="*/ 236 h 433"/>
                    <a:gd name="T8" fmla="*/ 329 w 458"/>
                    <a:gd name="T9" fmla="*/ 258 h 433"/>
                    <a:gd name="T10" fmla="*/ 302 w 458"/>
                    <a:gd name="T11" fmla="*/ 98 h 433"/>
                    <a:gd name="T12" fmla="*/ 434 w 458"/>
                    <a:gd name="T13" fmla="*/ 104 h 433"/>
                    <a:gd name="T14" fmla="*/ 445 w 458"/>
                    <a:gd name="T15" fmla="*/ 0 h 43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458"/>
                    <a:gd name="T25" fmla="*/ 0 h 433"/>
                    <a:gd name="T26" fmla="*/ 458 w 458"/>
                    <a:gd name="T27" fmla="*/ 433 h 433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458" h="433">
                      <a:moveTo>
                        <a:pt x="0" y="433"/>
                      </a:moveTo>
                      <a:cubicBezTo>
                        <a:pt x="15" y="394"/>
                        <a:pt x="30" y="356"/>
                        <a:pt x="61" y="351"/>
                      </a:cubicBezTo>
                      <a:cubicBezTo>
                        <a:pt x="92" y="346"/>
                        <a:pt x="169" y="419"/>
                        <a:pt x="187" y="400"/>
                      </a:cubicBezTo>
                      <a:cubicBezTo>
                        <a:pt x="205" y="381"/>
                        <a:pt x="146" y="260"/>
                        <a:pt x="170" y="236"/>
                      </a:cubicBezTo>
                      <a:cubicBezTo>
                        <a:pt x="194" y="212"/>
                        <a:pt x="307" y="281"/>
                        <a:pt x="329" y="258"/>
                      </a:cubicBezTo>
                      <a:cubicBezTo>
                        <a:pt x="351" y="235"/>
                        <a:pt x="285" y="124"/>
                        <a:pt x="302" y="98"/>
                      </a:cubicBezTo>
                      <a:cubicBezTo>
                        <a:pt x="319" y="72"/>
                        <a:pt x="410" y="120"/>
                        <a:pt x="434" y="104"/>
                      </a:cubicBezTo>
                      <a:cubicBezTo>
                        <a:pt x="458" y="88"/>
                        <a:pt x="451" y="44"/>
                        <a:pt x="445" y="0"/>
                      </a:cubicBezTo>
                    </a:path>
                  </a:pathLst>
                </a:custGeom>
                <a:noFill/>
                <a:ln w="31750">
                  <a:solidFill>
                    <a:srgbClr val="FFFF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43" name="Freeform 21">
                  <a:extLst>
                    <a:ext uri="{FF2B5EF4-FFF2-40B4-BE49-F238E27FC236}">
                      <a16:creationId xmlns:a16="http://schemas.microsoft.com/office/drawing/2014/main" id="{8A0BDBAA-D527-0C49-A8E4-855B570764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29" y="1942"/>
                  <a:ext cx="132" cy="378"/>
                </a:xfrm>
                <a:custGeom>
                  <a:avLst/>
                  <a:gdLst>
                    <a:gd name="T0" fmla="*/ 29 w 132"/>
                    <a:gd name="T1" fmla="*/ 0 h 378"/>
                    <a:gd name="T2" fmla="*/ 117 w 132"/>
                    <a:gd name="T3" fmla="*/ 71 h 378"/>
                    <a:gd name="T4" fmla="*/ 2 w 132"/>
                    <a:gd name="T5" fmla="*/ 143 h 378"/>
                    <a:gd name="T6" fmla="*/ 128 w 132"/>
                    <a:gd name="T7" fmla="*/ 236 h 378"/>
                    <a:gd name="T8" fmla="*/ 24 w 132"/>
                    <a:gd name="T9" fmla="*/ 313 h 378"/>
                    <a:gd name="T10" fmla="*/ 84 w 132"/>
                    <a:gd name="T11" fmla="*/ 378 h 37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32"/>
                    <a:gd name="T19" fmla="*/ 0 h 378"/>
                    <a:gd name="T20" fmla="*/ 132 w 132"/>
                    <a:gd name="T21" fmla="*/ 378 h 37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32" h="378">
                      <a:moveTo>
                        <a:pt x="29" y="0"/>
                      </a:moveTo>
                      <a:cubicBezTo>
                        <a:pt x="75" y="23"/>
                        <a:pt x="121" y="47"/>
                        <a:pt x="117" y="71"/>
                      </a:cubicBezTo>
                      <a:cubicBezTo>
                        <a:pt x="113" y="95"/>
                        <a:pt x="0" y="116"/>
                        <a:pt x="2" y="143"/>
                      </a:cubicBezTo>
                      <a:cubicBezTo>
                        <a:pt x="4" y="170"/>
                        <a:pt x="124" y="208"/>
                        <a:pt x="128" y="236"/>
                      </a:cubicBezTo>
                      <a:cubicBezTo>
                        <a:pt x="132" y="264"/>
                        <a:pt x="31" y="290"/>
                        <a:pt x="24" y="313"/>
                      </a:cubicBezTo>
                      <a:cubicBezTo>
                        <a:pt x="17" y="336"/>
                        <a:pt x="74" y="367"/>
                        <a:pt x="84" y="378"/>
                      </a:cubicBezTo>
                    </a:path>
                  </a:pathLst>
                </a:custGeom>
                <a:noFill/>
                <a:ln w="31750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44" name="Freeform 22">
                  <a:extLst>
                    <a:ext uri="{FF2B5EF4-FFF2-40B4-BE49-F238E27FC236}">
                      <a16:creationId xmlns:a16="http://schemas.microsoft.com/office/drawing/2014/main" id="{450A48E8-CC71-F545-8B21-79C506D7ED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11" y="1939"/>
                  <a:ext cx="132" cy="378"/>
                </a:xfrm>
                <a:custGeom>
                  <a:avLst/>
                  <a:gdLst>
                    <a:gd name="T0" fmla="*/ 29 w 132"/>
                    <a:gd name="T1" fmla="*/ 0 h 378"/>
                    <a:gd name="T2" fmla="*/ 117 w 132"/>
                    <a:gd name="T3" fmla="*/ 71 h 378"/>
                    <a:gd name="T4" fmla="*/ 2 w 132"/>
                    <a:gd name="T5" fmla="*/ 143 h 378"/>
                    <a:gd name="T6" fmla="*/ 128 w 132"/>
                    <a:gd name="T7" fmla="*/ 236 h 378"/>
                    <a:gd name="T8" fmla="*/ 24 w 132"/>
                    <a:gd name="T9" fmla="*/ 313 h 378"/>
                    <a:gd name="T10" fmla="*/ 84 w 132"/>
                    <a:gd name="T11" fmla="*/ 378 h 37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32"/>
                    <a:gd name="T19" fmla="*/ 0 h 378"/>
                    <a:gd name="T20" fmla="*/ 132 w 132"/>
                    <a:gd name="T21" fmla="*/ 378 h 37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32" h="378">
                      <a:moveTo>
                        <a:pt x="29" y="0"/>
                      </a:moveTo>
                      <a:cubicBezTo>
                        <a:pt x="75" y="23"/>
                        <a:pt x="121" y="47"/>
                        <a:pt x="117" y="71"/>
                      </a:cubicBezTo>
                      <a:cubicBezTo>
                        <a:pt x="113" y="95"/>
                        <a:pt x="0" y="116"/>
                        <a:pt x="2" y="143"/>
                      </a:cubicBezTo>
                      <a:cubicBezTo>
                        <a:pt x="4" y="170"/>
                        <a:pt x="124" y="208"/>
                        <a:pt x="128" y="236"/>
                      </a:cubicBezTo>
                      <a:cubicBezTo>
                        <a:pt x="132" y="264"/>
                        <a:pt x="31" y="290"/>
                        <a:pt x="24" y="313"/>
                      </a:cubicBezTo>
                      <a:cubicBezTo>
                        <a:pt x="17" y="336"/>
                        <a:pt x="74" y="367"/>
                        <a:pt x="84" y="378"/>
                      </a:cubicBezTo>
                    </a:path>
                  </a:pathLst>
                </a:custGeom>
                <a:noFill/>
                <a:ln w="31750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45" name="Freeform 23">
                  <a:extLst>
                    <a:ext uri="{FF2B5EF4-FFF2-40B4-BE49-F238E27FC236}">
                      <a16:creationId xmlns:a16="http://schemas.microsoft.com/office/drawing/2014/main" id="{3D94F685-40EF-D744-BD9D-E2E3138830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1" y="1929"/>
                  <a:ext cx="132" cy="394"/>
                </a:xfrm>
                <a:custGeom>
                  <a:avLst/>
                  <a:gdLst>
                    <a:gd name="T0" fmla="*/ 29 w 132"/>
                    <a:gd name="T1" fmla="*/ 0 h 378"/>
                    <a:gd name="T2" fmla="*/ 117 w 132"/>
                    <a:gd name="T3" fmla="*/ 138 h 378"/>
                    <a:gd name="T4" fmla="*/ 2 w 132"/>
                    <a:gd name="T5" fmla="*/ 277 h 378"/>
                    <a:gd name="T6" fmla="*/ 128 w 132"/>
                    <a:gd name="T7" fmla="*/ 457 h 378"/>
                    <a:gd name="T8" fmla="*/ 24 w 132"/>
                    <a:gd name="T9" fmla="*/ 608 h 378"/>
                    <a:gd name="T10" fmla="*/ 84 w 132"/>
                    <a:gd name="T11" fmla="*/ 733 h 37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32"/>
                    <a:gd name="T19" fmla="*/ 0 h 378"/>
                    <a:gd name="T20" fmla="*/ 132 w 132"/>
                    <a:gd name="T21" fmla="*/ 378 h 37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32" h="378">
                      <a:moveTo>
                        <a:pt x="29" y="0"/>
                      </a:moveTo>
                      <a:cubicBezTo>
                        <a:pt x="75" y="23"/>
                        <a:pt x="121" y="47"/>
                        <a:pt x="117" y="71"/>
                      </a:cubicBezTo>
                      <a:cubicBezTo>
                        <a:pt x="113" y="95"/>
                        <a:pt x="0" y="116"/>
                        <a:pt x="2" y="143"/>
                      </a:cubicBezTo>
                      <a:cubicBezTo>
                        <a:pt x="4" y="170"/>
                        <a:pt x="124" y="208"/>
                        <a:pt x="128" y="236"/>
                      </a:cubicBezTo>
                      <a:cubicBezTo>
                        <a:pt x="132" y="264"/>
                        <a:pt x="31" y="290"/>
                        <a:pt x="24" y="313"/>
                      </a:cubicBezTo>
                      <a:cubicBezTo>
                        <a:pt x="17" y="336"/>
                        <a:pt x="74" y="367"/>
                        <a:pt x="84" y="378"/>
                      </a:cubicBezTo>
                    </a:path>
                  </a:pathLst>
                </a:custGeom>
                <a:noFill/>
                <a:ln w="31750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9246" name="Group 32">
                  <a:extLst>
                    <a:ext uri="{FF2B5EF4-FFF2-40B4-BE49-F238E27FC236}">
                      <a16:creationId xmlns:a16="http://schemas.microsoft.com/office/drawing/2014/main" id="{33711220-F969-0D4C-BDF3-952341206C7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775" y="1541"/>
                  <a:ext cx="1020" cy="624"/>
                  <a:chOff x="840" y="1559"/>
                  <a:chExt cx="1020" cy="624"/>
                </a:xfrm>
              </p:grpSpPr>
              <p:sp>
                <p:nvSpPr>
                  <p:cNvPr id="9253" name="Line 12">
                    <a:extLst>
                      <a:ext uri="{FF2B5EF4-FFF2-40B4-BE49-F238E27FC236}">
                        <a16:creationId xmlns:a16="http://schemas.microsoft.com/office/drawing/2014/main" id="{43486835-DFE5-CD4C-9E33-5A91A8233EA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898" y="1704"/>
                    <a:ext cx="302" cy="0"/>
                  </a:xfrm>
                  <a:prstGeom prst="line">
                    <a:avLst/>
                  </a:prstGeom>
                  <a:noFill/>
                  <a:ln w="34925">
                    <a:solidFill>
                      <a:srgbClr val="004AA5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54" name="Line 13">
                    <a:extLst>
                      <a:ext uri="{FF2B5EF4-FFF2-40B4-BE49-F238E27FC236}">
                        <a16:creationId xmlns:a16="http://schemas.microsoft.com/office/drawing/2014/main" id="{C1D5F47C-D945-7E40-BB3C-F127379460E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901" y="2134"/>
                    <a:ext cx="302" cy="0"/>
                  </a:xfrm>
                  <a:prstGeom prst="line">
                    <a:avLst/>
                  </a:prstGeom>
                  <a:noFill/>
                  <a:ln w="34925">
                    <a:solidFill>
                      <a:srgbClr val="004AA5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55" name="Freeform 14">
                    <a:extLst>
                      <a:ext uri="{FF2B5EF4-FFF2-40B4-BE49-F238E27FC236}">
                        <a16:creationId xmlns:a16="http://schemas.microsoft.com/office/drawing/2014/main" id="{CFB950B4-1AA6-6341-8AF7-0963EAA9F3A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33" y="1776"/>
                    <a:ext cx="247" cy="104"/>
                  </a:xfrm>
                  <a:custGeom>
                    <a:avLst/>
                    <a:gdLst>
                      <a:gd name="T0" fmla="*/ 0 w 247"/>
                      <a:gd name="T1" fmla="*/ 264 h 93"/>
                      <a:gd name="T2" fmla="*/ 77 w 247"/>
                      <a:gd name="T3" fmla="*/ 40 h 93"/>
                      <a:gd name="T4" fmla="*/ 126 w 247"/>
                      <a:gd name="T5" fmla="*/ 539 h 93"/>
                      <a:gd name="T6" fmla="*/ 192 w 247"/>
                      <a:gd name="T7" fmla="*/ 202 h 93"/>
                      <a:gd name="T8" fmla="*/ 247 w 247"/>
                      <a:gd name="T9" fmla="*/ 330 h 9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47"/>
                      <a:gd name="T16" fmla="*/ 0 h 93"/>
                      <a:gd name="T17" fmla="*/ 247 w 247"/>
                      <a:gd name="T18" fmla="*/ 93 h 9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47" h="93">
                        <a:moveTo>
                          <a:pt x="0" y="45"/>
                        </a:moveTo>
                        <a:cubicBezTo>
                          <a:pt x="28" y="22"/>
                          <a:pt x="56" y="0"/>
                          <a:pt x="77" y="7"/>
                        </a:cubicBezTo>
                        <a:cubicBezTo>
                          <a:pt x="98" y="14"/>
                          <a:pt x="107" y="85"/>
                          <a:pt x="126" y="89"/>
                        </a:cubicBezTo>
                        <a:cubicBezTo>
                          <a:pt x="145" y="93"/>
                          <a:pt x="172" y="39"/>
                          <a:pt x="192" y="34"/>
                        </a:cubicBezTo>
                        <a:cubicBezTo>
                          <a:pt x="212" y="29"/>
                          <a:pt x="229" y="42"/>
                          <a:pt x="247" y="56"/>
                        </a:cubicBezTo>
                      </a:path>
                    </a:pathLst>
                  </a:custGeom>
                  <a:noFill/>
                  <a:ln w="28575">
                    <a:solidFill>
                      <a:srgbClr val="33CC33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56" name="Freeform 15">
                    <a:extLst>
                      <a:ext uri="{FF2B5EF4-FFF2-40B4-BE49-F238E27FC236}">
                        <a16:creationId xmlns:a16="http://schemas.microsoft.com/office/drawing/2014/main" id="{A526B622-CDFE-644D-AF4C-3C7B18A7E3E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35" y="1965"/>
                    <a:ext cx="247" cy="121"/>
                  </a:xfrm>
                  <a:custGeom>
                    <a:avLst/>
                    <a:gdLst>
                      <a:gd name="T0" fmla="*/ 0 w 247"/>
                      <a:gd name="T1" fmla="*/ 3058 h 93"/>
                      <a:gd name="T2" fmla="*/ 77 w 247"/>
                      <a:gd name="T3" fmla="*/ 488 h 93"/>
                      <a:gd name="T4" fmla="*/ 126 w 247"/>
                      <a:gd name="T5" fmla="*/ 5998 h 93"/>
                      <a:gd name="T6" fmla="*/ 192 w 247"/>
                      <a:gd name="T7" fmla="*/ 2266 h 93"/>
                      <a:gd name="T8" fmla="*/ 247 w 247"/>
                      <a:gd name="T9" fmla="*/ 3789 h 9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47"/>
                      <a:gd name="T16" fmla="*/ 0 h 93"/>
                      <a:gd name="T17" fmla="*/ 247 w 247"/>
                      <a:gd name="T18" fmla="*/ 93 h 9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47" h="93">
                        <a:moveTo>
                          <a:pt x="0" y="45"/>
                        </a:moveTo>
                        <a:cubicBezTo>
                          <a:pt x="28" y="22"/>
                          <a:pt x="56" y="0"/>
                          <a:pt x="77" y="7"/>
                        </a:cubicBezTo>
                        <a:cubicBezTo>
                          <a:pt x="98" y="14"/>
                          <a:pt x="107" y="85"/>
                          <a:pt x="126" y="89"/>
                        </a:cubicBezTo>
                        <a:cubicBezTo>
                          <a:pt x="145" y="93"/>
                          <a:pt x="172" y="39"/>
                          <a:pt x="192" y="34"/>
                        </a:cubicBezTo>
                        <a:cubicBezTo>
                          <a:pt x="212" y="29"/>
                          <a:pt x="229" y="42"/>
                          <a:pt x="247" y="56"/>
                        </a:cubicBezTo>
                      </a:path>
                    </a:pathLst>
                  </a:custGeom>
                  <a:noFill/>
                  <a:ln w="28575">
                    <a:solidFill>
                      <a:srgbClr val="33CC33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57" name="Oval 7">
                    <a:extLst>
                      <a:ext uri="{FF2B5EF4-FFF2-40B4-BE49-F238E27FC236}">
                        <a16:creationId xmlns:a16="http://schemas.microsoft.com/office/drawing/2014/main" id="{FE67ABCC-5046-5645-A891-858E77E8515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840" y="1668"/>
                    <a:ext cx="93" cy="515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defTabSz="4572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defTabSz="4572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defTabSz="4572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defTabSz="4572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9258" name="Text Box 30">
                    <a:extLst>
                      <a:ext uri="{FF2B5EF4-FFF2-40B4-BE49-F238E27FC236}">
                        <a16:creationId xmlns:a16="http://schemas.microsoft.com/office/drawing/2014/main" id="{6F5D57BF-0351-5B44-B026-148B8F8C97FE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309" y="1559"/>
                    <a:ext cx="551" cy="37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defTabSz="4572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defTabSz="4572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defTabSz="4572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defTabSz="4572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r>
                      <a:rPr lang="en-US" altLang="en-US" sz="2000">
                        <a:latin typeface="Times" pitchFamily="2" charset="0"/>
                      </a:rPr>
                      <a:t>q, g</a:t>
                    </a:r>
                  </a:p>
                </p:txBody>
              </p:sp>
            </p:grpSp>
            <p:sp>
              <p:nvSpPr>
                <p:cNvPr id="9247" name="Oval 36">
                  <a:extLst>
                    <a:ext uri="{FF2B5EF4-FFF2-40B4-BE49-F238E27FC236}">
                      <a16:creationId xmlns:a16="http://schemas.microsoft.com/office/drawing/2014/main" id="{9A9D2FDD-01F9-2343-85B3-A50F6B987F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08" y="2255"/>
                  <a:ext cx="218" cy="147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9248" name="Oval 37">
                  <a:extLst>
                    <a:ext uri="{FF2B5EF4-FFF2-40B4-BE49-F238E27FC236}">
                      <a16:creationId xmlns:a16="http://schemas.microsoft.com/office/drawing/2014/main" id="{23C149FD-6BC1-DE4A-A419-B7C41BD0B8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69" y="2256"/>
                  <a:ext cx="218" cy="147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graphicFrame>
              <p:nvGraphicFramePr>
                <p:cNvPr id="9249" name="Object 4">
                  <a:extLst>
                    <a:ext uri="{FF2B5EF4-FFF2-40B4-BE49-F238E27FC236}">
                      <a16:creationId xmlns:a16="http://schemas.microsoft.com/office/drawing/2014/main" id="{BFF3DBF9-A745-AB4A-B717-9A8E2EA4AC93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025" y="1648"/>
                <a:ext cx="174" cy="22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2385" name="Equation" r:id="rId6" imgW="127000" imgH="165100" progId="Equation.DSMT4">
                        <p:embed/>
                      </p:oleObj>
                    </mc:Choice>
                    <mc:Fallback>
                      <p:oleObj name="Equation" r:id="rId6" imgW="127000" imgH="165100" progId="Equation.DSMT4">
                        <p:embed/>
                        <p:pic>
                          <p:nvPicPr>
                            <p:cNvPr id="9249" name="Object 4">
                              <a:extLst>
                                <a:ext uri="{FF2B5EF4-FFF2-40B4-BE49-F238E27FC236}">
                                  <a16:creationId xmlns:a16="http://schemas.microsoft.com/office/drawing/2014/main" id="{BFF3DBF9-A745-AB4A-B717-9A8E2EA4AC93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7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5" y="1648"/>
                              <a:ext cx="174" cy="226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>
                                        <a:alpha val="74997"/>
                                      </a:scheme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50" name="Object 5">
                  <a:extLst>
                    <a:ext uri="{FF2B5EF4-FFF2-40B4-BE49-F238E27FC236}">
                      <a16:creationId xmlns:a16="http://schemas.microsoft.com/office/drawing/2014/main" id="{73313068-FFF1-8643-9693-96F4BACB6B4C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59" y="2163"/>
                <a:ext cx="192" cy="26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2386" name="Equation" r:id="rId8" imgW="139700" imgH="190500" progId="Equation.DSMT4">
                        <p:embed/>
                      </p:oleObj>
                    </mc:Choice>
                    <mc:Fallback>
                      <p:oleObj name="Equation" r:id="rId8" imgW="139700" imgH="190500" progId="Equation.DSMT4">
                        <p:embed/>
                        <p:pic>
                          <p:nvPicPr>
                            <p:cNvPr id="9250" name="Object 5">
                              <a:extLst>
                                <a:ext uri="{FF2B5EF4-FFF2-40B4-BE49-F238E27FC236}">
                                  <a16:creationId xmlns:a16="http://schemas.microsoft.com/office/drawing/2014/main" id="{73313068-FFF1-8643-9693-96F4BACB6B4C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859" y="2163"/>
                              <a:ext cx="192" cy="26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>
                                        <a:alpha val="74997"/>
                                      </a:scheme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51" name="Object 6">
                  <a:extLst>
                    <a:ext uri="{FF2B5EF4-FFF2-40B4-BE49-F238E27FC236}">
                      <a16:creationId xmlns:a16="http://schemas.microsoft.com/office/drawing/2014/main" id="{EE357108-336E-AE47-A532-C603430A264A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5276" y="1391"/>
                <a:ext cx="175" cy="197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2387" name="Equation" r:id="rId10" imgW="203200" imgH="228600" progId="Equation.DSMT4">
                        <p:embed/>
                      </p:oleObj>
                    </mc:Choice>
                    <mc:Fallback>
                      <p:oleObj name="Equation" r:id="rId10" imgW="203200" imgH="228600" progId="Equation.DSMT4">
                        <p:embed/>
                        <p:pic>
                          <p:nvPicPr>
                            <p:cNvPr id="9251" name="Object 6">
                              <a:extLst>
                                <a:ext uri="{FF2B5EF4-FFF2-40B4-BE49-F238E27FC236}">
                                  <a16:creationId xmlns:a16="http://schemas.microsoft.com/office/drawing/2014/main" id="{EE357108-336E-AE47-A532-C603430A264A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1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76" y="1391"/>
                              <a:ext cx="175" cy="197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>
                                        <a:alpha val="74997"/>
                                      </a:scheme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52" name="Object 7">
                  <a:extLst>
                    <a:ext uri="{FF2B5EF4-FFF2-40B4-BE49-F238E27FC236}">
                      <a16:creationId xmlns:a16="http://schemas.microsoft.com/office/drawing/2014/main" id="{E9EBFC73-9825-BD4C-B99F-1B8971DDEB31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5254" y="2269"/>
                <a:ext cx="175" cy="197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2388" name="Equation" r:id="rId12" imgW="203200" imgH="228600" progId="Equation.DSMT4">
                        <p:embed/>
                      </p:oleObj>
                    </mc:Choice>
                    <mc:Fallback>
                      <p:oleObj name="Equation" r:id="rId12" imgW="203200" imgH="228600" progId="Equation.DSMT4">
                        <p:embed/>
                        <p:pic>
                          <p:nvPicPr>
                            <p:cNvPr id="9252" name="Object 7">
                              <a:extLst>
                                <a:ext uri="{FF2B5EF4-FFF2-40B4-BE49-F238E27FC236}">
                                  <a16:creationId xmlns:a16="http://schemas.microsoft.com/office/drawing/2014/main" id="{E9EBFC73-9825-BD4C-B99F-1B8971DDEB31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54" y="2269"/>
                              <a:ext cx="175" cy="197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>
                                        <a:alpha val="74997"/>
                                      </a:scheme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9235" name="Line 4">
                <a:extLst>
                  <a:ext uri="{FF2B5EF4-FFF2-40B4-BE49-F238E27FC236}">
                    <a16:creationId xmlns:a16="http://schemas.microsoft.com/office/drawing/2014/main" id="{6E5E6CDF-50A0-7949-9C3F-79CE1404C7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71" y="1909"/>
                <a:ext cx="1969" cy="1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6" name="Freeform 9">
                <a:extLst>
                  <a:ext uri="{FF2B5EF4-FFF2-40B4-BE49-F238E27FC236}">
                    <a16:creationId xmlns:a16="http://schemas.microsoft.com/office/drawing/2014/main" id="{68606A19-9283-3240-B3DE-0F0463982E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6" y="1901"/>
                <a:ext cx="317" cy="124"/>
              </a:xfrm>
              <a:custGeom>
                <a:avLst/>
                <a:gdLst>
                  <a:gd name="T0" fmla="*/ 380048 w 152"/>
                  <a:gd name="T1" fmla="*/ 1 h 225"/>
                  <a:gd name="T2" fmla="*/ 11549897 w 152"/>
                  <a:gd name="T3" fmla="*/ 1 h 225"/>
                  <a:gd name="T4" fmla="*/ 1029239 w 152"/>
                  <a:gd name="T5" fmla="*/ 1 h 225"/>
                  <a:gd name="T6" fmla="*/ 17936052 w 152"/>
                  <a:gd name="T7" fmla="*/ 1 h 225"/>
                  <a:gd name="T8" fmla="*/ 10121991 w 152"/>
                  <a:gd name="T9" fmla="*/ 1 h 225"/>
                  <a:gd name="T10" fmla="*/ 19341415 w 152"/>
                  <a:gd name="T11" fmla="*/ 1 h 22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2"/>
                  <a:gd name="T19" fmla="*/ 0 h 225"/>
                  <a:gd name="T20" fmla="*/ 152 w 152"/>
                  <a:gd name="T21" fmla="*/ 225 h 22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2" h="225">
                    <a:moveTo>
                      <a:pt x="3" y="39"/>
                    </a:moveTo>
                    <a:cubicBezTo>
                      <a:pt x="46" y="19"/>
                      <a:pt x="89" y="0"/>
                      <a:pt x="90" y="17"/>
                    </a:cubicBezTo>
                    <a:cubicBezTo>
                      <a:pt x="91" y="34"/>
                      <a:pt x="0" y="133"/>
                      <a:pt x="8" y="143"/>
                    </a:cubicBezTo>
                    <a:cubicBezTo>
                      <a:pt x="16" y="153"/>
                      <a:pt x="128" y="66"/>
                      <a:pt x="140" y="77"/>
                    </a:cubicBezTo>
                    <a:cubicBezTo>
                      <a:pt x="152" y="88"/>
                      <a:pt x="77" y="193"/>
                      <a:pt x="79" y="209"/>
                    </a:cubicBezTo>
                    <a:cubicBezTo>
                      <a:pt x="81" y="225"/>
                      <a:pt x="116" y="200"/>
                      <a:pt x="151" y="176"/>
                    </a:cubicBezTo>
                  </a:path>
                </a:pathLst>
              </a:custGeom>
              <a:noFill/>
              <a:ln w="28575">
                <a:solidFill>
                  <a:srgbClr val="33CC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7" name="Line 10">
                <a:extLst>
                  <a:ext uri="{FF2B5EF4-FFF2-40B4-BE49-F238E27FC236}">
                    <a16:creationId xmlns:a16="http://schemas.microsoft.com/office/drawing/2014/main" id="{8A00D55C-1433-CD4B-94A5-69FD5C8930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824" y="1911"/>
                <a:ext cx="70" cy="212"/>
              </a:xfrm>
              <a:prstGeom prst="line">
                <a:avLst/>
              </a:prstGeom>
              <a:noFill/>
              <a:ln w="34925">
                <a:solidFill>
                  <a:srgbClr val="004AA5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233" name="Oval 35">
              <a:extLst>
                <a:ext uri="{FF2B5EF4-FFF2-40B4-BE49-F238E27FC236}">
                  <a16:creationId xmlns:a16="http://schemas.microsoft.com/office/drawing/2014/main" id="{519AC0BF-6241-B24F-ACA8-538B9AAC12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7" y="1682"/>
              <a:ext cx="135" cy="1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</p:grpSp>
      <p:graphicFrame>
        <p:nvGraphicFramePr>
          <p:cNvPr id="9220" name="Object 2">
            <a:extLst>
              <a:ext uri="{FF2B5EF4-FFF2-40B4-BE49-F238E27FC236}">
                <a16:creationId xmlns:a16="http://schemas.microsoft.com/office/drawing/2014/main" id="{A23A4409-7A9A-3C47-B808-AA7332D6886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5463" y="1081088"/>
          <a:ext cx="2890837" cy="528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89" name="Equation" r:id="rId14" imgW="1320800" imgH="241300" progId="Equation.3">
                  <p:embed/>
                </p:oleObj>
              </mc:Choice>
              <mc:Fallback>
                <p:oleObj name="Equation" r:id="rId14" imgW="1320800" imgH="241300" progId="Equation.3">
                  <p:embed/>
                  <p:pic>
                    <p:nvPicPr>
                      <p:cNvPr id="9220" name="Object 2">
                        <a:extLst>
                          <a:ext uri="{FF2B5EF4-FFF2-40B4-BE49-F238E27FC236}">
                            <a16:creationId xmlns:a16="http://schemas.microsoft.com/office/drawing/2014/main" id="{A23A4409-7A9A-3C47-B808-AA7332D6886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463" y="1081088"/>
                        <a:ext cx="2890837" cy="528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1" name="Text Box 46">
            <a:extLst>
              <a:ext uri="{FF2B5EF4-FFF2-40B4-BE49-F238E27FC236}">
                <a16:creationId xmlns:a16="http://schemas.microsoft.com/office/drawing/2014/main" id="{7623C7AA-00D0-0E4D-9DCB-A553E593FA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6950" y="1125538"/>
            <a:ext cx="22225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>
                <a:solidFill>
                  <a:srgbClr val="24459C"/>
                </a:solidFill>
                <a:latin typeface="Times" pitchFamily="2" charset="0"/>
              </a:rPr>
              <a:t>(Drell-Yan Process)</a:t>
            </a:r>
            <a:endParaRPr lang="en-US" altLang="en-US" sz="2800">
              <a:latin typeface="Times" pitchFamily="2" charset="0"/>
            </a:endParaRPr>
          </a:p>
        </p:txBody>
      </p:sp>
      <p:sp>
        <p:nvSpPr>
          <p:cNvPr id="9222" name="Rectangle 47">
            <a:extLst>
              <a:ext uri="{FF2B5EF4-FFF2-40B4-BE49-F238E27FC236}">
                <a16:creationId xmlns:a16="http://schemas.microsoft.com/office/drawing/2014/main" id="{74441FB9-878B-C647-8986-160FE0EFA2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34963" y="1747838"/>
            <a:ext cx="3798887" cy="2570162"/>
          </a:xfrm>
        </p:spPr>
        <p:txBody>
          <a:bodyPr/>
          <a:lstStyle/>
          <a:p>
            <a:r>
              <a:rPr lang="en-US" altLang="en-US" sz="2000">
                <a:latin typeface="Arial" panose="020B0604020202020204" pitchFamily="34" charset="0"/>
              </a:rPr>
              <a:t>Known initial state nuclear parton density; </a:t>
            </a:r>
          </a:p>
          <a:p>
            <a:r>
              <a:rPr lang="en-US" altLang="en-US" sz="2000">
                <a:latin typeface="Arial" panose="020B0604020202020204" pitchFamily="34" charset="0"/>
              </a:rPr>
              <a:t>Minimal final-state interactions of the detected particles.</a:t>
            </a:r>
          </a:p>
          <a:p>
            <a:r>
              <a:rPr lang="en-US" altLang="en-US" sz="2000">
                <a:latin typeface="Arial" panose="020B0604020202020204" pitchFamily="34" charset="0"/>
              </a:rPr>
              <a:t>E906: No shadowing correction at moderate X</a:t>
            </a:r>
            <a:r>
              <a:rPr lang="en-US" altLang="en-US" sz="2000" baseline="-25000">
                <a:latin typeface="Arial" panose="020B0604020202020204" pitchFamily="34" charset="0"/>
              </a:rPr>
              <a:t>t</a:t>
            </a:r>
          </a:p>
        </p:txBody>
      </p:sp>
      <p:pic>
        <p:nvPicPr>
          <p:cNvPr id="9223" name="Picture 7" descr="xf1">
            <a:extLst>
              <a:ext uri="{FF2B5EF4-FFF2-40B4-BE49-F238E27FC236}">
                <a16:creationId xmlns:a16="http://schemas.microsoft.com/office/drawing/2014/main" id="{981F6117-CA9B-EC42-A2A9-B6C395DCD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7" b="12244"/>
          <a:stretch>
            <a:fillRect/>
          </a:stretch>
        </p:blipFill>
        <p:spPr bwMode="auto">
          <a:xfrm>
            <a:off x="4886325" y="3649663"/>
            <a:ext cx="3211513" cy="249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TextBox 63">
            <a:extLst>
              <a:ext uri="{FF2B5EF4-FFF2-40B4-BE49-F238E27FC236}">
                <a16:creationId xmlns:a16="http://schemas.microsoft.com/office/drawing/2014/main" id="{135B7F0E-F256-2D43-A782-B72F5E799F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813" y="4368800"/>
            <a:ext cx="444658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>
                <a:solidFill>
                  <a:srgbClr val="FF0000"/>
                </a:solidFill>
                <a:latin typeface="Times" pitchFamily="2" charset="0"/>
              </a:rPr>
              <a:t>Energy loss reduces x</a:t>
            </a:r>
            <a:r>
              <a:rPr lang="en-US" altLang="en-US" sz="2400" baseline="-25000">
                <a:solidFill>
                  <a:srgbClr val="FF0000"/>
                </a:solidFill>
                <a:latin typeface="Times" pitchFamily="2" charset="0"/>
              </a:rPr>
              <a:t>b</a:t>
            </a:r>
            <a:r>
              <a:rPr lang="en-US" altLang="en-US" sz="2400">
                <a:solidFill>
                  <a:srgbClr val="FF0000"/>
                </a:solidFill>
                <a:latin typeface="Times" pitchFamily="2" charset="0"/>
              </a:rPr>
              <a:t> and x</a:t>
            </a:r>
            <a:r>
              <a:rPr lang="en-US" altLang="en-US" sz="2400" baseline="-25000">
                <a:solidFill>
                  <a:srgbClr val="FF0000"/>
                </a:solidFill>
                <a:latin typeface="Times" pitchFamily="2" charset="0"/>
              </a:rPr>
              <a:t>F</a:t>
            </a:r>
            <a:r>
              <a:rPr lang="en-US" altLang="en-US" sz="2400">
                <a:solidFill>
                  <a:srgbClr val="FF0000"/>
                </a:solidFill>
                <a:latin typeface="Times" pitchFamily="2" charset="0"/>
              </a:rPr>
              <a:t> in nuclei versus proton (x</a:t>
            </a:r>
            <a:r>
              <a:rPr lang="en-US" altLang="en-US" sz="2400" baseline="-25000">
                <a:solidFill>
                  <a:srgbClr val="FF0000"/>
                </a:solidFill>
                <a:latin typeface="Times" pitchFamily="2" charset="0"/>
              </a:rPr>
              <a:t>F</a:t>
            </a:r>
            <a:r>
              <a:rPr lang="en-US" altLang="en-US" sz="2400">
                <a:solidFill>
                  <a:srgbClr val="FF0000"/>
                </a:solidFill>
                <a:latin typeface="Times" pitchFamily="2" charset="0"/>
              </a:rPr>
              <a:t> = x</a:t>
            </a:r>
            <a:r>
              <a:rPr lang="en-US" altLang="en-US" sz="2400" baseline="-25000">
                <a:solidFill>
                  <a:srgbClr val="FF0000"/>
                </a:solidFill>
                <a:latin typeface="Times" pitchFamily="2" charset="0"/>
              </a:rPr>
              <a:t>b</a:t>
            </a:r>
            <a:r>
              <a:rPr lang="en-US" altLang="en-US" sz="2400">
                <a:solidFill>
                  <a:srgbClr val="FF0000"/>
                </a:solidFill>
                <a:latin typeface="Times" pitchFamily="2" charset="0"/>
              </a:rPr>
              <a:t>-x</a:t>
            </a:r>
            <a:r>
              <a:rPr lang="en-US" altLang="en-US" sz="2400" baseline="-25000">
                <a:solidFill>
                  <a:srgbClr val="FF0000"/>
                </a:solidFill>
                <a:latin typeface="Times" pitchFamily="2" charset="0"/>
              </a:rPr>
              <a:t>t</a:t>
            </a:r>
            <a:r>
              <a:rPr lang="en-US" altLang="en-US" sz="2400">
                <a:solidFill>
                  <a:srgbClr val="FF0000"/>
                </a:solidFill>
                <a:latin typeface="Times" pitchFamily="2" charset="0"/>
              </a:rPr>
              <a:t>)</a:t>
            </a:r>
            <a:endParaRPr lang="en-US" altLang="en-US" sz="2400" baseline="-25000">
              <a:solidFill>
                <a:srgbClr val="FF0000"/>
              </a:solidFill>
              <a:latin typeface="Times" pitchFamily="2" charset="0"/>
            </a:endParaRPr>
          </a:p>
        </p:txBody>
      </p:sp>
      <p:sp>
        <p:nvSpPr>
          <p:cNvPr id="9225" name="TextBox 64">
            <a:extLst>
              <a:ext uri="{FF2B5EF4-FFF2-40B4-BE49-F238E27FC236}">
                <a16:creationId xmlns:a16="http://schemas.microsoft.com/office/drawing/2014/main" id="{E551BD6F-BB7E-8A43-9549-9414F9CFE6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9425" y="3744913"/>
            <a:ext cx="5508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>
                <a:latin typeface="Times" pitchFamily="2" charset="0"/>
              </a:rPr>
              <a:t>DY</a:t>
            </a:r>
          </a:p>
        </p:txBody>
      </p:sp>
      <p:sp>
        <p:nvSpPr>
          <p:cNvPr id="9226" name="TextBox 37">
            <a:extLst>
              <a:ext uri="{FF2B5EF4-FFF2-40B4-BE49-F238E27FC236}">
                <a16:creationId xmlns:a16="http://schemas.microsoft.com/office/drawing/2014/main" id="{EC0C209A-BAF6-7D48-AB2B-DE7BDD1B3B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0738" y="4208463"/>
            <a:ext cx="146208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>
                <a:solidFill>
                  <a:srgbClr val="FF0000"/>
                </a:solidFill>
                <a:latin typeface="Times" pitchFamily="2" charset="0"/>
              </a:rPr>
              <a:t>euterium</a:t>
            </a:r>
          </a:p>
        </p:txBody>
      </p:sp>
      <p:graphicFrame>
        <p:nvGraphicFramePr>
          <p:cNvPr id="9227" name="Object 38">
            <a:extLst>
              <a:ext uri="{FF2B5EF4-FFF2-40B4-BE49-F238E27FC236}">
                <a16:creationId xmlns:a16="http://schemas.microsoft.com/office/drawing/2014/main" id="{025C6B04-0607-0C42-854B-5869076B065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4963" y="5294313"/>
          <a:ext cx="4370387" cy="852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90" name="Equation" r:id="rId17" imgW="2286000" imgH="444500" progId="Equation.3">
                  <p:embed/>
                </p:oleObj>
              </mc:Choice>
              <mc:Fallback>
                <p:oleObj name="Equation" r:id="rId17" imgW="2286000" imgH="444500" progId="Equation.3">
                  <p:embed/>
                  <p:pic>
                    <p:nvPicPr>
                      <p:cNvPr id="9227" name="Object 38">
                        <a:extLst>
                          <a:ext uri="{FF2B5EF4-FFF2-40B4-BE49-F238E27FC236}">
                            <a16:creationId xmlns:a16="http://schemas.microsoft.com/office/drawing/2014/main" id="{025C6B04-0607-0C42-854B-5869076B065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963" y="5294313"/>
                        <a:ext cx="4370387" cy="852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41DE6A-34FC-8048-9206-8E8346C21E9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F225F2CB-9131-5645-AEF1-FF38A7711BD9}" type="datetime1">
              <a:rPr lang="en-US" altLang="en-US">
                <a:solidFill>
                  <a:srgbClr val="898989"/>
                </a:solidFill>
              </a:rPr>
              <a:pPr/>
              <a:t>7/25/18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97ABC9-A7D9-DF41-9D67-FD75562FE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Ming Liu @E906 Collab. Mtg.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60F71CA5-00A5-0747-9A32-AEAF2C1678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5238" y="5337175"/>
            <a:ext cx="881062" cy="738188"/>
          </a:xfrm>
          <a:prstGeom prst="ellipse">
            <a:avLst/>
          </a:prstGeom>
          <a:solidFill>
            <a:srgbClr val="FFFF00">
              <a:alpha val="27843"/>
            </a:srgbClr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9231" name="TextBox 3">
            <a:extLst>
              <a:ext uri="{FF2B5EF4-FFF2-40B4-BE49-F238E27FC236}">
                <a16:creationId xmlns:a16="http://schemas.microsoft.com/office/drawing/2014/main" id="{88C4036C-44C9-734C-9627-B8B82DC32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6146800"/>
            <a:ext cx="3673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u="sng">
                <a:solidFill>
                  <a:srgbClr val="0000FF"/>
                </a:solidFill>
              </a:rPr>
              <a:t>Possible sea-quark shadowing effects</a:t>
            </a:r>
          </a:p>
        </p:txBody>
      </p:sp>
    </p:spTree>
    <p:extLst>
      <p:ext uri="{BB962C8B-B14F-4D97-AF65-F5344CB8AC3E}">
        <p14:creationId xmlns:p14="http://schemas.microsoft.com/office/powerpoint/2010/main" val="15733606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9.5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6079</TotalTime>
  <Words>4907</Words>
  <Application>Microsoft Macintosh PowerPoint</Application>
  <PresentationFormat>On-screen Show (4:3)</PresentationFormat>
  <Paragraphs>984</Paragraphs>
  <Slides>94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94</vt:i4>
      </vt:variant>
    </vt:vector>
  </HeadingPairs>
  <TitlesOfParts>
    <vt:vector size="113" baseType="lpstr">
      <vt:lpstr>等线</vt:lpstr>
      <vt:lpstr>等线 Light</vt:lpstr>
      <vt:lpstr>ＭＳ Ｐゴシック</vt:lpstr>
      <vt:lpstr>宋体</vt:lpstr>
      <vt:lpstr>Tekton Pro Bold</vt:lpstr>
      <vt:lpstr>游ゴシック</vt:lpstr>
      <vt:lpstr>游ゴシック Light</vt:lpstr>
      <vt:lpstr>Arial</vt:lpstr>
      <vt:lpstr>Calibri</vt:lpstr>
      <vt:lpstr>Calibri Light</vt:lpstr>
      <vt:lpstr>Gill Sans</vt:lpstr>
      <vt:lpstr>Helvetica</vt:lpstr>
      <vt:lpstr>Symbol</vt:lpstr>
      <vt:lpstr>Times</vt:lpstr>
      <vt:lpstr>Times New Roman</vt:lpstr>
      <vt:lpstr>Wingdings</vt:lpstr>
      <vt:lpstr>Office Theme</vt:lpstr>
      <vt:lpstr>Equation</vt:lpstr>
      <vt:lpstr>Picture</vt:lpstr>
      <vt:lpstr>Overview of SeaQuest/E1039 Polarized Fixed Target Drell-Yan Experiment at Fermilab </vt:lpstr>
      <vt:lpstr>Outline</vt:lpstr>
      <vt:lpstr>The Intensity Frontier at Fermilab</vt:lpstr>
      <vt:lpstr>SeaQuest at the Intensity Frontier at Fermilab</vt:lpstr>
      <vt:lpstr>SeaQuest Spectrometer</vt:lpstr>
      <vt:lpstr>Dimuon Mass</vt:lpstr>
      <vt:lpstr>High Density Polarized Proton (Neutron) Target</vt:lpstr>
      <vt:lpstr>E1039 Status</vt:lpstr>
      <vt:lpstr>The Drell-Yan Process</vt:lpstr>
      <vt:lpstr>Access Sea Quark Distributions with Drell-Yan Process</vt:lpstr>
      <vt:lpstr>Flavor Asymmetry of Sea Quarks</vt:lpstr>
      <vt:lpstr>Sea Quarks OAM?</vt:lpstr>
      <vt:lpstr>PowerPoint Presentation</vt:lpstr>
      <vt:lpstr>SeaQuest Timeline</vt:lpstr>
      <vt:lpstr>Top View of SeaQuest/E1039 Spectrometer (Photo)</vt:lpstr>
      <vt:lpstr>Proposal for a Dedicated Dark Sector Physics Program at SeaQuest </vt:lpstr>
      <vt:lpstr>PowerPoint Presentation</vt:lpstr>
      <vt:lpstr>PowerPoint Presentation</vt:lpstr>
      <vt:lpstr>Money Plots (I) to include all other experimental searches up to year ~2025+</vt:lpstr>
      <vt:lpstr>Money Plots (II) - with all Future Projections</vt:lpstr>
      <vt:lpstr>PowerPoint Presentation</vt:lpstr>
      <vt:lpstr>SeaQuest/E1039 Drell-Yan Exp. </vt:lpstr>
      <vt:lpstr>PowerPoint Presentation</vt:lpstr>
      <vt:lpstr>PowerPoint Presentation</vt:lpstr>
      <vt:lpstr>Nucleon Structure @Leading Twist  Collinear Approximation (I)</vt:lpstr>
      <vt:lpstr>Including kT … 5 more (II)</vt:lpstr>
      <vt:lpstr>PowerPoint Presentation</vt:lpstr>
      <vt:lpstr>Drell-Yan Transverse Single Spin Asymmetry @Fermilab SeaQuark Sivers Effects</vt:lpstr>
      <vt:lpstr>Outline</vt:lpstr>
      <vt:lpstr>Four Decades of Transverse Spin Measurements  - Do we understand the physics?  </vt:lpstr>
      <vt:lpstr>Nucleon 3-D Structure and TMD</vt:lpstr>
      <vt:lpstr>Probe the Underlying Physics via Hard Scatterings TMD vs Collinear Twist-3 Factorizations</vt:lpstr>
      <vt:lpstr>PowerPoint Presentation</vt:lpstr>
      <vt:lpstr>Sivers Functions from Global Fits – Quarks </vt:lpstr>
      <vt:lpstr>Drell-Yan Sivers Asymmetries</vt:lpstr>
      <vt:lpstr>Polarized Target</vt:lpstr>
      <vt:lpstr>E1039 DY AN Sensitivity</vt:lpstr>
      <vt:lpstr>Electroweak Probe for Sea Quarks at High Energy at RHIC</vt:lpstr>
      <vt:lpstr>PowerPoint Presentation</vt:lpstr>
      <vt:lpstr>PowerPoint Presentation</vt:lpstr>
      <vt:lpstr>Open Charm Production in p+p at LO - access gluon distribution </vt:lpstr>
      <vt:lpstr>Gluon Sivers in the Valence Region - a lot of gluons at high x!</vt:lpstr>
      <vt:lpstr>J/ψ AN</vt:lpstr>
      <vt:lpstr>PowerPoint Presentation</vt:lpstr>
      <vt:lpstr>High Precision  AN Measurements @SeaQuest </vt:lpstr>
      <vt:lpstr>SeaQuest Dimuons:  Improve acceptance for low mass dimuons</vt:lpstr>
      <vt:lpstr>PowerPoint Presentation</vt:lpstr>
      <vt:lpstr>Heavy Quark TSSA @Fermilab Twist-3 quark-gluon correlation functions </vt:lpstr>
      <vt:lpstr>Open Charm TSSA at Low Energy</vt:lpstr>
      <vt:lpstr>First Precision Open HF AN from PHENIX</vt:lpstr>
      <vt:lpstr>More on Open Charm Production</vt:lpstr>
      <vt:lpstr>Open Charm via high pT Single muons?</vt:lpstr>
      <vt:lpstr>Unpolarized Sea Quark Distributions</vt:lpstr>
      <vt:lpstr>Day-1 Physics: Can we confirm positive TSSA from day-1?</vt:lpstr>
      <vt:lpstr>Experimental Layout for Single Muon Positive Signal Confirmation </vt:lpstr>
      <vt:lpstr>Target and Beam Dump Event Separation target at upstream: Z=-3.5m </vt:lpstr>
      <vt:lpstr>Confirm positive signals from muons from charged hadrons h+/- decays</vt:lpstr>
      <vt:lpstr>The Measured Raw Asymmetry:</vt:lpstr>
      <vt:lpstr>The Normal Approach in “collider-mode”: RHIC, JLab etc.</vt:lpstr>
      <vt:lpstr>How to Measure Drell-Yan(Single Muon) TSSA Raw Asymmetry at 10^-3 Level with a polarized proton target?</vt:lpstr>
      <vt:lpstr>False Detector Asymmetry Study </vt:lpstr>
      <vt:lpstr>Run-2: Close Look of DY Phi Distributions</vt:lpstr>
      <vt:lpstr>A New Approach</vt:lpstr>
      <vt:lpstr>J/Psi MC at Production: Phi</vt:lpstr>
      <vt:lpstr>Drell-Yan MC: Target and Dump Distributions</vt:lpstr>
      <vt:lpstr>Future Work for Improvements</vt:lpstr>
      <vt:lpstr>Summary: New Physics Topics for E1039</vt:lpstr>
      <vt:lpstr>Backup slides</vt:lpstr>
      <vt:lpstr>PowerPoint Presentation</vt:lpstr>
      <vt:lpstr>TSSA in Heavy Quark Production in p+p</vt:lpstr>
      <vt:lpstr>Open Charm TSSA at High Energy at RHIC  Twist-3 tri-gluon correlation Functions </vt:lpstr>
      <vt:lpstr>Drell-Yan Asymmetry (II) 05/27/2015</vt:lpstr>
      <vt:lpstr>Bean Profile Study </vt:lpstr>
      <vt:lpstr>Telescope </vt:lpstr>
      <vt:lpstr>Beam on Target: 4-sigma coverage relative luminosity measurement better than 2x10-4 </vt:lpstr>
      <vt:lpstr>New Beam Collimator, Focusing Q3 and Target</vt:lpstr>
      <vt:lpstr>Beam position and angular direction measurements 4/1/2015 </vt:lpstr>
      <vt:lpstr>Reality: Not So Perfect Detector and Beam Controls </vt:lpstr>
      <vt:lpstr>How it works?</vt:lpstr>
      <vt:lpstr>Run-2 DY Dimuon (Roadset 57): all targets</vt:lpstr>
      <vt:lpstr>New Beam Collimator, Focusing Q3 and Target</vt:lpstr>
      <vt:lpstr>Run-3 Beam X Position Stability vs Spill_ID Run = 13360,  M3TGHM/HS; VM/VS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Determine and Calibrate dE/dx with DY in p+A</vt:lpstr>
    </vt:vector>
  </TitlesOfParts>
  <Company/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Exploring Transverse Spin Physics at SeaQuest </dc:title>
  <dc:creator>Ming Liu</dc:creator>
  <cp:lastModifiedBy>Ming Liu</cp:lastModifiedBy>
  <cp:revision>253</cp:revision>
  <cp:lastPrinted>2018-06-15T14:40:28Z</cp:lastPrinted>
  <dcterms:created xsi:type="dcterms:W3CDTF">2018-06-11T16:38:12Z</dcterms:created>
  <dcterms:modified xsi:type="dcterms:W3CDTF">2018-07-25T15:45:16Z</dcterms:modified>
</cp:coreProperties>
</file>