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38"/>
  </p:notesMasterIdLst>
  <p:sldIdLst>
    <p:sldId id="256" r:id="rId2"/>
    <p:sldId id="428" r:id="rId3"/>
    <p:sldId id="447" r:id="rId4"/>
    <p:sldId id="441" r:id="rId5"/>
    <p:sldId id="432" r:id="rId6"/>
    <p:sldId id="320" r:id="rId7"/>
    <p:sldId id="440" r:id="rId8"/>
    <p:sldId id="449" r:id="rId9"/>
    <p:sldId id="437" r:id="rId10"/>
    <p:sldId id="412" r:id="rId11"/>
    <p:sldId id="398" r:id="rId12"/>
    <p:sldId id="370" r:id="rId13"/>
    <p:sldId id="401" r:id="rId14"/>
    <p:sldId id="418" r:id="rId15"/>
    <p:sldId id="450" r:id="rId16"/>
    <p:sldId id="444" r:id="rId17"/>
    <p:sldId id="445" r:id="rId18"/>
    <p:sldId id="397" r:id="rId19"/>
    <p:sldId id="434" r:id="rId20"/>
    <p:sldId id="452" r:id="rId21"/>
    <p:sldId id="435" r:id="rId22"/>
    <p:sldId id="260" r:id="rId23"/>
    <p:sldId id="273" r:id="rId24"/>
    <p:sldId id="457" r:id="rId25"/>
    <p:sldId id="455" r:id="rId26"/>
    <p:sldId id="456" r:id="rId27"/>
    <p:sldId id="446" r:id="rId28"/>
    <p:sldId id="458" r:id="rId29"/>
    <p:sldId id="451" r:id="rId30"/>
    <p:sldId id="329" r:id="rId31"/>
    <p:sldId id="278" r:id="rId32"/>
    <p:sldId id="281" r:id="rId33"/>
    <p:sldId id="282" r:id="rId34"/>
    <p:sldId id="283" r:id="rId35"/>
    <p:sldId id="453" r:id="rId36"/>
    <p:sldId id="314" r:id="rId3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68"/>
    <p:restoredTop sz="94631"/>
  </p:normalViewPr>
  <p:slideViewPr>
    <p:cSldViewPr snapToGrid="0" snapToObjects="1">
      <p:cViewPr>
        <p:scale>
          <a:sx n="120" d="100"/>
          <a:sy n="120" d="100"/>
        </p:scale>
        <p:origin x="312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7" Type="http://schemas.openxmlformats.org/officeDocument/2006/relationships/image" Target="../media/image78.emf"/><Relationship Id="rId2" Type="http://schemas.openxmlformats.org/officeDocument/2006/relationships/image" Target="../media/image73.emf"/><Relationship Id="rId1" Type="http://schemas.openxmlformats.org/officeDocument/2006/relationships/image" Target="../media/image72.emf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8D636-33BD-964A-AAE6-3829E30FCBCD}" type="datetimeFigureOut">
              <a:rPr lang="en-US" smtClean="0"/>
              <a:t>7/28/18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760D8-6865-CC4D-8031-D2A27720A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31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2AEA5EB-B6BB-1E40-AF7D-BEB01BC33F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22ECE6F-243A-F546-BAFE-1557A83CC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6658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F86D0383-403B-B24D-A618-2C530A785A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E319005C-BD8C-D145-AEAD-297607549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3672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57D9-C171-4C43-B30B-18F39FF51D7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26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>
            <a:extLst>
              <a:ext uri="{FF2B5EF4-FFF2-40B4-BE49-F238E27FC236}">
                <a16:creationId xmlns:a16="http://schemas.microsoft.com/office/drawing/2014/main" id="{8B1A1E81-0EC1-254A-ACF5-B7744864F0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494676F6-1896-5E4F-BA63-E73030A422A6}" type="slidenum">
              <a:rPr lang="en-US" altLang="en-US">
                <a:latin typeface="Times" pitchFamily="2" charset="0"/>
              </a:rPr>
              <a:pPr/>
              <a:t>36</a:t>
            </a:fld>
            <a:endParaRPr lang="en-US" altLang="en-US">
              <a:latin typeface="Times" pitchFamily="2" charset="0"/>
            </a:endParaRPr>
          </a:p>
        </p:txBody>
      </p:sp>
      <p:sp>
        <p:nvSpPr>
          <p:cNvPr id="116738" name="Rectangle 1026">
            <a:extLst>
              <a:ext uri="{FF2B5EF4-FFF2-40B4-BE49-F238E27FC236}">
                <a16:creationId xmlns:a16="http://schemas.microsoft.com/office/drawing/2014/main" id="{6A8B592B-25F2-FD48-AE73-7583AC12BC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1027">
            <a:extLst>
              <a:ext uri="{FF2B5EF4-FFF2-40B4-BE49-F238E27FC236}">
                <a16:creationId xmlns:a16="http://schemas.microsoft.com/office/drawing/2014/main" id="{8C5A2BBC-822B-AE4E-AF3E-DC5DED7A36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992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EDF55-B22D-4E47-ACE4-68DBCEC00D1A}" type="datetime1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88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76553-BA13-DF43-B8F5-BA0E2FDBDAC1}" type="datetime1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08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6F32-7614-844C-B695-9B92B971F988}" type="datetime1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01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BD1BE-CFE3-624A-91FC-653AB8D8F084}" type="datetime1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4AFDC-321D-3946-94F1-8464D35A604A}" type="datetime1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0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C86A2-2410-C147-8BF8-64BD908DAE27}" type="datetime1">
              <a:rPr lang="en-US" smtClean="0"/>
              <a:t>7/28/18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28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936B-EBE9-3D40-8962-5853A9AA5A87}" type="datetime1">
              <a:rPr lang="en-US" smtClean="0"/>
              <a:t>7/28/18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88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083DE-FA7B-AB49-97DD-E91672B25C8A}" type="datetime1">
              <a:rPr lang="en-US" smtClean="0"/>
              <a:t>7/28/18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15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15387-F339-9542-A61A-193B2DA0A6E0}" type="datetime1">
              <a:rPr lang="en-US" smtClean="0"/>
              <a:t>7/28/18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70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85A4-3599-C645-BD92-6516187B5D35}" type="datetime1">
              <a:rPr lang="en-US" smtClean="0"/>
              <a:t>7/28/18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33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60834-C883-0D44-89F7-2949501D963A}" type="datetime1">
              <a:rPr lang="en-US" smtClean="0"/>
              <a:t>7/28/18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3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9A65B-DF9A-5546-91D8-05FB7418C92C}" type="datetime1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F5EB-8552-124D-B82A-3E36BD850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2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5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2.emf"/><Relationship Id="rId4" Type="http://schemas.openxmlformats.org/officeDocument/2006/relationships/oleObject" Target="../embeddings/oleObject2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emf"/><Relationship Id="rId5" Type="http://schemas.openxmlformats.org/officeDocument/2006/relationships/image" Target="../media/image48.emf"/><Relationship Id="rId4" Type="http://schemas.openxmlformats.org/officeDocument/2006/relationships/image" Target="../media/image70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76.emf"/><Relationship Id="rId18" Type="http://schemas.openxmlformats.org/officeDocument/2006/relationships/image" Target="../media/image78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3.emf"/><Relationship Id="rId12" Type="http://schemas.openxmlformats.org/officeDocument/2006/relationships/oleObject" Target="../embeddings/oleObject7.bin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9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75.emf"/><Relationship Id="rId5" Type="http://schemas.openxmlformats.org/officeDocument/2006/relationships/image" Target="../media/image72.emf"/><Relationship Id="rId15" Type="http://schemas.openxmlformats.org/officeDocument/2006/relationships/image" Target="../media/image77.e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74.emf"/><Relationship Id="rId14" Type="http://schemas.openxmlformats.org/officeDocument/2006/relationships/oleObject" Target="../embeddings/oleObject8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741F2-6A5F-6F47-A931-77475B892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505" y="231258"/>
            <a:ext cx="8187397" cy="2130504"/>
          </a:xfrm>
        </p:spPr>
        <p:txBody>
          <a:bodyPr>
            <a:noAutofit/>
          </a:bodyPr>
          <a:lstStyle/>
          <a:p>
            <a:r>
              <a:rPr lang="en-US" sz="3000" dirty="0"/>
              <a:t>Overview of </a:t>
            </a:r>
            <a:r>
              <a:rPr lang="en-US" sz="3000" dirty="0" err="1"/>
              <a:t>SeaQuest</a:t>
            </a:r>
            <a:r>
              <a:rPr lang="en-US" sz="3000" dirty="0"/>
              <a:t>/E1039 Polarized Fixed Target </a:t>
            </a:r>
            <a:r>
              <a:rPr lang="en-US" sz="3000" dirty="0" err="1"/>
              <a:t>Drell</a:t>
            </a:r>
            <a:r>
              <a:rPr lang="en-US" sz="3000" dirty="0"/>
              <a:t>-Yan Experiment at </a:t>
            </a:r>
            <a:r>
              <a:rPr lang="en-US" sz="3000" dirty="0" err="1"/>
              <a:t>Fermilab</a:t>
            </a:r>
            <a:r>
              <a:rPr lang="en-US" sz="3000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CA2DEB-F474-B142-961E-15113C84C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9349" y="2701528"/>
            <a:ext cx="6165668" cy="1963508"/>
          </a:xfrm>
        </p:spPr>
        <p:txBody>
          <a:bodyPr>
            <a:normAutofit/>
          </a:bodyPr>
          <a:lstStyle/>
          <a:p>
            <a:r>
              <a:rPr lang="en-US" dirty="0"/>
              <a:t>Ming </a:t>
            </a:r>
            <a:r>
              <a:rPr lang="en-US" dirty="0" err="1"/>
              <a:t>Xiong</a:t>
            </a:r>
            <a:r>
              <a:rPr lang="en-US" dirty="0"/>
              <a:t> Liu (</a:t>
            </a:r>
            <a:r>
              <a:rPr lang="zh-CN" altLang="en-US" dirty="0"/>
              <a:t>柳明雄</a:t>
            </a:r>
            <a:r>
              <a:rPr lang="en-US" dirty="0"/>
              <a:t>)</a:t>
            </a:r>
          </a:p>
          <a:p>
            <a:r>
              <a:rPr lang="en-US" dirty="0"/>
              <a:t>Los Alamos National Laboratory</a:t>
            </a:r>
          </a:p>
          <a:p>
            <a:r>
              <a:rPr lang="en-US" dirty="0"/>
              <a:t>(For the E1039 Collaboration)</a:t>
            </a:r>
          </a:p>
          <a:p>
            <a:endParaRPr lang="en-US" sz="1500" dirty="0"/>
          </a:p>
          <a:p>
            <a:r>
              <a:rPr lang="en-US" sz="1500" dirty="0"/>
              <a:t>The 10</a:t>
            </a:r>
            <a:r>
              <a:rPr lang="en-US" sz="1500" baseline="30000" dirty="0"/>
              <a:t>th</a:t>
            </a:r>
            <a:r>
              <a:rPr lang="en-US" sz="1500" dirty="0"/>
              <a:t> Workshop on Hadron Physics in China and Opportunities Worldwide </a:t>
            </a:r>
          </a:p>
          <a:p>
            <a:r>
              <a:rPr lang="en-US" sz="1500" dirty="0"/>
              <a:t>Shandong University, Weihai, China </a:t>
            </a:r>
          </a:p>
        </p:txBody>
      </p:sp>
    </p:spTree>
    <p:extLst>
      <p:ext uri="{BB962C8B-B14F-4D97-AF65-F5344CB8AC3E}">
        <p14:creationId xmlns:p14="http://schemas.microsoft.com/office/powerpoint/2010/main" val="2098309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03" y="3919"/>
            <a:ext cx="5869862" cy="857250"/>
          </a:xfrm>
        </p:spPr>
        <p:txBody>
          <a:bodyPr>
            <a:noAutofit/>
          </a:bodyPr>
          <a:lstStyle/>
          <a:p>
            <a:r>
              <a:rPr lang="en-US" sz="2700" dirty="0"/>
              <a:t>Sea Quark Flavor Asymmetry and OAM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865" y="1033910"/>
            <a:ext cx="4065778" cy="121354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1F28FF"/>
                </a:solidFill>
              </a:rPr>
              <a:t>Pion cloud model </a:t>
            </a:r>
          </a:p>
          <a:p>
            <a:r>
              <a:rPr lang="en-US" dirty="0"/>
              <a:t>Sea-quark flavor asymmetry</a:t>
            </a:r>
          </a:p>
          <a:p>
            <a:r>
              <a:rPr lang="en-US" dirty="0"/>
              <a:t>Sea-quark orbital angular motion </a:t>
            </a:r>
          </a:p>
          <a:p>
            <a:r>
              <a:rPr lang="en-US" altLang="zh-CN" dirty="0"/>
              <a:t>Expect large </a:t>
            </a:r>
            <a:r>
              <a:rPr lang="en-US" altLang="zh-CN" dirty="0" err="1"/>
              <a:t>Sivers</a:t>
            </a:r>
            <a:r>
              <a:rPr lang="en-US" altLang="zh-CN" dirty="0"/>
              <a:t> function at x = 0.0 ~ 0.4</a:t>
            </a:r>
            <a:endParaRPr lang="en-US" dirty="0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49B1E-E2F1-3642-A83E-D08DD5D84351}" type="datetime1">
              <a:rPr lang="en-US" smtClean="0"/>
              <a:t>7/28/18</a:t>
            </a:fld>
            <a:endParaRPr lang="en-US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10</a:t>
            </a:fld>
            <a:endParaRPr lang="en-US" dirty="0"/>
          </a:p>
        </p:txBody>
      </p:sp>
      <p:pic>
        <p:nvPicPr>
          <p:cNvPr id="4" name="Picture 37" descr="x1x2_accep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8050" y="28689300"/>
            <a:ext cx="6115050" cy="4857750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7372350" y="28803600"/>
            <a:ext cx="6115050" cy="4857750"/>
            <a:chOff x="6313488" y="3433763"/>
            <a:chExt cx="2830512" cy="2822575"/>
          </a:xfrm>
        </p:grpSpPr>
        <p:pic>
          <p:nvPicPr>
            <p:cNvPr id="6" name="Picture 37" descr="x1x2_accep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 rot="18747925">
              <a:off x="7333035" y="4364713"/>
              <a:ext cx="504083" cy="192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50" dirty="0"/>
                <a:t>E906 </a:t>
              </a:r>
              <a:r>
                <a:rPr lang="en-US" sz="1050" dirty="0" err="1"/>
                <a:t>Spect</a:t>
              </a:r>
              <a:r>
                <a:rPr lang="en-US" sz="1050" dirty="0"/>
                <a:t>. </a:t>
              </a:r>
            </a:p>
            <a:p>
              <a:r>
                <a:rPr lang="en-US" sz="1050" dirty="0"/>
                <a:t>Monte Carlo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486650" y="28917900"/>
            <a:ext cx="6115050" cy="4857750"/>
            <a:chOff x="6313488" y="3433763"/>
            <a:chExt cx="2830512" cy="2822575"/>
          </a:xfrm>
        </p:grpSpPr>
        <p:pic>
          <p:nvPicPr>
            <p:cNvPr id="9" name="Picture 37" descr="x1x2_accep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10" name="Text Box 30"/>
            <p:cNvSpPr txBox="1">
              <a:spLocks noChangeArrowheads="1"/>
            </p:cNvSpPr>
            <p:nvPr/>
          </p:nvSpPr>
          <p:spPr bwMode="auto">
            <a:xfrm rot="18747925">
              <a:off x="7333035" y="4364713"/>
              <a:ext cx="504083" cy="192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50" dirty="0"/>
                <a:t>E906 </a:t>
              </a:r>
              <a:r>
                <a:rPr lang="en-US" sz="1050" dirty="0" err="1"/>
                <a:t>Spect</a:t>
              </a:r>
              <a:r>
                <a:rPr lang="en-US" sz="1050" dirty="0"/>
                <a:t>. </a:t>
              </a:r>
            </a:p>
            <a:p>
              <a:r>
                <a:rPr lang="en-US" sz="1050" dirty="0"/>
                <a:t>Monte Carlo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600950" y="29032200"/>
            <a:ext cx="6115050" cy="4857750"/>
            <a:chOff x="6313488" y="3433763"/>
            <a:chExt cx="2830512" cy="2822575"/>
          </a:xfrm>
        </p:grpSpPr>
        <p:pic>
          <p:nvPicPr>
            <p:cNvPr id="12" name="Picture 37" descr="x1x2_accep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13488" y="3433763"/>
              <a:ext cx="2830512" cy="2822575"/>
            </a:xfrm>
            <a:prstGeom prst="rect">
              <a:avLst/>
            </a:prstGeom>
            <a:noFill/>
          </p:spPr>
        </p:pic>
        <p:sp>
          <p:nvSpPr>
            <p:cNvPr id="13" name="Text Box 30"/>
            <p:cNvSpPr txBox="1">
              <a:spLocks noChangeArrowheads="1"/>
            </p:cNvSpPr>
            <p:nvPr/>
          </p:nvSpPr>
          <p:spPr bwMode="auto">
            <a:xfrm rot="18747925">
              <a:off x="7333035" y="4364713"/>
              <a:ext cx="504083" cy="192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50" dirty="0"/>
                <a:t>E906 </a:t>
              </a:r>
              <a:r>
                <a:rPr lang="en-US" sz="1050" dirty="0" err="1"/>
                <a:t>Spect</a:t>
              </a:r>
              <a:r>
                <a:rPr lang="en-US" sz="1050" dirty="0"/>
                <a:t>. </a:t>
              </a:r>
            </a:p>
            <a:p>
              <a:r>
                <a:rPr lang="en-US" sz="1050" dirty="0"/>
                <a:t>Monte Carlo</a:t>
              </a:r>
            </a:p>
          </p:txBody>
        </p:sp>
      </p:grpSp>
      <p:pic>
        <p:nvPicPr>
          <p:cNvPr id="16" name="Picture 2" descr="NaiveProtonSpinPionCloud"/>
          <p:cNvPicPr>
            <a:picLocks noChangeAspect="1" noChangeArrowheads="1"/>
          </p:cNvPicPr>
          <p:nvPr/>
        </p:nvPicPr>
        <p:blipFill rotWithShape="1">
          <a:blip r:embed="rId3"/>
          <a:srcRect t="10189" b="36464"/>
          <a:stretch/>
        </p:blipFill>
        <p:spPr>
          <a:xfrm>
            <a:off x="4572000" y="2933911"/>
            <a:ext cx="4265749" cy="1758700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7769" y="3919"/>
            <a:ext cx="3035745" cy="268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635670-3A61-F841-9EA1-2F5F2111F8B0}"/>
              </a:ext>
            </a:extLst>
          </p:cNvPr>
          <p:cNvSpPr txBox="1"/>
          <p:nvPr/>
        </p:nvSpPr>
        <p:spPr>
          <a:xfrm>
            <a:off x="4537276" y="2717346"/>
            <a:ext cx="404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F28FF"/>
                </a:solidFill>
              </a:rPr>
              <a:t>|p&gt; = a|p</a:t>
            </a:r>
            <a:r>
              <a:rPr lang="en-US" baseline="-25000" dirty="0">
                <a:solidFill>
                  <a:srgbClr val="1F28FF"/>
                </a:solidFill>
              </a:rPr>
              <a:t>0</a:t>
            </a:r>
            <a:r>
              <a:rPr lang="en-US" dirty="0">
                <a:solidFill>
                  <a:srgbClr val="1F28FF"/>
                </a:solidFill>
              </a:rPr>
              <a:t>&gt; + b|p</a:t>
            </a:r>
            <a:r>
              <a:rPr lang="en-US" baseline="-25000" dirty="0">
                <a:solidFill>
                  <a:srgbClr val="1F28FF"/>
                </a:solidFill>
              </a:rPr>
              <a:t>0</a:t>
            </a:r>
            <a:r>
              <a:rPr lang="en-US" dirty="0">
                <a:solidFill>
                  <a:srgbClr val="1F28FF"/>
                </a:solidFill>
              </a:rPr>
              <a:t> + pi</a:t>
            </a:r>
            <a:r>
              <a:rPr lang="en-US" baseline="30000" dirty="0">
                <a:solidFill>
                  <a:srgbClr val="1F28FF"/>
                </a:solidFill>
              </a:rPr>
              <a:t>0</a:t>
            </a:r>
            <a:r>
              <a:rPr lang="en-US" dirty="0">
                <a:solidFill>
                  <a:srgbClr val="1F28FF"/>
                </a:solidFill>
              </a:rPr>
              <a:t>&gt; + </a:t>
            </a:r>
            <a:r>
              <a:rPr lang="en-US" dirty="0" err="1">
                <a:solidFill>
                  <a:srgbClr val="1F28FF"/>
                </a:solidFill>
              </a:rPr>
              <a:t>c|n+pi</a:t>
            </a:r>
            <a:r>
              <a:rPr lang="en-US" baseline="30000" dirty="0">
                <a:solidFill>
                  <a:srgbClr val="1F28FF"/>
                </a:solidFill>
              </a:rPr>
              <a:t>+</a:t>
            </a:r>
            <a:r>
              <a:rPr lang="en-US" dirty="0">
                <a:solidFill>
                  <a:srgbClr val="1F28FF"/>
                </a:solidFill>
              </a:rPr>
              <a:t>&gt; + …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DF08C9-81E0-BD4A-9E2D-AAD03D1F96F7}"/>
              </a:ext>
            </a:extLst>
          </p:cNvPr>
          <p:cNvSpPr txBox="1"/>
          <p:nvPr/>
        </p:nvSpPr>
        <p:spPr>
          <a:xfrm>
            <a:off x="4184826" y="930384"/>
            <a:ext cx="1780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F28FF"/>
                </a:solidFill>
              </a:rPr>
              <a:t>Pion cloud and </a:t>
            </a:r>
          </a:p>
          <a:p>
            <a:r>
              <a:rPr lang="en-US" dirty="0">
                <a:solidFill>
                  <a:srgbClr val="1F28FF"/>
                </a:solidFill>
              </a:rPr>
              <a:t>Drell-Yan process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62FDC4C-713C-A144-A077-0484654C2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413" y="2504532"/>
            <a:ext cx="3257009" cy="178414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6C79E33-2C5C-9C44-BB4B-D3E51B7FC4B0}"/>
              </a:ext>
            </a:extLst>
          </p:cNvPr>
          <p:cNvSpPr txBox="1"/>
          <p:nvPr/>
        </p:nvSpPr>
        <p:spPr>
          <a:xfrm>
            <a:off x="431413" y="4352540"/>
            <a:ext cx="83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A6B058-F740-E142-9F99-284DA8577A88}"/>
              </a:ext>
            </a:extLst>
          </p:cNvPr>
          <p:cNvSpPr txBox="1"/>
          <p:nvPr/>
        </p:nvSpPr>
        <p:spPr>
          <a:xfrm>
            <a:off x="2915466" y="4352540"/>
            <a:ext cx="95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F28FF"/>
                </a:solidFill>
              </a:rPr>
              <a:t>neutron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BCC2AE-617B-1B4B-AC89-815F980A1D72}"/>
              </a:ext>
            </a:extLst>
          </p:cNvPr>
          <p:cNvSpPr txBox="1"/>
          <p:nvPr/>
        </p:nvSpPr>
        <p:spPr>
          <a:xfrm>
            <a:off x="6827305" y="4340781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</a:t>
            </a:r>
            <a:r>
              <a:rPr lang="en-US" sz="2000" b="1" baseline="-25000" dirty="0">
                <a:solidFill>
                  <a:srgbClr val="FF0000"/>
                </a:solidFill>
              </a:rPr>
              <a:t>Z</a:t>
            </a:r>
            <a:r>
              <a:rPr lang="en-US" sz="2000" b="1" dirty="0">
                <a:solidFill>
                  <a:srgbClr val="FF0000"/>
                </a:solidFill>
              </a:rPr>
              <a:t> = 1</a:t>
            </a:r>
          </a:p>
        </p:txBody>
      </p:sp>
    </p:spTree>
    <p:extLst>
      <p:ext uri="{BB962C8B-B14F-4D97-AF65-F5344CB8AC3E}">
        <p14:creationId xmlns:p14="http://schemas.microsoft.com/office/powerpoint/2010/main" val="2946448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422C-D8F5-E445-82F3-C2E86F5C7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788" y="42532"/>
            <a:ext cx="7418296" cy="785181"/>
          </a:xfrm>
        </p:spPr>
        <p:txBody>
          <a:bodyPr>
            <a:normAutofit/>
          </a:bodyPr>
          <a:lstStyle/>
          <a:p>
            <a:r>
              <a:rPr lang="en-US" b="1" dirty="0"/>
              <a:t>Nucleon 3-D Structure and </a:t>
            </a:r>
            <a:r>
              <a:rPr lang="en-US" b="1" dirty="0" err="1"/>
              <a:t>Sivers</a:t>
            </a:r>
            <a:r>
              <a:rPr lang="en-US" b="1" dirty="0"/>
              <a:t> Function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802CED-C9E4-CC4F-B74B-1EDECFA6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F4599-5C5D-2841-86D8-FD710B18D7B0}" type="datetime1">
              <a:rPr lang="en-US" smtClean="0"/>
              <a:t>7/28/18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690E30-8D43-CF49-8B65-BED3CA7CD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5CB53F-53BB-E24E-BDBB-D4C7C15E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7">
            <a:extLst>
              <a:ext uri="{FF2B5EF4-FFF2-40B4-BE49-F238E27FC236}">
                <a16:creationId xmlns:a16="http://schemas.microsoft.com/office/drawing/2014/main" id="{4E532107-54EE-4744-8531-EFD7DB9DDC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6344901">
            <a:off x="192127" y="131638"/>
            <a:ext cx="1141882" cy="1028995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BB4EE6-AF2D-A14A-BC88-3944A3B07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507" y="938499"/>
            <a:ext cx="2167070" cy="7935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811FE1-B318-FA47-8712-06143B0BE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507" y="1885392"/>
            <a:ext cx="2897283" cy="29864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32F17D-6A83-2E42-9069-A77D85C3C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26" y="1768565"/>
            <a:ext cx="3845595" cy="28985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3DE090-18F1-EF4D-AE09-66E28F6460D0}"/>
              </a:ext>
            </a:extLst>
          </p:cNvPr>
          <p:cNvGrpSpPr/>
          <p:nvPr/>
        </p:nvGrpSpPr>
        <p:grpSpPr>
          <a:xfrm>
            <a:off x="900114" y="1325133"/>
            <a:ext cx="3319693" cy="461665"/>
            <a:chOff x="1981200" y="1083182"/>
            <a:chExt cx="3319693" cy="4616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BBB021-B5B1-0441-9D25-44D2C24D4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1200" y="1100806"/>
              <a:ext cx="2590800" cy="4064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E09D82-165B-D248-9EE1-6E0DA2F8A9D2}"/>
                </a:ext>
              </a:extLst>
            </p:cNvPr>
            <p:cNvSpPr txBox="1"/>
            <p:nvPr/>
          </p:nvSpPr>
          <p:spPr>
            <a:xfrm>
              <a:off x="4412508" y="1083182"/>
              <a:ext cx="8883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(x, </a:t>
              </a:r>
              <a:r>
                <a:rPr lang="en-US" sz="2400" dirty="0" err="1"/>
                <a:t>k</a:t>
              </a:r>
              <a:r>
                <a:rPr lang="en-US" sz="2400" baseline="-25000" dirty="0" err="1"/>
                <a:t>T</a:t>
              </a:r>
              <a:r>
                <a:rPr lang="en-US" sz="24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1335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5C6F9-69E7-0D43-BE79-E367AEE4D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612"/>
            <a:ext cx="7263075" cy="871694"/>
          </a:xfrm>
        </p:spPr>
        <p:txBody>
          <a:bodyPr>
            <a:normAutofit/>
          </a:bodyPr>
          <a:lstStyle/>
          <a:p>
            <a:r>
              <a:rPr lang="en-US" sz="3000" b="1" dirty="0" err="1"/>
              <a:t>Sivers</a:t>
            </a:r>
            <a:r>
              <a:rPr lang="en-US" sz="3000" b="1" dirty="0"/>
              <a:t> Functions from Global 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1D3D4-908B-DD4A-A202-D1471D9C4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91954"/>
            <a:ext cx="8175108" cy="490541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1F28FF"/>
                </a:solidFill>
              </a:rPr>
              <a:t>Sea Quark </a:t>
            </a:r>
            <a:r>
              <a:rPr lang="en-US" dirty="0" err="1">
                <a:solidFill>
                  <a:srgbClr val="1F28FF"/>
                </a:solidFill>
              </a:rPr>
              <a:t>Sivers</a:t>
            </a:r>
            <a:r>
              <a:rPr lang="en-US" dirty="0">
                <a:solidFill>
                  <a:srgbClr val="1F28FF"/>
                </a:solidFill>
              </a:rPr>
              <a:t> poorly constrained, SIDIS not sensitive to sea quarks at large x  </a:t>
            </a:r>
          </a:p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D5E8C54-B121-FE40-922E-B74CD806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C89BB-36F4-F647-A8C6-21E0C306B721}" type="datetime1">
              <a:rPr lang="en-US" smtClean="0"/>
              <a:t>7/28/18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E1FB8D6-09D4-2446-AB07-4377C27BC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CEB482B-0B61-1645-84B5-54EB097B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12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A4B9A8-701D-5941-A0FC-AA5A9D08EB25}"/>
              </a:ext>
            </a:extLst>
          </p:cNvPr>
          <p:cNvGrpSpPr/>
          <p:nvPr/>
        </p:nvGrpSpPr>
        <p:grpSpPr>
          <a:xfrm>
            <a:off x="1252276" y="1183193"/>
            <a:ext cx="6319157" cy="3839346"/>
            <a:chOff x="145701" y="1885295"/>
            <a:chExt cx="8065094" cy="481142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E59D15-44BE-B74C-BB7F-9203BE14975C}"/>
                </a:ext>
              </a:extLst>
            </p:cNvPr>
            <p:cNvGrpSpPr/>
            <p:nvPr/>
          </p:nvGrpSpPr>
          <p:grpSpPr>
            <a:xfrm>
              <a:off x="145701" y="1885295"/>
              <a:ext cx="8065094" cy="4811424"/>
              <a:chOff x="43926" y="1845101"/>
              <a:chExt cx="8065094" cy="481142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5E1909B-37C3-8B46-9869-6CF8FC040F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7352"/>
              <a:stretch/>
            </p:blipFill>
            <p:spPr>
              <a:xfrm>
                <a:off x="43926" y="1899138"/>
                <a:ext cx="8065094" cy="4757387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ABEF71-A5C2-E24A-8F23-90B258AAD5F2}"/>
                  </a:ext>
                </a:extLst>
              </p:cNvPr>
              <p:cNvSpPr txBox="1"/>
              <p:nvPr/>
            </p:nvSpPr>
            <p:spPr>
              <a:xfrm>
                <a:off x="5240844" y="1845101"/>
                <a:ext cx="2461628" cy="318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1612.06413, M. </a:t>
                </a:r>
                <a:r>
                  <a:rPr lang="en-US" sz="1050" dirty="0" err="1"/>
                  <a:t>Anselmino</a:t>
                </a:r>
                <a:r>
                  <a:rPr lang="en-US" sz="1050" dirty="0"/>
                  <a:t> et al</a:t>
                </a:r>
              </a:p>
            </p:txBody>
          </p:sp>
        </p:grpSp>
        <p:sp>
          <p:nvSpPr>
            <p:cNvPr id="8" name="Frame 7">
              <a:extLst>
                <a:ext uri="{FF2B5EF4-FFF2-40B4-BE49-F238E27FC236}">
                  <a16:creationId xmlns:a16="http://schemas.microsoft.com/office/drawing/2014/main" id="{44E9AC9D-5A88-9846-86C1-C28B0AA7DD5E}"/>
                </a:ext>
              </a:extLst>
            </p:cNvPr>
            <p:cNvSpPr/>
            <p:nvPr/>
          </p:nvSpPr>
          <p:spPr>
            <a:xfrm>
              <a:off x="994787" y="4139921"/>
              <a:ext cx="2954215" cy="2009670"/>
            </a:xfrm>
            <a:prstGeom prst="frame">
              <a:avLst/>
            </a:prstGeom>
            <a:solidFill>
              <a:srgbClr val="00B05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5FDFCF0-1945-2641-BA6F-7D509F2D1B99}"/>
              </a:ext>
            </a:extLst>
          </p:cNvPr>
          <p:cNvSpPr txBox="1"/>
          <p:nvPr/>
        </p:nvSpPr>
        <p:spPr>
          <a:xfrm>
            <a:off x="461702" y="3414796"/>
            <a:ext cx="119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 quarks</a:t>
            </a:r>
          </a:p>
        </p:txBody>
      </p:sp>
    </p:spTree>
    <p:extLst>
      <p:ext uri="{BB962C8B-B14F-4D97-AF65-F5344CB8AC3E}">
        <p14:creationId xmlns:p14="http://schemas.microsoft.com/office/powerpoint/2010/main" val="4205778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7324C1-31DF-B74F-AA30-4D6A269E78FF}"/>
              </a:ext>
            </a:extLst>
          </p:cNvPr>
          <p:cNvSpPr txBox="1">
            <a:spLocks/>
          </p:cNvSpPr>
          <p:nvPr/>
        </p:nvSpPr>
        <p:spPr>
          <a:xfrm>
            <a:off x="212652" y="88767"/>
            <a:ext cx="4082902" cy="7395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RHIC pp500GeV: W</a:t>
            </a:r>
            <a:r>
              <a:rPr lang="en-US" sz="3300" b="1" baseline="30000" dirty="0"/>
              <a:t>+/-</a:t>
            </a:r>
            <a:r>
              <a:rPr lang="en-US" sz="3300" b="1" dirty="0"/>
              <a:t> A</a:t>
            </a:r>
            <a:r>
              <a:rPr lang="en-US" sz="3300" b="1" baseline="-25000" dirty="0"/>
              <a:t>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A002A4-F1AF-6B4C-BCC8-036565C4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434" y="352165"/>
            <a:ext cx="4598126" cy="22670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F91018-F883-D146-A03C-5BD997EFFD6F}"/>
              </a:ext>
            </a:extLst>
          </p:cNvPr>
          <p:cNvSpPr txBox="1"/>
          <p:nvPr/>
        </p:nvSpPr>
        <p:spPr>
          <a:xfrm>
            <a:off x="373172" y="2510863"/>
            <a:ext cx="34801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RHIC data:</a:t>
            </a:r>
          </a:p>
          <a:p>
            <a:pPr marL="285750" indent="-285750">
              <a:buFontTx/>
              <a:buChar char="-"/>
            </a:pPr>
            <a:r>
              <a:rPr lang="en-US" sz="1350" dirty="0"/>
              <a:t>A mix of valence and sea quark </a:t>
            </a:r>
            <a:r>
              <a:rPr lang="en-US" sz="1350" dirty="0" err="1"/>
              <a:t>Sivers</a:t>
            </a:r>
            <a:endParaRPr lang="en-US" sz="1350" dirty="0"/>
          </a:p>
          <a:p>
            <a:pPr marL="285750" indent="-285750">
              <a:buFontTx/>
              <a:buChar char="-"/>
            </a:pPr>
            <a:r>
              <a:rPr lang="en-US" sz="1350" dirty="0"/>
              <a:t>Quark flavor identified</a:t>
            </a:r>
          </a:p>
          <a:p>
            <a:pPr marL="285750" indent="-285750">
              <a:buFontTx/>
              <a:buChar char="-"/>
            </a:pPr>
            <a:r>
              <a:rPr lang="en-US" sz="1350" dirty="0"/>
              <a:t>High Q</a:t>
            </a:r>
            <a:r>
              <a:rPr lang="en-US" sz="1350" baseline="30000" dirty="0"/>
              <a:t>2</a:t>
            </a:r>
          </a:p>
          <a:p>
            <a:pPr marL="285750" indent="-285750">
              <a:buFontTx/>
              <a:buChar char="-"/>
            </a:pPr>
            <a:r>
              <a:rPr lang="en-US" sz="1350" dirty="0"/>
              <a:t>Statistically limited, ~0(10%)</a:t>
            </a:r>
          </a:p>
          <a:p>
            <a:pPr marL="285750" indent="-285750">
              <a:buFontTx/>
              <a:buChar char="-"/>
            </a:pPr>
            <a:r>
              <a:rPr lang="en-US" sz="1350" b="1" dirty="0">
                <a:solidFill>
                  <a:srgbClr val="1F28FF"/>
                </a:solidFill>
              </a:rPr>
              <a:t>Possible large </a:t>
            </a:r>
            <a:r>
              <a:rPr lang="en-US" sz="1350" b="1" dirty="0" err="1">
                <a:solidFill>
                  <a:srgbClr val="1F28FF"/>
                </a:solidFill>
              </a:rPr>
              <a:t>dbar</a:t>
            </a:r>
            <a:r>
              <a:rPr lang="en-US" sz="1350" b="1" dirty="0">
                <a:solidFill>
                  <a:srgbClr val="1F28FF"/>
                </a:solidFill>
              </a:rPr>
              <a:t> </a:t>
            </a:r>
            <a:r>
              <a:rPr lang="en-US" sz="1350" b="1" dirty="0" err="1">
                <a:solidFill>
                  <a:srgbClr val="1F28FF"/>
                </a:solidFill>
              </a:rPr>
              <a:t>Sivers</a:t>
            </a:r>
            <a:r>
              <a:rPr lang="en-US" sz="1350" b="1" dirty="0">
                <a:solidFill>
                  <a:srgbClr val="1F28FF"/>
                </a:solidFill>
              </a:rPr>
              <a:t> contributions</a:t>
            </a:r>
          </a:p>
          <a:p>
            <a:endParaRPr lang="en-US" sz="1350" dirty="0"/>
          </a:p>
          <a:p>
            <a:r>
              <a:rPr lang="en-US" sz="1600" b="1" dirty="0">
                <a:solidFill>
                  <a:srgbClr val="FF0000"/>
                </a:solidFill>
              </a:rPr>
              <a:t>E1039: </a:t>
            </a:r>
          </a:p>
          <a:p>
            <a:r>
              <a:rPr lang="en-US" sz="1350" dirty="0"/>
              <a:t>- low Q</a:t>
            </a:r>
            <a:r>
              <a:rPr lang="en-US" sz="1350" baseline="30000" dirty="0"/>
              <a:t>2</a:t>
            </a:r>
          </a:p>
          <a:p>
            <a:r>
              <a:rPr lang="en-US" sz="1350" dirty="0"/>
              <a:t>- Good statistics, ~O(1%)   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0C551A9-6691-A442-B907-61A4EBF3B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07AD-0F80-A04A-90CA-40B95C84F0E6}" type="datetime1">
              <a:rPr lang="en-US" smtClean="0"/>
              <a:t>7/28/18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E9EB1B0-ED72-CA4B-8FEB-43344849B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SeaQuest/E1039 Collab. Mtg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D9BB1C8-362B-694F-A697-AE74A15E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13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E953DC-651E-B64D-AD7C-DC316FDEAB01}"/>
              </a:ext>
            </a:extLst>
          </p:cNvPr>
          <p:cNvSpPr txBox="1"/>
          <p:nvPr/>
        </p:nvSpPr>
        <p:spPr>
          <a:xfrm>
            <a:off x="6850471" y="0"/>
            <a:ext cx="16648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Anselmino</a:t>
            </a:r>
            <a:r>
              <a:rPr lang="en-US" sz="1350" dirty="0"/>
              <a:t> et al 2016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DC0E33-7ECB-5948-8B75-87A4388C96F9}"/>
              </a:ext>
            </a:extLst>
          </p:cNvPr>
          <p:cNvGrpSpPr/>
          <p:nvPr/>
        </p:nvGrpSpPr>
        <p:grpSpPr>
          <a:xfrm>
            <a:off x="447603" y="1068022"/>
            <a:ext cx="3638414" cy="1246844"/>
            <a:chOff x="1497204" y="4864943"/>
            <a:chExt cx="4379225" cy="132795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968466C-9D30-6541-B58B-BEF730BE671E}"/>
                </a:ext>
              </a:extLst>
            </p:cNvPr>
            <p:cNvGrpSpPr/>
            <p:nvPr/>
          </p:nvGrpSpPr>
          <p:grpSpPr>
            <a:xfrm>
              <a:off x="1497204" y="4864943"/>
              <a:ext cx="4379225" cy="484657"/>
              <a:chOff x="924448" y="5097141"/>
              <a:chExt cx="4379225" cy="48465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4166547-72CF-4547-8106-E296D4595741}"/>
                  </a:ext>
                </a:extLst>
              </p:cNvPr>
              <p:cNvSpPr txBox="1"/>
              <p:nvPr/>
            </p:nvSpPr>
            <p:spPr>
              <a:xfrm>
                <a:off x="924448" y="5120830"/>
                <a:ext cx="10470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</a:t>
                </a:r>
                <a:r>
                  <a:rPr lang="en-US" baseline="-25000" dirty="0"/>
                  <a:t>N</a:t>
                </a:r>
                <a:r>
                  <a:rPr lang="en-US" dirty="0"/>
                  <a:t>(W</a:t>
                </a:r>
                <a:r>
                  <a:rPr lang="en-US" baseline="30000" dirty="0"/>
                  <a:t>+</a:t>
                </a:r>
                <a:r>
                  <a:rPr lang="en-US" dirty="0"/>
                  <a:t>) ~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2DBD752-7F3D-6B42-A343-14A8BE11A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1223" y="5097141"/>
                <a:ext cx="3282450" cy="484657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6C5C565-444E-AC4A-8C9B-32EA57ECD3F3}"/>
                </a:ext>
              </a:extLst>
            </p:cNvPr>
            <p:cNvGrpSpPr/>
            <p:nvPr/>
          </p:nvGrpSpPr>
          <p:grpSpPr>
            <a:xfrm>
              <a:off x="1535598" y="5729563"/>
              <a:ext cx="4150354" cy="463330"/>
              <a:chOff x="1610518" y="5713633"/>
              <a:chExt cx="4150354" cy="46333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6C9DDE-0CA5-3448-9FA4-790B80B7DE99}"/>
                  </a:ext>
                </a:extLst>
              </p:cNvPr>
              <p:cNvSpPr txBox="1"/>
              <p:nvPr/>
            </p:nvSpPr>
            <p:spPr>
              <a:xfrm>
                <a:off x="1610518" y="5737983"/>
                <a:ext cx="9682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</a:t>
                </a:r>
                <a:r>
                  <a:rPr lang="en-US" baseline="-25000" dirty="0"/>
                  <a:t>N</a:t>
                </a:r>
                <a:r>
                  <a:rPr lang="en-US" dirty="0"/>
                  <a:t>(W</a:t>
                </a:r>
                <a:r>
                  <a:rPr lang="en-US" baseline="30000" dirty="0"/>
                  <a:t>-</a:t>
                </a:r>
                <a:r>
                  <a:rPr lang="en-US" dirty="0"/>
                  <a:t>) ~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14921BF-F90A-6E4A-8845-BD657BA50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6050" y="5713633"/>
                <a:ext cx="3074822" cy="46333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189C8A-DEE3-D24D-BF3B-3F49F1C0822B}"/>
              </a:ext>
            </a:extLst>
          </p:cNvPr>
          <p:cNvGrpSpPr/>
          <p:nvPr/>
        </p:nvGrpSpPr>
        <p:grpSpPr>
          <a:xfrm>
            <a:off x="4454434" y="2524206"/>
            <a:ext cx="4651059" cy="2581900"/>
            <a:chOff x="4454434" y="2524206"/>
            <a:chExt cx="4651059" cy="25819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B5F5CC3-C712-684D-AA64-A1C9C898D0E1}"/>
                </a:ext>
              </a:extLst>
            </p:cNvPr>
            <p:cNvGrpSpPr/>
            <p:nvPr/>
          </p:nvGrpSpPr>
          <p:grpSpPr>
            <a:xfrm>
              <a:off x="4454434" y="2606990"/>
              <a:ext cx="4651059" cy="2499116"/>
              <a:chOff x="4176505" y="946460"/>
              <a:chExt cx="4933778" cy="20193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401E83B-344E-AF4F-90CC-262A6CCB42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49565"/>
              <a:stretch/>
            </p:blipFill>
            <p:spPr>
              <a:xfrm>
                <a:off x="6637844" y="946460"/>
                <a:ext cx="2472439" cy="201930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B9907A-61FE-414E-A0C7-1D39D154D7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9282"/>
              <a:stretch/>
            </p:blipFill>
            <p:spPr>
              <a:xfrm>
                <a:off x="4176505" y="946460"/>
                <a:ext cx="2486309" cy="2019300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FA5F31D-E4B1-834E-AC8D-E27F8B26B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2822" y="2524206"/>
              <a:ext cx="1942659" cy="165568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93CA97C3-1200-054C-8517-862BCB33766D}"/>
              </a:ext>
            </a:extLst>
          </p:cNvPr>
          <p:cNvSpPr/>
          <p:nvPr/>
        </p:nvSpPr>
        <p:spPr>
          <a:xfrm>
            <a:off x="4880344" y="2945219"/>
            <a:ext cx="882503" cy="287079"/>
          </a:xfrm>
          <a:prstGeom prst="ellipse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B89F866-A045-FC4D-A06B-44DB310344DA}"/>
              </a:ext>
            </a:extLst>
          </p:cNvPr>
          <p:cNvSpPr/>
          <p:nvPr/>
        </p:nvSpPr>
        <p:spPr>
          <a:xfrm>
            <a:off x="7223054" y="2970023"/>
            <a:ext cx="882503" cy="287079"/>
          </a:xfrm>
          <a:prstGeom prst="ellipse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03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2022753-83F0-3440-93BA-32855B6F9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01858"/>
          </a:xfrm>
        </p:spPr>
        <p:txBody>
          <a:bodyPr>
            <a:normAutofit/>
          </a:bodyPr>
          <a:lstStyle/>
          <a:p>
            <a:r>
              <a:rPr lang="en-US" b="1" dirty="0"/>
              <a:t>Polarized NH</a:t>
            </a:r>
            <a:r>
              <a:rPr lang="en-US" b="1" baseline="-25000" dirty="0"/>
              <a:t>3</a:t>
            </a:r>
            <a:r>
              <a:rPr lang="en-US" b="1" dirty="0"/>
              <a:t> Target Developed for DY </a:t>
            </a:r>
            <a:r>
              <a:rPr lang="en-US" b="1" dirty="0" err="1"/>
              <a:t>Sivers</a:t>
            </a:r>
            <a:endParaRPr lang="en-US" b="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B23CD5-768C-044B-B527-66D1CE1BC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D743D-45FC-8F4C-915F-345E398E7199}" type="datetime1">
              <a:rPr lang="en-US" smtClean="0"/>
              <a:t>7/28/18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290717-D593-474F-A27F-9A72BEE5E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0452E-F9B4-814B-AA0E-5A6A8C1A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CF209-DA1F-FA4B-8ACB-E520570F8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19" b="6297"/>
          <a:stretch/>
        </p:blipFill>
        <p:spPr>
          <a:xfrm>
            <a:off x="1006567" y="633046"/>
            <a:ext cx="6712738" cy="413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41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FB152-6DAA-FE45-8038-DD7AAAD25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33127"/>
          </a:xfrm>
        </p:spPr>
        <p:txBody>
          <a:bodyPr>
            <a:normAutofit/>
          </a:bodyPr>
          <a:lstStyle/>
          <a:p>
            <a:r>
              <a:rPr lang="en-US" b="1" dirty="0"/>
              <a:t>Dynamic Nuclear Polarization: Pol. ~90%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8D5A4-311F-384E-A454-EF605DC4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1555A-953B-3C41-B03D-E4570EE4B996}" type="datetime1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D9A27-8F37-7E4D-AE86-56B6A1BFA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74E3E-3201-D247-A449-0572B1025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F971E0-A441-754C-85A5-7105D2C2B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13" y="894993"/>
            <a:ext cx="5372100" cy="3670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8DC67A-AFA5-3A46-9CA1-E97495E8C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702" y="3727520"/>
            <a:ext cx="2080425" cy="7303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801EED-3BBC-AF48-88AE-86233D496036}"/>
              </a:ext>
            </a:extLst>
          </p:cNvPr>
          <p:cNvSpPr txBox="1"/>
          <p:nvPr/>
        </p:nvSpPr>
        <p:spPr>
          <a:xfrm>
            <a:off x="6264295" y="2067131"/>
            <a:ext cx="265790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W/o DNP, at thermal </a:t>
            </a:r>
          </a:p>
          <a:p>
            <a:r>
              <a:rPr lang="en-US" dirty="0"/>
              <a:t>equilibrium:</a:t>
            </a:r>
          </a:p>
          <a:p>
            <a:r>
              <a:rPr lang="en-US" dirty="0"/>
              <a:t>  - T = 1K</a:t>
            </a:r>
          </a:p>
          <a:p>
            <a:r>
              <a:rPr lang="en-US" dirty="0"/>
              <a:t>  - B = 5T</a:t>
            </a:r>
          </a:p>
          <a:p>
            <a:r>
              <a:rPr lang="en-US" dirty="0"/>
              <a:t>Proton target polarization:</a:t>
            </a:r>
          </a:p>
          <a:p>
            <a:r>
              <a:rPr lang="en-US" dirty="0">
                <a:solidFill>
                  <a:srgbClr val="1F28FF"/>
                </a:solidFill>
              </a:rPr>
              <a:t>        P</a:t>
            </a:r>
            <a:r>
              <a:rPr lang="en-US" baseline="-25000" dirty="0">
                <a:solidFill>
                  <a:srgbClr val="1F28FF"/>
                </a:solidFill>
              </a:rPr>
              <a:t>i</a:t>
            </a:r>
            <a:r>
              <a:rPr lang="en-US" dirty="0">
                <a:solidFill>
                  <a:srgbClr val="1F28FF"/>
                </a:solidFill>
              </a:rPr>
              <a:t> = 0.5%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2DE549-04B3-9B41-B10B-3BC5B58C392A}"/>
              </a:ext>
            </a:extLst>
          </p:cNvPr>
          <p:cNvSpPr txBox="1"/>
          <p:nvPr/>
        </p:nvSpPr>
        <p:spPr>
          <a:xfrm>
            <a:off x="1517332" y="4288605"/>
            <a:ext cx="1168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V</a:t>
            </a:r>
            <a:r>
              <a:rPr lang="en-US" sz="1600" baseline="-25000" dirty="0" err="1"/>
              <a:t>p</a:t>
            </a:r>
            <a:r>
              <a:rPr lang="en-US" sz="1600" dirty="0"/>
              <a:t>=213MHz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FAA89B-BD26-AE4F-8D2C-EDDF3C4088FB}"/>
              </a:ext>
            </a:extLst>
          </p:cNvPr>
          <p:cNvSpPr/>
          <p:nvPr/>
        </p:nvSpPr>
        <p:spPr>
          <a:xfrm>
            <a:off x="6359702" y="964999"/>
            <a:ext cx="19268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With DNP,</a:t>
            </a:r>
          </a:p>
          <a:p>
            <a:r>
              <a:rPr lang="en-US" dirty="0">
                <a:solidFill>
                  <a:srgbClr val="1F28FF"/>
                </a:solidFill>
              </a:rPr>
              <a:t>        Pol. ~ 90%</a:t>
            </a:r>
          </a:p>
        </p:txBody>
      </p:sp>
    </p:spTree>
    <p:extLst>
      <p:ext uri="{BB962C8B-B14F-4D97-AF65-F5344CB8AC3E}">
        <p14:creationId xmlns:p14="http://schemas.microsoft.com/office/powerpoint/2010/main" val="800533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9EEF2-CCF2-9E40-820B-8F7E887C5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21"/>
            <a:ext cx="8058150" cy="9941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Projected </a:t>
            </a:r>
            <a:r>
              <a:rPr lang="en-US" b="1" dirty="0" err="1"/>
              <a:t>SeaQuest</a:t>
            </a:r>
            <a:r>
              <a:rPr lang="en-US" b="1" dirty="0"/>
              <a:t> Target and Beam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D0E7E-15F9-8F44-99DA-BC1545F1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8C4C-7446-6A42-8A2A-5FE566BEA0F0}" type="datetime1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B385D-F988-8A4B-83CC-0B432F6A5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5B7F8-B72C-6849-8D5D-F94F5FB69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2BC67F-2092-BF4B-83AC-82D0A3CB0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3" y="1722957"/>
            <a:ext cx="9084813" cy="2571174"/>
          </a:xfrm>
          <a:prstGeom prst="rect">
            <a:avLst/>
          </a:prstGeom>
        </p:spPr>
      </p:pic>
      <p:pic>
        <p:nvPicPr>
          <p:cNvPr id="9" name="Picture 8" descr="latex-image-1.pdf">
            <a:extLst>
              <a:ext uri="{FF2B5EF4-FFF2-40B4-BE49-F238E27FC236}">
                <a16:creationId xmlns:a16="http://schemas.microsoft.com/office/drawing/2014/main" id="{F76FA323-E858-ED4D-B740-515530CC2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32" y="1055093"/>
            <a:ext cx="4207034" cy="4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8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6A529-D622-F346-BD0B-8A2DBAD7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64" y="43422"/>
            <a:ext cx="8743307" cy="9941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Projected Drell-Yan Transverse Single Spin Asymmetry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AD900-53F8-2E48-87AC-3560A39EB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9BB80-A008-6A42-BC2A-4A5F9CCE222B}" type="datetime1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CD111-1E6F-2A40-B3BA-D320456DA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9DC8C-F273-ED48-BF58-88BF690C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829AB6-B001-8545-88A1-4E287281E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57" y="1927747"/>
            <a:ext cx="3396284" cy="2839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B8AE7A-3886-6E4F-BD97-BF69C830B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716" y="2542938"/>
            <a:ext cx="3960467" cy="1524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4BDFB5-75EE-BB4A-8D00-45B6589B9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533" y="1525676"/>
            <a:ext cx="3252831" cy="978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364C81-391E-1646-8915-15749AB15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969086"/>
            <a:ext cx="3532984" cy="8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2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BA874-0E5D-5348-AF71-4FA1F98B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502" y="94387"/>
            <a:ext cx="7969102" cy="431217"/>
          </a:xfrm>
        </p:spPr>
        <p:txBody>
          <a:bodyPr>
            <a:noAutofit/>
          </a:bodyPr>
          <a:lstStyle/>
          <a:p>
            <a:r>
              <a:rPr lang="en-US" sz="2800" b="1" dirty="0"/>
              <a:t>Drell-Yan </a:t>
            </a:r>
            <a:r>
              <a:rPr lang="en-US" sz="2800" b="1" dirty="0" err="1"/>
              <a:t>Sivers</a:t>
            </a:r>
            <a:r>
              <a:rPr lang="en-US" sz="2800" b="1" dirty="0"/>
              <a:t> Asymmetries w/ QCD Evolution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CF31059B-4DD9-F74D-8119-7D31B942A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BA2D2-47EB-0441-8992-6FEDB4A06196}" type="datetime1">
              <a:rPr lang="en-US" smtClean="0"/>
              <a:t>7/28/18</a:t>
            </a:fld>
            <a:endParaRPr lang="en-US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19E1E2AC-75A2-3448-92B8-2CA9B1501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84533B8-DFB9-D046-81B9-78BB09383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52EE69-3419-E84C-AA70-C82D8DC5A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930" y="3075846"/>
            <a:ext cx="2874242" cy="181987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BDC1E20-C589-714D-B87C-B612B811887A}"/>
              </a:ext>
            </a:extLst>
          </p:cNvPr>
          <p:cNvGrpSpPr/>
          <p:nvPr/>
        </p:nvGrpSpPr>
        <p:grpSpPr>
          <a:xfrm>
            <a:off x="650671" y="585563"/>
            <a:ext cx="3602849" cy="1973483"/>
            <a:chOff x="560837" y="1005145"/>
            <a:chExt cx="4413784" cy="228223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4C728D-94BA-C344-B133-D7AE48916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350" r="15131" b="16957"/>
            <a:stretch/>
          </p:blipFill>
          <p:spPr>
            <a:xfrm>
              <a:off x="560837" y="1023809"/>
              <a:ext cx="4413784" cy="22635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4CFE8B-822D-9745-A737-E649E213CE48}"/>
                </a:ext>
              </a:extLst>
            </p:cNvPr>
            <p:cNvSpPr txBox="1"/>
            <p:nvPr/>
          </p:nvSpPr>
          <p:spPr>
            <a:xfrm>
              <a:off x="3202510" y="1005145"/>
              <a:ext cx="1679450" cy="293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Kang et al, 1401.5078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70899D2-8CED-C84D-BB7E-A5B50D0AB2D5}"/>
              </a:ext>
            </a:extLst>
          </p:cNvPr>
          <p:cNvSpPr txBox="1"/>
          <p:nvPr/>
        </p:nvSpPr>
        <p:spPr>
          <a:xfrm>
            <a:off x="2717594" y="2969288"/>
            <a:ext cx="8756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COMPASS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6C805A7-A389-8049-8B70-3FBABCDCE3BA}"/>
              </a:ext>
            </a:extLst>
          </p:cNvPr>
          <p:cNvGrpSpPr/>
          <p:nvPr/>
        </p:nvGrpSpPr>
        <p:grpSpPr>
          <a:xfrm>
            <a:off x="628651" y="2426140"/>
            <a:ext cx="3691122" cy="2699934"/>
            <a:chOff x="249487" y="3287383"/>
            <a:chExt cx="4215487" cy="359991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F3EBF76-73C8-A240-8B59-A18DD55A0D5B}"/>
                </a:ext>
              </a:extLst>
            </p:cNvPr>
            <p:cNvGrpSpPr/>
            <p:nvPr/>
          </p:nvGrpSpPr>
          <p:grpSpPr>
            <a:xfrm>
              <a:off x="249487" y="3287383"/>
              <a:ext cx="4215487" cy="3599912"/>
              <a:chOff x="4772966" y="3258089"/>
              <a:chExt cx="4215487" cy="359991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0AD21C3-7F8F-A04B-9D22-BC5A630031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521"/>
              <a:stretch/>
            </p:blipFill>
            <p:spPr>
              <a:xfrm>
                <a:off x="4772966" y="3258089"/>
                <a:ext cx="4215487" cy="3599912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2F9A5FF-FE56-9441-A8E9-3FA4F5C2B3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30462" y="5058045"/>
                <a:ext cx="930306" cy="0"/>
              </a:xfrm>
              <a:prstGeom prst="straightConnector1">
                <a:avLst/>
              </a:prstGeom>
              <a:ln w="41275">
                <a:solidFill>
                  <a:srgbClr val="1F28FF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5EE043-1621-5144-96DF-10C7E4173BD2}"/>
                </a:ext>
              </a:extLst>
            </p:cNvPr>
            <p:cNvSpPr txBox="1"/>
            <p:nvPr/>
          </p:nvSpPr>
          <p:spPr>
            <a:xfrm>
              <a:off x="1820546" y="3657544"/>
              <a:ext cx="2340402" cy="533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rgbClr val="FF0000"/>
                  </a:solidFill>
                </a:rPr>
                <a:t>SeaQuest</a:t>
              </a:r>
              <a:r>
                <a:rPr lang="en-US" sz="2000" b="1" dirty="0">
                  <a:solidFill>
                    <a:srgbClr val="FF0000"/>
                  </a:solidFill>
                </a:rPr>
                <a:t>: p+NH</a:t>
              </a:r>
              <a:r>
                <a:rPr lang="en-US" sz="2000" b="1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F56BED-A41F-464F-9B14-0BCEAF58D307}"/>
              </a:ext>
            </a:extLst>
          </p:cNvPr>
          <p:cNvGrpSpPr/>
          <p:nvPr/>
        </p:nvGrpSpPr>
        <p:grpSpPr>
          <a:xfrm>
            <a:off x="4775479" y="597962"/>
            <a:ext cx="3225521" cy="2648325"/>
            <a:chOff x="4724763" y="3258088"/>
            <a:chExt cx="4278132" cy="359991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BB4C088-6C81-4846-AD6A-7097B8733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9786"/>
            <a:stretch/>
          </p:blipFill>
          <p:spPr>
            <a:xfrm>
              <a:off x="4724763" y="3258088"/>
              <a:ext cx="4278132" cy="359991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45600E-ACE7-304F-AD5B-9A9CB18A8F7E}"/>
                </a:ext>
              </a:extLst>
            </p:cNvPr>
            <p:cNvSpPr txBox="1"/>
            <p:nvPr/>
          </p:nvSpPr>
          <p:spPr>
            <a:xfrm>
              <a:off x="6109351" y="3961613"/>
              <a:ext cx="1180169" cy="407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/>
                <a:t>COMPASS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4357423-FF65-7342-93C3-00EB91EEEB84}"/>
                </a:ext>
              </a:extLst>
            </p:cNvPr>
            <p:cNvCxnSpPr/>
            <p:nvPr/>
          </p:nvCxnSpPr>
          <p:spPr>
            <a:xfrm>
              <a:off x="6109352" y="4998578"/>
              <a:ext cx="79381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69D08E1-851D-6442-A2D0-C6919EAEED18}"/>
              </a:ext>
            </a:extLst>
          </p:cNvPr>
          <p:cNvSpPr txBox="1"/>
          <p:nvPr/>
        </p:nvSpPr>
        <p:spPr>
          <a:xfrm>
            <a:off x="122002" y="3337759"/>
            <a:ext cx="116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F28FF"/>
                </a:solidFill>
              </a:rPr>
              <a:t>Sea quark </a:t>
            </a:r>
          </a:p>
          <a:p>
            <a:r>
              <a:rPr lang="en-US" dirty="0" err="1">
                <a:solidFill>
                  <a:srgbClr val="1F28FF"/>
                </a:solidFill>
              </a:rPr>
              <a:t>Sivers</a:t>
            </a:r>
            <a:r>
              <a:rPr lang="en-US" dirty="0">
                <a:solidFill>
                  <a:srgbClr val="1F28FF"/>
                </a:solidFill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9549BE-AE1F-8348-8B83-F7D95B8FE6EE}"/>
              </a:ext>
            </a:extLst>
          </p:cNvPr>
          <p:cNvSpPr txBox="1"/>
          <p:nvPr/>
        </p:nvSpPr>
        <p:spPr>
          <a:xfrm>
            <a:off x="6961313" y="1812692"/>
            <a:ext cx="156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Valence quark </a:t>
            </a:r>
          </a:p>
          <a:p>
            <a:r>
              <a:rPr lang="en-US" dirty="0" err="1"/>
              <a:t>Sivers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777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F86CC-9F39-104E-BEC4-F6C6D5BA7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10" y="32099"/>
            <a:ext cx="5915025" cy="678951"/>
          </a:xfrm>
        </p:spPr>
        <p:txBody>
          <a:bodyPr/>
          <a:lstStyle/>
          <a:p>
            <a:r>
              <a:rPr lang="en-US" b="1" dirty="0"/>
              <a:t>E1039 Status &amp;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2458A-958E-6346-9FF9-A2BA1FB56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53" y="757387"/>
            <a:ext cx="4875764" cy="143292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1F28FF"/>
                </a:solidFill>
              </a:rPr>
              <a:t>DOE approval, March 2018</a:t>
            </a:r>
          </a:p>
          <a:p>
            <a:r>
              <a:rPr lang="en-US" dirty="0"/>
              <a:t>E906 decommissioned 6/2018</a:t>
            </a:r>
          </a:p>
          <a:p>
            <a:r>
              <a:rPr lang="en-US" dirty="0"/>
              <a:t>E1039 target shielding in progress</a:t>
            </a:r>
          </a:p>
          <a:p>
            <a:r>
              <a:rPr lang="en-US" dirty="0"/>
              <a:t>Beam collimator in fabrication, to be installed later</a:t>
            </a:r>
          </a:p>
          <a:p>
            <a:r>
              <a:rPr lang="en-US" dirty="0"/>
              <a:t>Polarized target to be installed by fall of 2018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82144-FC94-F24C-9C88-14FE462E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B60C-5CB0-674D-B11E-57887F005851}" type="datetime1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2695A-B4F1-B84D-91D6-A14F7E86A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F1531-6213-5345-AAF2-28FD17E61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1E3CE-C9CB-0845-8458-753A16FE9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3728" y="2063121"/>
            <a:ext cx="6932347" cy="2920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4B3483-3D73-0D4E-A050-1F8455070920}"/>
              </a:ext>
            </a:extLst>
          </p:cNvPr>
          <p:cNvSpPr txBox="1"/>
          <p:nvPr/>
        </p:nvSpPr>
        <p:spPr>
          <a:xfrm>
            <a:off x="5048198" y="745423"/>
            <a:ext cx="4008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err="1">
                <a:solidFill>
                  <a:srgbClr val="1F28FF"/>
                </a:solidFill>
              </a:rPr>
              <a:t>Fermilab</a:t>
            </a:r>
            <a:r>
              <a:rPr lang="en-US" sz="1600" dirty="0">
                <a:solidFill>
                  <a:srgbClr val="1F28FF"/>
                </a:solidFill>
              </a:rPr>
              <a:t> Stage-2 approval, May 2018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2018 summer detector work in progress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1F28FF"/>
                </a:solidFill>
              </a:rPr>
              <a:t>E1039 commissioning  starts in late 2018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Run for 2+ years, 2019-2021+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BF0CC7-0E44-FF41-A978-BD85290ED8C2}"/>
              </a:ext>
            </a:extLst>
          </p:cNvPr>
          <p:cNvSpPr txBox="1"/>
          <p:nvPr/>
        </p:nvSpPr>
        <p:spPr>
          <a:xfrm>
            <a:off x="4283501" y="3909663"/>
            <a:ext cx="764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NH</a:t>
            </a:r>
            <a:r>
              <a:rPr lang="en-US" baseline="-25000" dirty="0">
                <a:solidFill>
                  <a:srgbClr val="FFFF00"/>
                </a:solidFill>
              </a:rPr>
              <a:t>3</a:t>
            </a:r>
          </a:p>
          <a:p>
            <a:r>
              <a:rPr lang="en-US" dirty="0">
                <a:solidFill>
                  <a:srgbClr val="FFFF00"/>
                </a:solidFill>
              </a:rPr>
              <a:t>Target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38E6BC-CB66-664A-BEF4-92759CED3548}"/>
              </a:ext>
            </a:extLst>
          </p:cNvPr>
          <p:cNvSpPr txBox="1"/>
          <p:nvPr/>
        </p:nvSpPr>
        <p:spPr>
          <a:xfrm rot="20835434">
            <a:off x="6017402" y="2530549"/>
            <a:ext cx="1469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Spectrometer</a:t>
            </a: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05986293-A9AB-C243-9F2E-86B9E34416B0}"/>
              </a:ext>
            </a:extLst>
          </p:cNvPr>
          <p:cNvSpPr/>
          <p:nvPr/>
        </p:nvSpPr>
        <p:spPr>
          <a:xfrm rot="4783266">
            <a:off x="3061797" y="3560680"/>
            <a:ext cx="342990" cy="1504082"/>
          </a:xfrm>
          <a:prstGeom prst="upArrow">
            <a:avLst>
              <a:gd name="adj1" fmla="val 37600"/>
              <a:gd name="adj2" fmla="val 407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07D11A-87A8-CC4E-9B57-C4B1E1229D32}"/>
              </a:ext>
            </a:extLst>
          </p:cNvPr>
          <p:cNvSpPr txBox="1"/>
          <p:nvPr/>
        </p:nvSpPr>
        <p:spPr>
          <a:xfrm>
            <a:off x="1998489" y="4444097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120GeV</a:t>
            </a:r>
          </a:p>
          <a:p>
            <a:r>
              <a:rPr lang="en-US" dirty="0">
                <a:solidFill>
                  <a:srgbClr val="FF0000"/>
                </a:solidFill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2400566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6E782-7973-F841-A19E-75E89149D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046" y="0"/>
            <a:ext cx="3467875" cy="994172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17A07-96C0-3A48-972B-40A74F4F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456" y="865690"/>
            <a:ext cx="6080494" cy="343894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1F28FF"/>
                </a:solidFill>
              </a:rPr>
              <a:t>SeaQuest</a:t>
            </a:r>
            <a:r>
              <a:rPr lang="en-US" dirty="0">
                <a:solidFill>
                  <a:srgbClr val="1F28FF"/>
                </a:solidFill>
              </a:rPr>
              <a:t> experiments at </a:t>
            </a:r>
            <a:r>
              <a:rPr lang="en-US" dirty="0" err="1">
                <a:solidFill>
                  <a:srgbClr val="1F28FF"/>
                </a:solidFill>
              </a:rPr>
              <a:t>Fermilab</a:t>
            </a:r>
            <a:endParaRPr lang="en-US" dirty="0">
              <a:solidFill>
                <a:srgbClr val="1F28FF"/>
              </a:solidFill>
            </a:endParaRP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E906 unpolarized targets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E1039 polarized NH</a:t>
            </a:r>
            <a:r>
              <a:rPr lang="en-US" baseline="-25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/ND</a:t>
            </a:r>
            <a:r>
              <a:rPr lang="en-US" baseline="-25000" dirty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targets </a:t>
            </a:r>
            <a:endParaRPr lang="en-US" dirty="0"/>
          </a:p>
          <a:p>
            <a:r>
              <a:rPr lang="en-US" dirty="0">
                <a:solidFill>
                  <a:srgbClr val="1F28FF"/>
                </a:solidFill>
              </a:rPr>
              <a:t>Novel physics of sea quarks at x = 0.1 ~ 0.4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Flavor asymmetry </a:t>
            </a:r>
          </a:p>
          <a:p>
            <a:pPr lvl="1"/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Sivers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&amp; OAM</a:t>
            </a:r>
            <a:endParaRPr lang="en-US" dirty="0"/>
          </a:p>
          <a:p>
            <a:r>
              <a:rPr lang="en-US" dirty="0">
                <a:solidFill>
                  <a:srgbClr val="1F28FF"/>
                </a:solidFill>
              </a:rPr>
              <a:t>Future opportunities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E1067 dark photon search,  2016 - 2021+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E1027 polarized beam,   2021+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TMD physics in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p+p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/n complementary to EIC, 2019-2021+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C205-2E49-0D4D-914C-013E12ABC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EAF9-EA40-1C4F-A725-78A580B298FA}" type="datetime1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4D120-DB16-B142-B2AB-5E3A3E6F8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C6479-06A4-2641-8AD1-5B491ADA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BDE9DB-3D76-1845-A9A4-2FB833612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50" y="7539"/>
            <a:ext cx="2600990" cy="222941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6E9E1F0-068F-434E-B930-9938108300B0}"/>
              </a:ext>
            </a:extLst>
          </p:cNvPr>
          <p:cNvGrpSpPr/>
          <p:nvPr/>
        </p:nvGrpSpPr>
        <p:grpSpPr>
          <a:xfrm>
            <a:off x="6369203" y="2649943"/>
            <a:ext cx="2774797" cy="2163314"/>
            <a:chOff x="6369203" y="2649943"/>
            <a:chExt cx="2774797" cy="216331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E008230-0B47-0347-9020-4F3B36256EDF}"/>
                </a:ext>
              </a:extLst>
            </p:cNvPr>
            <p:cNvGrpSpPr/>
            <p:nvPr/>
          </p:nvGrpSpPr>
          <p:grpSpPr>
            <a:xfrm>
              <a:off x="6369203" y="2933362"/>
              <a:ext cx="2774797" cy="1879895"/>
              <a:chOff x="6369203" y="2647225"/>
              <a:chExt cx="2774797" cy="187989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22A5EEF-C572-DF4B-9478-AF77786A4B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69203" y="2647225"/>
                <a:ext cx="2774797" cy="1879895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2B9919F-49D4-234D-809E-F88B99EBA55C}"/>
                  </a:ext>
                </a:extLst>
              </p:cNvPr>
              <p:cNvSpPr/>
              <p:nvPr/>
            </p:nvSpPr>
            <p:spPr>
              <a:xfrm>
                <a:off x="8494084" y="3328933"/>
                <a:ext cx="436308" cy="497472"/>
              </a:xfrm>
              <a:prstGeom prst="ellipse">
                <a:avLst/>
              </a:prstGeom>
              <a:solidFill>
                <a:srgbClr val="FF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FAFA0B-D260-FE49-9530-C56EA7EE5598}"/>
                </a:ext>
              </a:extLst>
            </p:cNvPr>
            <p:cNvSpPr txBox="1"/>
            <p:nvPr/>
          </p:nvSpPr>
          <p:spPr>
            <a:xfrm>
              <a:off x="6630465" y="2649943"/>
              <a:ext cx="1681358" cy="369332"/>
            </a:xfrm>
            <a:prstGeom prst="rect">
              <a:avLst/>
            </a:prstGeom>
            <a:solidFill>
              <a:srgbClr val="FFFF00">
                <a:alpha val="73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EicC</a:t>
              </a:r>
              <a:r>
                <a:rPr lang="en-US" dirty="0">
                  <a:solidFill>
                    <a:srgbClr val="FF0000"/>
                  </a:solidFill>
                </a:rPr>
                <a:t>: sea quarks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679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F3CF7-7B09-AB41-BC24-281BF86BF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Physics Beyond E1039 Polarized DY A</a:t>
            </a:r>
            <a:r>
              <a:rPr lang="en-US" b="1" baseline="-25000" dirty="0"/>
              <a:t>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F645E-5995-E74F-9097-7E6036C1A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571" y="1342380"/>
            <a:ext cx="7886700" cy="3263504"/>
          </a:xfrm>
        </p:spPr>
        <p:txBody>
          <a:bodyPr/>
          <a:lstStyle/>
          <a:p>
            <a:r>
              <a:rPr lang="en-US" sz="2400" dirty="0">
                <a:solidFill>
                  <a:srgbClr val="1F28FF"/>
                </a:solidFill>
              </a:rPr>
              <a:t>Dark sector physics search – E1067</a:t>
            </a:r>
          </a:p>
          <a:p>
            <a:pPr lvl="1"/>
            <a:r>
              <a:rPr lang="en-US" dirty="0"/>
              <a:t>Parasitic run with E1039: 2018 – 2021</a:t>
            </a:r>
          </a:p>
          <a:p>
            <a:pPr lvl="1"/>
            <a:r>
              <a:rPr lang="en-US" dirty="0"/>
              <a:t>Proposed dedicated run after E1039:  2021 – 2030</a:t>
            </a:r>
          </a:p>
          <a:p>
            <a:pPr lvl="1"/>
            <a:endParaRPr lang="en-US" dirty="0"/>
          </a:p>
          <a:p>
            <a:r>
              <a:rPr lang="en-US" sz="2400" dirty="0">
                <a:solidFill>
                  <a:srgbClr val="1F28FF"/>
                </a:solidFill>
              </a:rPr>
              <a:t>Physics with polarized beams – E1027</a:t>
            </a:r>
          </a:p>
          <a:p>
            <a:pPr lvl="1"/>
            <a:r>
              <a:rPr lang="en-US" dirty="0"/>
              <a:t>Polarize the Main Injector 120GeV beam</a:t>
            </a:r>
          </a:p>
          <a:p>
            <a:pPr lvl="1"/>
            <a:r>
              <a:rPr lang="en-US" dirty="0"/>
              <a:t>Valence quark </a:t>
            </a:r>
            <a:r>
              <a:rPr lang="en-US" dirty="0" err="1"/>
              <a:t>Sivers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Test QCD dynamics in DY vs DIS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D9F18-C347-484E-B116-F942AC8E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0C59-5A09-894E-9A3C-7A2099F66A8C}" type="datetime1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C428E-0B52-9640-8293-D67D3800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C39E5-A243-B24C-BD74-FD3DF51C5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7D0485-622D-C14F-A14A-0C4A2439C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435" y="1181001"/>
            <a:ext cx="2889360" cy="17394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188D338-640C-7040-894C-2D4EE068CA7B}"/>
              </a:ext>
            </a:extLst>
          </p:cNvPr>
          <p:cNvGrpSpPr/>
          <p:nvPr/>
        </p:nvGrpSpPr>
        <p:grpSpPr>
          <a:xfrm>
            <a:off x="5554231" y="3174963"/>
            <a:ext cx="3589769" cy="1408519"/>
            <a:chOff x="2686050" y="1490776"/>
            <a:chExt cx="6028612" cy="28918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D7ABD9-E47D-E946-BC36-214A02DA9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27" b="29570"/>
            <a:stretch/>
          </p:blipFill>
          <p:spPr>
            <a:xfrm>
              <a:off x="2686050" y="1490776"/>
              <a:ext cx="6028612" cy="213947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15DF6C-0B99-ED48-8766-FD47D74D7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06724" y="3592275"/>
              <a:ext cx="4447339" cy="790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0569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B0388E-1BB8-B54C-9CEC-5470402C3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7DFB-741B-CE4D-8A74-D124D5EAB95D}" type="datetime1">
              <a:rPr lang="en-US" smtClean="0"/>
              <a:t>7/28/18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838F6-8EB1-C745-9A88-E2779ACD7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4626F-8DAF-0C46-A7F8-BF91749D8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21</a:t>
            </a:fld>
            <a:endParaRPr lang="en-US"/>
          </a:p>
        </p:txBody>
      </p:sp>
      <p:pic>
        <p:nvPicPr>
          <p:cNvPr id="1026" name="Picture 2" descr="http://programplanning.fnal.gov/wp-content/uploads/2018/04/10yr-PLAN-April-2018-V8.jpg">
            <a:extLst>
              <a:ext uri="{FF2B5EF4-FFF2-40B4-BE49-F238E27FC236}">
                <a16:creationId xmlns:a16="http://schemas.microsoft.com/office/drawing/2014/main" id="{65F29A7C-4FA8-3C40-B637-EB575F339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3" b="14432"/>
          <a:stretch/>
        </p:blipFill>
        <p:spPr bwMode="auto">
          <a:xfrm>
            <a:off x="437322" y="381730"/>
            <a:ext cx="8209721" cy="476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2162218-DCF0-9C4F-8FE8-FB2B67D8BD4A}"/>
              </a:ext>
            </a:extLst>
          </p:cNvPr>
          <p:cNvSpPr txBox="1">
            <a:spLocks/>
          </p:cNvSpPr>
          <p:nvPr/>
        </p:nvSpPr>
        <p:spPr>
          <a:xfrm>
            <a:off x="946298" y="8915"/>
            <a:ext cx="5849901" cy="745629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/>
              <a:t>Fermilab</a:t>
            </a:r>
            <a:r>
              <a:rPr lang="en-US" sz="2800" b="1" dirty="0"/>
              <a:t> Long Range Plan</a:t>
            </a: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89EB354B-738D-7C4A-A346-0CFD88F18A4F}"/>
              </a:ext>
            </a:extLst>
          </p:cNvPr>
          <p:cNvSpPr/>
          <p:nvPr/>
        </p:nvSpPr>
        <p:spPr>
          <a:xfrm>
            <a:off x="1382234" y="2849526"/>
            <a:ext cx="2923954" cy="212651"/>
          </a:xfrm>
          <a:prstGeom prst="frame">
            <a:avLst/>
          </a:prstGeom>
          <a:solidFill>
            <a:srgbClr val="1F28FF"/>
          </a:solidFill>
          <a:ln>
            <a:solidFill>
              <a:srgbClr val="1F2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4383C3CD-D9C9-B748-AEEC-5C6DECA4A8C9}"/>
              </a:ext>
            </a:extLst>
          </p:cNvPr>
          <p:cNvSpPr/>
          <p:nvPr/>
        </p:nvSpPr>
        <p:spPr>
          <a:xfrm>
            <a:off x="4299099" y="2863698"/>
            <a:ext cx="3600892" cy="198480"/>
          </a:xfrm>
          <a:prstGeom prst="frame">
            <a:avLst/>
          </a:prstGeom>
          <a:solidFill>
            <a:srgbClr val="1F28FF"/>
          </a:solidFill>
          <a:ln>
            <a:solidFill>
              <a:srgbClr val="1F2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2358C-C32E-B64B-B482-8F609DCCC5C7}"/>
              </a:ext>
            </a:extLst>
          </p:cNvPr>
          <p:cNvSpPr txBox="1"/>
          <p:nvPr/>
        </p:nvSpPr>
        <p:spPr>
          <a:xfrm>
            <a:off x="956928" y="3019642"/>
            <a:ext cx="1073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1F28FF"/>
                </a:solidFill>
              </a:rPr>
              <a:t>SeaQuest</a:t>
            </a:r>
            <a:endParaRPr lang="en-US" dirty="0">
              <a:solidFill>
                <a:srgbClr val="1F28FF"/>
              </a:solidFill>
            </a:endParaRPr>
          </a:p>
        </p:txBody>
      </p:sp>
      <p:sp>
        <p:nvSpPr>
          <p:cNvPr id="7" name="Line Callout 1 6">
            <a:extLst>
              <a:ext uri="{FF2B5EF4-FFF2-40B4-BE49-F238E27FC236}">
                <a16:creationId xmlns:a16="http://schemas.microsoft.com/office/drawing/2014/main" id="{812D2449-78CB-8D47-8A30-D06036C1537C}"/>
              </a:ext>
            </a:extLst>
          </p:cNvPr>
          <p:cNvSpPr/>
          <p:nvPr/>
        </p:nvSpPr>
        <p:spPr>
          <a:xfrm>
            <a:off x="7612912" y="3388974"/>
            <a:ext cx="1476750" cy="704562"/>
          </a:xfrm>
          <a:prstGeom prst="borderCallout1">
            <a:avLst>
              <a:gd name="adj1" fmla="val 18750"/>
              <a:gd name="adj2" fmla="val -8333"/>
              <a:gd name="adj3" fmla="val -59438"/>
              <a:gd name="adj4" fmla="val -1120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Opportunity for  new programs at </a:t>
            </a:r>
            <a:r>
              <a:rPr lang="en-US" sz="1200" dirty="0" err="1">
                <a:solidFill>
                  <a:srgbClr val="FFFF00"/>
                </a:solidFill>
              </a:rPr>
              <a:t>SeaQuest</a:t>
            </a:r>
            <a:r>
              <a:rPr lang="en-US" sz="1200" dirty="0">
                <a:solidFill>
                  <a:srgbClr val="FFFF00"/>
                </a:solidFill>
              </a:rPr>
              <a:t> after E1039 </a:t>
            </a:r>
          </a:p>
        </p:txBody>
      </p:sp>
    </p:spTree>
    <p:extLst>
      <p:ext uri="{BB962C8B-B14F-4D97-AF65-F5344CB8AC3E}">
        <p14:creationId xmlns:p14="http://schemas.microsoft.com/office/powerpoint/2010/main" val="3765351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49" y="78979"/>
            <a:ext cx="8080635" cy="947606"/>
          </a:xfrm>
        </p:spPr>
        <p:txBody>
          <a:bodyPr>
            <a:normAutofit/>
          </a:bodyPr>
          <a:lstStyle/>
          <a:p>
            <a:r>
              <a:rPr lang="en-US" sz="2700" b="1" dirty="0"/>
              <a:t>Dark Photons and Dark Higgs Search at </a:t>
            </a:r>
            <a:r>
              <a:rPr lang="en-US" sz="2700" b="1" dirty="0" err="1"/>
              <a:t>SeaQuest</a:t>
            </a:r>
            <a:endParaRPr lang="en-US" sz="2700" b="1" dirty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830" y="1769018"/>
            <a:ext cx="1887576" cy="53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1049" y="1602961"/>
            <a:ext cx="1962615" cy="4250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732347" y="981022"/>
            <a:ext cx="2726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00FF"/>
                </a:solidFill>
              </a:rPr>
              <a:t>Photon portal: “vector”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65191" y="1026585"/>
            <a:ext cx="2521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00FF"/>
                </a:solidFill>
              </a:rPr>
              <a:t>Higgs portal: “scalar” 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556160" y="1375607"/>
            <a:ext cx="10466" cy="29901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78792-175B-144E-9810-21ED351B3BAF}" type="datetime1">
              <a:rPr lang="en-US" smtClean="0"/>
              <a:t>7/28/18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22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353732" y="2358434"/>
            <a:ext cx="110959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 err="1"/>
              <a:t>θ</a:t>
            </a:r>
            <a:r>
              <a:rPr lang="en-US" sz="1500" i="1" dirty="0"/>
              <a:t> = μ v/m</a:t>
            </a:r>
            <a:r>
              <a:rPr lang="en-US" sz="1500" i="1" baseline="-25000" dirty="0"/>
              <a:t>h</a:t>
            </a:r>
            <a:r>
              <a:rPr lang="en-US" sz="1500" i="1" baseline="30000" dirty="0"/>
              <a:t>2</a:t>
            </a:r>
            <a:r>
              <a:rPr lang="en-US" sz="1500" dirty="0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B8DD8E-9670-AF4B-A1C9-6A83BC26D200}"/>
              </a:ext>
            </a:extLst>
          </p:cNvPr>
          <p:cNvGrpSpPr/>
          <p:nvPr/>
        </p:nvGrpSpPr>
        <p:grpSpPr>
          <a:xfrm>
            <a:off x="4734841" y="2216927"/>
            <a:ext cx="4215490" cy="1750541"/>
            <a:chOff x="4701772" y="2677000"/>
            <a:chExt cx="4215490" cy="1750541"/>
          </a:xfrm>
        </p:grpSpPr>
        <p:pic>
          <p:nvPicPr>
            <p:cNvPr id="10" name="Picture 9" descr="dark_Higgs_production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1772" y="2677000"/>
              <a:ext cx="2052417" cy="1705817"/>
            </a:xfrm>
            <a:prstGeom prst="rect">
              <a:avLst/>
            </a:prstGeom>
          </p:spPr>
        </p:pic>
        <p:pic>
          <p:nvPicPr>
            <p:cNvPr id="14" name="Picture 13" descr="dark_Higgs_decay.pdf">
              <a:extLst>
                <a:ext uri="{FF2B5EF4-FFF2-40B4-BE49-F238E27FC236}">
                  <a16:creationId xmlns:a16="http://schemas.microsoft.com/office/drawing/2014/main" id="{F1040415-7654-B149-92F3-AF6FE30BC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6736" y="2814222"/>
              <a:ext cx="1920526" cy="161331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BFDDB4-5274-2B40-B574-6CE88A72AD6D}"/>
              </a:ext>
            </a:extLst>
          </p:cNvPr>
          <p:cNvGrpSpPr>
            <a:grpSpLocks noChangeAspect="1"/>
          </p:cNvGrpSpPr>
          <p:nvPr/>
        </p:nvGrpSpPr>
        <p:grpSpPr>
          <a:xfrm>
            <a:off x="58576" y="1981842"/>
            <a:ext cx="4719721" cy="1728799"/>
            <a:chOff x="191304" y="2713628"/>
            <a:chExt cx="4928656" cy="16533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71B48FF-5B6E-6C4B-A4F6-2EC476A814B5}"/>
                </a:ext>
              </a:extLst>
            </p:cNvPr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A617AD3-D5C6-6E46-8CD8-40CEDD7EC002}"/>
                </a:ext>
              </a:extLst>
            </p:cNvPr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22" name="Picture 21" descr="dark-2.eps">
                <a:extLst>
                  <a:ext uri="{FF2B5EF4-FFF2-40B4-BE49-F238E27FC236}">
                    <a16:creationId xmlns:a16="http://schemas.microsoft.com/office/drawing/2014/main" id="{25029440-5653-7A47-A268-63FF4D9EF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23" name="Picture 22" descr="dark-1.eps">
                <a:extLst>
                  <a:ext uri="{FF2B5EF4-FFF2-40B4-BE49-F238E27FC236}">
                    <a16:creationId xmlns:a16="http://schemas.microsoft.com/office/drawing/2014/main" id="{EA9000C2-8450-8344-A66C-1EE9F725D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539C2C-8DF0-7A40-B102-D5086DD2C09B}"/>
              </a:ext>
            </a:extLst>
          </p:cNvPr>
          <p:cNvSpPr txBox="1"/>
          <p:nvPr/>
        </p:nvSpPr>
        <p:spPr>
          <a:xfrm>
            <a:off x="4668966" y="4071769"/>
            <a:ext cx="3206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Advantage of hadronic collisions</a:t>
            </a:r>
          </a:p>
        </p:txBody>
      </p:sp>
    </p:spTree>
    <p:extLst>
      <p:ext uri="{BB962C8B-B14F-4D97-AF65-F5344CB8AC3E}">
        <p14:creationId xmlns:p14="http://schemas.microsoft.com/office/powerpoint/2010/main" val="1105359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648"/>
            <a:ext cx="7886700" cy="994172"/>
          </a:xfrm>
        </p:spPr>
        <p:txBody>
          <a:bodyPr>
            <a:normAutofit/>
          </a:bodyPr>
          <a:lstStyle/>
          <a:p>
            <a:r>
              <a:rPr lang="en-US" sz="3200" b="1" dirty="0"/>
              <a:t>Dark Sector Physics Search at </a:t>
            </a:r>
            <a:r>
              <a:rPr lang="en-US" sz="3200" b="1" dirty="0" err="1"/>
              <a:t>SeaQuest</a:t>
            </a:r>
            <a:r>
              <a:rPr lang="en-US" sz="3200" b="1" dirty="0"/>
              <a:t>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2325" dirty="0">
                <a:solidFill>
                  <a:srgbClr val="0000FF"/>
                </a:solidFill>
              </a:rPr>
              <a:t>2018 ~ 2021+, proposed long term program after E1039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70" y="1016820"/>
            <a:ext cx="8752744" cy="303368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AD4D-D684-0A4F-901C-9399658D32D3}" type="datetime1">
              <a:rPr lang="en-US" smtClean="0"/>
              <a:t>7/28/18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23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1350818" y="4246093"/>
            <a:ext cx="2147455" cy="775422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Add tracking detectors close to “target” to improve mass resolution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115050" y="4246093"/>
            <a:ext cx="2104158" cy="658091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Add </a:t>
            </a:r>
            <a:r>
              <a:rPr lang="en-US" sz="1350" dirty="0" err="1">
                <a:solidFill>
                  <a:schemeClr val="tx1"/>
                </a:solidFill>
              </a:rPr>
              <a:t>EMCal</a:t>
            </a:r>
            <a:r>
              <a:rPr lang="en-US" sz="1350" dirty="0">
                <a:solidFill>
                  <a:schemeClr val="tx1"/>
                </a:solidFill>
              </a:rPr>
              <a:t>, PID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e</a:t>
            </a:r>
            <a:r>
              <a:rPr lang="en-US" sz="1350" baseline="30000" dirty="0">
                <a:solidFill>
                  <a:schemeClr val="tx1"/>
                </a:solidFill>
              </a:rPr>
              <a:t>+/-</a:t>
            </a:r>
            <a:r>
              <a:rPr lang="en-US" sz="1350" dirty="0">
                <a:solidFill>
                  <a:schemeClr val="tx1"/>
                </a:solidFill>
              </a:rPr>
              <a:t>, h</a:t>
            </a:r>
            <a:r>
              <a:rPr lang="en-US" sz="1350" baseline="30000" dirty="0">
                <a:solidFill>
                  <a:schemeClr val="tx1"/>
                </a:solidFill>
              </a:rPr>
              <a:t>+/-</a:t>
            </a:r>
            <a:r>
              <a:rPr lang="en-US" sz="1350" dirty="0">
                <a:solidFill>
                  <a:schemeClr val="tx1"/>
                </a:solidFill>
              </a:rPr>
              <a:t> , π</a:t>
            </a:r>
            <a:r>
              <a:rPr lang="en-US" sz="1350" baseline="30000" dirty="0">
                <a:solidFill>
                  <a:schemeClr val="tx1"/>
                </a:solidFill>
              </a:rPr>
              <a:t>+/-</a:t>
            </a:r>
          </a:p>
        </p:txBody>
      </p:sp>
    </p:spTree>
    <p:extLst>
      <p:ext uri="{BB962C8B-B14F-4D97-AF65-F5344CB8AC3E}">
        <p14:creationId xmlns:p14="http://schemas.microsoft.com/office/powerpoint/2010/main" val="75451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AB9CF-ABA9-BF44-970A-482D89965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9" y="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Projected Dark Sector Physics Search Sensitivity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49DDA4-89A9-0C4C-B1B7-FEB4A81E9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6771B-5130-D44F-8E82-DCD9616E59D9}" type="datetime1">
              <a:rPr lang="en-US" smtClean="0"/>
              <a:t>7/28/18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FCDCF4-BD0D-7A43-8972-BA7F04776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4BEBF1-9178-7C48-B1C1-F9C249D75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sensitivity_full.png">
            <a:extLst>
              <a:ext uri="{FF2B5EF4-FFF2-40B4-BE49-F238E27FC236}">
                <a16:creationId xmlns:a16="http://schemas.microsoft.com/office/drawing/2014/main" id="{65CA2953-611B-9346-8EBB-120D9CD3D4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96" y="1082296"/>
            <a:ext cx="4054690" cy="345354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59044DB-C79D-424B-90BF-732C1A4EF221}"/>
              </a:ext>
            </a:extLst>
          </p:cNvPr>
          <p:cNvGrpSpPr/>
          <p:nvPr/>
        </p:nvGrpSpPr>
        <p:grpSpPr>
          <a:xfrm>
            <a:off x="4193586" y="839933"/>
            <a:ext cx="5000933" cy="3927330"/>
            <a:chOff x="3488849" y="1349318"/>
            <a:chExt cx="5422214" cy="5007032"/>
          </a:xfrm>
        </p:grpSpPr>
        <p:pic>
          <p:nvPicPr>
            <p:cNvPr id="8" name="Picture 7" descr="Future_limits_v3_dark_higgs.pdf">
              <a:extLst>
                <a:ext uri="{FF2B5EF4-FFF2-40B4-BE49-F238E27FC236}">
                  <a16:creationId xmlns:a16="http://schemas.microsoft.com/office/drawing/2014/main" id="{6647ACFA-3E0F-F844-988B-F24B647F6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849" y="1349318"/>
              <a:ext cx="5422214" cy="50070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27EBC2-9CD3-7E46-8A72-6C3846467D77}"/>
                </a:ext>
              </a:extLst>
            </p:cNvPr>
            <p:cNvSpPr txBox="1"/>
            <p:nvPr/>
          </p:nvSpPr>
          <p:spPr>
            <a:xfrm>
              <a:off x="6104609" y="4087365"/>
              <a:ext cx="46422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5x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1CD64A2-ECFB-0A44-841B-2C38EAC16ADA}"/>
                </a:ext>
              </a:extLst>
            </p:cNvPr>
            <p:cNvSpPr txBox="1"/>
            <p:nvPr/>
          </p:nvSpPr>
          <p:spPr>
            <a:xfrm>
              <a:off x="6403653" y="4260589"/>
              <a:ext cx="58178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25x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B1F22D-98B8-6045-BE7F-D0BB38024B45}"/>
                </a:ext>
              </a:extLst>
            </p:cNvPr>
            <p:cNvSpPr txBox="1"/>
            <p:nvPr/>
          </p:nvSpPr>
          <p:spPr>
            <a:xfrm>
              <a:off x="5724817" y="3878653"/>
              <a:ext cx="46422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1x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C368048-E4BF-364E-9273-83C70A4DE1C5}"/>
              </a:ext>
            </a:extLst>
          </p:cNvPr>
          <p:cNvSpPr txBox="1"/>
          <p:nvPr/>
        </p:nvSpPr>
        <p:spPr>
          <a:xfrm>
            <a:off x="628650" y="839933"/>
            <a:ext cx="2056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F28FF"/>
                </a:solidFill>
              </a:rPr>
              <a:t>Dark photon search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D4293B-AC0B-BD4C-A635-A4B85550FF50}"/>
              </a:ext>
            </a:extLst>
          </p:cNvPr>
          <p:cNvSpPr txBox="1"/>
          <p:nvPr/>
        </p:nvSpPr>
        <p:spPr>
          <a:xfrm>
            <a:off x="4868261" y="761762"/>
            <a:ext cx="1874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F28FF"/>
                </a:solidFill>
              </a:rPr>
              <a:t>Dark Higgs search</a:t>
            </a:r>
          </a:p>
        </p:txBody>
      </p:sp>
    </p:spTree>
    <p:extLst>
      <p:ext uri="{BB962C8B-B14F-4D97-AF65-F5344CB8AC3E}">
        <p14:creationId xmlns:p14="http://schemas.microsoft.com/office/powerpoint/2010/main" val="3393641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53F2D-E956-7248-B119-93E364179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58" y="171898"/>
            <a:ext cx="8845064" cy="703433"/>
          </a:xfrm>
        </p:spPr>
        <p:txBody>
          <a:bodyPr>
            <a:normAutofit/>
          </a:bodyPr>
          <a:lstStyle/>
          <a:p>
            <a:r>
              <a:rPr lang="en-US" sz="2800" b="1" dirty="0"/>
              <a:t>Spin physics Program with Polarized Main Injector – E1027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F21DA-9ECE-A146-A547-7FAB3D40D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95" y="961511"/>
            <a:ext cx="4544458" cy="1208043"/>
          </a:xfrm>
        </p:spPr>
        <p:txBody>
          <a:bodyPr>
            <a:normAutofit/>
          </a:bodyPr>
          <a:lstStyle/>
          <a:p>
            <a:r>
              <a:rPr lang="en-US" dirty="0"/>
              <a:t>Access both valence and sea quarks</a:t>
            </a:r>
          </a:p>
          <a:p>
            <a:r>
              <a:rPr lang="en-US" dirty="0" err="1"/>
              <a:t>Fermilab</a:t>
            </a:r>
            <a:r>
              <a:rPr lang="en-US" dirty="0"/>
              <a:t> PAC stage-1 approved</a:t>
            </a:r>
          </a:p>
          <a:p>
            <a:r>
              <a:rPr lang="en-US" dirty="0"/>
              <a:t>Complementary to EIC Spin Physics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FDFE6-BCBF-224A-A837-48B9E3B1F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ADE84-8D9F-CB4F-ABCF-A68F8AFED162}" type="datetime1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6306F-CF5F-AE4E-BF2C-915CCFFCC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F4892-B2A3-F640-A50C-C9DD51DE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8079A3-8214-B349-B4F1-50A1CEC53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36" y="2358752"/>
            <a:ext cx="5018184" cy="2322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8E2814-12EF-A849-9097-95ECF6A11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855" y="1746509"/>
            <a:ext cx="3051084" cy="5586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F6572D-DA5A-9746-990F-F24EE7D95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7120" y="2328893"/>
            <a:ext cx="3691002" cy="2352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669AB6-D753-E645-B0F9-507721D62A20}"/>
              </a:ext>
            </a:extLst>
          </p:cNvPr>
          <p:cNvSpPr txBox="1"/>
          <p:nvPr/>
        </p:nvSpPr>
        <p:spPr>
          <a:xfrm>
            <a:off x="5584140" y="970710"/>
            <a:ext cx="3559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Test QCD processes in DY vs DIS </a:t>
            </a:r>
          </a:p>
          <a:p>
            <a:r>
              <a:rPr lang="en-US" dirty="0">
                <a:solidFill>
                  <a:srgbClr val="FF0000"/>
                </a:solidFill>
              </a:rPr>
              <a:t>over a broad range of kinematics</a:t>
            </a:r>
          </a:p>
        </p:txBody>
      </p:sp>
    </p:spTree>
    <p:extLst>
      <p:ext uri="{BB962C8B-B14F-4D97-AF65-F5344CB8AC3E}">
        <p14:creationId xmlns:p14="http://schemas.microsoft.com/office/powerpoint/2010/main" val="2010328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10DAA-3229-304F-BEB4-B957BF4F3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030" y="34348"/>
            <a:ext cx="4788302" cy="732190"/>
          </a:xfrm>
        </p:spPr>
        <p:txBody>
          <a:bodyPr/>
          <a:lstStyle/>
          <a:p>
            <a:r>
              <a:rPr lang="en-US" b="1" dirty="0"/>
              <a:t>Summary and Outlook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58556-1D82-C846-B2A9-AA05D60ED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55FA1-CB86-2041-8562-4620069DA1BD}" type="datetime1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2E52B-663F-BA48-B670-B0FF0FDB7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F80F3-F04A-114B-8C77-618B8BCF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 descr="sensitivity_full.png">
            <a:extLst>
              <a:ext uri="{FF2B5EF4-FFF2-40B4-BE49-F238E27FC236}">
                <a16:creationId xmlns:a16="http://schemas.microsoft.com/office/drawing/2014/main" id="{2711C205-BAD0-C544-9AD2-BF7493BB3E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485" y="2734010"/>
            <a:ext cx="1669153" cy="1120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BF1CC0-E777-6047-AC2C-AA7D54994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351" y="1294005"/>
            <a:ext cx="1669153" cy="13955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B4EB2-22BD-4846-838D-C77ECD0E5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351" y="3950020"/>
            <a:ext cx="1686287" cy="1074680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DD01DB0-B017-6642-A057-42068305D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560629"/>
              </p:ext>
            </p:extLst>
          </p:nvPr>
        </p:nvGraphicFramePr>
        <p:xfrm>
          <a:off x="149437" y="970848"/>
          <a:ext cx="7053048" cy="3387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856">
                  <a:extLst>
                    <a:ext uri="{9D8B030D-6E8A-4147-A177-3AD203B41FA5}">
                      <a16:colId xmlns:a16="http://schemas.microsoft.com/office/drawing/2014/main" val="2074786760"/>
                    </a:ext>
                  </a:extLst>
                </a:gridCol>
                <a:gridCol w="1520456">
                  <a:extLst>
                    <a:ext uri="{9D8B030D-6E8A-4147-A177-3AD203B41FA5}">
                      <a16:colId xmlns:a16="http://schemas.microsoft.com/office/drawing/2014/main" val="3676653392"/>
                    </a:ext>
                  </a:extLst>
                </a:gridCol>
                <a:gridCol w="1679944">
                  <a:extLst>
                    <a:ext uri="{9D8B030D-6E8A-4147-A177-3AD203B41FA5}">
                      <a16:colId xmlns:a16="http://schemas.microsoft.com/office/drawing/2014/main" val="1189558630"/>
                    </a:ext>
                  </a:extLst>
                </a:gridCol>
                <a:gridCol w="2534792">
                  <a:extLst>
                    <a:ext uri="{9D8B030D-6E8A-4147-A177-3AD203B41FA5}">
                      <a16:colId xmlns:a16="http://schemas.microsoft.com/office/drawing/2014/main" val="4150746403"/>
                    </a:ext>
                  </a:extLst>
                </a:gridCol>
              </a:tblGrid>
              <a:tr h="48539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Experiments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Run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Collision Types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Physics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782567"/>
                  </a:ext>
                </a:extLst>
              </a:tr>
              <a:tr h="92757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E906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2012-2017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 + targets </a:t>
                      </a:r>
                    </a:p>
                    <a:p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(H, D, C, Fe, 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dbar</a:t>
                      </a: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/</a:t>
                      </a:r>
                      <a:r>
                        <a:rPr lang="en-US" sz="1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ubar</a:t>
                      </a: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asymmetry</a:t>
                      </a:r>
                    </a:p>
                    <a:p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 quark </a:t>
                      </a:r>
                      <a:r>
                        <a:rPr lang="en-US" sz="180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</a:t>
                      </a:r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/dx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647768"/>
                  </a:ext>
                </a:extLst>
              </a:tr>
              <a:tr h="658276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E1039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2018 – 2021+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p + pol. targets </a:t>
                      </a:r>
                    </a:p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(NH</a:t>
                      </a:r>
                      <a:r>
                        <a:rPr lang="en-US" sz="1800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, ND</a:t>
                      </a:r>
                      <a:r>
                        <a:rPr lang="en-US" sz="1800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Sea-quark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</a:rPr>
                        <a:t>Sivers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, TMDs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6641165"/>
                  </a:ext>
                </a:extLst>
              </a:tr>
              <a:tr h="658276">
                <a:tc>
                  <a:txBody>
                    <a:bodyPr/>
                    <a:lstStyle/>
                    <a:p>
                      <a:r>
                        <a:rPr lang="en-US" sz="1800" dirty="0"/>
                        <a:t>E1067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2017 – 2021+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 + any targets</a:t>
                      </a:r>
                    </a:p>
                    <a:p>
                      <a:r>
                        <a:rPr lang="en-US" sz="1800" dirty="0"/>
                        <a:t>(beam dump)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dark photon, dark Higgs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35645"/>
                  </a:ext>
                </a:extLst>
              </a:tr>
              <a:tr h="658276">
                <a:tc>
                  <a:txBody>
                    <a:bodyPr/>
                    <a:lstStyle/>
                    <a:p>
                      <a:r>
                        <a:rPr lang="en-US" sz="1800" dirty="0"/>
                        <a:t>E1027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202x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Pol. p-beam + any targets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dirty="0"/>
                        <a:t>quark </a:t>
                      </a:r>
                      <a:r>
                        <a:rPr lang="en-US" sz="1800" dirty="0" err="1"/>
                        <a:t>Sivers</a:t>
                      </a:r>
                      <a:endParaRPr lang="en-US" sz="18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800" dirty="0"/>
                        <a:t>TMD, spin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291223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4CFE6A4E-C54A-0742-958B-A499E5634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2544" y="180397"/>
            <a:ext cx="1541960" cy="106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33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64873-C770-E048-9523-64A7D0FE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2064"/>
            <a:ext cx="7886700" cy="556083"/>
          </a:xfrm>
        </p:spPr>
        <p:txBody>
          <a:bodyPr>
            <a:normAutofit/>
          </a:bodyPr>
          <a:lstStyle/>
          <a:p>
            <a:r>
              <a:rPr lang="en-US" sz="3200" b="1" dirty="0" err="1"/>
              <a:t>SeaQuest</a:t>
            </a:r>
            <a:r>
              <a:rPr lang="en-US" sz="3200" b="1" dirty="0"/>
              <a:t>/E1039 Collaboration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87BEC8-3FF6-154C-B203-69B54F2C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87CB1-F0DB-7247-AD01-41F6D271883D}" type="datetime1">
              <a:rPr lang="en-US" smtClean="0"/>
              <a:t>7/28/18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D7A02C-8D92-ED4B-B481-0FFB3A459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4204E-F96F-C04C-AC2D-36E35295C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CC7A9B-D44C-AD40-81EC-EBDC90ED3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501"/>
          <a:stretch/>
        </p:blipFill>
        <p:spPr>
          <a:xfrm>
            <a:off x="202025" y="1680098"/>
            <a:ext cx="4476301" cy="30871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A93A4F-5021-2E4E-9FFD-73504A4BB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001"/>
          <a:stretch/>
        </p:blipFill>
        <p:spPr>
          <a:xfrm>
            <a:off x="4269737" y="1909358"/>
            <a:ext cx="4321369" cy="27816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41EE67-6ECB-654D-84C7-45458F400AA3}"/>
              </a:ext>
            </a:extLst>
          </p:cNvPr>
          <p:cNvSpPr txBox="1"/>
          <p:nvPr/>
        </p:nvSpPr>
        <p:spPr>
          <a:xfrm>
            <a:off x="628650" y="825179"/>
            <a:ext cx="7719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A small collaboration, great opportunities for new comers to contribute </a:t>
            </a:r>
          </a:p>
          <a:p>
            <a:r>
              <a:rPr lang="en-US" sz="2000" i="1" dirty="0">
                <a:solidFill>
                  <a:srgbClr val="FF0000"/>
                </a:solidFill>
              </a:rPr>
              <a:t>and lead major detector and physics efforts </a:t>
            </a:r>
          </a:p>
        </p:txBody>
      </p:sp>
    </p:spTree>
    <p:extLst>
      <p:ext uri="{BB962C8B-B14F-4D97-AF65-F5344CB8AC3E}">
        <p14:creationId xmlns:p14="http://schemas.microsoft.com/office/powerpoint/2010/main" val="2060033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AE482C8-0F59-4649-9444-C6138B2C1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38" y="517749"/>
            <a:ext cx="4901112" cy="3956547"/>
          </a:xfrm>
        </p:spPr>
        <p:txBody>
          <a:bodyPr>
            <a:normAutofit/>
          </a:bodyPr>
          <a:lstStyle/>
          <a:p>
            <a:r>
              <a:rPr lang="en-US" dirty="0"/>
              <a:t>Welcome to join us the fun at </a:t>
            </a:r>
            <a:r>
              <a:rPr lang="en-US" dirty="0" err="1"/>
              <a:t>Fermilab</a:t>
            </a:r>
            <a:r>
              <a:rPr lang="en-US" dirty="0"/>
              <a:t> </a:t>
            </a:r>
            <a:r>
              <a:rPr lang="en-US" b="1" i="1" dirty="0">
                <a:solidFill>
                  <a:srgbClr val="FF0000"/>
                </a:solidFill>
              </a:rPr>
              <a:t>now</a:t>
            </a:r>
            <a:r>
              <a:rPr lang="en-US" dirty="0"/>
              <a:t>!</a:t>
            </a:r>
            <a:br>
              <a:rPr lang="en-US" dirty="0"/>
            </a:br>
            <a:br>
              <a:rPr lang="en-US" dirty="0"/>
            </a:br>
            <a:r>
              <a:rPr lang="en-US" sz="2200" dirty="0">
                <a:solidFill>
                  <a:srgbClr val="1F28FF"/>
                </a:solidFill>
              </a:rPr>
              <a:t>Contacts: E1039 co-SP</a:t>
            </a:r>
            <a:br>
              <a:rPr lang="en-US" dirty="0"/>
            </a:br>
            <a:r>
              <a:rPr lang="en-US" sz="2200" dirty="0"/>
              <a:t>Dr. </a:t>
            </a:r>
            <a:r>
              <a:rPr lang="en-US" sz="2200" dirty="0" err="1"/>
              <a:t>Kun</a:t>
            </a:r>
            <a:r>
              <a:rPr lang="en-US" sz="2200" dirty="0"/>
              <a:t> Liu &lt;</a:t>
            </a:r>
            <a:r>
              <a:rPr lang="en-US" sz="2200" dirty="0" err="1"/>
              <a:t>liuk@lanl.gov</a:t>
            </a:r>
            <a:r>
              <a:rPr lang="en-US" sz="2200" dirty="0"/>
              <a:t>&gt;</a:t>
            </a:r>
            <a:br>
              <a:rPr lang="en-US" sz="2200" dirty="0"/>
            </a:br>
            <a:r>
              <a:rPr lang="en-US" sz="2200" dirty="0"/>
              <a:t>Dr. Dustin Keller &lt;dmk9m@Virginia.EDU&gt; </a:t>
            </a:r>
            <a:br>
              <a:rPr lang="en-US" sz="2200" dirty="0"/>
            </a:br>
            <a:br>
              <a:rPr lang="en-US" dirty="0"/>
            </a:br>
            <a:r>
              <a:rPr lang="en-US" sz="2200" dirty="0"/>
              <a:t>and also during the workshop,</a:t>
            </a:r>
            <a:br>
              <a:rPr lang="en-US" sz="2200" dirty="0"/>
            </a:br>
            <a:r>
              <a:rPr lang="en-US" sz="2200" dirty="0"/>
              <a:t>Ming Liu (</a:t>
            </a:r>
            <a:r>
              <a:rPr lang="en-US" sz="2200" dirty="0" err="1"/>
              <a:t>ming@bnl.gov</a:t>
            </a:r>
            <a:r>
              <a:rPr lang="en-US" sz="2200" dirty="0"/>
              <a:t>)</a:t>
            </a:r>
            <a:br>
              <a:rPr lang="en-US" sz="2200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966D0-0B32-D34F-89A9-FA16BE5F3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0BF08-88DC-5E4F-B795-8BA7C53C7164}" type="datetime1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19143-3844-CF42-AB02-D5A76438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C906A-F9CB-7C49-AE3B-B0B3759B5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28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F0191E-670A-234A-A2B9-7148F23A0E6E}"/>
              </a:ext>
            </a:extLst>
          </p:cNvPr>
          <p:cNvGrpSpPr/>
          <p:nvPr/>
        </p:nvGrpSpPr>
        <p:grpSpPr>
          <a:xfrm>
            <a:off x="5330650" y="517749"/>
            <a:ext cx="3606013" cy="4386436"/>
            <a:chOff x="3359634" y="933450"/>
            <a:chExt cx="2424731" cy="3276600"/>
          </a:xfrm>
        </p:grpSpPr>
        <p:pic>
          <p:nvPicPr>
            <p:cNvPr id="10" name="Picture 2" descr="See the source image">
              <a:extLst>
                <a:ext uri="{FF2B5EF4-FFF2-40B4-BE49-F238E27FC236}">
                  <a16:creationId xmlns:a16="http://schemas.microsoft.com/office/drawing/2014/main" id="{01FAB7C8-1789-0D42-8BB7-3161AAD7D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800" y="933450"/>
              <a:ext cx="2184400" cy="3276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174EA1-19F6-0F48-8933-2D1926190776}"/>
                </a:ext>
              </a:extLst>
            </p:cNvPr>
            <p:cNvSpPr/>
            <p:nvPr/>
          </p:nvSpPr>
          <p:spPr>
            <a:xfrm>
              <a:off x="3359634" y="939437"/>
              <a:ext cx="242473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I WANT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6760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2C3F6-1087-4F46-B22F-A0A6B9E2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17642-8D1F-9B48-9022-F5D48EB40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0E03F-7449-924A-AC80-899336451BE9}" type="datetime1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C28B3-98F4-D145-A456-254A5A3CB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C4D53-C267-BD4E-99FF-37D6B4EBD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10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E31D7-5A43-E949-861F-A61AE509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EC99E-EA06-684D-BFD6-4A699D8E2EC8}" type="datetime1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B10FF-6B5A-714F-B341-5A0107420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4C2BE-E6B6-EB4D-8C32-B2EF73A31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4F104A15-AED9-3D4A-9E08-5539219E5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162" y="-15726"/>
            <a:ext cx="8699676" cy="515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FC321166-A6AD-5746-8A8B-98DDD851D2A8}"/>
              </a:ext>
            </a:extLst>
          </p:cNvPr>
          <p:cNvSpPr txBox="1">
            <a:spLocks/>
          </p:cNvSpPr>
          <p:nvPr/>
        </p:nvSpPr>
        <p:spPr>
          <a:xfrm>
            <a:off x="167723" y="0"/>
            <a:ext cx="572245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FF00"/>
                </a:solidFill>
              </a:rPr>
              <a:t>Fermilab</a:t>
            </a:r>
            <a:r>
              <a:rPr lang="en-US" b="1" dirty="0">
                <a:solidFill>
                  <a:srgbClr val="FFFF00"/>
                </a:solidFill>
              </a:rPr>
              <a:t> High Intensity Frontier</a:t>
            </a:r>
          </a:p>
        </p:txBody>
      </p:sp>
      <p:pic>
        <p:nvPicPr>
          <p:cNvPr id="11" name="Picture 5" descr="droppedImage.pdf">
            <a:extLst>
              <a:ext uri="{FF2B5EF4-FFF2-40B4-BE49-F238E27FC236}">
                <a16:creationId xmlns:a16="http://schemas.microsoft.com/office/drawing/2014/main" id="{E1E733CF-8BDF-B346-8B2D-1E58C4FF7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935" y="497086"/>
            <a:ext cx="1425297" cy="698814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201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Footer Placeholder 4">
            <a:extLst>
              <a:ext uri="{FF2B5EF4-FFF2-40B4-BE49-F238E27FC236}">
                <a16:creationId xmlns:a16="http://schemas.microsoft.com/office/drawing/2014/main" id="{D0B232A0-0849-304D-987D-289388B7E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8448794" indent="-28105894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685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0287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898989"/>
                </a:solidFill>
              </a:rPr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35A1B-7D81-7046-8F36-A86DE269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8448794" indent="-28105894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685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0287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CB5FD14-C671-C144-B3B2-E2428E6DAEAF}" type="slidenum">
              <a:rPr lang="en-US" altLang="en-US" sz="900">
                <a:solidFill>
                  <a:srgbClr val="898989"/>
                </a:solidFill>
              </a:rPr>
              <a:pPr eaLnBrk="1" hangingPunct="1"/>
              <a:t>30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sp>
        <p:nvSpPr>
          <p:cNvPr id="28677" name="Rectangle 2">
            <a:extLst>
              <a:ext uri="{FF2B5EF4-FFF2-40B4-BE49-F238E27FC236}">
                <a16:creationId xmlns:a16="http://schemas.microsoft.com/office/drawing/2014/main" id="{60723D31-EEDA-2849-9D4D-E89D36B9A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47" y="65122"/>
            <a:ext cx="84730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1" hangingPunct="1">
              <a:spcBef>
                <a:spcPct val="0"/>
              </a:spcBef>
            </a:pPr>
            <a:r>
              <a:rPr lang="en-US" altLang="en-US" sz="3200" dirty="0">
                <a:latin typeface="Arial" panose="020B0604020202020204" pitchFamily="34" charset="0"/>
              </a:rPr>
              <a:t>TMDs probed via DY at </a:t>
            </a:r>
            <a:r>
              <a:rPr lang="en-US" altLang="en-US" sz="3200" dirty="0" err="1">
                <a:latin typeface="Arial" panose="020B0604020202020204" pitchFamily="34" charset="0"/>
              </a:rPr>
              <a:t>SeaQuest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28678" name="Line 4">
            <a:extLst>
              <a:ext uri="{FF2B5EF4-FFF2-40B4-BE49-F238E27FC236}">
                <a16:creationId xmlns:a16="http://schemas.microsoft.com/office/drawing/2014/main" id="{9AA6D295-A06D-CD44-9193-90CD9F8DE3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0290" y="4129420"/>
            <a:ext cx="4733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86EDE4-C6C2-954B-85A2-515C4BB7C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DC23D-B225-7F46-BE7E-70C9542B8E6D}" type="datetime1">
              <a:rPr lang="en-US" smtClean="0"/>
              <a:t>7/28/18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BE7C77-E3B7-254E-AFDE-40434D1C90EA}"/>
              </a:ext>
            </a:extLst>
          </p:cNvPr>
          <p:cNvGrpSpPr/>
          <p:nvPr/>
        </p:nvGrpSpPr>
        <p:grpSpPr>
          <a:xfrm>
            <a:off x="995245" y="736559"/>
            <a:ext cx="6857321" cy="3999062"/>
            <a:chOff x="1558773" y="736559"/>
            <a:chExt cx="6857321" cy="3999062"/>
          </a:xfrm>
        </p:grpSpPr>
        <p:graphicFrame>
          <p:nvGraphicFramePr>
            <p:cNvPr id="28674" name="Object 2">
              <a:extLst>
                <a:ext uri="{FF2B5EF4-FFF2-40B4-BE49-F238E27FC236}">
                  <a16:creationId xmlns:a16="http://schemas.microsoft.com/office/drawing/2014/main" id="{59A98089-CF41-114D-BF79-CA837916B6A6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1558773" y="736559"/>
            <a:ext cx="5724525" cy="3967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094" name="Equation" r:id="rId4" imgW="101523800" imgH="70218300" progId="Equation.DSMT4">
                    <p:embed/>
                  </p:oleObj>
                </mc:Choice>
                <mc:Fallback>
                  <p:oleObj name="Equation" r:id="rId4" imgW="101523800" imgH="70218300" progId="Equation.DSMT4">
                    <p:embed/>
                    <p:pic>
                      <p:nvPicPr>
                        <p:cNvPr id="28674" name="Object 2">
                          <a:extLst>
                            <a:ext uri="{FF2B5EF4-FFF2-40B4-BE49-F238E27FC236}">
                              <a16:creationId xmlns:a16="http://schemas.microsoft.com/office/drawing/2014/main" id="{59A98089-CF41-114D-BF79-CA837916B6A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8773" y="736559"/>
                          <a:ext cx="5724525" cy="3967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CB54819-945A-D24F-817B-7F4B7D1EDEC5}"/>
                </a:ext>
              </a:extLst>
            </p:cNvPr>
            <p:cNvSpPr txBox="1"/>
            <p:nvPr/>
          </p:nvSpPr>
          <p:spPr>
            <a:xfrm>
              <a:off x="4766312" y="4427844"/>
              <a:ext cx="36497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sym typeface="Wingdings" pitchFamily="2" charset="2"/>
                </a:rPr>
                <a:t></a:t>
              </a:r>
              <a:r>
                <a:rPr lang="en-US" sz="1400" dirty="0">
                  <a:solidFill>
                    <a:srgbClr val="FF0000"/>
                  </a:solidFill>
                </a:rPr>
                <a:t>COMPASS, RHIC, EIC/</a:t>
              </a:r>
              <a:r>
                <a:rPr lang="en-US" sz="1400" dirty="0" err="1">
                  <a:solidFill>
                    <a:srgbClr val="FF0000"/>
                  </a:solidFill>
                </a:rPr>
                <a:t>SeaQuest</a:t>
              </a:r>
              <a:r>
                <a:rPr lang="en-US" sz="1400" dirty="0">
                  <a:solidFill>
                    <a:srgbClr val="FF0000"/>
                  </a:solidFill>
                </a:rPr>
                <a:t> for sea quarks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4982AE-8DFA-6A4B-BBC8-2AECC7CF28A6}"/>
              </a:ext>
            </a:extLst>
          </p:cNvPr>
          <p:cNvGrpSpPr/>
          <p:nvPr/>
        </p:nvGrpSpPr>
        <p:grpSpPr>
          <a:xfrm>
            <a:off x="6719770" y="1084523"/>
            <a:ext cx="2029723" cy="2160770"/>
            <a:chOff x="7123814" y="1116419"/>
            <a:chExt cx="2029723" cy="2160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98A2EC-E7C3-6544-B08F-B9BB299024F9}"/>
                </a:ext>
              </a:extLst>
            </p:cNvPr>
            <p:cNvSpPr txBox="1"/>
            <p:nvPr/>
          </p:nvSpPr>
          <p:spPr>
            <a:xfrm>
              <a:off x="7123814" y="1116419"/>
              <a:ext cx="2029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E906, E1039</a:t>
              </a:r>
              <a:r>
                <a:rPr lang="en-US" dirty="0"/>
                <a:t>, E1027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56175DC-4AEF-8C4D-850A-FCB8A91866E2}"/>
                </a:ext>
              </a:extLst>
            </p:cNvPr>
            <p:cNvSpPr txBox="1"/>
            <p:nvPr/>
          </p:nvSpPr>
          <p:spPr>
            <a:xfrm>
              <a:off x="7123814" y="2073349"/>
              <a:ext cx="764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E1039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BB7473-5C73-734A-9D94-BC0A3E01CA63}"/>
                </a:ext>
              </a:extLst>
            </p:cNvPr>
            <p:cNvSpPr txBox="1"/>
            <p:nvPr/>
          </p:nvSpPr>
          <p:spPr>
            <a:xfrm>
              <a:off x="7123814" y="2907857"/>
              <a:ext cx="764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E1027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0712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906_KTEV_BEAM_LAYOUT_2 Layout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4889" y="1065976"/>
            <a:ext cx="3554765" cy="4600283"/>
          </a:xfrm>
          <a:prstGeom prst="rect">
            <a:avLst/>
          </a:prstGeom>
        </p:spPr>
      </p:pic>
      <p:pic>
        <p:nvPicPr>
          <p:cNvPr id="9" name="Picture 8" descr="mag_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2036" y="4023096"/>
            <a:ext cx="182567" cy="292278"/>
          </a:xfrm>
          <a:prstGeom prst="rect">
            <a:avLst/>
          </a:prstGeom>
        </p:spPr>
      </p:pic>
      <p:sp>
        <p:nvSpPr>
          <p:cNvPr id="16" name="Title 6"/>
          <p:cNvSpPr>
            <a:spLocks noGrp="1"/>
          </p:cNvSpPr>
          <p:nvPr>
            <p:ph type="title"/>
          </p:nvPr>
        </p:nvSpPr>
        <p:spPr>
          <a:xfrm>
            <a:off x="1269595" y="25135"/>
            <a:ext cx="6631184" cy="625903"/>
          </a:xfrm>
        </p:spPr>
        <p:txBody>
          <a:bodyPr>
            <a:noAutofit/>
          </a:bodyPr>
          <a:lstStyle/>
          <a:p>
            <a:r>
              <a:rPr lang="en-US" sz="2400" dirty="0"/>
              <a:t>New Beam Collimator and Target</a:t>
            </a:r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90E07-5709-7B4A-9E61-4208FE01BBB5}" type="datetime1">
              <a:rPr lang="en-US" smtClean="0"/>
              <a:t>7/28/18</a:t>
            </a:fld>
            <a:endParaRPr lang="en-US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31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643353" y="4267484"/>
            <a:ext cx="1675881" cy="0"/>
          </a:xfrm>
          <a:prstGeom prst="line">
            <a:avLst/>
          </a:prstGeom>
          <a:ln w="12700" cap="flat" cmpd="sng">
            <a:solidFill>
              <a:srgbClr val="FF0000"/>
            </a:solidFill>
            <a:prstDash val="lgDashDot"/>
            <a:head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75506" y="3852039"/>
            <a:ext cx="10807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</a:rPr>
              <a:t>Beam collimator</a:t>
            </a:r>
          </a:p>
        </p:txBody>
      </p:sp>
      <p:sp>
        <p:nvSpPr>
          <p:cNvPr id="26" name="Oval 25"/>
          <p:cNvSpPr/>
          <p:nvPr/>
        </p:nvSpPr>
        <p:spPr>
          <a:xfrm>
            <a:off x="1475506" y="658708"/>
            <a:ext cx="646241" cy="11533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2221069" y="772245"/>
            <a:ext cx="25263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</a:rPr>
              <a:t>Target cross section</a:t>
            </a:r>
            <a:r>
              <a:rPr lang="en-US" sz="1350" dirty="0"/>
              <a:t>: 18 x 28 mm</a:t>
            </a:r>
            <a:r>
              <a:rPr lang="en-US" sz="1350" baseline="30000" dirty="0"/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1688996" y="991950"/>
            <a:ext cx="217021" cy="47891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/>
          <p:cNvSpPr txBox="1"/>
          <p:nvPr/>
        </p:nvSpPr>
        <p:spPr>
          <a:xfrm>
            <a:off x="2225536" y="1065294"/>
            <a:ext cx="23977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Beam cross section: </a:t>
            </a:r>
          </a:p>
          <a:p>
            <a:r>
              <a:rPr lang="en-US" sz="1350" dirty="0"/>
              <a:t>Need be well contained within </a:t>
            </a:r>
          </a:p>
          <a:p>
            <a:r>
              <a:rPr lang="en-US" sz="1350" dirty="0"/>
              <a:t>4 sigma, required by </a:t>
            </a:r>
            <a:r>
              <a:rPr lang="en-US" sz="1350" dirty="0" err="1"/>
              <a:t>dR</a:t>
            </a:r>
            <a:r>
              <a:rPr lang="en-US" sz="1350" dirty="0"/>
              <a:t>&lt; 2x10</a:t>
            </a:r>
            <a:r>
              <a:rPr lang="en-US" sz="1350" baseline="30000" dirty="0"/>
              <a:t>-4</a:t>
            </a:r>
          </a:p>
          <a:p>
            <a:endParaRPr lang="en-US" sz="1350" baseline="30000" dirty="0"/>
          </a:p>
          <a:p>
            <a:r>
              <a:rPr lang="en-US" sz="1350" dirty="0" err="1"/>
              <a:t>sigX</a:t>
            </a:r>
            <a:r>
              <a:rPr lang="en-US" sz="1350" dirty="0"/>
              <a:t> = 18/2/4 = </a:t>
            </a:r>
            <a:r>
              <a:rPr lang="en-US" sz="1350" dirty="0">
                <a:solidFill>
                  <a:srgbClr val="FF0000"/>
                </a:solidFill>
              </a:rPr>
              <a:t>2.2 mm </a:t>
            </a:r>
          </a:p>
          <a:p>
            <a:r>
              <a:rPr lang="en-US" sz="1350" dirty="0" err="1"/>
              <a:t>sigY</a:t>
            </a:r>
            <a:r>
              <a:rPr lang="en-US" sz="1350" dirty="0"/>
              <a:t> = 28/2/4 = </a:t>
            </a:r>
            <a:r>
              <a:rPr lang="en-US" sz="1350" dirty="0">
                <a:solidFill>
                  <a:srgbClr val="FF0000"/>
                </a:solidFill>
              </a:rPr>
              <a:t>3.5 mm</a:t>
            </a:r>
          </a:p>
          <a:p>
            <a:r>
              <a:rPr lang="en-US" sz="1350" dirty="0"/>
              <a:t>Beam jitter: </a:t>
            </a:r>
            <a:r>
              <a:rPr lang="en-US" sz="1350" dirty="0" err="1"/>
              <a:t>dX</a:t>
            </a:r>
            <a:r>
              <a:rPr lang="en-US" sz="1350" dirty="0"/>
              <a:t>=</a:t>
            </a:r>
            <a:r>
              <a:rPr lang="en-US" sz="1350" dirty="0" err="1"/>
              <a:t>dY</a:t>
            </a:r>
            <a:r>
              <a:rPr lang="en-US" sz="1350" dirty="0"/>
              <a:t> ~ 1mm</a:t>
            </a:r>
          </a:p>
        </p:txBody>
      </p:sp>
      <p:pic>
        <p:nvPicPr>
          <p:cNvPr id="30" name="Picture 29" descr="20141112_091441_E906_BeamProfi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4741" y="1171731"/>
            <a:ext cx="1826219" cy="102724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353106" y="851712"/>
            <a:ext cx="15171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E906 beam profile:</a:t>
            </a:r>
          </a:p>
          <a:p>
            <a:r>
              <a:rPr lang="en-US" sz="1350" dirty="0" err="1"/>
              <a:t>SigX</a:t>
            </a:r>
            <a:r>
              <a:rPr lang="en-US" sz="1350" dirty="0"/>
              <a:t> = </a:t>
            </a:r>
            <a:r>
              <a:rPr lang="en-US" sz="1350" dirty="0">
                <a:solidFill>
                  <a:srgbClr val="FF0000"/>
                </a:solidFill>
              </a:rPr>
              <a:t>4.0mm</a:t>
            </a:r>
          </a:p>
          <a:p>
            <a:r>
              <a:rPr lang="en-US" sz="1350" dirty="0" err="1"/>
              <a:t>SigY</a:t>
            </a:r>
            <a:r>
              <a:rPr lang="en-US" sz="1350" dirty="0"/>
              <a:t> = </a:t>
            </a:r>
            <a:r>
              <a:rPr lang="en-US" sz="1350" dirty="0">
                <a:solidFill>
                  <a:srgbClr val="FF0000"/>
                </a:solidFill>
              </a:rPr>
              <a:t>3.0mm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97155" y="2598464"/>
            <a:ext cx="1236236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1 sig = 0.68269</a:t>
            </a:r>
          </a:p>
          <a:p>
            <a:r>
              <a:rPr lang="en-US" sz="1350" dirty="0"/>
              <a:t>2 sig = 0.95450</a:t>
            </a:r>
          </a:p>
          <a:p>
            <a:r>
              <a:rPr lang="en-US" sz="1350" dirty="0"/>
              <a:t>3 sig = 0.99730</a:t>
            </a:r>
          </a:p>
          <a:p>
            <a:r>
              <a:rPr lang="en-US" sz="1350" dirty="0">
                <a:solidFill>
                  <a:srgbClr val="FF0000"/>
                </a:solidFill>
              </a:rPr>
              <a:t>4 sig = 0.99994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445" y="1794192"/>
            <a:ext cx="1542968" cy="328142"/>
          </a:xfrm>
          <a:prstGeom prst="rect">
            <a:avLst/>
          </a:prstGeom>
        </p:spPr>
      </p:pic>
      <p:sp>
        <p:nvSpPr>
          <p:cNvPr id="34" name="Frame 33"/>
          <p:cNvSpPr/>
          <p:nvPr/>
        </p:nvSpPr>
        <p:spPr>
          <a:xfrm>
            <a:off x="1740440" y="4185678"/>
            <a:ext cx="480629" cy="161682"/>
          </a:xfrm>
          <a:prstGeom prst="frame">
            <a:avLst/>
          </a:prstGeom>
          <a:solidFill>
            <a:srgbClr val="3366FF"/>
          </a:solidFill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1190375" y="4216265"/>
            <a:ext cx="397353" cy="102439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TextBox 39"/>
          <p:cNvSpPr txBox="1"/>
          <p:nvPr/>
        </p:nvSpPr>
        <p:spPr>
          <a:xfrm>
            <a:off x="1190375" y="4438841"/>
            <a:ext cx="6206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800000"/>
                </a:solidFill>
              </a:rPr>
              <a:t>120GeV</a:t>
            </a:r>
          </a:p>
          <a:p>
            <a:r>
              <a:rPr lang="en-US" sz="1050" dirty="0">
                <a:solidFill>
                  <a:srgbClr val="800000"/>
                </a:solidFill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2122530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48211"/>
            <a:ext cx="6172200" cy="752311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Target and Beam Dump Event Separation</a:t>
            </a:r>
            <a:br>
              <a:rPr lang="en-US" sz="2700" dirty="0"/>
            </a:br>
            <a:r>
              <a:rPr lang="en-US" sz="2700" dirty="0">
                <a:solidFill>
                  <a:srgbClr val="0000FF"/>
                </a:solidFill>
              </a:rPr>
              <a:t>target at upstream: Z=-3.5m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006D-A945-BE49-A144-BD92184987F6}" type="datetime1">
              <a:rPr lang="en-US" smtClean="0"/>
              <a:t>7/28/18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847" y="800522"/>
            <a:ext cx="5159672" cy="40184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E69D43-7422-3D43-A104-C02F334CA2DB}"/>
              </a:ext>
            </a:extLst>
          </p:cNvPr>
          <p:cNvSpPr txBox="1"/>
          <p:nvPr/>
        </p:nvSpPr>
        <p:spPr>
          <a:xfrm>
            <a:off x="2755761" y="1311310"/>
            <a:ext cx="23092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Trigger optimization possible!</a:t>
            </a:r>
          </a:p>
        </p:txBody>
      </p:sp>
    </p:spTree>
    <p:extLst>
      <p:ext uri="{BB962C8B-B14F-4D97-AF65-F5344CB8AC3E}">
        <p14:creationId xmlns:p14="http://schemas.microsoft.com/office/powerpoint/2010/main" val="276601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87CFCB8-5BD9-1E42-9220-B6E73891F476}"/>
              </a:ext>
            </a:extLst>
          </p:cNvPr>
          <p:cNvSpPr txBox="1"/>
          <p:nvPr/>
        </p:nvSpPr>
        <p:spPr>
          <a:xfrm>
            <a:off x="509955" y="74321"/>
            <a:ext cx="792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Dark Sector Physics Search Program at </a:t>
            </a:r>
            <a:r>
              <a:rPr lang="en-US" sz="2800" b="1" dirty="0" err="1"/>
              <a:t>SeaQuest</a:t>
            </a:r>
            <a:endParaRPr lang="en-US" sz="2800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1AC274-9620-FD47-97B6-AF0D36C421B6}"/>
              </a:ext>
            </a:extLst>
          </p:cNvPr>
          <p:cNvGrpSpPr/>
          <p:nvPr/>
        </p:nvGrpSpPr>
        <p:grpSpPr>
          <a:xfrm>
            <a:off x="417417" y="714755"/>
            <a:ext cx="8038214" cy="4125432"/>
            <a:chOff x="1410214" y="1179847"/>
            <a:chExt cx="6318851" cy="306463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7EDD100-6B57-E141-B37A-FAA677A68DBB}"/>
                </a:ext>
              </a:extLst>
            </p:cNvPr>
            <p:cNvGrpSpPr/>
            <p:nvPr/>
          </p:nvGrpSpPr>
          <p:grpSpPr>
            <a:xfrm>
              <a:off x="1428271" y="1179847"/>
              <a:ext cx="6264950" cy="3064630"/>
              <a:chOff x="659568" y="760199"/>
              <a:chExt cx="11137689" cy="5448230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5758460D-ED1F-B24C-BC10-7D3B66572A18}"/>
                  </a:ext>
                </a:extLst>
              </p:cNvPr>
              <p:cNvGrpSpPr/>
              <p:nvPr/>
            </p:nvGrpSpPr>
            <p:grpSpPr>
              <a:xfrm>
                <a:off x="659568" y="760199"/>
                <a:ext cx="11137689" cy="5448230"/>
                <a:chOff x="659568" y="760199"/>
                <a:chExt cx="11137689" cy="5448230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5567203E-2441-714C-93E6-1C6621E5FC67}"/>
                    </a:ext>
                  </a:extLst>
                </p:cNvPr>
                <p:cNvGrpSpPr/>
                <p:nvPr/>
              </p:nvGrpSpPr>
              <p:grpSpPr>
                <a:xfrm>
                  <a:off x="659568" y="760199"/>
                  <a:ext cx="11137689" cy="5448230"/>
                  <a:chOff x="659568" y="760199"/>
                  <a:chExt cx="11137689" cy="5448230"/>
                </a:xfrm>
              </p:grpSpPr>
              <p:grpSp>
                <p:nvGrpSpPr>
                  <p:cNvPr id="6" name="Group 5">
                    <a:extLst>
                      <a:ext uri="{FF2B5EF4-FFF2-40B4-BE49-F238E27FC236}">
                        <a16:creationId xmlns:a16="http://schemas.microsoft.com/office/drawing/2014/main" id="{D143F7F7-787D-B045-A7A0-B91E1CFA483D}"/>
                      </a:ext>
                    </a:extLst>
                  </p:cNvPr>
                  <p:cNvGrpSpPr/>
                  <p:nvPr/>
                </p:nvGrpSpPr>
                <p:grpSpPr>
                  <a:xfrm>
                    <a:off x="659568" y="809468"/>
                    <a:ext cx="11137689" cy="479685"/>
                    <a:chOff x="659568" y="809468"/>
                    <a:chExt cx="11137689" cy="479685"/>
                  </a:xfrm>
                </p:grpSpPr>
                <p:sp>
                  <p:nvSpPr>
                    <p:cNvPr id="5" name="Rectangle 4">
                      <a:extLst>
                        <a:ext uri="{FF2B5EF4-FFF2-40B4-BE49-F238E27FC236}">
                          <a16:creationId xmlns:a16="http://schemas.microsoft.com/office/drawing/2014/main" id="{22493AEA-7DEC-A04B-88A9-DCD20FD20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568" y="809468"/>
                      <a:ext cx="3612629" cy="479685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013" dirty="0"/>
                        <a:t>2018       2019        2020       2021</a:t>
                      </a:r>
                    </a:p>
                  </p:txBody>
                </p:sp>
                <p:sp>
                  <p:nvSpPr>
                    <p:cNvPr id="7" name="Rectangle 6">
                      <a:extLst>
                        <a:ext uri="{FF2B5EF4-FFF2-40B4-BE49-F238E27FC236}">
                          <a16:creationId xmlns:a16="http://schemas.microsoft.com/office/drawing/2014/main" id="{7E7A056A-76EE-7247-8FBC-62A86EF4B2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22098" y="809468"/>
                      <a:ext cx="3612629" cy="479685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013" dirty="0"/>
                        <a:t>2022         2023         2024        2025 </a:t>
                      </a:r>
                    </a:p>
                  </p:txBody>
                </p:sp>
                <p:sp>
                  <p:nvSpPr>
                    <p:cNvPr id="8" name="Rectangle 7">
                      <a:extLst>
                        <a:ext uri="{FF2B5EF4-FFF2-40B4-BE49-F238E27FC236}">
                          <a16:creationId xmlns:a16="http://schemas.microsoft.com/office/drawing/2014/main" id="{6D79D9CF-298A-C94A-AEB6-1E672258CC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84628" y="809468"/>
                      <a:ext cx="3612629" cy="479685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013" dirty="0"/>
                        <a:t>2026      2027                …  2030+</a:t>
                      </a:r>
                    </a:p>
                  </p:txBody>
                </p:sp>
              </p:grp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1886625C-8522-1247-9E78-20608FE4E3FD}"/>
                      </a:ext>
                    </a:extLst>
                  </p:cNvPr>
                  <p:cNvSpPr txBox="1"/>
                  <p:nvPr/>
                </p:nvSpPr>
                <p:spPr>
                  <a:xfrm>
                    <a:off x="2159335" y="2009479"/>
                    <a:ext cx="1870028" cy="5952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88" dirty="0"/>
                      <a:t>Parasitic Dark Sector </a:t>
                    </a:r>
                  </a:p>
                  <a:p>
                    <a:r>
                      <a:rPr lang="en-US" sz="788" dirty="0"/>
                      <a:t>Physics with E1039</a:t>
                    </a:r>
                  </a:p>
                </p:txBody>
              </p:sp>
              <p:sp>
                <p:nvSpPr>
                  <p:cNvPr id="19" name="Right Arrow 18">
                    <a:extLst>
                      <a:ext uri="{FF2B5EF4-FFF2-40B4-BE49-F238E27FC236}">
                        <a16:creationId xmlns:a16="http://schemas.microsoft.com/office/drawing/2014/main" id="{218C5016-D69F-7A40-B5A4-267627441215}"/>
                      </a:ext>
                    </a:extLst>
                  </p:cNvPr>
                  <p:cNvSpPr/>
                  <p:nvPr/>
                </p:nvSpPr>
                <p:spPr>
                  <a:xfrm>
                    <a:off x="1967270" y="2467751"/>
                    <a:ext cx="1879490" cy="185075"/>
                  </a:xfrm>
                  <a:prstGeom prst="rightArrow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13" dirty="0"/>
                      <a:t> </a:t>
                    </a:r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FC328529-FBBB-3449-A282-BEC8DAE2DD3D}"/>
                      </a:ext>
                    </a:extLst>
                  </p:cNvPr>
                  <p:cNvSpPr txBox="1"/>
                  <p:nvPr/>
                </p:nvSpPr>
                <p:spPr>
                  <a:xfrm>
                    <a:off x="3303493" y="4001660"/>
                    <a:ext cx="1676244" cy="5952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88" dirty="0" err="1"/>
                      <a:t>EMCal</a:t>
                    </a:r>
                    <a:r>
                      <a:rPr lang="en-US" sz="788" dirty="0"/>
                      <a:t> installation </a:t>
                    </a:r>
                  </a:p>
                  <a:p>
                    <a:r>
                      <a:rPr lang="en-US" sz="788" dirty="0"/>
                      <a:t>&amp; commissioning </a:t>
                    </a:r>
                  </a:p>
                </p:txBody>
              </p:sp>
              <p:sp>
                <p:nvSpPr>
                  <p:cNvPr id="21" name="Right Arrow 20">
                    <a:extLst>
                      <a:ext uri="{FF2B5EF4-FFF2-40B4-BE49-F238E27FC236}">
                        <a16:creationId xmlns:a16="http://schemas.microsoft.com/office/drawing/2014/main" id="{97BD2160-B943-5C49-902A-C9B5F2EE9E5D}"/>
                      </a:ext>
                    </a:extLst>
                  </p:cNvPr>
                  <p:cNvSpPr/>
                  <p:nvPr/>
                </p:nvSpPr>
                <p:spPr>
                  <a:xfrm>
                    <a:off x="4354142" y="5309209"/>
                    <a:ext cx="2334948" cy="210386"/>
                  </a:xfrm>
                  <a:prstGeom prst="rightArrow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 dirty="0"/>
                  </a:p>
                </p:txBody>
              </p: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D01FC1DB-95F9-0843-A3A7-2AEC12959A27}"/>
                      </a:ext>
                    </a:extLst>
                  </p:cNvPr>
                  <p:cNvSpPr txBox="1"/>
                  <p:nvPr/>
                </p:nvSpPr>
                <p:spPr>
                  <a:xfrm>
                    <a:off x="6678953" y="4014269"/>
                    <a:ext cx="1636347" cy="8108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788" dirty="0"/>
                      <a:t>Long shutdown, </a:t>
                    </a:r>
                  </a:p>
                  <a:p>
                    <a:r>
                      <a:rPr lang="en-US" sz="788" dirty="0"/>
                      <a:t>detector upgrade </a:t>
                    </a:r>
                  </a:p>
                  <a:p>
                    <a:endParaRPr lang="en-US" sz="788" dirty="0"/>
                  </a:p>
                </p:txBody>
              </p:sp>
              <p:sp>
                <p:nvSpPr>
                  <p:cNvPr id="23" name="Right Arrow 22">
                    <a:extLst>
                      <a:ext uri="{FF2B5EF4-FFF2-40B4-BE49-F238E27FC236}">
                        <a16:creationId xmlns:a16="http://schemas.microsoft.com/office/drawing/2014/main" id="{C125D525-B5DB-A84B-ABF8-09590BC32223}"/>
                      </a:ext>
                    </a:extLst>
                  </p:cNvPr>
                  <p:cNvSpPr/>
                  <p:nvPr/>
                </p:nvSpPr>
                <p:spPr>
                  <a:xfrm>
                    <a:off x="3777483" y="4517309"/>
                    <a:ext cx="562406" cy="169145"/>
                  </a:xfrm>
                  <a:prstGeom prst="rightArrow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 dirty="0"/>
                  </a:p>
                </p:txBody>
              </p: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88B239E7-6F90-BE40-81C4-0D5832C2B2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47520" y="760199"/>
                    <a:ext cx="1" cy="5398958"/>
                  </a:xfrm>
                  <a:prstGeom prst="line">
                    <a:avLst/>
                  </a:prstGeom>
                  <a:ln w="31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4A552264-CCB8-A74F-A4F4-858AF0CF59B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364235" y="801448"/>
                    <a:ext cx="1" cy="5398958"/>
                  </a:xfrm>
                  <a:prstGeom prst="line">
                    <a:avLst/>
                  </a:prstGeom>
                  <a:ln w="31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9CADACB7-C76A-FE40-9858-A8BE0E6F252F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551475" y="809470"/>
                    <a:ext cx="1" cy="5398958"/>
                  </a:xfrm>
                  <a:prstGeom prst="line">
                    <a:avLst/>
                  </a:prstGeom>
                  <a:ln w="31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94BF7583-06AB-8C45-BDA2-7AD1EA03D50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35774" y="809470"/>
                    <a:ext cx="1" cy="5398958"/>
                  </a:xfrm>
                  <a:prstGeom prst="line">
                    <a:avLst/>
                  </a:prstGeom>
                  <a:ln w="31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1C7F28E3-3CEE-2744-A697-98338DCBE16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216155" y="809468"/>
                    <a:ext cx="1" cy="5398958"/>
                  </a:xfrm>
                  <a:prstGeom prst="line">
                    <a:avLst/>
                  </a:prstGeom>
                  <a:ln w="31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AF85F79A-67D0-E349-A106-0926395E124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238400" y="809471"/>
                    <a:ext cx="1" cy="5398958"/>
                  </a:xfrm>
                  <a:prstGeom prst="line">
                    <a:avLst/>
                  </a:prstGeom>
                  <a:ln w="31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19CF86AF-7050-6F46-A283-7156C9878AD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9976995" y="793428"/>
                    <a:ext cx="1" cy="5398958"/>
                  </a:xfrm>
                  <a:prstGeom prst="line">
                    <a:avLst/>
                  </a:prstGeom>
                  <a:ln w="31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746CB7E4-C977-6142-A31B-FD83BC4F7E99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8104807" y="809468"/>
                    <a:ext cx="1" cy="5398958"/>
                  </a:xfrm>
                  <a:prstGeom prst="line">
                    <a:avLst/>
                  </a:prstGeom>
                  <a:ln w="31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57C5F0F1-5305-5B4F-8FB6-A3AF2E7D77C1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1786383" y="792835"/>
                    <a:ext cx="1" cy="5398958"/>
                  </a:xfrm>
                  <a:prstGeom prst="line">
                    <a:avLst/>
                  </a:prstGeom>
                  <a:ln w="31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4E8E6704-F152-4E4F-B330-962ACC395BC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48072" y="809468"/>
                    <a:ext cx="1" cy="5398958"/>
                  </a:xfrm>
                  <a:prstGeom prst="line">
                    <a:avLst/>
                  </a:prstGeom>
                  <a:ln w="31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7A1D0919-E190-0541-932C-B7345FCCE2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1743" y="6208426"/>
                  <a:ext cx="11125514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332ADB62-EB92-304F-ABB0-F56631380213}"/>
                    </a:ext>
                  </a:extLst>
                </p:cNvPr>
                <p:cNvCxnSpPr/>
                <p:nvPr/>
              </p:nvCxnSpPr>
              <p:spPr>
                <a:xfrm flipH="1">
                  <a:off x="671743" y="792835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ADC05DF-4E06-7347-A4BC-38C40FA9EE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389" y="809468"/>
                <a:ext cx="1112551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8923530-78E6-E54C-98F6-268B2A5CBB2B}"/>
                </a:ext>
              </a:extLst>
            </p:cNvPr>
            <p:cNvSpPr txBox="1"/>
            <p:nvPr/>
          </p:nvSpPr>
          <p:spPr>
            <a:xfrm>
              <a:off x="3503054" y="3591510"/>
              <a:ext cx="1370888" cy="213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DP search w/ </a:t>
              </a:r>
              <a:r>
                <a:rPr lang="en-US" sz="788" dirty="0" err="1"/>
                <a:t>EMCal</a:t>
              </a:r>
              <a:r>
                <a:rPr lang="en-US" sz="788" dirty="0"/>
                <a:t> upgrade</a:t>
              </a:r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5DD6B102-E4D5-C64C-9357-72DA46AEA216}"/>
                </a:ext>
              </a:extLst>
            </p:cNvPr>
            <p:cNvSpPr/>
            <p:nvPr/>
          </p:nvSpPr>
          <p:spPr>
            <a:xfrm>
              <a:off x="1521916" y="1803633"/>
              <a:ext cx="758981" cy="97087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25FA74E-B5DF-6941-8A6C-A941D5B830AF}"/>
                </a:ext>
              </a:extLst>
            </p:cNvPr>
            <p:cNvSpPr txBox="1"/>
            <p:nvPr/>
          </p:nvSpPr>
          <p:spPr>
            <a:xfrm>
              <a:off x="1482958" y="1553639"/>
              <a:ext cx="936475" cy="334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E1039 installation </a:t>
              </a:r>
            </a:p>
            <a:p>
              <a:r>
                <a:rPr lang="en-US" sz="788" dirty="0"/>
                <a:t>&amp; commissioning</a:t>
              </a:r>
            </a:p>
          </p:txBody>
        </p:sp>
        <p:sp>
          <p:nvSpPr>
            <p:cNvPr id="38" name="Right Arrow 37">
              <a:extLst>
                <a:ext uri="{FF2B5EF4-FFF2-40B4-BE49-F238E27FC236}">
                  <a16:creationId xmlns:a16="http://schemas.microsoft.com/office/drawing/2014/main" id="{6CCD7EA1-0B5C-1142-BF88-74D50EE04667}"/>
                </a:ext>
              </a:extLst>
            </p:cNvPr>
            <p:cNvSpPr/>
            <p:nvPr/>
          </p:nvSpPr>
          <p:spPr>
            <a:xfrm>
              <a:off x="1434377" y="2744821"/>
              <a:ext cx="2057391" cy="11737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D0C4CE0-0004-B443-A036-8C9A1A220DE8}"/>
                </a:ext>
              </a:extLst>
            </p:cNvPr>
            <p:cNvSpPr txBox="1"/>
            <p:nvPr/>
          </p:nvSpPr>
          <p:spPr>
            <a:xfrm>
              <a:off x="1410214" y="2465696"/>
              <a:ext cx="2092239" cy="334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PHENIX </a:t>
              </a:r>
              <a:r>
                <a:rPr lang="en-US" sz="788" dirty="0" err="1"/>
                <a:t>EMCal</a:t>
              </a:r>
              <a:r>
                <a:rPr lang="en-US" sz="788" dirty="0"/>
                <a:t> refurbishment at </a:t>
              </a:r>
              <a:r>
                <a:rPr lang="en-US" sz="788" dirty="0" err="1"/>
                <a:t>Fermilab</a:t>
              </a:r>
              <a:r>
                <a:rPr lang="en-US" sz="788" dirty="0"/>
                <a:t>,</a:t>
              </a:r>
            </a:p>
            <a:p>
              <a:r>
                <a:rPr lang="en-US" sz="788" dirty="0"/>
                <a:t>HEP dark sector physics program development</a:t>
              </a:r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5CB5D19B-FBD6-3B45-8824-8F1D5149B9BD}"/>
                </a:ext>
              </a:extLst>
            </p:cNvPr>
            <p:cNvSpPr/>
            <p:nvPr/>
          </p:nvSpPr>
          <p:spPr>
            <a:xfrm>
              <a:off x="5825131" y="3728137"/>
              <a:ext cx="1814570" cy="13157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FF4EEC-7F10-A24E-8458-09D587A8DBE0}"/>
                </a:ext>
              </a:extLst>
            </p:cNvPr>
            <p:cNvSpPr txBox="1"/>
            <p:nvPr/>
          </p:nvSpPr>
          <p:spPr>
            <a:xfrm>
              <a:off x="5807815" y="3448117"/>
              <a:ext cx="1752403" cy="334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High luminosity dark sector physics </a:t>
              </a:r>
            </a:p>
            <a:p>
              <a:r>
                <a:rPr lang="en-US" sz="788" dirty="0"/>
                <a:t>program at </a:t>
              </a:r>
              <a:r>
                <a:rPr lang="en-US" sz="788" dirty="0" err="1"/>
                <a:t>Fermilab</a:t>
              </a:r>
              <a:r>
                <a:rPr lang="en-US" sz="788" dirty="0"/>
                <a:t> Intensity Frontier</a:t>
              </a:r>
            </a:p>
          </p:txBody>
        </p:sp>
        <p:sp>
          <p:nvSpPr>
            <p:cNvPr id="45" name="Right Arrow 44">
              <a:extLst>
                <a:ext uri="{FF2B5EF4-FFF2-40B4-BE49-F238E27FC236}">
                  <a16:creationId xmlns:a16="http://schemas.microsoft.com/office/drawing/2014/main" id="{FB8EFF25-FEC8-CB47-8EA3-F2C77F1E05EC}"/>
                </a:ext>
              </a:extLst>
            </p:cNvPr>
            <p:cNvSpPr/>
            <p:nvPr/>
          </p:nvSpPr>
          <p:spPr>
            <a:xfrm>
              <a:off x="4868650" y="3286324"/>
              <a:ext cx="956481" cy="102041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 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7119DD9-6165-6248-8659-F7CDC7E66F56}"/>
                </a:ext>
              </a:extLst>
            </p:cNvPr>
            <p:cNvGrpSpPr/>
            <p:nvPr/>
          </p:nvGrpSpPr>
          <p:grpSpPr>
            <a:xfrm>
              <a:off x="6690167" y="1676586"/>
              <a:ext cx="969537" cy="474376"/>
              <a:chOff x="9282896" y="1837596"/>
              <a:chExt cx="1723621" cy="843334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235B45D-4B38-B44B-8E2F-88FDB8D5C275}"/>
                  </a:ext>
                </a:extLst>
              </p:cNvPr>
              <p:cNvGrpSpPr/>
              <p:nvPr/>
            </p:nvGrpSpPr>
            <p:grpSpPr>
              <a:xfrm>
                <a:off x="9769141" y="1837596"/>
                <a:ext cx="1237376" cy="843334"/>
                <a:chOff x="9769141" y="1837596"/>
                <a:chExt cx="1237376" cy="843334"/>
              </a:xfrm>
            </p:grpSpPr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0A35A762-8713-1F45-9435-867F6442EF91}"/>
                    </a:ext>
                  </a:extLst>
                </p:cNvPr>
                <p:cNvSpPr txBox="1"/>
                <p:nvPr/>
              </p:nvSpPr>
              <p:spPr>
                <a:xfrm>
                  <a:off x="9778473" y="1837596"/>
                  <a:ext cx="1106286" cy="4412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13" b="1" dirty="0"/>
                    <a:t>Planned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1EA3E608-307C-7548-96EF-F24A3B3B935C}"/>
                    </a:ext>
                  </a:extLst>
                </p:cNvPr>
                <p:cNvSpPr txBox="1"/>
                <p:nvPr/>
              </p:nvSpPr>
              <p:spPr>
                <a:xfrm>
                  <a:off x="9769141" y="2239670"/>
                  <a:ext cx="1237376" cy="4412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13" b="1" dirty="0"/>
                    <a:t>Proposed</a:t>
                  </a: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81FFEEF6-EA01-2741-9E3C-3498BA01F5D1}"/>
                  </a:ext>
                </a:extLst>
              </p:cNvPr>
              <p:cNvGrpSpPr/>
              <p:nvPr/>
            </p:nvGrpSpPr>
            <p:grpSpPr>
              <a:xfrm>
                <a:off x="9282896" y="1922442"/>
                <a:ext cx="515891" cy="626847"/>
                <a:chOff x="9282896" y="1922442"/>
                <a:chExt cx="515891" cy="626847"/>
              </a:xfrm>
            </p:grpSpPr>
            <p:sp>
              <p:nvSpPr>
                <p:cNvPr id="49" name="Right Arrow 48">
                  <a:extLst>
                    <a:ext uri="{FF2B5EF4-FFF2-40B4-BE49-F238E27FC236}">
                      <a16:creationId xmlns:a16="http://schemas.microsoft.com/office/drawing/2014/main" id="{7595086E-67ED-1940-9375-BD36AC006DEC}"/>
                    </a:ext>
                  </a:extLst>
                </p:cNvPr>
                <p:cNvSpPr/>
                <p:nvPr/>
              </p:nvSpPr>
              <p:spPr>
                <a:xfrm>
                  <a:off x="9282896" y="1922442"/>
                  <a:ext cx="513962" cy="219802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13" dirty="0"/>
                    <a:t> </a:t>
                  </a:r>
                </a:p>
              </p:txBody>
            </p:sp>
            <p:sp>
              <p:nvSpPr>
                <p:cNvPr id="50" name="Right Arrow 49">
                  <a:extLst>
                    <a:ext uri="{FF2B5EF4-FFF2-40B4-BE49-F238E27FC236}">
                      <a16:creationId xmlns:a16="http://schemas.microsoft.com/office/drawing/2014/main" id="{A5057907-2D42-5642-ABE7-B9EE74458645}"/>
                    </a:ext>
                  </a:extLst>
                </p:cNvPr>
                <p:cNvSpPr/>
                <p:nvPr/>
              </p:nvSpPr>
              <p:spPr>
                <a:xfrm>
                  <a:off x="9284825" y="2329487"/>
                  <a:ext cx="513962" cy="219802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13" dirty="0"/>
                    <a:t> </a:t>
                  </a:r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C4DAD-96AD-C542-8842-5125A7FCABAB}"/>
                </a:ext>
              </a:extLst>
            </p:cNvPr>
            <p:cNvSpPr txBox="1"/>
            <p:nvPr/>
          </p:nvSpPr>
          <p:spPr>
            <a:xfrm>
              <a:off x="3485734" y="3825227"/>
              <a:ext cx="1922321" cy="213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Parasitic Nuclear Physics program possible</a:t>
              </a:r>
              <a:endParaRPr lang="en-US" sz="1013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75B4C75-8EDE-FA42-80BC-C1833C899E54}"/>
                </a:ext>
              </a:extLst>
            </p:cNvPr>
            <p:cNvSpPr txBox="1"/>
            <p:nvPr/>
          </p:nvSpPr>
          <p:spPr>
            <a:xfrm>
              <a:off x="5806744" y="3830217"/>
              <a:ext cx="1922321" cy="213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Parasitic Nuclear Physics program possible</a:t>
              </a:r>
              <a:endParaRPr lang="en-US" sz="1013" dirty="0"/>
            </a:p>
          </p:txBody>
        </p:sp>
      </p:grp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3251EB3-33FE-0046-9531-F663C889A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D4F5-A2AD-CF4C-9D18-BE2D14294383}" type="datetime1">
              <a:rPr lang="en-US" smtClean="0"/>
              <a:t>7/28/18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A078E20A-E689-0741-8F62-F27C8DD0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7E213D5-3E5F-F843-AC44-6E65A3DA4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682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DFC24-DCCA-7B44-A0F7-127AADF08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82" y="207818"/>
            <a:ext cx="7694468" cy="1180749"/>
          </a:xfrm>
        </p:spPr>
        <p:txBody>
          <a:bodyPr>
            <a:normAutofit/>
          </a:bodyPr>
          <a:lstStyle/>
          <a:p>
            <a:r>
              <a:rPr lang="en-US" b="1" dirty="0"/>
              <a:t>Dark Photon Search at </a:t>
            </a:r>
            <a:r>
              <a:rPr lang="en-US" b="1" dirty="0" err="1"/>
              <a:t>SeaQuest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with all Future Projections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BC32C0-CD1A-0943-8119-453316A84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47C8E-F70D-914B-A073-5A2F25236679}" type="datetime1">
              <a:rPr lang="en-US" smtClean="0"/>
              <a:t>7/28/18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7EB43-50F7-E84D-B66D-D306A3A9E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3BCE3-EDDE-9D42-AC40-3036A26E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98831-F088-1742-8098-4392687F1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1371561"/>
            <a:ext cx="4074574" cy="3412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BA758F-AA0D-CB44-8193-681A8D590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02" y="1442471"/>
            <a:ext cx="3945048" cy="332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955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52886"/>
            <a:ext cx="6172200" cy="535933"/>
          </a:xfrm>
        </p:spPr>
        <p:txBody>
          <a:bodyPr>
            <a:normAutofit fontScale="90000"/>
          </a:bodyPr>
          <a:lstStyle/>
          <a:p>
            <a:r>
              <a:rPr lang="en-US" dirty="0"/>
              <a:t>Dark Higgs</a:t>
            </a:r>
          </a:p>
        </p:txBody>
      </p:sp>
      <p:pic>
        <p:nvPicPr>
          <p:cNvPr id="3" name="Picture 2" descr="dark_Higgs_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779" y="1097204"/>
            <a:ext cx="2407042" cy="1631146"/>
          </a:xfrm>
          <a:prstGeom prst="rect">
            <a:avLst/>
          </a:prstGeom>
        </p:spPr>
      </p:pic>
      <p:pic>
        <p:nvPicPr>
          <p:cNvPr id="4" name="Picture 3" descr="dark_Higgs_dec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360" y="1252369"/>
            <a:ext cx="2747082" cy="147026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900" y="2809679"/>
            <a:ext cx="3024013" cy="335255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485900" y="3156945"/>
            <a:ext cx="3535648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Phase-I: </a:t>
            </a:r>
          </a:p>
          <a:p>
            <a:r>
              <a:rPr lang="en-US" sz="1350" dirty="0">
                <a:solidFill>
                  <a:srgbClr val="FF0000"/>
                </a:solidFill>
              </a:rPr>
              <a:t>High-mass: </a:t>
            </a:r>
            <a:r>
              <a:rPr lang="en-US" sz="1350" dirty="0" err="1">
                <a:solidFill>
                  <a:srgbClr val="FF0000"/>
                </a:solidFill>
              </a:rPr>
              <a:t>μ</a:t>
            </a:r>
            <a:r>
              <a:rPr lang="en-US" sz="1350" baseline="30000" dirty="0" err="1">
                <a:solidFill>
                  <a:srgbClr val="FF0000"/>
                </a:solidFill>
              </a:rPr>
              <a:t>+</a:t>
            </a:r>
            <a:r>
              <a:rPr lang="en-US" sz="1350" dirty="0" err="1">
                <a:solidFill>
                  <a:srgbClr val="FF0000"/>
                </a:solidFill>
              </a:rPr>
              <a:t>μ</a:t>
            </a:r>
            <a:r>
              <a:rPr lang="en-US" sz="1350" baseline="30000" dirty="0">
                <a:solidFill>
                  <a:srgbClr val="FF0000"/>
                </a:solidFill>
              </a:rPr>
              <a:t>-</a:t>
            </a:r>
            <a:r>
              <a:rPr lang="en-US" sz="1350" dirty="0">
                <a:solidFill>
                  <a:srgbClr val="FF0000"/>
                </a:solidFill>
              </a:rPr>
              <a:t> and hadrons</a:t>
            </a:r>
          </a:p>
          <a:p>
            <a:r>
              <a:rPr lang="en-US" sz="1350" dirty="0">
                <a:solidFill>
                  <a:srgbClr val="0000FF"/>
                </a:solidFill>
              </a:rPr>
              <a:t>	Advantage of using hadron beams </a:t>
            </a:r>
          </a:p>
          <a:p>
            <a:r>
              <a:rPr lang="en-US" sz="1350" dirty="0">
                <a:solidFill>
                  <a:srgbClr val="0000FF"/>
                </a:solidFill>
              </a:rPr>
              <a:t>	with </a:t>
            </a:r>
            <a:r>
              <a:rPr lang="en-US" sz="1350" dirty="0" err="1">
                <a:solidFill>
                  <a:srgbClr val="0000FF"/>
                </a:solidFill>
              </a:rPr>
              <a:t>muon</a:t>
            </a:r>
            <a:r>
              <a:rPr lang="en-US" sz="1350" dirty="0">
                <a:solidFill>
                  <a:srgbClr val="0000FF"/>
                </a:solidFill>
              </a:rPr>
              <a:t> probes over electrons</a:t>
            </a:r>
          </a:p>
          <a:p>
            <a:r>
              <a:rPr lang="en-US" sz="1350" b="1" dirty="0">
                <a:solidFill>
                  <a:srgbClr val="800000"/>
                </a:solidFill>
              </a:rPr>
              <a:t>Phase-II: </a:t>
            </a:r>
          </a:p>
          <a:p>
            <a:r>
              <a:rPr lang="en-US" sz="1350" dirty="0">
                <a:solidFill>
                  <a:srgbClr val="008000"/>
                </a:solidFill>
              </a:rPr>
              <a:t>Low-mass: </a:t>
            </a:r>
            <a:r>
              <a:rPr lang="en-US" sz="1350" dirty="0" err="1">
                <a:solidFill>
                  <a:srgbClr val="008000"/>
                </a:solidFill>
              </a:rPr>
              <a:t>e</a:t>
            </a:r>
            <a:r>
              <a:rPr lang="en-US" sz="1350" baseline="30000" dirty="0" err="1">
                <a:solidFill>
                  <a:srgbClr val="008000"/>
                </a:solidFill>
              </a:rPr>
              <a:t>+</a:t>
            </a:r>
            <a:r>
              <a:rPr lang="en-US" sz="1350" dirty="0" err="1">
                <a:solidFill>
                  <a:srgbClr val="008000"/>
                </a:solidFill>
              </a:rPr>
              <a:t>e</a:t>
            </a:r>
            <a:r>
              <a:rPr lang="en-US" sz="1350" baseline="30000" dirty="0">
                <a:solidFill>
                  <a:srgbClr val="008000"/>
                </a:solidFill>
              </a:rPr>
              <a:t>-</a:t>
            </a:r>
            <a:r>
              <a:rPr lang="en-US" sz="1350" dirty="0">
                <a:solidFill>
                  <a:srgbClr val="008000"/>
                </a:solidFill>
              </a:rPr>
              <a:t>,   &lt;200MeV possible</a:t>
            </a:r>
          </a:p>
          <a:p>
            <a:r>
              <a:rPr lang="en-US" sz="1350" dirty="0">
                <a:solidFill>
                  <a:srgbClr val="008000"/>
                </a:solidFill>
              </a:rPr>
              <a:t>High-mass:  hadrons, (5x)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36904" y="910218"/>
            <a:ext cx="17027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Y. Zhang et al, arXiv:1502.06983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35881" y="2747305"/>
            <a:ext cx="9653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 arXiv:1312.4992</a:t>
            </a:r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8606" y="944724"/>
            <a:ext cx="1824235" cy="34648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7A4A-ACBF-C542-89FC-891DD1862C58}" type="datetime1">
              <a:rPr lang="en-US" smtClean="0"/>
              <a:t>7/28/18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35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393121" y="2357732"/>
            <a:ext cx="110959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i="1" dirty="0" err="1"/>
              <a:t>θ</a:t>
            </a:r>
            <a:r>
              <a:rPr lang="en-US" sz="1500" i="1" dirty="0"/>
              <a:t> = μ v/m</a:t>
            </a:r>
            <a:r>
              <a:rPr lang="en-US" sz="1500" i="1" baseline="-25000" dirty="0"/>
              <a:t>h</a:t>
            </a:r>
            <a:r>
              <a:rPr lang="en-US" sz="1500" i="1" baseline="30000" dirty="0"/>
              <a:t>2</a:t>
            </a:r>
            <a:r>
              <a:rPr lang="en-US" sz="1500" dirty="0"/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081345" y="2936185"/>
            <a:ext cx="505811" cy="1412471"/>
            <a:chOff x="7917793" y="3914913"/>
            <a:chExt cx="674414" cy="1883294"/>
          </a:xfrm>
        </p:grpSpPr>
        <p:grpSp>
          <p:nvGrpSpPr>
            <p:cNvPr id="17" name="Group 16"/>
            <p:cNvGrpSpPr/>
            <p:nvPr/>
          </p:nvGrpSpPr>
          <p:grpSpPr>
            <a:xfrm>
              <a:off x="7917793" y="3914913"/>
              <a:ext cx="105104" cy="1883294"/>
              <a:chOff x="7917793" y="3914913"/>
              <a:chExt cx="105104" cy="1883294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917793" y="3914913"/>
                <a:ext cx="26276" cy="1883294"/>
              </a:xfrm>
              <a:custGeom>
                <a:avLst/>
                <a:gdLst>
                  <a:gd name="connsiteX0" fmla="*/ 0 w 26276"/>
                  <a:gd name="connsiteY0" fmla="*/ 1883294 h 1883294"/>
                  <a:gd name="connsiteX1" fmla="*/ 8759 w 26276"/>
                  <a:gd name="connsiteY1" fmla="*/ 534466 h 1883294"/>
                  <a:gd name="connsiteX2" fmla="*/ 26276 w 26276"/>
                  <a:gd name="connsiteY2" fmla="*/ 190 h 1883294"/>
                  <a:gd name="connsiteX3" fmla="*/ 8759 w 26276"/>
                  <a:gd name="connsiteY3" fmla="*/ 473156 h 1883294"/>
                  <a:gd name="connsiteX4" fmla="*/ 8759 w 26276"/>
                  <a:gd name="connsiteY4" fmla="*/ 481915 h 18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76" h="1883294">
                    <a:moveTo>
                      <a:pt x="0" y="1883294"/>
                    </a:moveTo>
                    <a:cubicBezTo>
                      <a:pt x="2190" y="1365805"/>
                      <a:pt x="4380" y="848317"/>
                      <a:pt x="8759" y="534466"/>
                    </a:cubicBezTo>
                    <a:cubicBezTo>
                      <a:pt x="13138" y="220615"/>
                      <a:pt x="26276" y="10408"/>
                      <a:pt x="26276" y="190"/>
                    </a:cubicBezTo>
                    <a:cubicBezTo>
                      <a:pt x="26276" y="-10028"/>
                      <a:pt x="11678" y="392869"/>
                      <a:pt x="8759" y="473156"/>
                    </a:cubicBezTo>
                    <a:cubicBezTo>
                      <a:pt x="5840" y="553443"/>
                      <a:pt x="8759" y="481915"/>
                      <a:pt x="8759" y="481915"/>
                    </a:cubicBez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7935310" y="3915103"/>
                <a:ext cx="87587" cy="8759"/>
              </a:xfrm>
              <a:custGeom>
                <a:avLst/>
                <a:gdLst>
                  <a:gd name="connsiteX0" fmla="*/ 0 w 87587"/>
                  <a:gd name="connsiteY0" fmla="*/ 8759 h 8759"/>
                  <a:gd name="connsiteX1" fmla="*/ 87587 w 87587"/>
                  <a:gd name="connsiteY1" fmla="*/ 0 h 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587" h="8759">
                    <a:moveTo>
                      <a:pt x="0" y="8759"/>
                    </a:moveTo>
                    <a:lnTo>
                      <a:pt x="87587" y="0"/>
                    </a:ln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8018683" y="3915103"/>
              <a:ext cx="573524" cy="446690"/>
            </a:xfrm>
            <a:custGeom>
              <a:avLst/>
              <a:gdLst>
                <a:gd name="connsiteX0" fmla="*/ 4214 w 573524"/>
                <a:gd name="connsiteY0" fmla="*/ 0 h 446690"/>
                <a:gd name="connsiteX1" fmla="*/ 4214 w 573524"/>
                <a:gd name="connsiteY1" fmla="*/ 306552 h 446690"/>
                <a:gd name="connsiteX2" fmla="*/ 48007 w 573524"/>
                <a:gd name="connsiteY2" fmla="*/ 271518 h 446690"/>
                <a:gd name="connsiteX3" fmla="*/ 135593 w 573524"/>
                <a:gd name="connsiteY3" fmla="*/ 271518 h 446690"/>
                <a:gd name="connsiteX4" fmla="*/ 258214 w 573524"/>
                <a:gd name="connsiteY4" fmla="*/ 297794 h 446690"/>
                <a:gd name="connsiteX5" fmla="*/ 442145 w 573524"/>
                <a:gd name="connsiteY5" fmla="*/ 359104 h 446690"/>
                <a:gd name="connsiteX6" fmla="*/ 538489 w 573524"/>
                <a:gd name="connsiteY6" fmla="*/ 420414 h 446690"/>
                <a:gd name="connsiteX7" fmla="*/ 573524 w 573524"/>
                <a:gd name="connsiteY7" fmla="*/ 446690 h 44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524" h="446690">
                  <a:moveTo>
                    <a:pt x="4214" y="0"/>
                  </a:moveTo>
                  <a:cubicBezTo>
                    <a:pt x="564" y="130649"/>
                    <a:pt x="-3085" y="261299"/>
                    <a:pt x="4214" y="306552"/>
                  </a:cubicBezTo>
                  <a:cubicBezTo>
                    <a:pt x="11513" y="351805"/>
                    <a:pt x="26111" y="277357"/>
                    <a:pt x="48007" y="271518"/>
                  </a:cubicBezTo>
                  <a:cubicBezTo>
                    <a:pt x="69903" y="265679"/>
                    <a:pt x="100559" y="267139"/>
                    <a:pt x="135593" y="271518"/>
                  </a:cubicBezTo>
                  <a:cubicBezTo>
                    <a:pt x="170627" y="275897"/>
                    <a:pt x="207122" y="283196"/>
                    <a:pt x="258214" y="297794"/>
                  </a:cubicBezTo>
                  <a:cubicBezTo>
                    <a:pt x="309306" y="312392"/>
                    <a:pt x="395433" y="338667"/>
                    <a:pt x="442145" y="359104"/>
                  </a:cubicBezTo>
                  <a:cubicBezTo>
                    <a:pt x="488857" y="379541"/>
                    <a:pt x="516593" y="405816"/>
                    <a:pt x="538489" y="420414"/>
                  </a:cubicBezTo>
                  <a:cubicBezTo>
                    <a:pt x="560385" y="435012"/>
                    <a:pt x="566954" y="440851"/>
                    <a:pt x="573524" y="446690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42555" y="2905800"/>
            <a:ext cx="3120503" cy="1944661"/>
            <a:chOff x="4666074" y="3874399"/>
            <a:chExt cx="4160670" cy="2592881"/>
          </a:xfrm>
        </p:grpSpPr>
        <p:grpSp>
          <p:nvGrpSpPr>
            <p:cNvPr id="21" name="Group 20"/>
            <p:cNvGrpSpPr/>
            <p:nvPr/>
          </p:nvGrpSpPr>
          <p:grpSpPr>
            <a:xfrm>
              <a:off x="4666074" y="3874399"/>
              <a:ext cx="4160670" cy="2592881"/>
              <a:chOff x="4666074" y="3874399"/>
              <a:chExt cx="4160670" cy="2592881"/>
            </a:xfrm>
          </p:grpSpPr>
          <p:pic>
            <p:nvPicPr>
              <p:cNvPr id="8" name="Picture 7" descr="Macintosh HD:Users:zym:Desktop:FermiLab beam dump:subGeV CP-even New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74" y="3874399"/>
                <a:ext cx="4160670" cy="259288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/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284136" y="4009978"/>
                <a:ext cx="601019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 err="1">
                    <a:solidFill>
                      <a:srgbClr val="008000"/>
                    </a:solidFill>
                  </a:rPr>
                  <a:t>e</a:t>
                </a:r>
                <a:r>
                  <a:rPr lang="en-US" sz="1350" baseline="30000" dirty="0" err="1">
                    <a:solidFill>
                      <a:srgbClr val="008000"/>
                    </a:solidFill>
                  </a:rPr>
                  <a:t>+</a:t>
                </a:r>
                <a:r>
                  <a:rPr lang="en-US" sz="1350" dirty="0" err="1">
                    <a:solidFill>
                      <a:srgbClr val="008000"/>
                    </a:solidFill>
                  </a:rPr>
                  <a:t>e</a:t>
                </a:r>
                <a:r>
                  <a:rPr lang="en-US" sz="1350" baseline="30000" dirty="0">
                    <a:solidFill>
                      <a:srgbClr val="008000"/>
                    </a:solidFill>
                  </a:rPr>
                  <a:t>-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988549" y="4361794"/>
              <a:ext cx="67368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 </a:t>
              </a:r>
              <a:r>
                <a:rPr lang="en-US" sz="1350" dirty="0" err="1">
                  <a:solidFill>
                    <a:srgbClr val="FF0000"/>
                  </a:solidFill>
                </a:rPr>
                <a:t>μ</a:t>
              </a:r>
              <a:r>
                <a:rPr lang="en-US" sz="1350" baseline="30000" dirty="0" err="1">
                  <a:solidFill>
                    <a:srgbClr val="FF0000"/>
                  </a:solidFill>
                </a:rPr>
                <a:t>+</a:t>
              </a:r>
              <a:r>
                <a:rPr lang="en-US" sz="1350" dirty="0" err="1">
                  <a:solidFill>
                    <a:srgbClr val="FF0000"/>
                  </a:solidFill>
                </a:rPr>
                <a:t>μ</a:t>
              </a:r>
              <a:r>
                <a:rPr lang="en-US" sz="1350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01910" y="3290343"/>
            <a:ext cx="100809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8000"/>
                </a:solidFill>
              </a:rPr>
              <a:t>Electron ID </a:t>
            </a:r>
          </a:p>
          <a:p>
            <a:r>
              <a:rPr lang="en-US" sz="1350" b="1" dirty="0">
                <a:solidFill>
                  <a:srgbClr val="008000"/>
                </a:solidFill>
              </a:rPr>
              <a:t>upgrade!</a:t>
            </a:r>
          </a:p>
        </p:txBody>
      </p:sp>
    </p:spTree>
    <p:extLst>
      <p:ext uri="{BB962C8B-B14F-4D97-AF65-F5344CB8AC3E}">
        <p14:creationId xmlns:p14="http://schemas.microsoft.com/office/powerpoint/2010/main" val="11151138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82C62F8-319D-F046-982C-386FE6D59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1113" y="139304"/>
            <a:ext cx="6497241" cy="628650"/>
          </a:xfrm>
        </p:spPr>
        <p:txBody>
          <a:bodyPr>
            <a:normAutofit fontScale="90000"/>
          </a:bodyPr>
          <a:lstStyle/>
          <a:p>
            <a:r>
              <a:rPr lang="en-US" altLang="en-US" sz="2400">
                <a:latin typeface="Arial" panose="020B0604020202020204" pitchFamily="34" charset="0"/>
              </a:rPr>
              <a:t>Determine and Calibrate dE/dx with DY in p+A</a:t>
            </a:r>
          </a:p>
        </p:txBody>
      </p:sp>
      <p:sp>
        <p:nvSpPr>
          <p:cNvPr id="9222" name="Rectangle 47">
            <a:extLst>
              <a:ext uri="{FF2B5EF4-FFF2-40B4-BE49-F238E27FC236}">
                <a16:creationId xmlns:a16="http://schemas.microsoft.com/office/drawing/2014/main" id="{74441FB9-878B-C647-8986-160FE0EFA2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94223" y="1310878"/>
            <a:ext cx="2849165" cy="1927622"/>
          </a:xfrm>
        </p:spPr>
        <p:txBody>
          <a:bodyPr/>
          <a:lstStyle/>
          <a:p>
            <a:r>
              <a:rPr lang="en-US" altLang="en-US" sz="1500">
                <a:latin typeface="Arial" panose="020B0604020202020204" pitchFamily="34" charset="0"/>
              </a:rPr>
              <a:t>Known initial state nuclear parton density; </a:t>
            </a:r>
          </a:p>
          <a:p>
            <a:r>
              <a:rPr lang="en-US" altLang="en-US" sz="1500">
                <a:latin typeface="Arial" panose="020B0604020202020204" pitchFamily="34" charset="0"/>
              </a:rPr>
              <a:t>Minimal final-state interactions of the detected particles.</a:t>
            </a:r>
          </a:p>
          <a:p>
            <a:r>
              <a:rPr lang="en-US" altLang="en-US" sz="1500">
                <a:latin typeface="Arial" panose="020B0604020202020204" pitchFamily="34" charset="0"/>
              </a:rPr>
              <a:t>E906: No shadowing correction at moderate X</a:t>
            </a:r>
            <a:r>
              <a:rPr lang="en-US" altLang="en-US" sz="1500" baseline="-25000"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41DE6A-34FC-8048-9206-8E8346C21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18859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2288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25717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29146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6BF83FCE-EFCE-164A-A180-CE57F237C4B7}" type="datetime1">
              <a:rPr lang="en-US" altLang="en-US" smtClean="0">
                <a:solidFill>
                  <a:srgbClr val="898989"/>
                </a:solidFill>
              </a:rPr>
              <a:t>7/28/18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97ABC9-A7D9-DF41-9D67-FD75562FE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The 10th Hadron Physics Workshop in China</a:t>
            </a:r>
          </a:p>
        </p:txBody>
      </p:sp>
      <p:sp>
        <p:nvSpPr>
          <p:cNvPr id="9217" name="Slide Number Placeholder 3">
            <a:extLst>
              <a:ext uri="{FF2B5EF4-FFF2-40B4-BE49-F238E27FC236}">
                <a16:creationId xmlns:a16="http://schemas.microsoft.com/office/drawing/2014/main" id="{906AA31A-FAB0-484B-860D-BC19C7BB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485900" y="4767263"/>
            <a:ext cx="16002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18859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2288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25717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29146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fld id="{DB8CBF23-C3C5-7F40-A043-003EEBADADDB}" type="slidenum">
              <a:rPr lang="en-US" altLang="en-US" sz="1050">
                <a:latin typeface="Times" pitchFamily="2" charset="0"/>
              </a:rPr>
              <a:pPr algn="l"/>
              <a:t>36</a:t>
            </a:fld>
            <a:endParaRPr lang="en-US" altLang="en-US" sz="1050">
              <a:latin typeface="Times" pitchFamily="2" charset="0"/>
            </a:endParaRPr>
          </a:p>
        </p:txBody>
      </p:sp>
      <p:grpSp>
        <p:nvGrpSpPr>
          <p:cNvPr id="9219" name="Group 44">
            <a:extLst>
              <a:ext uri="{FF2B5EF4-FFF2-40B4-BE49-F238E27FC236}">
                <a16:creationId xmlns:a16="http://schemas.microsoft.com/office/drawing/2014/main" id="{2556151E-2948-9A4B-A332-8241795CA99F}"/>
              </a:ext>
            </a:extLst>
          </p:cNvPr>
          <p:cNvGrpSpPr>
            <a:grpSpLocks/>
          </p:cNvGrpSpPr>
          <p:nvPr/>
        </p:nvGrpSpPr>
        <p:grpSpPr bwMode="auto">
          <a:xfrm>
            <a:off x="4832747" y="994173"/>
            <a:ext cx="2828925" cy="1659731"/>
            <a:chOff x="2322" y="776"/>
            <a:chExt cx="2376" cy="1394"/>
          </a:xfrm>
        </p:grpSpPr>
        <p:grpSp>
          <p:nvGrpSpPr>
            <p:cNvPr id="9232" name="Group 43">
              <a:extLst>
                <a:ext uri="{FF2B5EF4-FFF2-40B4-BE49-F238E27FC236}">
                  <a16:creationId xmlns:a16="http://schemas.microsoft.com/office/drawing/2014/main" id="{5955A359-B98A-BB46-B396-31FBBF65FD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2" y="776"/>
              <a:ext cx="2376" cy="1394"/>
              <a:chOff x="1775" y="893"/>
              <a:chExt cx="3676" cy="2112"/>
            </a:xfrm>
          </p:grpSpPr>
          <p:grpSp>
            <p:nvGrpSpPr>
              <p:cNvPr id="9234" name="Group 42">
                <a:extLst>
                  <a:ext uri="{FF2B5EF4-FFF2-40B4-BE49-F238E27FC236}">
                    <a16:creationId xmlns:a16="http://schemas.microsoft.com/office/drawing/2014/main" id="{4DF7013C-E38B-2A46-A1A9-7D03D4D222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5" y="893"/>
                <a:ext cx="3676" cy="2112"/>
                <a:chOff x="1775" y="893"/>
                <a:chExt cx="3676" cy="2112"/>
              </a:xfrm>
            </p:grpSpPr>
            <p:sp>
              <p:nvSpPr>
                <p:cNvPr id="9238" name="Oval 3">
                  <a:extLst>
                    <a:ext uri="{FF2B5EF4-FFF2-40B4-BE49-F238E27FC236}">
                      <a16:creationId xmlns:a16="http://schemas.microsoft.com/office/drawing/2014/main" id="{0D5755A2-D778-C24C-B1F4-3F7F60F668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2" y="893"/>
                  <a:ext cx="2188" cy="211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3300"/>
                    </a:gs>
                    <a:gs pos="100000">
                      <a:srgbClr val="FF99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1350"/>
                </a:p>
              </p:txBody>
            </p:sp>
            <p:sp>
              <p:nvSpPr>
                <p:cNvPr id="9239" name="Line 6">
                  <a:extLst>
                    <a:ext uri="{FF2B5EF4-FFF2-40B4-BE49-F238E27FC236}">
                      <a16:creationId xmlns:a16="http://schemas.microsoft.com/office/drawing/2014/main" id="{B7CDC51D-B5A1-7B42-A123-AD6EE5F6FD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18" y="1653"/>
                  <a:ext cx="1236" cy="35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240" name="Line 11">
                  <a:extLst>
                    <a:ext uri="{FF2B5EF4-FFF2-40B4-BE49-F238E27FC236}">
                      <a16:creationId xmlns:a16="http://schemas.microsoft.com/office/drawing/2014/main" id="{7A4181B9-EC95-B84C-91DF-195E419521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19" y="1998"/>
                  <a:ext cx="1281" cy="20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graphicFrame>
              <p:nvGraphicFramePr>
                <p:cNvPr id="9241" name="Object 3">
                  <a:extLst>
                    <a:ext uri="{FF2B5EF4-FFF2-40B4-BE49-F238E27FC236}">
                      <a16:creationId xmlns:a16="http://schemas.microsoft.com/office/drawing/2014/main" id="{A85D81C5-FA34-064E-B61F-540B7130A26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321" y="1218"/>
                <a:ext cx="750" cy="24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7030" name="Equation" r:id="rId4" imgW="546100" imgH="177800" progId="Equation.DSMT4">
                        <p:embed/>
                      </p:oleObj>
                    </mc:Choice>
                    <mc:Fallback>
                      <p:oleObj name="Equation" r:id="rId4" imgW="546100" imgH="177800" progId="Equation.DSMT4">
                        <p:embed/>
                        <p:pic>
                          <p:nvPicPr>
                            <p:cNvPr id="9241" name="Object 3">
                              <a:extLst>
                                <a:ext uri="{FF2B5EF4-FFF2-40B4-BE49-F238E27FC236}">
                                  <a16:creationId xmlns:a16="http://schemas.microsoft.com/office/drawing/2014/main" id="{A85D81C5-FA34-064E-B61F-540B7130A26E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321" y="1218"/>
                              <a:ext cx="750" cy="24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>
                                        <a:alpha val="74997"/>
                                      </a:srgb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9242" name="Freeform 20">
                  <a:extLst>
                    <a:ext uri="{FF2B5EF4-FFF2-40B4-BE49-F238E27FC236}">
                      <a16:creationId xmlns:a16="http://schemas.microsoft.com/office/drawing/2014/main" id="{37F5BE0E-3651-A74C-9FAD-25ADE14999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1" y="1465"/>
                  <a:ext cx="458" cy="433"/>
                </a:xfrm>
                <a:custGeom>
                  <a:avLst/>
                  <a:gdLst>
                    <a:gd name="T0" fmla="*/ 0 w 458"/>
                    <a:gd name="T1" fmla="*/ 433 h 433"/>
                    <a:gd name="T2" fmla="*/ 61 w 458"/>
                    <a:gd name="T3" fmla="*/ 351 h 433"/>
                    <a:gd name="T4" fmla="*/ 187 w 458"/>
                    <a:gd name="T5" fmla="*/ 400 h 433"/>
                    <a:gd name="T6" fmla="*/ 170 w 458"/>
                    <a:gd name="T7" fmla="*/ 236 h 433"/>
                    <a:gd name="T8" fmla="*/ 329 w 458"/>
                    <a:gd name="T9" fmla="*/ 258 h 433"/>
                    <a:gd name="T10" fmla="*/ 302 w 458"/>
                    <a:gd name="T11" fmla="*/ 98 h 433"/>
                    <a:gd name="T12" fmla="*/ 434 w 458"/>
                    <a:gd name="T13" fmla="*/ 104 h 433"/>
                    <a:gd name="T14" fmla="*/ 445 w 458"/>
                    <a:gd name="T15" fmla="*/ 0 h 43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58"/>
                    <a:gd name="T25" fmla="*/ 0 h 433"/>
                    <a:gd name="T26" fmla="*/ 458 w 458"/>
                    <a:gd name="T27" fmla="*/ 433 h 43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58" h="433">
                      <a:moveTo>
                        <a:pt x="0" y="433"/>
                      </a:moveTo>
                      <a:cubicBezTo>
                        <a:pt x="15" y="394"/>
                        <a:pt x="30" y="356"/>
                        <a:pt x="61" y="351"/>
                      </a:cubicBezTo>
                      <a:cubicBezTo>
                        <a:pt x="92" y="346"/>
                        <a:pt x="169" y="419"/>
                        <a:pt x="187" y="400"/>
                      </a:cubicBezTo>
                      <a:cubicBezTo>
                        <a:pt x="205" y="381"/>
                        <a:pt x="146" y="260"/>
                        <a:pt x="170" y="236"/>
                      </a:cubicBezTo>
                      <a:cubicBezTo>
                        <a:pt x="194" y="212"/>
                        <a:pt x="307" y="281"/>
                        <a:pt x="329" y="258"/>
                      </a:cubicBezTo>
                      <a:cubicBezTo>
                        <a:pt x="351" y="235"/>
                        <a:pt x="285" y="124"/>
                        <a:pt x="302" y="98"/>
                      </a:cubicBezTo>
                      <a:cubicBezTo>
                        <a:pt x="319" y="72"/>
                        <a:pt x="410" y="120"/>
                        <a:pt x="434" y="104"/>
                      </a:cubicBezTo>
                      <a:cubicBezTo>
                        <a:pt x="458" y="88"/>
                        <a:pt x="451" y="44"/>
                        <a:pt x="445" y="0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243" name="Freeform 21">
                  <a:extLst>
                    <a:ext uri="{FF2B5EF4-FFF2-40B4-BE49-F238E27FC236}">
                      <a16:creationId xmlns:a16="http://schemas.microsoft.com/office/drawing/2014/main" id="{8A0BDBAA-D527-0C49-A8E4-855B57076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9" y="1942"/>
                  <a:ext cx="132" cy="378"/>
                </a:xfrm>
                <a:custGeom>
                  <a:avLst/>
                  <a:gdLst>
                    <a:gd name="T0" fmla="*/ 29 w 132"/>
                    <a:gd name="T1" fmla="*/ 0 h 378"/>
                    <a:gd name="T2" fmla="*/ 117 w 132"/>
                    <a:gd name="T3" fmla="*/ 71 h 378"/>
                    <a:gd name="T4" fmla="*/ 2 w 132"/>
                    <a:gd name="T5" fmla="*/ 143 h 378"/>
                    <a:gd name="T6" fmla="*/ 128 w 132"/>
                    <a:gd name="T7" fmla="*/ 236 h 378"/>
                    <a:gd name="T8" fmla="*/ 24 w 132"/>
                    <a:gd name="T9" fmla="*/ 313 h 378"/>
                    <a:gd name="T10" fmla="*/ 84 w 132"/>
                    <a:gd name="T11" fmla="*/ 378 h 37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2"/>
                    <a:gd name="T19" fmla="*/ 0 h 378"/>
                    <a:gd name="T20" fmla="*/ 132 w 132"/>
                    <a:gd name="T21" fmla="*/ 378 h 37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2" h="378">
                      <a:moveTo>
                        <a:pt x="29" y="0"/>
                      </a:moveTo>
                      <a:cubicBezTo>
                        <a:pt x="75" y="23"/>
                        <a:pt x="121" y="47"/>
                        <a:pt x="117" y="71"/>
                      </a:cubicBezTo>
                      <a:cubicBezTo>
                        <a:pt x="113" y="95"/>
                        <a:pt x="0" y="116"/>
                        <a:pt x="2" y="143"/>
                      </a:cubicBezTo>
                      <a:cubicBezTo>
                        <a:pt x="4" y="170"/>
                        <a:pt x="124" y="208"/>
                        <a:pt x="128" y="236"/>
                      </a:cubicBezTo>
                      <a:cubicBezTo>
                        <a:pt x="132" y="264"/>
                        <a:pt x="31" y="290"/>
                        <a:pt x="24" y="313"/>
                      </a:cubicBezTo>
                      <a:cubicBezTo>
                        <a:pt x="17" y="336"/>
                        <a:pt x="74" y="367"/>
                        <a:pt x="84" y="378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244" name="Freeform 22">
                  <a:extLst>
                    <a:ext uri="{FF2B5EF4-FFF2-40B4-BE49-F238E27FC236}">
                      <a16:creationId xmlns:a16="http://schemas.microsoft.com/office/drawing/2014/main" id="{450A48E8-CC71-F545-8B21-79C506D7ED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1" y="1939"/>
                  <a:ext cx="132" cy="378"/>
                </a:xfrm>
                <a:custGeom>
                  <a:avLst/>
                  <a:gdLst>
                    <a:gd name="T0" fmla="*/ 29 w 132"/>
                    <a:gd name="T1" fmla="*/ 0 h 378"/>
                    <a:gd name="T2" fmla="*/ 117 w 132"/>
                    <a:gd name="T3" fmla="*/ 71 h 378"/>
                    <a:gd name="T4" fmla="*/ 2 w 132"/>
                    <a:gd name="T5" fmla="*/ 143 h 378"/>
                    <a:gd name="T6" fmla="*/ 128 w 132"/>
                    <a:gd name="T7" fmla="*/ 236 h 378"/>
                    <a:gd name="T8" fmla="*/ 24 w 132"/>
                    <a:gd name="T9" fmla="*/ 313 h 378"/>
                    <a:gd name="T10" fmla="*/ 84 w 132"/>
                    <a:gd name="T11" fmla="*/ 378 h 37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2"/>
                    <a:gd name="T19" fmla="*/ 0 h 378"/>
                    <a:gd name="T20" fmla="*/ 132 w 132"/>
                    <a:gd name="T21" fmla="*/ 378 h 37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2" h="378">
                      <a:moveTo>
                        <a:pt x="29" y="0"/>
                      </a:moveTo>
                      <a:cubicBezTo>
                        <a:pt x="75" y="23"/>
                        <a:pt x="121" y="47"/>
                        <a:pt x="117" y="71"/>
                      </a:cubicBezTo>
                      <a:cubicBezTo>
                        <a:pt x="113" y="95"/>
                        <a:pt x="0" y="116"/>
                        <a:pt x="2" y="143"/>
                      </a:cubicBezTo>
                      <a:cubicBezTo>
                        <a:pt x="4" y="170"/>
                        <a:pt x="124" y="208"/>
                        <a:pt x="128" y="236"/>
                      </a:cubicBezTo>
                      <a:cubicBezTo>
                        <a:pt x="132" y="264"/>
                        <a:pt x="31" y="290"/>
                        <a:pt x="24" y="313"/>
                      </a:cubicBezTo>
                      <a:cubicBezTo>
                        <a:pt x="17" y="336"/>
                        <a:pt x="74" y="367"/>
                        <a:pt x="84" y="378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245" name="Freeform 23">
                  <a:extLst>
                    <a:ext uri="{FF2B5EF4-FFF2-40B4-BE49-F238E27FC236}">
                      <a16:creationId xmlns:a16="http://schemas.microsoft.com/office/drawing/2014/main" id="{3D94F685-40EF-D744-BD9D-E2E3138830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" y="1929"/>
                  <a:ext cx="132" cy="394"/>
                </a:xfrm>
                <a:custGeom>
                  <a:avLst/>
                  <a:gdLst>
                    <a:gd name="T0" fmla="*/ 29 w 132"/>
                    <a:gd name="T1" fmla="*/ 0 h 378"/>
                    <a:gd name="T2" fmla="*/ 117 w 132"/>
                    <a:gd name="T3" fmla="*/ 138 h 378"/>
                    <a:gd name="T4" fmla="*/ 2 w 132"/>
                    <a:gd name="T5" fmla="*/ 277 h 378"/>
                    <a:gd name="T6" fmla="*/ 128 w 132"/>
                    <a:gd name="T7" fmla="*/ 457 h 378"/>
                    <a:gd name="T8" fmla="*/ 24 w 132"/>
                    <a:gd name="T9" fmla="*/ 608 h 378"/>
                    <a:gd name="T10" fmla="*/ 84 w 132"/>
                    <a:gd name="T11" fmla="*/ 733 h 37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2"/>
                    <a:gd name="T19" fmla="*/ 0 h 378"/>
                    <a:gd name="T20" fmla="*/ 132 w 132"/>
                    <a:gd name="T21" fmla="*/ 378 h 37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2" h="378">
                      <a:moveTo>
                        <a:pt x="29" y="0"/>
                      </a:moveTo>
                      <a:cubicBezTo>
                        <a:pt x="75" y="23"/>
                        <a:pt x="121" y="47"/>
                        <a:pt x="117" y="71"/>
                      </a:cubicBezTo>
                      <a:cubicBezTo>
                        <a:pt x="113" y="95"/>
                        <a:pt x="0" y="116"/>
                        <a:pt x="2" y="143"/>
                      </a:cubicBezTo>
                      <a:cubicBezTo>
                        <a:pt x="4" y="170"/>
                        <a:pt x="124" y="208"/>
                        <a:pt x="128" y="236"/>
                      </a:cubicBezTo>
                      <a:cubicBezTo>
                        <a:pt x="132" y="264"/>
                        <a:pt x="31" y="290"/>
                        <a:pt x="24" y="313"/>
                      </a:cubicBezTo>
                      <a:cubicBezTo>
                        <a:pt x="17" y="336"/>
                        <a:pt x="74" y="367"/>
                        <a:pt x="84" y="378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grpSp>
              <p:nvGrpSpPr>
                <p:cNvPr id="9246" name="Group 32">
                  <a:extLst>
                    <a:ext uri="{FF2B5EF4-FFF2-40B4-BE49-F238E27FC236}">
                      <a16:creationId xmlns:a16="http://schemas.microsoft.com/office/drawing/2014/main" id="{33711220-F969-0D4C-BDF3-952341206C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75" y="1541"/>
                  <a:ext cx="1084" cy="624"/>
                  <a:chOff x="840" y="1559"/>
                  <a:chExt cx="1084" cy="624"/>
                </a:xfrm>
              </p:grpSpPr>
              <p:sp>
                <p:nvSpPr>
                  <p:cNvPr id="9253" name="Line 12">
                    <a:extLst>
                      <a:ext uri="{FF2B5EF4-FFF2-40B4-BE49-F238E27FC236}">
                        <a16:creationId xmlns:a16="http://schemas.microsoft.com/office/drawing/2014/main" id="{43486835-DFE5-CD4C-9E33-5A91A8233E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98" y="1704"/>
                    <a:ext cx="302" cy="0"/>
                  </a:xfrm>
                  <a:prstGeom prst="line">
                    <a:avLst/>
                  </a:prstGeom>
                  <a:noFill/>
                  <a:ln w="34925">
                    <a:solidFill>
                      <a:srgbClr val="004AA5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254" name="Line 13">
                    <a:extLst>
                      <a:ext uri="{FF2B5EF4-FFF2-40B4-BE49-F238E27FC236}">
                        <a16:creationId xmlns:a16="http://schemas.microsoft.com/office/drawing/2014/main" id="{C1D5F47C-D945-7E40-BB3C-F127379460E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1" y="2134"/>
                    <a:ext cx="302" cy="0"/>
                  </a:xfrm>
                  <a:prstGeom prst="line">
                    <a:avLst/>
                  </a:prstGeom>
                  <a:noFill/>
                  <a:ln w="34925">
                    <a:solidFill>
                      <a:srgbClr val="004AA5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255" name="Freeform 14">
                    <a:extLst>
                      <a:ext uri="{FF2B5EF4-FFF2-40B4-BE49-F238E27FC236}">
                        <a16:creationId xmlns:a16="http://schemas.microsoft.com/office/drawing/2014/main" id="{CFB950B4-1AA6-6341-8AF7-0963EAA9F3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33" y="1776"/>
                    <a:ext cx="247" cy="104"/>
                  </a:xfrm>
                  <a:custGeom>
                    <a:avLst/>
                    <a:gdLst>
                      <a:gd name="T0" fmla="*/ 0 w 247"/>
                      <a:gd name="T1" fmla="*/ 264 h 93"/>
                      <a:gd name="T2" fmla="*/ 77 w 247"/>
                      <a:gd name="T3" fmla="*/ 40 h 93"/>
                      <a:gd name="T4" fmla="*/ 126 w 247"/>
                      <a:gd name="T5" fmla="*/ 539 h 93"/>
                      <a:gd name="T6" fmla="*/ 192 w 247"/>
                      <a:gd name="T7" fmla="*/ 202 h 93"/>
                      <a:gd name="T8" fmla="*/ 247 w 247"/>
                      <a:gd name="T9" fmla="*/ 330 h 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7"/>
                      <a:gd name="T16" fmla="*/ 0 h 93"/>
                      <a:gd name="T17" fmla="*/ 247 w 247"/>
                      <a:gd name="T18" fmla="*/ 93 h 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7" h="93">
                        <a:moveTo>
                          <a:pt x="0" y="45"/>
                        </a:moveTo>
                        <a:cubicBezTo>
                          <a:pt x="28" y="22"/>
                          <a:pt x="56" y="0"/>
                          <a:pt x="77" y="7"/>
                        </a:cubicBezTo>
                        <a:cubicBezTo>
                          <a:pt x="98" y="14"/>
                          <a:pt x="107" y="85"/>
                          <a:pt x="126" y="89"/>
                        </a:cubicBezTo>
                        <a:cubicBezTo>
                          <a:pt x="145" y="93"/>
                          <a:pt x="172" y="39"/>
                          <a:pt x="192" y="34"/>
                        </a:cubicBezTo>
                        <a:cubicBezTo>
                          <a:pt x="212" y="29"/>
                          <a:pt x="229" y="42"/>
                          <a:pt x="247" y="56"/>
                        </a:cubicBezTo>
                      </a:path>
                    </a:pathLst>
                  </a:custGeom>
                  <a:noFill/>
                  <a:ln w="28575">
                    <a:solidFill>
                      <a:srgbClr val="33CC33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256" name="Freeform 15">
                    <a:extLst>
                      <a:ext uri="{FF2B5EF4-FFF2-40B4-BE49-F238E27FC236}">
                        <a16:creationId xmlns:a16="http://schemas.microsoft.com/office/drawing/2014/main" id="{A526B622-CDFE-644D-AF4C-3C7B18A7E3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35" y="1965"/>
                    <a:ext cx="247" cy="121"/>
                  </a:xfrm>
                  <a:custGeom>
                    <a:avLst/>
                    <a:gdLst>
                      <a:gd name="T0" fmla="*/ 0 w 247"/>
                      <a:gd name="T1" fmla="*/ 3058 h 93"/>
                      <a:gd name="T2" fmla="*/ 77 w 247"/>
                      <a:gd name="T3" fmla="*/ 488 h 93"/>
                      <a:gd name="T4" fmla="*/ 126 w 247"/>
                      <a:gd name="T5" fmla="*/ 5998 h 93"/>
                      <a:gd name="T6" fmla="*/ 192 w 247"/>
                      <a:gd name="T7" fmla="*/ 2266 h 93"/>
                      <a:gd name="T8" fmla="*/ 247 w 247"/>
                      <a:gd name="T9" fmla="*/ 3789 h 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47"/>
                      <a:gd name="T16" fmla="*/ 0 h 93"/>
                      <a:gd name="T17" fmla="*/ 247 w 247"/>
                      <a:gd name="T18" fmla="*/ 93 h 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47" h="93">
                        <a:moveTo>
                          <a:pt x="0" y="45"/>
                        </a:moveTo>
                        <a:cubicBezTo>
                          <a:pt x="28" y="22"/>
                          <a:pt x="56" y="0"/>
                          <a:pt x="77" y="7"/>
                        </a:cubicBezTo>
                        <a:cubicBezTo>
                          <a:pt x="98" y="14"/>
                          <a:pt x="107" y="85"/>
                          <a:pt x="126" y="89"/>
                        </a:cubicBezTo>
                        <a:cubicBezTo>
                          <a:pt x="145" y="93"/>
                          <a:pt x="172" y="39"/>
                          <a:pt x="192" y="34"/>
                        </a:cubicBezTo>
                        <a:cubicBezTo>
                          <a:pt x="212" y="29"/>
                          <a:pt x="229" y="42"/>
                          <a:pt x="247" y="56"/>
                        </a:cubicBezTo>
                      </a:path>
                    </a:pathLst>
                  </a:custGeom>
                  <a:noFill/>
                  <a:ln w="28575">
                    <a:solidFill>
                      <a:srgbClr val="33CC33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9257" name="Oval 7">
                    <a:extLst>
                      <a:ext uri="{FF2B5EF4-FFF2-40B4-BE49-F238E27FC236}">
                        <a16:creationId xmlns:a16="http://schemas.microsoft.com/office/drawing/2014/main" id="{FE67ABCC-5046-5645-A891-858E77E851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40" y="1668"/>
                    <a:ext cx="93" cy="515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US" altLang="en-US" sz="1350"/>
                  </a:p>
                </p:txBody>
              </p:sp>
              <p:sp>
                <p:nvSpPr>
                  <p:cNvPr id="9258" name="Text Box 30">
                    <a:extLst>
                      <a:ext uri="{FF2B5EF4-FFF2-40B4-BE49-F238E27FC236}">
                        <a16:creationId xmlns:a16="http://schemas.microsoft.com/office/drawing/2014/main" id="{6F5D57BF-0351-5B44-B026-148B8F8C97F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09" y="1559"/>
                    <a:ext cx="615" cy="41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defTabSz="457200"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r>
                      <a:rPr lang="en-US" altLang="en-US" sz="1500">
                        <a:latin typeface="Times" pitchFamily="2" charset="0"/>
                      </a:rPr>
                      <a:t>q, g</a:t>
                    </a:r>
                  </a:p>
                </p:txBody>
              </p:sp>
            </p:grpSp>
            <p:sp>
              <p:nvSpPr>
                <p:cNvPr id="9247" name="Oval 36">
                  <a:extLst>
                    <a:ext uri="{FF2B5EF4-FFF2-40B4-BE49-F238E27FC236}">
                      <a16:creationId xmlns:a16="http://schemas.microsoft.com/office/drawing/2014/main" id="{9A9D2FDD-01F9-2343-85B3-A50F6B987F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08" y="2255"/>
                  <a:ext cx="218" cy="14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1350"/>
                </a:p>
              </p:txBody>
            </p:sp>
            <p:sp>
              <p:nvSpPr>
                <p:cNvPr id="9248" name="Oval 37">
                  <a:extLst>
                    <a:ext uri="{FF2B5EF4-FFF2-40B4-BE49-F238E27FC236}">
                      <a16:creationId xmlns:a16="http://schemas.microsoft.com/office/drawing/2014/main" id="{23C149FD-6BC1-DE4A-A419-B7C41BD0B8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9" y="2256"/>
                  <a:ext cx="218" cy="14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1350"/>
                </a:p>
              </p:txBody>
            </p:sp>
            <p:graphicFrame>
              <p:nvGraphicFramePr>
                <p:cNvPr id="9249" name="Object 4">
                  <a:extLst>
                    <a:ext uri="{FF2B5EF4-FFF2-40B4-BE49-F238E27FC236}">
                      <a16:creationId xmlns:a16="http://schemas.microsoft.com/office/drawing/2014/main" id="{BFF3DBF9-A745-AB4A-B717-9A8E2EA4AC9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025" y="1648"/>
                <a:ext cx="174" cy="22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7031" name="Equation" r:id="rId6" imgW="127000" imgH="165100" progId="Equation.DSMT4">
                        <p:embed/>
                      </p:oleObj>
                    </mc:Choice>
                    <mc:Fallback>
                      <p:oleObj name="Equation" r:id="rId6" imgW="127000" imgH="165100" progId="Equation.DSMT4">
                        <p:embed/>
                        <p:pic>
                          <p:nvPicPr>
                            <p:cNvPr id="9249" name="Object 4">
                              <a:extLst>
                                <a:ext uri="{FF2B5EF4-FFF2-40B4-BE49-F238E27FC236}">
                                  <a16:creationId xmlns:a16="http://schemas.microsoft.com/office/drawing/2014/main" id="{BFF3DBF9-A745-AB4A-B717-9A8E2EA4AC9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5" y="1648"/>
                              <a:ext cx="174" cy="22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0" name="Object 5">
                  <a:extLst>
                    <a:ext uri="{FF2B5EF4-FFF2-40B4-BE49-F238E27FC236}">
                      <a16:creationId xmlns:a16="http://schemas.microsoft.com/office/drawing/2014/main" id="{73313068-FFF1-8643-9693-96F4BACB6B4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59" y="2163"/>
                <a:ext cx="192" cy="26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7032" name="Equation" r:id="rId8" imgW="139700" imgH="190500" progId="Equation.DSMT4">
                        <p:embed/>
                      </p:oleObj>
                    </mc:Choice>
                    <mc:Fallback>
                      <p:oleObj name="Equation" r:id="rId8" imgW="139700" imgH="190500" progId="Equation.DSMT4">
                        <p:embed/>
                        <p:pic>
                          <p:nvPicPr>
                            <p:cNvPr id="9250" name="Object 5">
                              <a:extLst>
                                <a:ext uri="{FF2B5EF4-FFF2-40B4-BE49-F238E27FC236}">
                                  <a16:creationId xmlns:a16="http://schemas.microsoft.com/office/drawing/2014/main" id="{73313068-FFF1-8643-9693-96F4BACB6B4C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859" y="2163"/>
                              <a:ext cx="192" cy="26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1" name="Object 6">
                  <a:extLst>
                    <a:ext uri="{FF2B5EF4-FFF2-40B4-BE49-F238E27FC236}">
                      <a16:creationId xmlns:a16="http://schemas.microsoft.com/office/drawing/2014/main" id="{EE357108-336E-AE47-A532-C603430A264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276" y="1391"/>
                <a:ext cx="175" cy="19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7033" name="Equation" r:id="rId10" imgW="203200" imgH="228600" progId="Equation.DSMT4">
                        <p:embed/>
                      </p:oleObj>
                    </mc:Choice>
                    <mc:Fallback>
                      <p:oleObj name="Equation" r:id="rId10" imgW="203200" imgH="228600" progId="Equation.DSMT4">
                        <p:embed/>
                        <p:pic>
                          <p:nvPicPr>
                            <p:cNvPr id="9251" name="Object 6">
                              <a:extLst>
                                <a:ext uri="{FF2B5EF4-FFF2-40B4-BE49-F238E27FC236}">
                                  <a16:creationId xmlns:a16="http://schemas.microsoft.com/office/drawing/2014/main" id="{EE357108-336E-AE47-A532-C603430A264A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76" y="1391"/>
                              <a:ext cx="175" cy="19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2" name="Object 7">
                  <a:extLst>
                    <a:ext uri="{FF2B5EF4-FFF2-40B4-BE49-F238E27FC236}">
                      <a16:creationId xmlns:a16="http://schemas.microsoft.com/office/drawing/2014/main" id="{E9EBFC73-9825-BD4C-B99F-1B8971DDEB3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254" y="2269"/>
                <a:ext cx="175" cy="19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7034" name="Equation" r:id="rId12" imgW="203200" imgH="228600" progId="Equation.DSMT4">
                        <p:embed/>
                      </p:oleObj>
                    </mc:Choice>
                    <mc:Fallback>
                      <p:oleObj name="Equation" r:id="rId12" imgW="203200" imgH="228600" progId="Equation.DSMT4">
                        <p:embed/>
                        <p:pic>
                          <p:nvPicPr>
                            <p:cNvPr id="9252" name="Object 7">
                              <a:extLst>
                                <a:ext uri="{FF2B5EF4-FFF2-40B4-BE49-F238E27FC236}">
                                  <a16:creationId xmlns:a16="http://schemas.microsoft.com/office/drawing/2014/main" id="{E9EBFC73-9825-BD4C-B99F-1B8971DDEB31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54" y="2269"/>
                              <a:ext cx="175" cy="19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9235" name="Line 4">
                <a:extLst>
                  <a:ext uri="{FF2B5EF4-FFF2-40B4-BE49-F238E27FC236}">
                    <a16:creationId xmlns:a16="http://schemas.microsoft.com/office/drawing/2014/main" id="{6E5E6CDF-50A0-7949-9C3F-79CE1404C7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1" y="1909"/>
                <a:ext cx="1969" cy="11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9236" name="Freeform 9">
                <a:extLst>
                  <a:ext uri="{FF2B5EF4-FFF2-40B4-BE49-F238E27FC236}">
                    <a16:creationId xmlns:a16="http://schemas.microsoft.com/office/drawing/2014/main" id="{68606A19-9283-3240-B3DE-0F0463982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6" y="1901"/>
                <a:ext cx="317" cy="124"/>
              </a:xfrm>
              <a:custGeom>
                <a:avLst/>
                <a:gdLst>
                  <a:gd name="T0" fmla="*/ 380048 w 152"/>
                  <a:gd name="T1" fmla="*/ 1 h 225"/>
                  <a:gd name="T2" fmla="*/ 11549897 w 152"/>
                  <a:gd name="T3" fmla="*/ 1 h 225"/>
                  <a:gd name="T4" fmla="*/ 1029239 w 152"/>
                  <a:gd name="T5" fmla="*/ 1 h 225"/>
                  <a:gd name="T6" fmla="*/ 17936052 w 152"/>
                  <a:gd name="T7" fmla="*/ 1 h 225"/>
                  <a:gd name="T8" fmla="*/ 10121991 w 152"/>
                  <a:gd name="T9" fmla="*/ 1 h 225"/>
                  <a:gd name="T10" fmla="*/ 19341415 w 152"/>
                  <a:gd name="T11" fmla="*/ 1 h 2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2"/>
                  <a:gd name="T19" fmla="*/ 0 h 225"/>
                  <a:gd name="T20" fmla="*/ 152 w 152"/>
                  <a:gd name="T21" fmla="*/ 225 h 2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2" h="225">
                    <a:moveTo>
                      <a:pt x="3" y="39"/>
                    </a:moveTo>
                    <a:cubicBezTo>
                      <a:pt x="46" y="19"/>
                      <a:pt x="89" y="0"/>
                      <a:pt x="90" y="17"/>
                    </a:cubicBezTo>
                    <a:cubicBezTo>
                      <a:pt x="91" y="34"/>
                      <a:pt x="0" y="133"/>
                      <a:pt x="8" y="143"/>
                    </a:cubicBezTo>
                    <a:cubicBezTo>
                      <a:pt x="16" y="153"/>
                      <a:pt x="128" y="66"/>
                      <a:pt x="140" y="77"/>
                    </a:cubicBezTo>
                    <a:cubicBezTo>
                      <a:pt x="152" y="88"/>
                      <a:pt x="77" y="193"/>
                      <a:pt x="79" y="209"/>
                    </a:cubicBezTo>
                    <a:cubicBezTo>
                      <a:pt x="81" y="225"/>
                      <a:pt x="116" y="200"/>
                      <a:pt x="151" y="176"/>
                    </a:cubicBezTo>
                  </a:path>
                </a:pathLst>
              </a:cu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9237" name="Line 10">
                <a:extLst>
                  <a:ext uri="{FF2B5EF4-FFF2-40B4-BE49-F238E27FC236}">
                    <a16:creationId xmlns:a16="http://schemas.microsoft.com/office/drawing/2014/main" id="{8A00D55C-1433-CD4B-94A5-69FD5C8930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24" y="1911"/>
                <a:ext cx="70" cy="212"/>
              </a:xfrm>
              <a:prstGeom prst="line">
                <a:avLst/>
              </a:prstGeom>
              <a:noFill/>
              <a:ln w="34925">
                <a:solidFill>
                  <a:srgbClr val="004AA5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9233" name="Oval 35">
              <a:extLst>
                <a:ext uri="{FF2B5EF4-FFF2-40B4-BE49-F238E27FC236}">
                  <a16:creationId xmlns:a16="http://schemas.microsoft.com/office/drawing/2014/main" id="{519AC0BF-6241-B24F-ACA8-538B9AAC1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7" y="1682"/>
              <a:ext cx="135" cy="1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350"/>
            </a:p>
          </p:txBody>
        </p:sp>
      </p:grpSp>
      <p:graphicFrame>
        <p:nvGraphicFramePr>
          <p:cNvPr id="9220" name="Object 2">
            <a:extLst>
              <a:ext uri="{FF2B5EF4-FFF2-40B4-BE49-F238E27FC236}">
                <a16:creationId xmlns:a16="http://schemas.microsoft.com/office/drawing/2014/main" id="{A23A4409-7A9A-3C47-B808-AA7332D688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37098" y="810816"/>
          <a:ext cx="2168128" cy="396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35" name="Equation" r:id="rId14" imgW="1320800" imgH="241300" progId="Equation.3">
                  <p:embed/>
                </p:oleObj>
              </mc:Choice>
              <mc:Fallback>
                <p:oleObj name="Equation" r:id="rId14" imgW="1320800" imgH="241300" progId="Equation.3">
                  <p:embed/>
                  <p:pic>
                    <p:nvPicPr>
                      <p:cNvPr id="9220" name="Object 2">
                        <a:extLst>
                          <a:ext uri="{FF2B5EF4-FFF2-40B4-BE49-F238E27FC236}">
                            <a16:creationId xmlns:a16="http://schemas.microsoft.com/office/drawing/2014/main" id="{A23A4409-7A9A-3C47-B808-AA7332D688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7098" y="810816"/>
                        <a:ext cx="2168128" cy="3964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46">
            <a:extLst>
              <a:ext uri="{FF2B5EF4-FFF2-40B4-BE49-F238E27FC236}">
                <a16:creationId xmlns:a16="http://schemas.microsoft.com/office/drawing/2014/main" id="{7623C7AA-00D0-0E4D-9DCB-A553E593F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712" y="844154"/>
            <a:ext cx="170918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500">
                <a:solidFill>
                  <a:srgbClr val="24459C"/>
                </a:solidFill>
                <a:latin typeface="Times" pitchFamily="2" charset="0"/>
              </a:rPr>
              <a:t>(Drell-Yan Process)</a:t>
            </a:r>
            <a:endParaRPr lang="en-US" altLang="en-US" sz="2100">
              <a:latin typeface="Times" pitchFamily="2" charset="0"/>
            </a:endParaRPr>
          </a:p>
        </p:txBody>
      </p:sp>
      <p:pic>
        <p:nvPicPr>
          <p:cNvPr id="9223" name="Picture 7" descr="xf1">
            <a:extLst>
              <a:ext uri="{FF2B5EF4-FFF2-40B4-BE49-F238E27FC236}">
                <a16:creationId xmlns:a16="http://schemas.microsoft.com/office/drawing/2014/main" id="{981F6117-CA9B-EC42-A2A9-B6C395DCD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7" b="12244"/>
          <a:stretch>
            <a:fillRect/>
          </a:stretch>
        </p:blipFill>
        <p:spPr bwMode="auto">
          <a:xfrm>
            <a:off x="4807744" y="2737248"/>
            <a:ext cx="2408635" cy="187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63">
            <a:extLst>
              <a:ext uri="{FF2B5EF4-FFF2-40B4-BE49-F238E27FC236}">
                <a16:creationId xmlns:a16="http://schemas.microsoft.com/office/drawing/2014/main" id="{135B7F0E-F256-2D43-A782-B72F5E799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860" y="3276601"/>
            <a:ext cx="33349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  <a:latin typeface="Times" pitchFamily="2" charset="0"/>
              </a:rPr>
              <a:t>Energy loss reduces x</a:t>
            </a:r>
            <a:r>
              <a:rPr lang="en-US" altLang="en-US" baseline="-25000">
                <a:solidFill>
                  <a:srgbClr val="FF0000"/>
                </a:solidFill>
                <a:latin typeface="Times" pitchFamily="2" charset="0"/>
              </a:rPr>
              <a:t>b</a:t>
            </a:r>
            <a:r>
              <a:rPr lang="en-US" altLang="en-US">
                <a:solidFill>
                  <a:srgbClr val="FF0000"/>
                </a:solidFill>
                <a:latin typeface="Times" pitchFamily="2" charset="0"/>
              </a:rPr>
              <a:t> and x</a:t>
            </a:r>
            <a:r>
              <a:rPr lang="en-US" altLang="en-US" baseline="-25000">
                <a:solidFill>
                  <a:srgbClr val="FF0000"/>
                </a:solidFill>
                <a:latin typeface="Times" pitchFamily="2" charset="0"/>
              </a:rPr>
              <a:t>F</a:t>
            </a:r>
            <a:r>
              <a:rPr lang="en-US" altLang="en-US">
                <a:solidFill>
                  <a:srgbClr val="FF0000"/>
                </a:solidFill>
                <a:latin typeface="Times" pitchFamily="2" charset="0"/>
              </a:rPr>
              <a:t> in nuclei versus proton (x</a:t>
            </a:r>
            <a:r>
              <a:rPr lang="en-US" altLang="en-US" baseline="-25000">
                <a:solidFill>
                  <a:srgbClr val="FF0000"/>
                </a:solidFill>
                <a:latin typeface="Times" pitchFamily="2" charset="0"/>
              </a:rPr>
              <a:t>F</a:t>
            </a:r>
            <a:r>
              <a:rPr lang="en-US" altLang="en-US">
                <a:solidFill>
                  <a:srgbClr val="FF0000"/>
                </a:solidFill>
                <a:latin typeface="Times" pitchFamily="2" charset="0"/>
              </a:rPr>
              <a:t> = x</a:t>
            </a:r>
            <a:r>
              <a:rPr lang="en-US" altLang="en-US" baseline="-25000">
                <a:solidFill>
                  <a:srgbClr val="FF0000"/>
                </a:solidFill>
                <a:latin typeface="Times" pitchFamily="2" charset="0"/>
              </a:rPr>
              <a:t>b</a:t>
            </a:r>
            <a:r>
              <a:rPr lang="en-US" altLang="en-US">
                <a:solidFill>
                  <a:srgbClr val="FF0000"/>
                </a:solidFill>
                <a:latin typeface="Times" pitchFamily="2" charset="0"/>
              </a:rPr>
              <a:t>-x</a:t>
            </a:r>
            <a:r>
              <a:rPr lang="en-US" altLang="en-US" baseline="-25000">
                <a:solidFill>
                  <a:srgbClr val="FF0000"/>
                </a:solidFill>
                <a:latin typeface="Times" pitchFamily="2" charset="0"/>
              </a:rPr>
              <a:t>t</a:t>
            </a:r>
            <a:r>
              <a:rPr lang="en-US" altLang="en-US">
                <a:solidFill>
                  <a:srgbClr val="FF0000"/>
                </a:solidFill>
                <a:latin typeface="Times" pitchFamily="2" charset="0"/>
              </a:rPr>
              <a:t>)</a:t>
            </a:r>
            <a:endParaRPr lang="en-US" altLang="en-US" baseline="-25000">
              <a:solidFill>
                <a:srgbClr val="FF0000"/>
              </a:solidFill>
              <a:latin typeface="Times" pitchFamily="2" charset="0"/>
            </a:endParaRPr>
          </a:p>
        </p:txBody>
      </p:sp>
      <p:sp>
        <p:nvSpPr>
          <p:cNvPr id="9225" name="TextBox 64">
            <a:extLst>
              <a:ext uri="{FF2B5EF4-FFF2-40B4-BE49-F238E27FC236}">
                <a16:creationId xmlns:a16="http://schemas.microsoft.com/office/drawing/2014/main" id="{E551BD6F-BB7E-8A43-9549-9414F9CFE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2569" y="2808685"/>
            <a:ext cx="46358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500">
                <a:latin typeface="Times" pitchFamily="2" charset="0"/>
              </a:rPr>
              <a:t>DY</a:t>
            </a:r>
          </a:p>
        </p:txBody>
      </p:sp>
      <p:sp>
        <p:nvSpPr>
          <p:cNvPr id="9226" name="TextBox 37">
            <a:extLst>
              <a:ext uri="{FF2B5EF4-FFF2-40B4-BE49-F238E27FC236}">
                <a16:creationId xmlns:a16="http://schemas.microsoft.com/office/drawing/2014/main" id="{EC0C209A-BAF6-7D48-AB2B-DE7BDD1B3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1054" y="3156347"/>
            <a:ext cx="114486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solidFill>
                  <a:srgbClr val="FF0000"/>
                </a:solidFill>
                <a:latin typeface="Times" pitchFamily="2" charset="0"/>
              </a:rPr>
              <a:t>euterium</a:t>
            </a:r>
          </a:p>
        </p:txBody>
      </p:sp>
      <p:graphicFrame>
        <p:nvGraphicFramePr>
          <p:cNvPr id="9227" name="Object 38">
            <a:extLst>
              <a:ext uri="{FF2B5EF4-FFF2-40B4-BE49-F238E27FC236}">
                <a16:creationId xmlns:a16="http://schemas.microsoft.com/office/drawing/2014/main" id="{025C6B04-0607-0C42-854B-5869076B06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94223" y="3970735"/>
          <a:ext cx="3277790" cy="639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36" name="Equation" r:id="rId17" imgW="2286000" imgH="444500" progId="Equation.3">
                  <p:embed/>
                </p:oleObj>
              </mc:Choice>
              <mc:Fallback>
                <p:oleObj name="Equation" r:id="rId17" imgW="2286000" imgH="444500" progId="Equation.3">
                  <p:embed/>
                  <p:pic>
                    <p:nvPicPr>
                      <p:cNvPr id="9227" name="Object 38">
                        <a:extLst>
                          <a:ext uri="{FF2B5EF4-FFF2-40B4-BE49-F238E27FC236}">
                            <a16:creationId xmlns:a16="http://schemas.microsoft.com/office/drawing/2014/main" id="{025C6B04-0607-0C42-854B-5869076B06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4223" y="3970735"/>
                        <a:ext cx="3277790" cy="6393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Oval 41">
            <a:extLst>
              <a:ext uri="{FF2B5EF4-FFF2-40B4-BE49-F238E27FC236}">
                <a16:creationId xmlns:a16="http://schemas.microsoft.com/office/drawing/2014/main" id="{60F71CA5-00A5-0747-9A32-AEAF2C167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928" y="4002881"/>
            <a:ext cx="660797" cy="553641"/>
          </a:xfrm>
          <a:prstGeom prst="ellipse">
            <a:avLst/>
          </a:prstGeom>
          <a:solidFill>
            <a:srgbClr val="FFFF00">
              <a:alpha val="27843"/>
            </a:srgbClr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9231" name="TextBox 3">
            <a:extLst>
              <a:ext uri="{FF2B5EF4-FFF2-40B4-BE49-F238E27FC236}">
                <a16:creationId xmlns:a16="http://schemas.microsoft.com/office/drawing/2014/main" id="{88C4036C-44C9-734C-9627-B8B82DC32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4610100"/>
            <a:ext cx="279711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350" u="sng">
                <a:solidFill>
                  <a:srgbClr val="0000FF"/>
                </a:solidFill>
              </a:rPr>
              <a:t>Possible sea-quark shadowing effects</a:t>
            </a:r>
          </a:p>
        </p:txBody>
      </p:sp>
    </p:spTree>
    <p:extLst>
      <p:ext uri="{BB962C8B-B14F-4D97-AF65-F5344CB8AC3E}">
        <p14:creationId xmlns:p14="http://schemas.microsoft.com/office/powerpoint/2010/main" val="572984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8649E-C567-8540-87B7-B79A150F5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24D2A-D746-C842-8F5A-AD666A4749DD}" type="datetime1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F1398-0A54-164B-9FEE-CF51086A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B4C4D-4E62-3D4A-8770-32C21F6A4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E79840-7C07-C84C-A480-EEC022E4A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536989"/>
            <a:ext cx="4548756" cy="3006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AF346A-2180-FE4F-82AD-DE9EC232B3A6}"/>
              </a:ext>
            </a:extLst>
          </p:cNvPr>
          <p:cNvSpPr txBox="1"/>
          <p:nvPr/>
        </p:nvSpPr>
        <p:spPr>
          <a:xfrm>
            <a:off x="628650" y="1120983"/>
            <a:ext cx="8791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Year 2015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467E3C-E0B2-B845-AA70-00FD94A6809D}"/>
              </a:ext>
            </a:extLst>
          </p:cNvPr>
          <p:cNvSpPr txBox="1"/>
          <p:nvPr/>
        </p:nvSpPr>
        <p:spPr>
          <a:xfrm>
            <a:off x="317317" y="3490841"/>
            <a:ext cx="3562706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F28FF"/>
                </a:solidFill>
              </a:rPr>
              <a:t>E906 unpolarized targets: </a:t>
            </a:r>
            <a:r>
              <a:rPr lang="en-US" sz="1600" b="1" dirty="0"/>
              <a:t>2012-2017</a:t>
            </a:r>
          </a:p>
          <a:p>
            <a:pPr marL="214313" indent="-214313">
              <a:buFontTx/>
              <a:buChar char="-"/>
            </a:pPr>
            <a:r>
              <a:rPr lang="en-US" sz="1350" baseline="30000" dirty="0"/>
              <a:t>1</a:t>
            </a:r>
            <a:r>
              <a:rPr lang="en-US" sz="1350" dirty="0"/>
              <a:t>H, </a:t>
            </a:r>
            <a:r>
              <a:rPr lang="en-US" sz="1350" baseline="30000" dirty="0"/>
              <a:t>2</a:t>
            </a:r>
            <a:r>
              <a:rPr lang="en-US" sz="1350" dirty="0"/>
              <a:t>D, </a:t>
            </a:r>
            <a:r>
              <a:rPr lang="en-US" sz="1350" baseline="30000" dirty="0"/>
              <a:t>12</a:t>
            </a:r>
            <a:r>
              <a:rPr lang="en-US" sz="1350" dirty="0"/>
              <a:t>C, </a:t>
            </a:r>
            <a:r>
              <a:rPr lang="en-US" sz="1350" baseline="30000" dirty="0"/>
              <a:t>56</a:t>
            </a:r>
            <a:r>
              <a:rPr lang="en-US" sz="1350" dirty="0"/>
              <a:t>Fe, </a:t>
            </a:r>
            <a:r>
              <a:rPr lang="en-US" sz="1350" baseline="30000" dirty="0"/>
              <a:t>184</a:t>
            </a:r>
            <a:r>
              <a:rPr lang="en-US" sz="1350" dirty="0"/>
              <a:t>W</a:t>
            </a:r>
          </a:p>
          <a:p>
            <a:r>
              <a:rPr lang="en-US" sz="1600" b="1" dirty="0">
                <a:solidFill>
                  <a:srgbClr val="1F28FF"/>
                </a:solidFill>
              </a:rPr>
              <a:t>E1039 polarized targets: </a:t>
            </a:r>
            <a:r>
              <a:rPr lang="en-US" sz="1600" b="1" dirty="0"/>
              <a:t>2018 – 2021+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Polarized protons (NH</a:t>
            </a:r>
            <a:r>
              <a:rPr lang="en-US" sz="1350" baseline="-25000" dirty="0"/>
              <a:t>3</a:t>
            </a:r>
            <a:r>
              <a:rPr lang="en-US" sz="1350" dirty="0"/>
              <a:t>)</a:t>
            </a:r>
            <a:endParaRPr lang="en-US" sz="1350" baseline="-25000" dirty="0"/>
          </a:p>
          <a:p>
            <a:pPr marL="214313" indent="-214313">
              <a:buFontTx/>
              <a:buChar char="-"/>
            </a:pPr>
            <a:r>
              <a:rPr lang="en-US" sz="1350" dirty="0"/>
              <a:t>Polarized neutrons (ND</a:t>
            </a:r>
            <a:r>
              <a:rPr lang="en-US" sz="1350" baseline="-25000" dirty="0"/>
              <a:t>3</a:t>
            </a:r>
            <a:r>
              <a:rPr lang="en-US" sz="1350" dirty="0"/>
              <a:t>)</a:t>
            </a:r>
          </a:p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</a:rPr>
              <a:t>E1027 polarized beam</a:t>
            </a:r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D491EE23-B4BD-0E44-B243-CCB9A6FEAE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5730" y="2706131"/>
            <a:ext cx="896597" cy="223521"/>
          </a:xfrm>
          <a:prstGeom prst="lin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180820"/>
            <a:endParaRPr lang="en-US" sz="45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11373CB9-A313-5841-A1E5-3A8412D57D5B}"/>
              </a:ext>
            </a:extLst>
          </p:cNvPr>
          <p:cNvSpPr>
            <a:spLocks/>
          </p:cNvSpPr>
          <p:nvPr/>
        </p:nvSpPr>
        <p:spPr bwMode="auto">
          <a:xfrm rot="20760000">
            <a:off x="108457" y="2412975"/>
            <a:ext cx="1282554" cy="3365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844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563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563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563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563" dirty="0">
                <a:latin typeface="Gill Sans" charset="0"/>
                <a:cs typeface="Gill Sans" charset="0"/>
                <a:sym typeface="Gill Sans" charset="0"/>
              </a:rPr>
              <a:t>19ns RF, 4s spill, 0.5×10</a:t>
            </a:r>
            <a:r>
              <a:rPr lang="en-US" sz="563" baseline="32000" dirty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563" dirty="0">
                <a:latin typeface="Gill Sans" charset="0"/>
                <a:cs typeface="Gill Sans" charset="0"/>
                <a:sym typeface="Gill Sans" charset="0"/>
              </a:rPr>
              <a:t> protons per spill</a:t>
            </a:r>
            <a:endParaRPr lang="en-US" sz="1013" dirty="0"/>
          </a:p>
        </p:txBody>
      </p:sp>
      <p:sp>
        <p:nvSpPr>
          <p:cNvPr id="13" name="Up Arrow Callout 12">
            <a:extLst>
              <a:ext uri="{FF2B5EF4-FFF2-40B4-BE49-F238E27FC236}">
                <a16:creationId xmlns:a16="http://schemas.microsoft.com/office/drawing/2014/main" id="{87B8F194-C9AA-7144-9418-5C83F886A51C}"/>
              </a:ext>
            </a:extLst>
          </p:cNvPr>
          <p:cNvSpPr/>
          <p:nvPr/>
        </p:nvSpPr>
        <p:spPr>
          <a:xfrm>
            <a:off x="1270382" y="2575709"/>
            <a:ext cx="95491" cy="197421"/>
          </a:xfrm>
          <a:prstGeom prst="upArrowCallou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B26115-2D56-8746-8363-68F15CD9F25D}"/>
              </a:ext>
            </a:extLst>
          </p:cNvPr>
          <p:cNvSpPr txBox="1"/>
          <p:nvPr/>
        </p:nvSpPr>
        <p:spPr>
          <a:xfrm>
            <a:off x="5813227" y="732287"/>
            <a:ext cx="3198987" cy="15465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120 GeV protons from the Main Injector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4s beam spill very 60 sec 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19ns RF, ~10s K protons per RF bucket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 5x10</a:t>
            </a:r>
            <a:r>
              <a:rPr lang="en-US" sz="1350" baseline="30000" dirty="0"/>
              <a:t>12</a:t>
            </a:r>
            <a:r>
              <a:rPr lang="en-US" sz="1350" dirty="0"/>
              <a:t> Proton On Target (POT) per spill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Total integrated POT for E1039 (2-year): </a:t>
            </a:r>
          </a:p>
          <a:p>
            <a:r>
              <a:rPr lang="en-US" sz="1350" dirty="0"/>
              <a:t>      1.4x10</a:t>
            </a:r>
            <a:r>
              <a:rPr lang="en-US" sz="1350" baseline="30000" dirty="0"/>
              <a:t>18</a:t>
            </a:r>
            <a:r>
              <a:rPr lang="en-US" sz="1350" dirty="0"/>
              <a:t> POT </a:t>
            </a:r>
          </a:p>
          <a:p>
            <a:pPr marL="214313" indent="-214313">
              <a:buFontTx/>
              <a:buChar char="-"/>
            </a:pPr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D0764-7F00-E34E-A82E-E75151BAF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23" y="5553"/>
            <a:ext cx="5578834" cy="726734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SeaQuest</a:t>
            </a:r>
            <a:r>
              <a:rPr lang="en-US" b="1" dirty="0"/>
              <a:t> Dimuon Spectrometer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796E1A-39BD-FF4B-9739-5EFD13DDC983}"/>
              </a:ext>
            </a:extLst>
          </p:cNvPr>
          <p:cNvGrpSpPr/>
          <p:nvPr/>
        </p:nvGrpSpPr>
        <p:grpSpPr>
          <a:xfrm>
            <a:off x="3880023" y="3008308"/>
            <a:ext cx="5253662" cy="2148727"/>
            <a:chOff x="3880023" y="3008308"/>
            <a:chExt cx="5253662" cy="21487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EEA3565-B7C0-A04F-847C-35DBF034D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/>
            <a:stretch/>
          </p:blipFill>
          <p:spPr>
            <a:xfrm>
              <a:off x="3880023" y="3208373"/>
              <a:ext cx="5253662" cy="194866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87F63D-78A5-8643-B80E-1DD4546DC67F}"/>
                </a:ext>
              </a:extLst>
            </p:cNvPr>
            <p:cNvSpPr txBox="1"/>
            <p:nvPr/>
          </p:nvSpPr>
          <p:spPr>
            <a:xfrm>
              <a:off x="5190818" y="3008308"/>
              <a:ext cx="3599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SeaQuest</a:t>
              </a:r>
              <a:r>
                <a:rPr lang="en-US" dirty="0"/>
                <a:t> Dimuon Tracking Top 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4780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FDF5781-EEFE-D740-B177-D5BE79D4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976"/>
            <a:ext cx="7886700" cy="994172"/>
          </a:xfrm>
        </p:spPr>
        <p:txBody>
          <a:bodyPr>
            <a:normAutofit/>
          </a:bodyPr>
          <a:lstStyle/>
          <a:p>
            <a:r>
              <a:rPr lang="en-US" b="1" dirty="0" err="1"/>
              <a:t>SeaQuest</a:t>
            </a:r>
            <a:r>
              <a:rPr lang="en-US" b="1" dirty="0"/>
              <a:t> Experimental Hall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2F7BD-470C-354A-9587-0FDE93049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DD7B3-7772-9543-89A3-017AB03788BE}" type="datetime1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3DC22-A1FC-DF45-9052-E6E3FE3C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2AF2D-1E51-B24F-85BC-0AAC45A22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22E80-FF4C-FB41-89A0-BB473B87D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609" y="862149"/>
            <a:ext cx="4881391" cy="3905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B5E631-E036-BF49-ACB0-4C874EE32CCB}"/>
              </a:ext>
            </a:extLst>
          </p:cNvPr>
          <p:cNvSpPr txBox="1"/>
          <p:nvPr/>
        </p:nvSpPr>
        <p:spPr>
          <a:xfrm>
            <a:off x="6925603" y="831570"/>
            <a:ext cx="12313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area</a:t>
            </a:r>
          </a:p>
          <a:p>
            <a:endParaRPr lang="en-US" dirty="0"/>
          </a:p>
          <a:p>
            <a:r>
              <a:rPr lang="en-US" dirty="0"/>
              <a:t>F-Mag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EED42-E7A5-B046-8922-67B488A2DC13}"/>
              </a:ext>
            </a:extLst>
          </p:cNvPr>
          <p:cNvSpPr txBox="1"/>
          <p:nvPr/>
        </p:nvSpPr>
        <p:spPr>
          <a:xfrm>
            <a:off x="6925603" y="2436652"/>
            <a:ext cx="78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K-Mag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E42C80-E2B5-664B-ABDE-BB495540AC26}"/>
              </a:ext>
            </a:extLst>
          </p:cNvPr>
          <p:cNvSpPr txBox="1"/>
          <p:nvPr/>
        </p:nvSpPr>
        <p:spPr>
          <a:xfrm>
            <a:off x="6925603" y="426936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Muon-ID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1AD24645-7DCD-F442-A1C9-232C2F13F291}"/>
              </a:ext>
            </a:extLst>
          </p:cNvPr>
          <p:cNvSpPr/>
          <p:nvPr/>
        </p:nvSpPr>
        <p:spPr>
          <a:xfrm rot="2387127">
            <a:off x="6620272" y="339102"/>
            <a:ext cx="251050" cy="39340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339ED2-81C5-A640-8FD8-465EF06C309A}"/>
              </a:ext>
            </a:extLst>
          </p:cNvPr>
          <p:cNvSpPr txBox="1"/>
          <p:nvPr/>
        </p:nvSpPr>
        <p:spPr>
          <a:xfrm>
            <a:off x="6925603" y="304323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4035892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>
            <a:extLst>
              <a:ext uri="{FF2B5EF4-FFF2-40B4-BE49-F238E27FC236}">
                <a16:creationId xmlns:a16="http://schemas.microsoft.com/office/drawing/2014/main" id="{05CAB435-E539-D248-B2DE-BF6AEB1E4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Drell-Yan @</a:t>
            </a:r>
            <a:r>
              <a:rPr lang="en-US" altLang="en-US" sz="28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SeaQuest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– a Sea Quark Laboratory</a:t>
            </a:r>
          </a:p>
        </p:txBody>
      </p:sp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0494EA39-0F59-0149-B4FE-8EE7D1CBD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8448794" indent="-28105894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685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0287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898989"/>
                </a:solidFill>
              </a:rPr>
              <a:t>Ming Liu, The 10th Hadron Physics Workshop in China</a:t>
            </a:r>
            <a:endParaRPr lang="en-US" altLang="en-US" sz="900" dirty="0">
              <a:solidFill>
                <a:srgbClr val="898989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F96D8B-DEBB-AB48-891F-EC2D13F01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28448794" indent="-28105894"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3429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6858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0287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371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6DA1F8B-461C-F846-8382-EA892919529C}" type="slidenum">
              <a:rPr lang="en-US" altLang="en-US" sz="900">
                <a:solidFill>
                  <a:srgbClr val="898989"/>
                </a:solidFill>
              </a:rPr>
              <a:pPr eaLnBrk="1" hangingPunct="1"/>
              <a:t>6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pic>
        <p:nvPicPr>
          <p:cNvPr id="20486" name="Picture 3" descr="slide5a">
            <a:extLst>
              <a:ext uri="{FF2B5EF4-FFF2-40B4-BE49-F238E27FC236}">
                <a16:creationId xmlns:a16="http://schemas.microsoft.com/office/drawing/2014/main" id="{69F46AE9-4CDE-0941-A494-C2264AA31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t="27376" r="9787"/>
          <a:stretch>
            <a:fillRect/>
          </a:stretch>
        </p:blipFill>
        <p:spPr bwMode="auto">
          <a:xfrm>
            <a:off x="205898" y="726132"/>
            <a:ext cx="4481759" cy="206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x1x2_accept">
            <a:extLst>
              <a:ext uri="{FF2B5EF4-FFF2-40B4-BE49-F238E27FC236}">
                <a16:creationId xmlns:a16="http://schemas.microsoft.com/office/drawing/2014/main" id="{A08C4402-7A00-A549-BD57-EE5CBDD22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98757" y="845247"/>
            <a:ext cx="3205878" cy="252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90DD8B-E97D-9D47-AB21-D75B0CB6410B}"/>
              </a:ext>
            </a:extLst>
          </p:cNvPr>
          <p:cNvSpPr txBox="1"/>
          <p:nvPr/>
        </p:nvSpPr>
        <p:spPr>
          <a:xfrm>
            <a:off x="6252517" y="1198608"/>
            <a:ext cx="1246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SeaQuest</a:t>
            </a:r>
            <a:endParaRPr lang="en-US" dirty="0"/>
          </a:p>
          <a:p>
            <a:r>
              <a:rPr lang="en-US" dirty="0"/>
              <a:t>acceptance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24571CA-3B18-5E4F-98FE-1B993BD37B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980282"/>
              </p:ext>
            </p:extLst>
          </p:nvPr>
        </p:nvGraphicFramePr>
        <p:xfrm>
          <a:off x="328613" y="2819242"/>
          <a:ext cx="4719700" cy="1830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04" name="Equation" r:id="rId6" imgW="2946400" imgH="1143000" progId="Equation.3">
                  <p:embed/>
                </p:oleObj>
              </mc:Choice>
              <mc:Fallback>
                <p:oleObj name="Equation" r:id="rId6" imgW="2946400" imgH="1143000" progId="Equation.3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2819242"/>
                        <a:ext cx="4719700" cy="183094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55DB7EB-5479-254D-A06A-05F565DBF852}"/>
              </a:ext>
            </a:extLst>
          </p:cNvPr>
          <p:cNvSpPr txBox="1"/>
          <p:nvPr/>
        </p:nvSpPr>
        <p:spPr>
          <a:xfrm>
            <a:off x="5253573" y="3683636"/>
            <a:ext cx="3696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Kinematically favors sea-quarks </a:t>
            </a:r>
          </a:p>
          <a:p>
            <a:r>
              <a:rPr lang="en-US" dirty="0"/>
              <a:t>from target – </a:t>
            </a:r>
            <a:r>
              <a:rPr lang="en-US" b="1" dirty="0">
                <a:solidFill>
                  <a:srgbClr val="FF0000"/>
                </a:solidFill>
              </a:rPr>
              <a:t>a sea quark lab!</a:t>
            </a:r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6BFC51E6-836A-A94A-BE0C-7571581763CF}"/>
              </a:ext>
            </a:extLst>
          </p:cNvPr>
          <p:cNvSpPr/>
          <p:nvPr/>
        </p:nvSpPr>
        <p:spPr>
          <a:xfrm>
            <a:off x="3914676" y="2662474"/>
            <a:ext cx="1110326" cy="1065255"/>
          </a:xfrm>
          <a:prstGeom prst="mathMultiply">
            <a:avLst>
              <a:gd name="adj1" fmla="val 1014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FF0B07-41EF-5648-9B9B-CF33AB310D2A}"/>
              </a:ext>
            </a:extLst>
          </p:cNvPr>
          <p:cNvCxnSpPr>
            <a:cxnSpLocks/>
          </p:cNvCxnSpPr>
          <p:nvPr/>
        </p:nvCxnSpPr>
        <p:spPr>
          <a:xfrm>
            <a:off x="5652655" y="2232561"/>
            <a:ext cx="0" cy="692149"/>
          </a:xfrm>
          <a:prstGeom prst="straightConnector1">
            <a:avLst/>
          </a:prstGeom>
          <a:ln w="25400">
            <a:solidFill>
              <a:srgbClr val="1F28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5DB284-2184-C84E-9E93-F93D9DACB9E1}"/>
              </a:ext>
            </a:extLst>
          </p:cNvPr>
          <p:cNvCxnSpPr/>
          <p:nvPr/>
        </p:nvCxnSpPr>
        <p:spPr>
          <a:xfrm>
            <a:off x="3028950" y="3367341"/>
            <a:ext cx="557398" cy="0"/>
          </a:xfrm>
          <a:prstGeom prst="line">
            <a:avLst/>
          </a:prstGeom>
          <a:ln w="34925">
            <a:solidFill>
              <a:srgbClr val="1F2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252781-59A2-6040-8F84-40281F1F9A98}"/>
              </a:ext>
            </a:extLst>
          </p:cNvPr>
          <p:cNvCxnSpPr/>
          <p:nvPr/>
        </p:nvCxnSpPr>
        <p:spPr>
          <a:xfrm>
            <a:off x="3240725" y="4493518"/>
            <a:ext cx="557398" cy="0"/>
          </a:xfrm>
          <a:prstGeom prst="line">
            <a:avLst/>
          </a:prstGeom>
          <a:ln w="34925">
            <a:solidFill>
              <a:srgbClr val="1F2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4FCFF7-0082-D944-B56B-F4CA35E42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1B1CC-32B4-C240-A089-9CCFF3D51684}" type="datetime1">
              <a:rPr lang="en-US" smtClean="0"/>
              <a:t>7/28/18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21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14603-4553-3248-B83B-B0DF3D847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1"/>
            <a:ext cx="5915025" cy="76011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Dimuon Mass from </a:t>
            </a:r>
            <a:r>
              <a:rPr lang="en-US" b="1" dirty="0" err="1"/>
              <a:t>SeaQuest</a:t>
            </a:r>
            <a:r>
              <a:rPr lang="en-US" b="1" dirty="0"/>
              <a:t>/E906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0E29C-D876-664B-BFA9-D1BD6C84A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6D989-88A1-924D-8D36-A531B4D79E3C}" type="datetime1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71C47-C751-424B-A41A-9E125040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0E3AC-2353-E248-B69D-21CE5B9F1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7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5971F1-34D4-624A-B5C9-E596C5331148}"/>
              </a:ext>
            </a:extLst>
          </p:cNvPr>
          <p:cNvGrpSpPr/>
          <p:nvPr/>
        </p:nvGrpSpPr>
        <p:grpSpPr>
          <a:xfrm>
            <a:off x="1828800" y="783356"/>
            <a:ext cx="5700713" cy="3960670"/>
            <a:chOff x="1828800" y="783356"/>
            <a:chExt cx="5700713" cy="39606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BC0599-9197-7445-9027-1C3655E74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0" y="783356"/>
              <a:ext cx="5700713" cy="396067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379FAA1-24B8-9642-A4BA-EA59AAD44D41}"/>
                </a:ext>
              </a:extLst>
            </p:cNvPr>
            <p:cNvSpPr/>
            <p:nvPr/>
          </p:nvSpPr>
          <p:spPr>
            <a:xfrm>
              <a:off x="4423143" y="3327991"/>
              <a:ext cx="2002908" cy="1063255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1034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1C665-7E66-364A-ADC2-62CA5960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/>
          <a:lstStyle/>
          <a:p>
            <a:r>
              <a:rPr lang="en-US" b="1" dirty="0"/>
              <a:t>E906 Unpolarized Physics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76EB1-7F20-A548-9136-BE64DB34F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62711"/>
            <a:ext cx="7886700" cy="3364707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1F28FF"/>
                </a:solidFill>
              </a:rPr>
              <a:t>Thin targets: ~10% interaction length</a:t>
            </a:r>
          </a:p>
          <a:p>
            <a:pPr lvl="1"/>
            <a:r>
              <a:rPr lang="en-US" dirty="0"/>
              <a:t>Liquid H/D</a:t>
            </a:r>
          </a:p>
          <a:p>
            <a:pPr lvl="1"/>
            <a:r>
              <a:rPr lang="en-US" dirty="0"/>
              <a:t>Solid C, Fe, W</a:t>
            </a:r>
          </a:p>
          <a:p>
            <a:r>
              <a:rPr lang="en-US" dirty="0">
                <a:solidFill>
                  <a:srgbClr val="1F28FF"/>
                </a:solidFill>
              </a:rPr>
              <a:t>Physics </a:t>
            </a:r>
          </a:p>
          <a:p>
            <a:pPr lvl="1"/>
            <a:r>
              <a:rPr lang="en-US" dirty="0"/>
              <a:t>Sea quark flavor asymmetry, </a:t>
            </a:r>
            <a:r>
              <a:rPr lang="en-US" dirty="0" err="1"/>
              <a:t>dbar</a:t>
            </a:r>
            <a:r>
              <a:rPr lang="en-US" dirty="0"/>
              <a:t>/</a:t>
            </a:r>
            <a:r>
              <a:rPr lang="en-US" dirty="0" err="1"/>
              <a:t>ubar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Quark energy loss in </a:t>
            </a:r>
            <a:r>
              <a:rPr lang="en-US" dirty="0" err="1"/>
              <a:t>p+A</a:t>
            </a:r>
            <a:r>
              <a:rPr lang="en-US" dirty="0"/>
              <a:t> collisions, </a:t>
            </a:r>
            <a:r>
              <a:rPr lang="en-US" dirty="0" err="1"/>
              <a:t>dE</a:t>
            </a:r>
            <a:r>
              <a:rPr lang="en-US" dirty="0"/>
              <a:t>/dx</a:t>
            </a:r>
          </a:p>
          <a:p>
            <a:pPr lvl="1"/>
            <a:r>
              <a:rPr lang="en-US" dirty="0"/>
              <a:t>and more …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1F28FF"/>
                </a:solidFill>
              </a:rPr>
              <a:t>Experimental runs – 6 years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2012 – commissioning </a:t>
            </a:r>
          </a:p>
          <a:p>
            <a:pPr lvl="1"/>
            <a:r>
              <a:rPr lang="en-US" dirty="0"/>
              <a:t>2017 – completed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2F443-F22D-0D4D-81BA-A6EB07EAD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F5A1A-C7E2-A14B-B072-6F00364B002A}" type="datetime1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C2727-895B-9D42-A624-09BFC104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3802C-E8A9-D747-B1C4-6A26FEB9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8</a:t>
            </a:fld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9C25FFA-342F-3D44-86CB-344931A8B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741" y="918754"/>
            <a:ext cx="32639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97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87377-241C-1244-99CC-27E80904D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12" y="121741"/>
            <a:ext cx="7886700" cy="81205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Flavor Asymmetry of Sea Quarks at Intermediate 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A2956-64F2-394C-80FA-B6ACE1548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CAD0F-980C-D741-AA3F-2B7554A0CCCC}" type="datetime1">
              <a:rPr lang="en-US" smtClean="0"/>
              <a:t>7/28/18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9EC1A-3BD7-2641-A538-080C58E2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10th Hadron Physics Workshop in China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1AEA2-A73A-5E42-845C-307577C9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F5EB-8552-124D-B82A-3E36BD850034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44C9D-9066-EB49-857E-95A0B8DEB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762" y="1115913"/>
            <a:ext cx="4600238" cy="3519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66F023-0E40-9840-98FF-4EB737542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68" y="2236169"/>
            <a:ext cx="4112315" cy="9235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23CB50-5B1D-4F46-884C-9A6A3927F9B4}"/>
              </a:ext>
            </a:extLst>
          </p:cNvPr>
          <p:cNvSpPr txBox="1"/>
          <p:nvPr/>
        </p:nvSpPr>
        <p:spPr>
          <a:xfrm>
            <a:off x="215757" y="1460495"/>
            <a:ext cx="3744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28FF"/>
                </a:solidFill>
              </a:rPr>
              <a:t>Proton vs “Neutron” targets: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59C91-76B8-394A-A659-DAAE313F9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129333" y="1177955"/>
            <a:ext cx="241300" cy="381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497200-E551-0C40-B784-2B240B327D5F}"/>
              </a:ext>
            </a:extLst>
          </p:cNvPr>
          <p:cNvSpPr txBox="1"/>
          <p:nvPr/>
        </p:nvSpPr>
        <p:spPr>
          <a:xfrm>
            <a:off x="0" y="3906761"/>
            <a:ext cx="4510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could lead to a very interesting physics … </a:t>
            </a:r>
          </a:p>
        </p:txBody>
      </p:sp>
    </p:spTree>
    <p:extLst>
      <p:ext uri="{BB962C8B-B14F-4D97-AF65-F5344CB8AC3E}">
        <p14:creationId xmlns:p14="http://schemas.microsoft.com/office/powerpoint/2010/main" val="3697769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9234</TotalTime>
  <Words>1698</Words>
  <Application>Microsoft Macintosh PowerPoint</Application>
  <PresentationFormat>On-screen Show (16:9)</PresentationFormat>
  <Paragraphs>390</Paragraphs>
  <Slides>36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等线</vt:lpstr>
      <vt:lpstr>ＭＳ Ｐゴシック</vt:lpstr>
      <vt:lpstr>Arial</vt:lpstr>
      <vt:lpstr>Calibri</vt:lpstr>
      <vt:lpstr>Calibri Light</vt:lpstr>
      <vt:lpstr>Gill Sans</vt:lpstr>
      <vt:lpstr>Helvetica</vt:lpstr>
      <vt:lpstr>Times</vt:lpstr>
      <vt:lpstr>Wingdings</vt:lpstr>
      <vt:lpstr>Office Theme</vt:lpstr>
      <vt:lpstr>Equation</vt:lpstr>
      <vt:lpstr>Overview of SeaQuest/E1039 Polarized Fixed Target Drell-Yan Experiment at Fermilab </vt:lpstr>
      <vt:lpstr>Outline</vt:lpstr>
      <vt:lpstr>PowerPoint Presentation</vt:lpstr>
      <vt:lpstr>SeaQuest Dimuon Spectrometer</vt:lpstr>
      <vt:lpstr>SeaQuest Experimental Hall</vt:lpstr>
      <vt:lpstr>Drell-Yan @SeaQuest – a Sea Quark Laboratory</vt:lpstr>
      <vt:lpstr>Dimuon Mass from SeaQuest/E906</vt:lpstr>
      <vt:lpstr>E906 Unpolarized Physics Program</vt:lpstr>
      <vt:lpstr>Flavor Asymmetry of Sea Quarks at Intermediate x</vt:lpstr>
      <vt:lpstr>Sea Quark Flavor Asymmetry and OAM</vt:lpstr>
      <vt:lpstr>Nucleon 3-D Structure and Sivers Function</vt:lpstr>
      <vt:lpstr>Sivers Functions from Global Fits</vt:lpstr>
      <vt:lpstr>PowerPoint Presentation</vt:lpstr>
      <vt:lpstr>Polarized NH3 Target Developed for DY Sivers</vt:lpstr>
      <vt:lpstr>Dynamic Nuclear Polarization: Pol. ~90%</vt:lpstr>
      <vt:lpstr>Projected SeaQuest Target and Beam Performance</vt:lpstr>
      <vt:lpstr>Projected Drell-Yan Transverse Single Spin Asymmetry</vt:lpstr>
      <vt:lpstr>Drell-Yan Sivers Asymmetries w/ QCD Evolution</vt:lpstr>
      <vt:lpstr>E1039 Status &amp; Plan</vt:lpstr>
      <vt:lpstr>Physics Beyond E1039 Polarized DY AN</vt:lpstr>
      <vt:lpstr>PowerPoint Presentation</vt:lpstr>
      <vt:lpstr>Dark Photons and Dark Higgs Search at SeaQuest</vt:lpstr>
      <vt:lpstr>Dark Sector Physics Search at SeaQuest  2018 ~ 2021+, proposed long term program after E1039  </vt:lpstr>
      <vt:lpstr>Projected Dark Sector Physics Search Sensitivity</vt:lpstr>
      <vt:lpstr>Spin physics Program with Polarized Main Injector – E1027  </vt:lpstr>
      <vt:lpstr>Summary and Outlook</vt:lpstr>
      <vt:lpstr>SeaQuest/E1039 Collaboration </vt:lpstr>
      <vt:lpstr>Welcome to join us the fun at Fermilab now!  Contacts: E1039 co-SP Dr. Kun Liu &lt;liuk@lanl.gov&gt; Dr. Dustin Keller &lt;dmk9m@Virginia.EDU&gt;   and also during the workshop, Ming Liu (ming@bnl.gov) </vt:lpstr>
      <vt:lpstr>backup</vt:lpstr>
      <vt:lpstr>PowerPoint Presentation</vt:lpstr>
      <vt:lpstr>New Beam Collimator and Target</vt:lpstr>
      <vt:lpstr>Target and Beam Dump Event Separation target at upstream: Z=-3.5m </vt:lpstr>
      <vt:lpstr>PowerPoint Presentation</vt:lpstr>
      <vt:lpstr>Dark Photon Search at SeaQuest  with all Future Projections</vt:lpstr>
      <vt:lpstr>Dark Higgs</vt:lpstr>
      <vt:lpstr>Determine and Calibrate dE/dx with DY in p+A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Transverse Spin Physics at SeaQuest </dc:title>
  <dc:creator>Ming Liu</dc:creator>
  <cp:lastModifiedBy>Ming Liu</cp:lastModifiedBy>
  <cp:revision>568</cp:revision>
  <cp:lastPrinted>2018-07-28T04:02:36Z</cp:lastPrinted>
  <dcterms:created xsi:type="dcterms:W3CDTF">2018-06-11T16:38:12Z</dcterms:created>
  <dcterms:modified xsi:type="dcterms:W3CDTF">2018-07-28T05:43:27Z</dcterms:modified>
</cp:coreProperties>
</file>