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2"/>
  </p:notesMasterIdLst>
  <p:sldIdLst>
    <p:sldId id="256" r:id="rId2"/>
    <p:sldId id="428" r:id="rId3"/>
    <p:sldId id="447" r:id="rId4"/>
    <p:sldId id="441" r:id="rId5"/>
    <p:sldId id="432" r:id="rId6"/>
    <p:sldId id="446" r:id="rId7"/>
    <p:sldId id="320" r:id="rId8"/>
    <p:sldId id="449" r:id="rId9"/>
    <p:sldId id="440" r:id="rId10"/>
    <p:sldId id="437" r:id="rId11"/>
    <p:sldId id="412" r:id="rId12"/>
    <p:sldId id="398" r:id="rId13"/>
    <p:sldId id="370" r:id="rId14"/>
    <p:sldId id="329" r:id="rId15"/>
    <p:sldId id="397" r:id="rId16"/>
    <p:sldId id="418" r:id="rId17"/>
    <p:sldId id="450" r:id="rId18"/>
    <p:sldId id="444" r:id="rId19"/>
    <p:sldId id="445" r:id="rId20"/>
    <p:sldId id="434" r:id="rId21"/>
    <p:sldId id="435" r:id="rId22"/>
    <p:sldId id="452" r:id="rId23"/>
    <p:sldId id="260" r:id="rId24"/>
    <p:sldId id="273" r:id="rId25"/>
    <p:sldId id="457" r:id="rId26"/>
    <p:sldId id="455" r:id="rId27"/>
    <p:sldId id="456" r:id="rId28"/>
    <p:sldId id="458" r:id="rId29"/>
    <p:sldId id="451" r:id="rId30"/>
    <p:sldId id="278" r:id="rId31"/>
    <p:sldId id="281" r:id="rId32"/>
    <p:sldId id="262" r:id="rId33"/>
    <p:sldId id="263" r:id="rId34"/>
    <p:sldId id="427" r:id="rId35"/>
    <p:sldId id="326" r:id="rId36"/>
    <p:sldId id="282" r:id="rId37"/>
    <p:sldId id="283" r:id="rId38"/>
    <p:sldId id="453" r:id="rId39"/>
    <p:sldId id="272" r:id="rId40"/>
    <p:sldId id="314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4"/>
    <p:restoredTop sz="94631"/>
  </p:normalViewPr>
  <p:slideViewPr>
    <p:cSldViewPr snapToGrid="0" snapToObjects="1">
      <p:cViewPr>
        <p:scale>
          <a:sx n="98" d="100"/>
          <a:sy n="98" d="100"/>
        </p:scale>
        <p:origin x="91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2" Type="http://schemas.openxmlformats.org/officeDocument/2006/relationships/image" Target="../media/image75.emf"/><Relationship Id="rId1" Type="http://schemas.openxmlformats.org/officeDocument/2006/relationships/image" Target="../media/image74.emf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8D636-33BD-964A-AAE6-3829E30FCBCD}" type="datetimeFigureOut">
              <a:rPr lang="en-US" smtClean="0"/>
              <a:t>7/26/18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760D8-6865-CC4D-8031-D2A27720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665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86D0383-403B-B24D-A618-2C530A785A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319005C-BD8C-D145-AEAD-297607549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5390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17D26C-96B6-424E-9E46-F90ECAE1F45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6713" y="674688"/>
            <a:ext cx="6138862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78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33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4380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D5C1F9D-1866-584A-946F-A20748DFFC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AAED998-0C5A-8640-9F22-2CCA0BE29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1356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9A97B14-36F3-E344-91E9-B2D6220F33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401A441-61B8-4947-AB3E-2E47AC8F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8646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57D9-C171-4C43-B30B-18F39FF51D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2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8B1A1E81-0EC1-254A-ACF5-B7744864F0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94676F6-1896-5E4F-BA63-E73030A422A6}" type="slidenum">
              <a:rPr lang="en-US" altLang="en-US">
                <a:latin typeface="Times" pitchFamily="2" charset="0"/>
              </a:rPr>
              <a:pPr/>
              <a:t>40</a:t>
            </a:fld>
            <a:endParaRPr lang="en-US" altLang="en-US">
              <a:latin typeface="Times" pitchFamily="2" charset="0"/>
            </a:endParaRPr>
          </a:p>
        </p:txBody>
      </p:sp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6A8B592B-25F2-FD48-AE73-7583AC12BC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1027">
            <a:extLst>
              <a:ext uri="{FF2B5EF4-FFF2-40B4-BE49-F238E27FC236}">
                <a16:creationId xmlns:a16="http://schemas.microsoft.com/office/drawing/2014/main" id="{8C5A2BBC-822B-AE4E-AF3E-DC5DED7A3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99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7F06-9960-1E40-B515-243A0AC8360E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8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F022-25DF-8F45-8BFF-DE78DBFCE5F4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0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CDE7-F317-ED44-861E-A7F0F051380B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0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2A9-8389-ED4A-AD2A-29760A85D6F4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9C6B-1537-2E41-B527-A3E7B54B4E5A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D3D5-5084-9E4D-9D80-4994108A4236}" type="datetime1">
              <a:rPr lang="en-US" smtClean="0"/>
              <a:t>7/27/18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2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995E9-C290-324F-BF9D-8D710256F13D}" type="datetime1">
              <a:rPr lang="en-US" smtClean="0"/>
              <a:t>7/27/18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280E-359F-524F-9938-9AD3D7071381}" type="datetime1">
              <a:rPr lang="en-US" smtClean="0"/>
              <a:t>7/27/18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1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FCFE-4402-254C-8BA4-E8FDDD3EC499}" type="datetime1">
              <a:rPr lang="en-US" smtClean="0"/>
              <a:t>7/27/18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B055-1E4C-1441-8AD9-41E1E2712AD1}" type="datetime1">
              <a:rPr lang="en-US" smtClean="0"/>
              <a:t>7/27/18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3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4D8-D578-914B-B315-B5AB7C28C896}" type="datetime1">
              <a:rPr lang="en-US" smtClean="0"/>
              <a:t>7/27/18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3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FFDED-94BB-EC41-9065-13F84651D7A8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2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3.emf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9.emf"/><Relationship Id="rId4" Type="http://schemas.openxmlformats.org/officeDocument/2006/relationships/image" Target="../media/image68.png"/><Relationship Id="rId9" Type="http://schemas.openxmlformats.org/officeDocument/2006/relationships/oleObject" Target="../embeddings/oleObject8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emf"/><Relationship Id="rId5" Type="http://schemas.openxmlformats.org/officeDocument/2006/relationships/image" Target="../media/image41.emf"/><Relationship Id="rId4" Type="http://schemas.openxmlformats.org/officeDocument/2006/relationships/image" Target="../media/image72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78.emf"/><Relationship Id="rId18" Type="http://schemas.openxmlformats.org/officeDocument/2006/relationships/image" Target="../media/image80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5.emf"/><Relationship Id="rId12" Type="http://schemas.openxmlformats.org/officeDocument/2006/relationships/oleObject" Target="../embeddings/oleObject13.bin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77.emf"/><Relationship Id="rId5" Type="http://schemas.openxmlformats.org/officeDocument/2006/relationships/image" Target="../media/image74.emf"/><Relationship Id="rId15" Type="http://schemas.openxmlformats.org/officeDocument/2006/relationships/image" Target="../media/image79.e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76.emf"/><Relationship Id="rId14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41F2-6A5F-6F47-A931-77475B892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505" y="231258"/>
            <a:ext cx="8187397" cy="2130504"/>
          </a:xfrm>
        </p:spPr>
        <p:txBody>
          <a:bodyPr>
            <a:noAutofit/>
          </a:bodyPr>
          <a:lstStyle/>
          <a:p>
            <a:r>
              <a:rPr lang="en-US" sz="3000" dirty="0"/>
              <a:t>Overview of </a:t>
            </a:r>
            <a:r>
              <a:rPr lang="en-US" sz="3000" dirty="0" err="1"/>
              <a:t>SeaQuest</a:t>
            </a:r>
            <a:r>
              <a:rPr lang="en-US" sz="3000" dirty="0"/>
              <a:t>/E1039 Polarized Fixed Target </a:t>
            </a:r>
            <a:r>
              <a:rPr lang="en-US" sz="3000" dirty="0" err="1"/>
              <a:t>Drell</a:t>
            </a:r>
            <a:r>
              <a:rPr lang="en-US" sz="3000" dirty="0"/>
              <a:t>-Yan Experiment at </a:t>
            </a:r>
            <a:r>
              <a:rPr lang="en-US" sz="3000" dirty="0" err="1"/>
              <a:t>Fermilab</a:t>
            </a:r>
            <a:r>
              <a:rPr lang="en-US" sz="30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A2DEB-F474-B142-961E-15113C84C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2701528"/>
            <a:ext cx="5143500" cy="1963508"/>
          </a:xfrm>
        </p:spPr>
        <p:txBody>
          <a:bodyPr>
            <a:normAutofit/>
          </a:bodyPr>
          <a:lstStyle/>
          <a:p>
            <a:r>
              <a:rPr lang="en-US" dirty="0"/>
              <a:t>Ming </a:t>
            </a:r>
            <a:r>
              <a:rPr lang="en-US" dirty="0" err="1"/>
              <a:t>Xiong</a:t>
            </a:r>
            <a:r>
              <a:rPr lang="en-US" dirty="0"/>
              <a:t> Liu (</a:t>
            </a:r>
            <a:r>
              <a:rPr lang="zh-CN" altLang="en-US" dirty="0"/>
              <a:t>柳明雄</a:t>
            </a:r>
            <a:r>
              <a:rPr lang="en-US" dirty="0"/>
              <a:t>)</a:t>
            </a:r>
          </a:p>
          <a:p>
            <a:r>
              <a:rPr lang="en-US" dirty="0"/>
              <a:t>Los Alamos National Laboratory</a:t>
            </a:r>
          </a:p>
          <a:p>
            <a:endParaRPr lang="en-US" sz="1500" dirty="0"/>
          </a:p>
          <a:p>
            <a:r>
              <a:rPr lang="en-US" sz="1500" dirty="0"/>
              <a:t>The 10</a:t>
            </a:r>
            <a:r>
              <a:rPr lang="en-US" sz="1500" baseline="30000" dirty="0"/>
              <a:t>th</a:t>
            </a:r>
            <a:r>
              <a:rPr lang="en-US" sz="1500" dirty="0"/>
              <a:t> Workshop on Hadron Physics in China and Opportunities Worldwide </a:t>
            </a:r>
          </a:p>
          <a:p>
            <a:r>
              <a:rPr lang="en-US" sz="1500" dirty="0"/>
              <a:t>Shandong University, Weihai, China </a:t>
            </a:r>
          </a:p>
        </p:txBody>
      </p:sp>
    </p:spTree>
    <p:extLst>
      <p:ext uri="{BB962C8B-B14F-4D97-AF65-F5344CB8AC3E}">
        <p14:creationId xmlns:p14="http://schemas.microsoft.com/office/powerpoint/2010/main" val="2098309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12" y="12174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36DF-5122-7943-8AEA-28FB36AB605A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44C9D-9066-EB49-857E-95A0B8DE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762" y="1445779"/>
            <a:ext cx="4600238" cy="3189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9" y="2923738"/>
            <a:ext cx="4112315" cy="923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227599" y="2003741"/>
            <a:ext cx="315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Proton vs “Neutron” targets: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59C91-76B8-394A-A659-DAAE313F9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15868" y="1765318"/>
            <a:ext cx="241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69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3" y="3919"/>
            <a:ext cx="4442273" cy="857250"/>
          </a:xfrm>
        </p:spPr>
        <p:txBody>
          <a:bodyPr>
            <a:noAutofit/>
          </a:bodyPr>
          <a:lstStyle/>
          <a:p>
            <a:r>
              <a:rPr lang="en-US" sz="2700" dirty="0"/>
              <a:t>Flavor Asymmetry and Sea Quarks OAM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65" y="1152541"/>
            <a:ext cx="4065778" cy="12135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Pion cloud model </a:t>
            </a:r>
          </a:p>
          <a:p>
            <a:r>
              <a:rPr lang="en-US" dirty="0"/>
              <a:t>Sea-quark flavor asymmetry</a:t>
            </a:r>
          </a:p>
          <a:p>
            <a:r>
              <a:rPr lang="en-US" dirty="0"/>
              <a:t>Sea-quark orbital angular motion </a:t>
            </a:r>
          </a:p>
          <a:p>
            <a:r>
              <a:rPr lang="en-US" altLang="zh-CN" dirty="0"/>
              <a:t>Expect large </a:t>
            </a:r>
            <a:r>
              <a:rPr lang="en-US" altLang="zh-CN" dirty="0" err="1"/>
              <a:t>Sivers</a:t>
            </a:r>
            <a:r>
              <a:rPr lang="en-US" altLang="zh-CN" dirty="0"/>
              <a:t> function at x = 0.0 ~ 0.3</a:t>
            </a:r>
            <a:endParaRPr lang="en-US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07B0-53FA-C847-90B4-3D365D6ED91B}" type="datetime1">
              <a:rPr lang="en-US" smtClean="0"/>
              <a:t>7/27/18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7" descr="x1x2_acce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8050" y="28689300"/>
            <a:ext cx="6115050" cy="485775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72350" y="28803600"/>
            <a:ext cx="6115050" cy="4857750"/>
            <a:chOff x="6313488" y="3433763"/>
            <a:chExt cx="2830512" cy="2822575"/>
          </a:xfrm>
        </p:grpSpPr>
        <p:pic>
          <p:nvPicPr>
            <p:cNvPr id="6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 rot="18747925">
              <a:off x="7333035" y="4364713"/>
              <a:ext cx="504083" cy="192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50" dirty="0"/>
                <a:t>E906 </a:t>
              </a:r>
              <a:r>
                <a:rPr lang="en-US" sz="1050" dirty="0" err="1"/>
                <a:t>Spect</a:t>
              </a:r>
              <a:r>
                <a:rPr lang="en-US" sz="1050" dirty="0"/>
                <a:t>. </a:t>
              </a:r>
            </a:p>
            <a:p>
              <a:r>
                <a:rPr lang="en-US" sz="1050" dirty="0"/>
                <a:t>Monte Carlo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86650" y="28917900"/>
            <a:ext cx="6115050" cy="4857750"/>
            <a:chOff x="6313488" y="3433763"/>
            <a:chExt cx="2830512" cy="2822575"/>
          </a:xfrm>
        </p:grpSpPr>
        <p:pic>
          <p:nvPicPr>
            <p:cNvPr id="9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 rot="18747925">
              <a:off x="7333035" y="4364713"/>
              <a:ext cx="504083" cy="192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50" dirty="0"/>
                <a:t>E906 </a:t>
              </a:r>
              <a:r>
                <a:rPr lang="en-US" sz="1050" dirty="0" err="1"/>
                <a:t>Spect</a:t>
              </a:r>
              <a:r>
                <a:rPr lang="en-US" sz="1050" dirty="0"/>
                <a:t>. </a:t>
              </a:r>
            </a:p>
            <a:p>
              <a:r>
                <a:rPr lang="en-US" sz="1050" dirty="0"/>
                <a:t>Monte Carlo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00950" y="29032200"/>
            <a:ext cx="6115050" cy="4857750"/>
            <a:chOff x="6313488" y="3433763"/>
            <a:chExt cx="2830512" cy="2822575"/>
          </a:xfrm>
        </p:grpSpPr>
        <p:pic>
          <p:nvPicPr>
            <p:cNvPr id="12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 rot="18747925">
              <a:off x="7333035" y="4364713"/>
              <a:ext cx="504083" cy="192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50" dirty="0"/>
                <a:t>E906 </a:t>
              </a:r>
              <a:r>
                <a:rPr lang="en-US" sz="1050" dirty="0" err="1"/>
                <a:t>Spect</a:t>
              </a:r>
              <a:r>
                <a:rPr lang="en-US" sz="1050" dirty="0"/>
                <a:t>. </a:t>
              </a:r>
            </a:p>
            <a:p>
              <a:r>
                <a:rPr lang="en-US" sz="1050" dirty="0"/>
                <a:t>Monte Carlo</a:t>
              </a:r>
            </a:p>
          </p:txBody>
        </p:sp>
      </p:grpSp>
      <p:pic>
        <p:nvPicPr>
          <p:cNvPr id="16" name="Picture 2" descr="NaiveProtonSpinPionCloud"/>
          <p:cNvPicPr>
            <a:picLocks noChangeAspect="1" noChangeArrowheads="1"/>
          </p:cNvPicPr>
          <p:nvPr/>
        </p:nvPicPr>
        <p:blipFill rotWithShape="1">
          <a:blip r:embed="rId3"/>
          <a:srcRect t="10189" b="36464"/>
          <a:stretch/>
        </p:blipFill>
        <p:spPr>
          <a:xfrm>
            <a:off x="4572000" y="2870113"/>
            <a:ext cx="4265749" cy="1758700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9643" y="137276"/>
            <a:ext cx="2589779" cy="2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635670-3A61-F841-9EA1-2F5F2111F8B0}"/>
              </a:ext>
            </a:extLst>
          </p:cNvPr>
          <p:cNvSpPr txBox="1"/>
          <p:nvPr/>
        </p:nvSpPr>
        <p:spPr>
          <a:xfrm>
            <a:off x="4537276" y="2685447"/>
            <a:ext cx="397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28FF"/>
                </a:solidFill>
              </a:rPr>
              <a:t>|p&gt; = |p</a:t>
            </a:r>
            <a:r>
              <a:rPr lang="en-US" baseline="-25000" dirty="0">
                <a:solidFill>
                  <a:srgbClr val="1F28FF"/>
                </a:solidFill>
              </a:rPr>
              <a:t>0</a:t>
            </a:r>
            <a:r>
              <a:rPr lang="en-US" dirty="0">
                <a:solidFill>
                  <a:srgbClr val="1F28FF"/>
                </a:solidFill>
              </a:rPr>
              <a:t>&gt; + a|p</a:t>
            </a:r>
            <a:r>
              <a:rPr lang="en-US" baseline="-25000" dirty="0">
                <a:solidFill>
                  <a:srgbClr val="1F28FF"/>
                </a:solidFill>
              </a:rPr>
              <a:t>0</a:t>
            </a:r>
            <a:r>
              <a:rPr lang="en-US" dirty="0">
                <a:solidFill>
                  <a:srgbClr val="1F28FF"/>
                </a:solidFill>
              </a:rPr>
              <a:t> + pi</a:t>
            </a:r>
            <a:r>
              <a:rPr lang="en-US" baseline="30000" dirty="0">
                <a:solidFill>
                  <a:srgbClr val="1F28FF"/>
                </a:solidFill>
              </a:rPr>
              <a:t>0</a:t>
            </a:r>
            <a:r>
              <a:rPr lang="en-US" dirty="0">
                <a:solidFill>
                  <a:srgbClr val="1F28FF"/>
                </a:solidFill>
              </a:rPr>
              <a:t>&gt; + </a:t>
            </a:r>
            <a:r>
              <a:rPr lang="en-US" dirty="0" err="1">
                <a:solidFill>
                  <a:srgbClr val="1F28FF"/>
                </a:solidFill>
              </a:rPr>
              <a:t>b|n+pi</a:t>
            </a:r>
            <a:r>
              <a:rPr lang="en-US" baseline="30000" dirty="0">
                <a:solidFill>
                  <a:srgbClr val="1F28FF"/>
                </a:solidFill>
              </a:rPr>
              <a:t>+</a:t>
            </a:r>
            <a:r>
              <a:rPr lang="en-US" dirty="0">
                <a:solidFill>
                  <a:srgbClr val="1F28FF"/>
                </a:solidFill>
              </a:rPr>
              <a:t>&gt; + …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F08C9-81E0-BD4A-9E2D-AAD03D1F96F7}"/>
              </a:ext>
            </a:extLst>
          </p:cNvPr>
          <p:cNvSpPr txBox="1"/>
          <p:nvPr/>
        </p:nvSpPr>
        <p:spPr>
          <a:xfrm>
            <a:off x="6966724" y="954219"/>
            <a:ext cx="187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Pion cloud model </a:t>
            </a:r>
          </a:p>
          <a:p>
            <a:r>
              <a:rPr lang="en-US" dirty="0"/>
              <a:t>And Drell-Yan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2FDC4C-713C-A144-A077-0484654C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13" y="2504532"/>
            <a:ext cx="3257009" cy="17841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C79E33-2C5C-9C44-BB4B-D3E51B7FC4B0}"/>
              </a:ext>
            </a:extLst>
          </p:cNvPr>
          <p:cNvSpPr txBox="1"/>
          <p:nvPr/>
        </p:nvSpPr>
        <p:spPr>
          <a:xfrm>
            <a:off x="431413" y="4352540"/>
            <a:ext cx="83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A6B058-F740-E142-9F99-284DA8577A88}"/>
              </a:ext>
            </a:extLst>
          </p:cNvPr>
          <p:cNvSpPr txBox="1"/>
          <p:nvPr/>
        </p:nvSpPr>
        <p:spPr>
          <a:xfrm>
            <a:off x="2915466" y="4352540"/>
            <a:ext cx="9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F28FF"/>
                </a:solidFill>
              </a:rPr>
              <a:t>neutron</a:t>
            </a:r>
          </a:p>
        </p:txBody>
      </p:sp>
    </p:spTree>
    <p:extLst>
      <p:ext uri="{BB962C8B-B14F-4D97-AF65-F5344CB8AC3E}">
        <p14:creationId xmlns:p14="http://schemas.microsoft.com/office/powerpoint/2010/main" val="2946448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422C-D8F5-E445-82F3-C2E86F5C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51" y="131542"/>
            <a:ext cx="7418296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Nucleon 3-D Structure and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Function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2CED-C9E4-CC4F-B74B-1EDECFA6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A02B-3B4B-4847-8C6C-9673697766DE}" type="datetime1">
              <a:rPr lang="en-US" smtClean="0"/>
              <a:t>7/27/18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90E30-8D43-CF49-8B65-BED3CA7C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CB53F-53BB-E24E-BDBB-D4C7C15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4E532107-54EE-4744-8531-EFD7DB9DD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344901">
            <a:off x="192127" y="131638"/>
            <a:ext cx="1141882" cy="102899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BB021-B5B1-0441-9D25-44D2C24D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100806"/>
            <a:ext cx="25908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B4EE6-AF2D-A14A-BC88-3944A3B07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507" y="938499"/>
            <a:ext cx="2167070" cy="793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811FE1-B318-FA47-8712-06143B0BE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507" y="1885392"/>
            <a:ext cx="2897283" cy="2986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32F17D-6A83-2E42-9069-A77D85C3C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26" y="1715400"/>
            <a:ext cx="3845595" cy="28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35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612"/>
            <a:ext cx="7263075" cy="871694"/>
          </a:xfrm>
        </p:spPr>
        <p:txBody>
          <a:bodyPr>
            <a:normAutofit/>
          </a:bodyPr>
          <a:lstStyle/>
          <a:p>
            <a:r>
              <a:rPr lang="en-US" sz="3000" dirty="0" err="1"/>
              <a:t>Sivers</a:t>
            </a:r>
            <a:r>
              <a:rPr lang="en-US" sz="3000" dirty="0"/>
              <a:t> Functions from Global Fits – Quarks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174" y="869209"/>
            <a:ext cx="5915025" cy="490541"/>
          </a:xfrm>
        </p:spPr>
        <p:txBody>
          <a:bodyPr>
            <a:normAutofit fontScale="92500"/>
          </a:bodyPr>
          <a:lstStyle/>
          <a:p>
            <a:r>
              <a:rPr lang="en-US" dirty="0"/>
              <a:t>Sea Quark </a:t>
            </a:r>
            <a:r>
              <a:rPr lang="en-US" dirty="0" err="1"/>
              <a:t>Sivers</a:t>
            </a:r>
            <a:r>
              <a:rPr lang="en-US" dirty="0"/>
              <a:t> poorly constrained, but seem small </a:t>
            </a:r>
          </a:p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5E8C54-B121-FE40-922E-B74CD806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96057-D308-2C4D-8340-B922FDF7DD1A}" type="datetime1">
              <a:rPr lang="en-US" smtClean="0"/>
              <a:t>7/27/18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1FB8D6-09D4-2446-AB07-4377C27B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EB482B-0B61-1645-84B5-54EB097B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A4B9A8-701D-5941-A0FC-AA5A9D08EB25}"/>
              </a:ext>
            </a:extLst>
          </p:cNvPr>
          <p:cNvGrpSpPr/>
          <p:nvPr/>
        </p:nvGrpSpPr>
        <p:grpSpPr>
          <a:xfrm>
            <a:off x="1252276" y="1183193"/>
            <a:ext cx="6319157" cy="3839346"/>
            <a:chOff x="145701" y="1885295"/>
            <a:chExt cx="8065094" cy="48114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59D15-44BE-B74C-BB7F-9203BE14975C}"/>
                </a:ext>
              </a:extLst>
            </p:cNvPr>
            <p:cNvGrpSpPr/>
            <p:nvPr/>
          </p:nvGrpSpPr>
          <p:grpSpPr>
            <a:xfrm>
              <a:off x="145701" y="1885295"/>
              <a:ext cx="8065094" cy="4811424"/>
              <a:chOff x="43926" y="1845101"/>
              <a:chExt cx="8065094" cy="48114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5E1909B-37C3-8B46-9869-6CF8FC040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7352"/>
              <a:stretch/>
            </p:blipFill>
            <p:spPr>
              <a:xfrm>
                <a:off x="43926" y="1899138"/>
                <a:ext cx="8065094" cy="47573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ABEF71-A5C2-E24A-8F23-90B258AAD5F2}"/>
                  </a:ext>
                </a:extLst>
              </p:cNvPr>
              <p:cNvSpPr txBox="1"/>
              <p:nvPr/>
            </p:nvSpPr>
            <p:spPr>
              <a:xfrm>
                <a:off x="5240844" y="1845101"/>
                <a:ext cx="2461628" cy="31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1612.06413, M. </a:t>
                </a:r>
                <a:r>
                  <a:rPr lang="en-US" sz="1050" dirty="0" err="1"/>
                  <a:t>Anselmino</a:t>
                </a:r>
                <a:r>
                  <a:rPr lang="en-US" sz="1050" dirty="0"/>
                  <a:t> et al</a:t>
                </a:r>
              </a:p>
            </p:txBody>
          </p:sp>
        </p:grp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44E9AC9D-5A88-9846-86C1-C28B0AA7DD5E}"/>
                </a:ext>
              </a:extLst>
            </p:cNvPr>
            <p:cNvSpPr/>
            <p:nvPr/>
          </p:nvSpPr>
          <p:spPr>
            <a:xfrm>
              <a:off x="994787" y="4139921"/>
              <a:ext cx="2954215" cy="2009670"/>
            </a:xfrm>
            <a:prstGeom prst="frame">
              <a:avLst/>
            </a:prstGeom>
            <a:solidFill>
              <a:srgbClr val="00B05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778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Footer Placeholder 4">
            <a:extLst>
              <a:ext uri="{FF2B5EF4-FFF2-40B4-BE49-F238E27FC236}">
                <a16:creationId xmlns:a16="http://schemas.microsoft.com/office/drawing/2014/main" id="{D0B232A0-0849-304D-987D-289388B7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898989"/>
                </a:solidFill>
              </a:rPr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5A1B-7D81-7046-8F36-A86DE269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B5FD14-C671-C144-B3B2-E2428E6DAEAF}" type="slidenum">
              <a:rPr lang="en-US" altLang="en-US" sz="9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60723D31-EEDA-2849-9D4D-E89D36B9A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839" y="191367"/>
            <a:ext cx="6607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TMDs can be probed via DY</a:t>
            </a:r>
          </a:p>
        </p:txBody>
      </p:sp>
      <p:graphicFrame>
        <p:nvGraphicFramePr>
          <p:cNvPr id="28674" name="Object 2">
            <a:extLst>
              <a:ext uri="{FF2B5EF4-FFF2-40B4-BE49-F238E27FC236}">
                <a16:creationId xmlns:a16="http://schemas.microsoft.com/office/drawing/2014/main" id="{59A98089-CF41-114D-BF79-CA837916B6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2125" y="800100"/>
          <a:ext cx="5724525" cy="396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5" name="Equation" r:id="rId4" imgW="101523800" imgH="70218300" progId="Equation.DSMT4">
                  <p:embed/>
                </p:oleObj>
              </mc:Choice>
              <mc:Fallback>
                <p:oleObj name="Equation" r:id="rId4" imgW="101523800" imgH="70218300" progId="Equation.DSMT4">
                  <p:embed/>
                  <p:pic>
                    <p:nvPicPr>
                      <p:cNvPr id="28674" name="Object 2">
                        <a:extLst>
                          <a:ext uri="{FF2B5EF4-FFF2-40B4-BE49-F238E27FC236}">
                            <a16:creationId xmlns:a16="http://schemas.microsoft.com/office/drawing/2014/main" id="{59A98089-CF41-114D-BF79-CA837916B6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25" y="800100"/>
                        <a:ext cx="5724525" cy="396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Line 4">
            <a:extLst>
              <a:ext uri="{FF2B5EF4-FFF2-40B4-BE49-F238E27FC236}">
                <a16:creationId xmlns:a16="http://schemas.microsoft.com/office/drawing/2014/main" id="{9AA6D295-A06D-CD44-9193-90CD9F8DE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0250" y="4171950"/>
            <a:ext cx="4733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6EDE4-C6C2-954B-85A2-515C4BB7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7A19-3037-5044-8B83-2AEB9D03142C}" type="datetime1">
              <a:rPr lang="en-US" smtClean="0"/>
              <a:t>7/27/18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42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17" y="9629"/>
            <a:ext cx="6624054" cy="431217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Projected Drell-Yan </a:t>
            </a:r>
            <a:r>
              <a:rPr lang="en-US" dirty="0" err="1"/>
              <a:t>Sivers</a:t>
            </a:r>
            <a:r>
              <a:rPr lang="en-US" dirty="0"/>
              <a:t> Asymmetries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C85A-F7F3-7643-83DE-180982283FD7}" type="datetime1">
              <a:rPr lang="en-US" smtClean="0"/>
              <a:t>7/27/18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930" y="3075846"/>
            <a:ext cx="2874242" cy="181987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650671" y="484244"/>
            <a:ext cx="3602849" cy="2074801"/>
            <a:chOff x="560837" y="887975"/>
            <a:chExt cx="4413784" cy="23994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1064477" y="887975"/>
              <a:ext cx="1679450" cy="293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2717594" y="2969288"/>
            <a:ext cx="8756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1158157" y="2426140"/>
            <a:ext cx="3161615" cy="2699934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/>
              <p:nvPr/>
            </p:nvCxnSpPr>
            <p:spPr>
              <a:xfrm>
                <a:off x="6330462" y="5058045"/>
                <a:ext cx="79381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16286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solidFill>
                    <a:srgbClr val="FF0000"/>
                  </a:solidFill>
                </a:rPr>
                <a:t>SeaQuest</a:t>
              </a:r>
              <a:r>
                <a:rPr lang="en-US" sz="1350" b="1" dirty="0">
                  <a:solidFill>
                    <a:srgbClr val="FF0000"/>
                  </a:solidFill>
                </a:rPr>
                <a:t>: </a:t>
              </a:r>
              <a:r>
                <a:rPr lang="en-US" sz="1350" b="1" dirty="0" err="1">
                  <a:solidFill>
                    <a:srgbClr val="FF0000"/>
                  </a:solidFill>
                </a:rPr>
                <a:t>p+p</a:t>
              </a:r>
              <a:endParaRPr lang="en-US" sz="135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4775479" y="597962"/>
            <a:ext cx="3225521" cy="2648325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109351" y="3961613"/>
              <a:ext cx="1161460" cy="407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9D08E1-851D-6442-A2D0-C6919EAEED18}"/>
              </a:ext>
            </a:extLst>
          </p:cNvPr>
          <p:cNvSpPr txBox="1"/>
          <p:nvPr/>
        </p:nvSpPr>
        <p:spPr>
          <a:xfrm>
            <a:off x="122002" y="3337759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 </a:t>
            </a:r>
          </a:p>
          <a:p>
            <a:r>
              <a:rPr lang="en-US" dirty="0" err="1"/>
              <a:t>Sivers</a:t>
            </a:r>
            <a:r>
              <a:rPr lang="en-US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9549BE-AE1F-8348-8B83-F7D95B8FE6EE}"/>
              </a:ext>
            </a:extLst>
          </p:cNvPr>
          <p:cNvSpPr txBox="1"/>
          <p:nvPr/>
        </p:nvSpPr>
        <p:spPr>
          <a:xfrm>
            <a:off x="6961313" y="1812692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quark </a:t>
            </a:r>
          </a:p>
          <a:p>
            <a:r>
              <a:rPr lang="en-US" dirty="0" err="1"/>
              <a:t>Sivers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77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022753-83F0-3440-93BA-32855B6F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1858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Polarized Target System: </a:t>
            </a:r>
            <a:r>
              <a:rPr lang="en-US" sz="3600" dirty="0"/>
              <a:t>8cm long NH</a:t>
            </a:r>
            <a:r>
              <a:rPr lang="en-US" sz="3600" baseline="-25000" dirty="0"/>
              <a:t>3</a:t>
            </a:r>
            <a:r>
              <a:rPr lang="en-US" sz="3600" dirty="0"/>
              <a:t> target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23CD5-768C-044B-B527-66D1CE1BC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E8D3-32B7-E842-8A19-D86AF0A7FB04}" type="datetime1">
              <a:rPr lang="en-US" smtClean="0"/>
              <a:t>7/27/18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90717-D593-474F-A27F-9A72BEE5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452E-F9B4-814B-AA0E-5A6A8C1A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CF209-DA1F-FA4B-8ACB-E520570F8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9" b="6297"/>
          <a:stretch/>
        </p:blipFill>
        <p:spPr>
          <a:xfrm>
            <a:off x="1006567" y="633046"/>
            <a:ext cx="6712738" cy="41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41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B152-6DAA-FE45-8038-DD7AAAD2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Dynamic Nuclear Polarization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8D5A4-311F-384E-A454-EF605DC4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12E6A-20E1-8F49-AE35-09565510A3E4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D9A27-8F37-7E4D-AE86-56B6A1BF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74E3E-3201-D247-A449-0572B102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971E0-A441-754C-85A5-7105D2C2B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3" y="894993"/>
            <a:ext cx="5372100" cy="367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8DC67A-AFA5-3A46-9CA1-E97495E8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702" y="3727520"/>
            <a:ext cx="2080425" cy="730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01EED-3BBC-AF48-88AE-86233D496036}"/>
              </a:ext>
            </a:extLst>
          </p:cNvPr>
          <p:cNvSpPr txBox="1"/>
          <p:nvPr/>
        </p:nvSpPr>
        <p:spPr>
          <a:xfrm>
            <a:off x="6264295" y="2067131"/>
            <a:ext cx="26579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W/o DNP, at thermal </a:t>
            </a:r>
          </a:p>
          <a:p>
            <a:r>
              <a:rPr lang="en-US" dirty="0"/>
              <a:t>equilibrium:</a:t>
            </a:r>
          </a:p>
          <a:p>
            <a:r>
              <a:rPr lang="en-US" dirty="0"/>
              <a:t>  - T = 1K</a:t>
            </a:r>
          </a:p>
          <a:p>
            <a:r>
              <a:rPr lang="en-US" dirty="0"/>
              <a:t>  - B = 5T</a:t>
            </a:r>
          </a:p>
          <a:p>
            <a:r>
              <a:rPr lang="en-US" dirty="0"/>
              <a:t>Proton target polarization:</a:t>
            </a:r>
          </a:p>
          <a:p>
            <a:r>
              <a:rPr lang="en-US" dirty="0">
                <a:solidFill>
                  <a:srgbClr val="1F28FF"/>
                </a:solidFill>
              </a:rPr>
              <a:t>        P</a:t>
            </a:r>
            <a:r>
              <a:rPr lang="en-US" baseline="-25000" dirty="0">
                <a:solidFill>
                  <a:srgbClr val="1F28FF"/>
                </a:solidFill>
              </a:rPr>
              <a:t>i</a:t>
            </a:r>
            <a:r>
              <a:rPr lang="en-US" dirty="0">
                <a:solidFill>
                  <a:srgbClr val="1F28FF"/>
                </a:solidFill>
              </a:rPr>
              <a:t> = 0.5%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DE549-04B3-9B41-B10B-3BC5B58C392A}"/>
              </a:ext>
            </a:extLst>
          </p:cNvPr>
          <p:cNvSpPr txBox="1"/>
          <p:nvPr/>
        </p:nvSpPr>
        <p:spPr>
          <a:xfrm>
            <a:off x="807367" y="4457882"/>
            <a:ext cx="1168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V</a:t>
            </a:r>
            <a:r>
              <a:rPr lang="en-US" sz="1600" baseline="-25000" dirty="0" err="1"/>
              <a:t>p</a:t>
            </a:r>
            <a:r>
              <a:rPr lang="en-US" sz="1600" dirty="0"/>
              <a:t>=213MHz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AA89B-BD26-AE4F-8D2C-EDDF3C4088FB}"/>
              </a:ext>
            </a:extLst>
          </p:cNvPr>
          <p:cNvSpPr/>
          <p:nvPr/>
        </p:nvSpPr>
        <p:spPr>
          <a:xfrm>
            <a:off x="6359702" y="964999"/>
            <a:ext cx="1926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With DNP,</a:t>
            </a:r>
          </a:p>
          <a:p>
            <a:r>
              <a:rPr lang="en-US" dirty="0">
                <a:solidFill>
                  <a:srgbClr val="1F28FF"/>
                </a:solidFill>
              </a:rPr>
              <a:t>        Pol. ~ 90%</a:t>
            </a:r>
          </a:p>
        </p:txBody>
      </p:sp>
    </p:spTree>
    <p:extLst>
      <p:ext uri="{BB962C8B-B14F-4D97-AF65-F5344CB8AC3E}">
        <p14:creationId xmlns:p14="http://schemas.microsoft.com/office/powerpoint/2010/main" val="800533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EEF2-CCF2-9E40-820B-8F7E887C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Target and Beam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3122C-A81C-BF46-B338-11B29F068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 NH</a:t>
            </a:r>
            <a:r>
              <a:rPr lang="en-US" baseline="-25000" dirty="0"/>
              <a:t>3</a:t>
            </a:r>
            <a:r>
              <a:rPr lang="en-US" dirty="0"/>
              <a:t> with DNP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D0E7E-15F9-8F44-99DA-BC1545F1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892F-52DF-7847-8081-A0473AFD93B9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B385D-F988-8A4B-83CC-0B432F6A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B7F8-B72C-6849-8D5D-F94F5FB6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BC67F-2092-BF4B-83AC-82D0A3CB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19" y="2171215"/>
            <a:ext cx="8062789" cy="2281922"/>
          </a:xfrm>
          <a:prstGeom prst="rect">
            <a:avLst/>
          </a:prstGeom>
        </p:spPr>
      </p:pic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F76FA323-E858-ED4D-B740-515530CC2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16" y="1483050"/>
            <a:ext cx="4207034" cy="4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8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4" y="43422"/>
            <a:ext cx="8743307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Projected Drell-Yan Transverse Single Spin Asymmetry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7EE0-1922-1F4E-8F60-29A6E79C6A4B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57" y="1927747"/>
            <a:ext cx="3396284" cy="2839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8AE7A-3886-6E4F-BD97-BF69C830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716" y="2542938"/>
            <a:ext cx="3960467" cy="1524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BDFB5-75EE-BB4A-8D00-45B6589B9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800" y="1300902"/>
            <a:ext cx="3252831" cy="978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58" y="969086"/>
            <a:ext cx="3532984" cy="8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E782-7973-F841-A19E-75E89149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1"/>
            <a:ext cx="5915025" cy="994172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7A07-96C0-3A48-972B-40A74F4F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48037"/>
            <a:ext cx="7577801" cy="343894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1F28FF"/>
                </a:solidFill>
              </a:rPr>
              <a:t>SeaQuest</a:t>
            </a:r>
            <a:r>
              <a:rPr lang="en-US" dirty="0">
                <a:solidFill>
                  <a:srgbClr val="1F28FF"/>
                </a:solidFill>
              </a:rPr>
              <a:t> experiments at </a:t>
            </a:r>
            <a:r>
              <a:rPr lang="en-US" dirty="0" err="1">
                <a:solidFill>
                  <a:srgbClr val="1F28FF"/>
                </a:solidFill>
              </a:rPr>
              <a:t>Fermilab</a:t>
            </a:r>
            <a:endParaRPr lang="en-US" dirty="0">
              <a:solidFill>
                <a:srgbClr val="1F28FF"/>
              </a:solidFill>
            </a:endParaRP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E906 unpolarized targets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E1039 polarized NH3 target 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Novel physics of sea quarks at intermediate x = 0.1 ~0.4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Flavor asymmetry </a:t>
            </a:r>
          </a:p>
          <a:p>
            <a:pPr lvl="1"/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Sivers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&amp; OAM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Future opportunities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E1067 dark photon search,  2016 - 2021+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E1027 polarized beam,  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TMD physics in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p+p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/n complementary to EIC, 2019-2021+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C205-2E49-0D4D-914C-013E12AB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5DAF-09B2-B14B-BAA0-3A9798CD81DC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D120-DB16-B142-B2AB-5E3A3E6F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6479-06A4-2641-8AD1-5B491ADA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F86CC-9F39-104E-BEC4-F6C6D5BA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10" y="96505"/>
            <a:ext cx="5915025" cy="678951"/>
          </a:xfrm>
        </p:spPr>
        <p:txBody>
          <a:bodyPr/>
          <a:lstStyle/>
          <a:p>
            <a:r>
              <a:rPr lang="en-US" dirty="0"/>
              <a:t>E1039 Status &amp;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458A-958E-6346-9FF9-A2BA1FB5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46" y="862436"/>
            <a:ext cx="4875764" cy="117454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E906 decommissioned 6/2018</a:t>
            </a:r>
          </a:p>
          <a:p>
            <a:r>
              <a:rPr lang="en-US" dirty="0"/>
              <a:t>E1039 shielding in progress</a:t>
            </a:r>
          </a:p>
          <a:p>
            <a:r>
              <a:rPr lang="en-US" dirty="0"/>
              <a:t>Beam collimator in fabrication, to be installed later</a:t>
            </a:r>
          </a:p>
          <a:p>
            <a:r>
              <a:rPr lang="en-US" dirty="0"/>
              <a:t>Polarized target to be installed by fall of 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2144-FC94-F24C-9C88-14FE462E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AB98-6897-1244-A189-4EF7C749D5F8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2695A-B4F1-B84D-91D6-A14F7E86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1531-6213-5345-AAF2-28FD17E6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1E3CE-C9CB-0845-8458-753A16FE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3728" y="1892993"/>
            <a:ext cx="6932347" cy="2920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4B3483-3D73-0D4E-A050-1F8455070920}"/>
              </a:ext>
            </a:extLst>
          </p:cNvPr>
          <p:cNvSpPr txBox="1"/>
          <p:nvPr/>
        </p:nvSpPr>
        <p:spPr>
          <a:xfrm>
            <a:off x="5516217" y="836648"/>
            <a:ext cx="3448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   2018 Summer detector work</a:t>
            </a:r>
          </a:p>
          <a:p>
            <a:pPr marL="285750" indent="-285750">
              <a:buFontTx/>
              <a:buChar char="-"/>
            </a:pPr>
            <a:r>
              <a:rPr lang="en-US" dirty="0"/>
              <a:t>E1039 Commissioning  starts in the fall of 2018</a:t>
            </a:r>
          </a:p>
          <a:p>
            <a:pPr marL="285750" indent="-285750">
              <a:buFontTx/>
              <a:buChar char="-"/>
            </a:pPr>
            <a:r>
              <a:rPr lang="en-US" dirty="0"/>
              <a:t>Run for 2+ years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66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7A58-BFC1-DE4B-AF0D-8102F7F44317}" type="datetime1">
              <a:rPr lang="en-US" smtClean="0"/>
              <a:t>7/27/18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437322" y="381730"/>
            <a:ext cx="8209721" cy="476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1657350" y="71063"/>
            <a:ext cx="5915025" cy="745629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75" dirty="0" err="1"/>
              <a:t>Fermilab</a:t>
            </a:r>
            <a:r>
              <a:rPr lang="en-US" sz="2475" dirty="0"/>
              <a:t> Long Range Plan</a:t>
            </a:r>
          </a:p>
        </p:txBody>
      </p:sp>
    </p:spTree>
    <p:extLst>
      <p:ext uri="{BB962C8B-B14F-4D97-AF65-F5344CB8AC3E}">
        <p14:creationId xmlns:p14="http://schemas.microsoft.com/office/powerpoint/2010/main" val="376535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3CF7-7B09-AB41-BC24-281BF86BF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Beyond E1039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F645E-5995-E74F-9097-7E6036C1A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Dark sector physics search – E1067</a:t>
            </a:r>
          </a:p>
          <a:p>
            <a:pPr lvl="1"/>
            <a:r>
              <a:rPr lang="en-US" dirty="0"/>
              <a:t>Parasitic run with E1039: 2018 – 2021</a:t>
            </a:r>
          </a:p>
          <a:p>
            <a:pPr lvl="1"/>
            <a:r>
              <a:rPr lang="en-US" dirty="0"/>
              <a:t>Proposed dedicated run after E1039:  2021 – 2030</a:t>
            </a:r>
          </a:p>
          <a:p>
            <a:pPr lvl="1"/>
            <a:endParaRPr lang="en-US" dirty="0"/>
          </a:p>
          <a:p>
            <a:r>
              <a:rPr lang="en-US" dirty="0"/>
              <a:t>Physics with polarized beams – E1027</a:t>
            </a:r>
          </a:p>
          <a:p>
            <a:pPr lvl="1"/>
            <a:r>
              <a:rPr lang="en-US" dirty="0"/>
              <a:t>Polarize the Main Injector 120GeV beam: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D9F18-C347-484E-B116-F942AC8E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AA0B-8430-1948-8E34-02FFC8FF0DE5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428E-0B52-9640-8293-D67D3800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C39E5-A243-B24C-BD74-FD3DF51C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69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78979"/>
            <a:ext cx="8080635" cy="947606"/>
          </a:xfrm>
        </p:spPr>
        <p:txBody>
          <a:bodyPr>
            <a:normAutofit/>
          </a:bodyPr>
          <a:lstStyle/>
          <a:p>
            <a:r>
              <a:rPr lang="en-US" sz="2700" dirty="0"/>
              <a:t>Dark Photons and Dark Higgs Search at </a:t>
            </a:r>
            <a:r>
              <a:rPr lang="en-US" sz="2700" dirty="0" err="1"/>
              <a:t>SeaQuest</a:t>
            </a:r>
            <a:endParaRPr lang="en-US" sz="2700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427" y="2173468"/>
            <a:ext cx="1887576" cy="53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772" y="2996040"/>
            <a:ext cx="2052417" cy="138677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42" y="1972712"/>
            <a:ext cx="1962615" cy="425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706320" y="1423279"/>
            <a:ext cx="2726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Photon portal: “vector”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5609" y="1423279"/>
            <a:ext cx="2521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Higgs portal: “scalar”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81729" y="1769018"/>
            <a:ext cx="10466" cy="29901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6765-FBED-0243-8A64-E14D2B71112B}" type="datetime1">
              <a:rPr lang="en-US" smtClean="0"/>
              <a:t>7/27/18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23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412526" y="2882001"/>
            <a:ext cx="11095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 err="1"/>
              <a:t>θ</a:t>
            </a:r>
            <a:r>
              <a:rPr lang="en-US" sz="1500" i="1" dirty="0"/>
              <a:t> = μ v/m</a:t>
            </a:r>
            <a:r>
              <a:rPr lang="en-US" sz="1500" i="1" baseline="-25000" dirty="0"/>
              <a:t>h</a:t>
            </a:r>
            <a:r>
              <a:rPr lang="en-US" sz="1500" i="1" baseline="30000" dirty="0"/>
              <a:t>2</a:t>
            </a:r>
            <a:r>
              <a:rPr lang="en-US" sz="1500" dirty="0"/>
              <a:t> </a:t>
            </a:r>
          </a:p>
        </p:txBody>
      </p:sp>
      <p:pic>
        <p:nvPicPr>
          <p:cNvPr id="14" name="Picture 13" descr="dark_Higgs_decay.pdf">
            <a:extLst>
              <a:ext uri="{FF2B5EF4-FFF2-40B4-BE49-F238E27FC236}">
                <a16:creationId xmlns:a16="http://schemas.microsoft.com/office/drawing/2014/main" id="{F1040415-7654-B149-92F3-AF6FE30BC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357" y="3225266"/>
            <a:ext cx="1920526" cy="102788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2BFDDB4-5274-2B40-B574-6CE88A72AD6D}"/>
              </a:ext>
            </a:extLst>
          </p:cNvPr>
          <p:cNvGrpSpPr>
            <a:grpSpLocks noChangeAspect="1"/>
          </p:cNvGrpSpPr>
          <p:nvPr/>
        </p:nvGrpSpPr>
        <p:grpSpPr>
          <a:xfrm>
            <a:off x="283214" y="2839651"/>
            <a:ext cx="3972152" cy="1454970"/>
            <a:chOff x="191304" y="2713628"/>
            <a:chExt cx="4928656" cy="16533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1B48FF-5B6E-6C4B-A4F6-2EC476A814B5}"/>
                </a:ext>
              </a:extLst>
            </p:cNvPr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A617AD3-D5C6-6E46-8CD8-40CEDD7EC002}"/>
                </a:ext>
              </a:extLst>
            </p:cNvPr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22" name="Picture 21" descr="dark-2.eps">
                <a:extLst>
                  <a:ext uri="{FF2B5EF4-FFF2-40B4-BE49-F238E27FC236}">
                    <a16:creationId xmlns:a16="http://schemas.microsoft.com/office/drawing/2014/main" id="{25029440-5653-7A47-A268-63FF4D9EF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 descr="dark-1.eps">
                <a:extLst>
                  <a:ext uri="{FF2B5EF4-FFF2-40B4-BE49-F238E27FC236}">
                    <a16:creationId xmlns:a16="http://schemas.microsoft.com/office/drawing/2014/main" id="{EA9000C2-8450-8344-A66C-1EE9F725D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1105359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648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b="1" dirty="0"/>
              <a:t>Dark Sector Physics Search at </a:t>
            </a:r>
            <a:r>
              <a:rPr lang="en-US" sz="3200" b="1" dirty="0" err="1"/>
              <a:t>SeaQuest</a:t>
            </a:r>
            <a:r>
              <a:rPr lang="en-US" sz="3200" b="1" dirty="0"/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325" dirty="0">
                <a:solidFill>
                  <a:srgbClr val="0000FF"/>
                </a:solidFill>
              </a:rPr>
              <a:t>2018 ~ 2021+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70" y="1016820"/>
            <a:ext cx="8752744" cy="303368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A30-A64F-B348-8366-DF1248752CF5}" type="datetime1">
              <a:rPr lang="en-US" smtClean="0"/>
              <a:t>7/27/18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DI2016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24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350818" y="4246093"/>
            <a:ext cx="2147455" cy="775422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Add tracking detectors close to “target” to improve mass resolution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115050" y="4246093"/>
            <a:ext cx="2104158" cy="658091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Add </a:t>
            </a:r>
            <a:r>
              <a:rPr lang="en-US" sz="1350" dirty="0" err="1">
                <a:solidFill>
                  <a:schemeClr val="tx1"/>
                </a:solidFill>
              </a:rPr>
              <a:t>EMCal</a:t>
            </a:r>
            <a:r>
              <a:rPr lang="en-US" sz="1350" dirty="0">
                <a:solidFill>
                  <a:schemeClr val="tx1"/>
                </a:solidFill>
              </a:rPr>
              <a:t>, PID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e</a:t>
            </a:r>
            <a:r>
              <a:rPr lang="en-US" sz="1350" baseline="30000" dirty="0">
                <a:solidFill>
                  <a:schemeClr val="tx1"/>
                </a:solidFill>
              </a:rPr>
              <a:t>+/-</a:t>
            </a:r>
            <a:r>
              <a:rPr lang="en-US" sz="1350" dirty="0">
                <a:solidFill>
                  <a:schemeClr val="tx1"/>
                </a:solidFill>
              </a:rPr>
              <a:t>, h</a:t>
            </a:r>
            <a:r>
              <a:rPr lang="en-US" sz="1350" baseline="30000" dirty="0">
                <a:solidFill>
                  <a:schemeClr val="tx1"/>
                </a:solidFill>
              </a:rPr>
              <a:t>+/-</a:t>
            </a:r>
            <a:r>
              <a:rPr lang="en-US" sz="1350" dirty="0">
                <a:solidFill>
                  <a:schemeClr val="tx1"/>
                </a:solidFill>
              </a:rPr>
              <a:t> , π</a:t>
            </a:r>
            <a:r>
              <a:rPr lang="en-US" sz="1350" baseline="30000" dirty="0">
                <a:solidFill>
                  <a:schemeClr val="tx1"/>
                </a:solidFill>
              </a:rPr>
              <a:t>+/-</a:t>
            </a:r>
          </a:p>
        </p:txBody>
      </p:sp>
    </p:spTree>
    <p:extLst>
      <p:ext uri="{BB962C8B-B14F-4D97-AF65-F5344CB8AC3E}">
        <p14:creationId xmlns:p14="http://schemas.microsoft.com/office/powerpoint/2010/main" val="75451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B9CF-ABA9-BF44-970A-482D8996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9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Projected Dark Sector Physics Search Sensitivity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9DDA4-89A9-0C4C-B1B7-FEB4A81E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280E-359F-524F-9938-9AD3D7071381}" type="datetime1">
              <a:rPr lang="en-US" smtClean="0"/>
              <a:t>7/27/18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CDCF4-BD0D-7A43-8972-BA7F0477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BEBF1-9178-7C48-B1C1-F9C249D75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sensitivity_full.png">
            <a:extLst>
              <a:ext uri="{FF2B5EF4-FFF2-40B4-BE49-F238E27FC236}">
                <a16:creationId xmlns:a16="http://schemas.microsoft.com/office/drawing/2014/main" id="{65CA2953-611B-9346-8EBB-120D9CD3D4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96" y="1082296"/>
            <a:ext cx="4054690" cy="34535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9044DB-C79D-424B-90BF-732C1A4EF221}"/>
              </a:ext>
            </a:extLst>
          </p:cNvPr>
          <p:cNvGrpSpPr/>
          <p:nvPr/>
        </p:nvGrpSpPr>
        <p:grpSpPr>
          <a:xfrm>
            <a:off x="4193586" y="839933"/>
            <a:ext cx="5000933" cy="3927330"/>
            <a:chOff x="3488849" y="1349318"/>
            <a:chExt cx="5422214" cy="5007032"/>
          </a:xfrm>
        </p:grpSpPr>
        <p:pic>
          <p:nvPicPr>
            <p:cNvPr id="8" name="Picture 7" descr="Future_limits_v3_dark_higgs.pdf">
              <a:extLst>
                <a:ext uri="{FF2B5EF4-FFF2-40B4-BE49-F238E27FC236}">
                  <a16:creationId xmlns:a16="http://schemas.microsoft.com/office/drawing/2014/main" id="{6647ACFA-3E0F-F844-988B-F24B647F6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27EBC2-9CD3-7E46-8A72-6C3846467D77}"/>
                </a:ext>
              </a:extLst>
            </p:cNvPr>
            <p:cNvSpPr txBox="1"/>
            <p:nvPr/>
          </p:nvSpPr>
          <p:spPr>
            <a:xfrm>
              <a:off x="6104609" y="4087365"/>
              <a:ext cx="46422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5x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CD64A2-ECFB-0A44-841B-2C38EAC16ADA}"/>
                </a:ext>
              </a:extLst>
            </p:cNvPr>
            <p:cNvSpPr txBox="1"/>
            <p:nvPr/>
          </p:nvSpPr>
          <p:spPr>
            <a:xfrm>
              <a:off x="6403653" y="4260589"/>
              <a:ext cx="5817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25x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B1F22D-98B8-6045-BE7F-D0BB38024B45}"/>
                </a:ext>
              </a:extLst>
            </p:cNvPr>
            <p:cNvSpPr txBox="1"/>
            <p:nvPr/>
          </p:nvSpPr>
          <p:spPr>
            <a:xfrm>
              <a:off x="5724817" y="3878653"/>
              <a:ext cx="46422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641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3F2D-E956-7248-B119-93E36417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36" y="171898"/>
            <a:ext cx="8845064" cy="994172"/>
          </a:xfrm>
        </p:spPr>
        <p:txBody>
          <a:bodyPr>
            <a:normAutofit/>
          </a:bodyPr>
          <a:lstStyle/>
          <a:p>
            <a:r>
              <a:rPr lang="en-US" sz="2800" dirty="0"/>
              <a:t>Spin physics Program with Polarized Main Injector – E1027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F21DA-9ECE-A146-A547-7FAB3D40D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03" y="1128373"/>
            <a:ext cx="4514850" cy="10411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Complementary to EIC Spin Physics </a:t>
            </a:r>
          </a:p>
          <a:p>
            <a:r>
              <a:rPr lang="en-US" dirty="0"/>
              <a:t>Access both valence and sea quarks</a:t>
            </a:r>
          </a:p>
          <a:p>
            <a:r>
              <a:rPr lang="en-US" dirty="0"/>
              <a:t>Stage-1 approved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FDFE6-BCBF-224A-A837-48B9E3B1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81AD-259A-A74B-A647-C2AC29E72ABE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6306F-CF5F-AE4E-BF2C-915CCFFC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F4892-B2A3-F640-A50C-C9DD51DE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079A3-8214-B349-B4F1-50A1CEC5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6" y="2358752"/>
            <a:ext cx="5018184" cy="2322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E2814-12EF-A849-9097-95ECF6A1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420" y="1391707"/>
            <a:ext cx="2810022" cy="514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F6572D-DA5A-9746-990F-F24EE7D95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740" y="2272573"/>
            <a:ext cx="3517382" cy="22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28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0DAA-3229-304F-BEB4-B957BF4F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086"/>
            <a:ext cx="4788302" cy="994172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58556-1D82-C846-B2A9-AA05D60E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D513-321E-9C4B-90D2-2B77D825A02C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2E52B-663F-BA48-B670-B0FF0FDB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F80F3-F04A-114B-8C77-618B8BCF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sensitivity_full.png">
            <a:extLst>
              <a:ext uri="{FF2B5EF4-FFF2-40B4-BE49-F238E27FC236}">
                <a16:creationId xmlns:a16="http://schemas.microsoft.com/office/drawing/2014/main" id="{2711C205-BAD0-C544-9AD2-BF7493BB3E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485" y="2734010"/>
            <a:ext cx="1669153" cy="1120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F1CC0-E777-6047-AC2C-AA7D54994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351" y="1294005"/>
            <a:ext cx="1669153" cy="1395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B4EB2-22BD-4846-838D-C77ECD0E5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351" y="3950020"/>
            <a:ext cx="1686287" cy="107468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DD01DB0-B017-6642-A057-42068305D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504118"/>
              </p:ext>
            </p:extLst>
          </p:nvPr>
        </p:nvGraphicFramePr>
        <p:xfrm>
          <a:off x="181335" y="1249520"/>
          <a:ext cx="6846480" cy="338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620">
                  <a:extLst>
                    <a:ext uri="{9D8B030D-6E8A-4147-A177-3AD203B41FA5}">
                      <a16:colId xmlns:a16="http://schemas.microsoft.com/office/drawing/2014/main" val="2074786760"/>
                    </a:ext>
                  </a:extLst>
                </a:gridCol>
                <a:gridCol w="1711620">
                  <a:extLst>
                    <a:ext uri="{9D8B030D-6E8A-4147-A177-3AD203B41FA5}">
                      <a16:colId xmlns:a16="http://schemas.microsoft.com/office/drawing/2014/main" val="3676653392"/>
                    </a:ext>
                  </a:extLst>
                </a:gridCol>
                <a:gridCol w="1711620">
                  <a:extLst>
                    <a:ext uri="{9D8B030D-6E8A-4147-A177-3AD203B41FA5}">
                      <a16:colId xmlns:a16="http://schemas.microsoft.com/office/drawing/2014/main" val="1189558630"/>
                    </a:ext>
                  </a:extLst>
                </a:gridCol>
                <a:gridCol w="1711620">
                  <a:extLst>
                    <a:ext uri="{9D8B030D-6E8A-4147-A177-3AD203B41FA5}">
                      <a16:colId xmlns:a16="http://schemas.microsoft.com/office/drawing/2014/main" val="4150746403"/>
                    </a:ext>
                  </a:extLst>
                </a:gridCol>
              </a:tblGrid>
              <a:tr h="485396">
                <a:tc>
                  <a:txBody>
                    <a:bodyPr/>
                    <a:lstStyle/>
                    <a:p>
                      <a:r>
                        <a:rPr lang="en-US" dirty="0"/>
                        <a:t>Experiments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Collision 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782567"/>
                  </a:ext>
                </a:extLst>
              </a:tr>
              <a:tr h="92757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2012-2017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 + targets </a:t>
                      </a:r>
                    </a:p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(H, D, C, Fe, 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en-US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dbar</a:t>
                      </a: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ubar</a:t>
                      </a: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flavor asymmetry</a:t>
                      </a:r>
                    </a:p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quark </a:t>
                      </a:r>
                      <a:r>
                        <a:rPr lang="en-US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</a:t>
                      </a: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/dx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647768"/>
                  </a:ext>
                </a:extLst>
              </a:tr>
              <a:tr h="65827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E1039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2018 – 2021+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 + pol. targets 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(NH</a:t>
                      </a:r>
                      <a:r>
                        <a:rPr lang="en-US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, ND</a:t>
                      </a:r>
                      <a:r>
                        <a:rPr lang="en-US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Sea-quark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Sivers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641165"/>
                  </a:ext>
                </a:extLst>
              </a:tr>
              <a:tr h="658276">
                <a:tc>
                  <a:txBody>
                    <a:bodyPr/>
                    <a:lstStyle/>
                    <a:p>
                      <a:r>
                        <a:rPr lang="en-US" dirty="0"/>
                        <a:t>E1067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 – 2021+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 + any targets</a:t>
                      </a:r>
                    </a:p>
                    <a:p>
                      <a:r>
                        <a:rPr lang="en-US" dirty="0"/>
                        <a:t>(beam dump)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Dark photon, dark Higgs search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35645"/>
                  </a:ext>
                </a:extLst>
              </a:tr>
              <a:tr h="658276">
                <a:tc>
                  <a:txBody>
                    <a:bodyPr/>
                    <a:lstStyle/>
                    <a:p>
                      <a:r>
                        <a:rPr lang="en-US" dirty="0"/>
                        <a:t>E1027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Polarized p-beam + any targets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Quark </a:t>
                      </a:r>
                      <a:r>
                        <a:rPr lang="en-US" dirty="0" err="1"/>
                        <a:t>Sivers</a:t>
                      </a:r>
                      <a:endParaRPr lang="en-US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TMD spin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291223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CFE6A4E-C54A-0742-958B-A499E5634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544" y="180397"/>
            <a:ext cx="1541960" cy="106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33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E482C8-0F59-4649-9444-C6138B2C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94" y="634707"/>
            <a:ext cx="4901112" cy="3956547"/>
          </a:xfrm>
        </p:spPr>
        <p:txBody>
          <a:bodyPr>
            <a:normAutofit/>
          </a:bodyPr>
          <a:lstStyle/>
          <a:p>
            <a:r>
              <a:rPr lang="en-US" dirty="0"/>
              <a:t>Welcome to join us the fun at </a:t>
            </a:r>
            <a:r>
              <a:rPr lang="en-US" dirty="0" err="1"/>
              <a:t>Fermilab</a:t>
            </a:r>
            <a:r>
              <a:rPr lang="en-US" dirty="0"/>
              <a:t> </a:t>
            </a:r>
            <a:r>
              <a:rPr lang="en-US" b="1" i="1" dirty="0">
                <a:solidFill>
                  <a:srgbClr val="FF0000"/>
                </a:solidFill>
              </a:rPr>
              <a:t>now</a:t>
            </a:r>
            <a:r>
              <a:rPr lang="en-US" dirty="0"/>
              <a:t>!</a:t>
            </a:r>
            <a:br>
              <a:rPr lang="en-US" dirty="0"/>
            </a:br>
            <a:br>
              <a:rPr lang="en-US" dirty="0"/>
            </a:br>
            <a:r>
              <a:rPr lang="en-US" sz="2200" dirty="0">
                <a:solidFill>
                  <a:srgbClr val="1F28FF"/>
                </a:solidFill>
              </a:rPr>
              <a:t>Contacts: </a:t>
            </a:r>
            <a:br>
              <a:rPr lang="en-US" dirty="0"/>
            </a:br>
            <a:r>
              <a:rPr lang="en-US" sz="2200" dirty="0"/>
              <a:t>Dr. </a:t>
            </a:r>
            <a:r>
              <a:rPr lang="en-US" sz="2200" dirty="0" err="1"/>
              <a:t>Kun</a:t>
            </a:r>
            <a:r>
              <a:rPr lang="en-US" sz="2200" dirty="0"/>
              <a:t> Liu &lt;</a:t>
            </a:r>
            <a:r>
              <a:rPr lang="en-US" sz="2200" dirty="0" err="1"/>
              <a:t>liuk@lanl.gov</a:t>
            </a:r>
            <a:r>
              <a:rPr lang="en-US" sz="2200" dirty="0"/>
              <a:t>&gt;</a:t>
            </a:r>
            <a:br>
              <a:rPr lang="en-US" sz="2200" dirty="0"/>
            </a:br>
            <a:r>
              <a:rPr lang="en-US" sz="2200" dirty="0"/>
              <a:t>Dr. Dustin Keller &lt;dmk9m@Virginia.EDU&gt; </a:t>
            </a:r>
            <a:br>
              <a:rPr lang="en-US" sz="2200" dirty="0"/>
            </a:br>
            <a:br>
              <a:rPr lang="en-US" dirty="0"/>
            </a:br>
            <a:r>
              <a:rPr lang="en-US" sz="2200" dirty="0"/>
              <a:t>and also during the workshop,</a:t>
            </a:r>
            <a:br>
              <a:rPr lang="en-US" sz="2200" dirty="0"/>
            </a:br>
            <a:r>
              <a:rPr lang="en-US" sz="2200" dirty="0"/>
              <a:t>Dr. Ming Liu (</a:t>
            </a:r>
            <a:r>
              <a:rPr lang="en-US" sz="2200" dirty="0" err="1"/>
              <a:t>ming@bnl.gov</a:t>
            </a:r>
            <a:r>
              <a:rPr lang="en-US" sz="2200" dirty="0"/>
              <a:t>)</a:t>
            </a:r>
            <a:br>
              <a:rPr lang="en-US" sz="2200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966D0-0B32-D34F-89A9-FA16BE5F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2A9-8389-ED4A-AD2A-29760A85D6F4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19143-3844-CF42-AB02-D5A76438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C906A-F9CB-7C49-AE3B-B0B3759B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28</a:t>
            </a:fld>
            <a:endParaRPr lang="en-US"/>
          </a:p>
        </p:txBody>
      </p:sp>
      <p:pic>
        <p:nvPicPr>
          <p:cNvPr id="82946" name="Picture 2" descr="See the source image">
            <a:extLst>
              <a:ext uri="{FF2B5EF4-FFF2-40B4-BE49-F238E27FC236}">
                <a16:creationId xmlns:a16="http://schemas.microsoft.com/office/drawing/2014/main" id="{26ACD3F0-DB13-084B-8B21-4E1933583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62" y="119063"/>
            <a:ext cx="34925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760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C3F6-1087-4F46-B22F-A0A6B9E2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7642-8D1F-9B48-9022-F5D48EB4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A5CFB-28A7-BC48-BAFF-D9BB2FC7D7BC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C28B3-98F4-D145-A456-254A5A3C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C4D53-C267-BD4E-99FF-37D6B4EB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E31D7-5A43-E949-861F-A61AE509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A28-F06A-CF44-9F0D-8351157A103B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B10FF-6B5A-714F-B341-5A010742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4C2BE-E6B6-EB4D-8C32-B2EF73A3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4F104A15-AED9-3D4A-9E08-5539219E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62" y="-15726"/>
            <a:ext cx="8699676" cy="515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C321166-A6AD-5746-8A8B-98DDD851D2A8}"/>
              </a:ext>
            </a:extLst>
          </p:cNvPr>
          <p:cNvSpPr txBox="1">
            <a:spLocks/>
          </p:cNvSpPr>
          <p:nvPr/>
        </p:nvSpPr>
        <p:spPr>
          <a:xfrm>
            <a:off x="167723" y="0"/>
            <a:ext cx="572245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</a:rPr>
              <a:t>Fermilab</a:t>
            </a:r>
            <a:r>
              <a:rPr lang="en-US" b="1" dirty="0">
                <a:solidFill>
                  <a:srgbClr val="FFFF00"/>
                </a:solidFill>
              </a:rPr>
              <a:t> High Intensity Frontier</a:t>
            </a:r>
          </a:p>
        </p:txBody>
      </p:sp>
      <p:pic>
        <p:nvPicPr>
          <p:cNvPr id="11" name="Picture 5" descr="droppedImage.pdf">
            <a:extLst>
              <a:ext uri="{FF2B5EF4-FFF2-40B4-BE49-F238E27FC236}">
                <a16:creationId xmlns:a16="http://schemas.microsoft.com/office/drawing/2014/main" id="{E1E733CF-8BDF-B346-8B2D-1E58C4FF7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935" y="497086"/>
            <a:ext cx="1425297" cy="69881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201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4889" y="1065976"/>
            <a:ext cx="3554765" cy="4600283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2036" y="4023096"/>
            <a:ext cx="182567" cy="292278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269595" y="25135"/>
            <a:ext cx="6631184" cy="625903"/>
          </a:xfrm>
        </p:spPr>
        <p:txBody>
          <a:bodyPr>
            <a:noAutofit/>
          </a:bodyPr>
          <a:lstStyle/>
          <a:p>
            <a:r>
              <a:rPr lang="en-US" sz="2400" dirty="0"/>
              <a:t>New Beam Collimator and Target</a:t>
            </a: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7785-B978-3443-AF39-B211B8DEC740}" type="datetime1">
              <a:rPr lang="en-US" smtClean="0"/>
              <a:t>7/27/18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30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643353" y="4267484"/>
            <a:ext cx="1675881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75506" y="3852039"/>
            <a:ext cx="10807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6" name="Oval 25"/>
          <p:cNvSpPr/>
          <p:nvPr/>
        </p:nvSpPr>
        <p:spPr>
          <a:xfrm>
            <a:off x="1475506" y="658708"/>
            <a:ext cx="646241" cy="11533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2221069" y="772245"/>
            <a:ext cx="2526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Target cross section</a:t>
            </a:r>
            <a:r>
              <a:rPr lang="en-US" sz="1350" dirty="0"/>
              <a:t>: 18 x 28 mm</a:t>
            </a:r>
            <a:r>
              <a:rPr lang="en-US" sz="1350" baseline="30000" dirty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1688996" y="991950"/>
            <a:ext cx="217021" cy="47891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/>
          <p:cNvSpPr txBox="1"/>
          <p:nvPr/>
        </p:nvSpPr>
        <p:spPr>
          <a:xfrm>
            <a:off x="2225536" y="1065294"/>
            <a:ext cx="2397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sz="1350" dirty="0"/>
              <a:t>Need be well contained within </a:t>
            </a:r>
          </a:p>
          <a:p>
            <a:r>
              <a:rPr lang="en-US" sz="1350" dirty="0"/>
              <a:t>4 sigma, required by </a:t>
            </a:r>
            <a:r>
              <a:rPr lang="en-US" sz="1350" dirty="0" err="1"/>
              <a:t>dR</a:t>
            </a:r>
            <a:r>
              <a:rPr lang="en-US" sz="1350" dirty="0"/>
              <a:t>&lt; 2x10</a:t>
            </a:r>
            <a:r>
              <a:rPr lang="en-US" sz="1350" baseline="30000" dirty="0"/>
              <a:t>-4</a:t>
            </a:r>
          </a:p>
          <a:p>
            <a:endParaRPr lang="en-US" sz="1350" baseline="30000" dirty="0"/>
          </a:p>
          <a:p>
            <a:r>
              <a:rPr lang="en-US" sz="1350" dirty="0" err="1"/>
              <a:t>sigX</a:t>
            </a:r>
            <a:r>
              <a:rPr lang="en-US" sz="1350" dirty="0"/>
              <a:t> = 18/2/4 = </a:t>
            </a:r>
            <a:r>
              <a:rPr lang="en-US" sz="1350" dirty="0">
                <a:solidFill>
                  <a:srgbClr val="FF0000"/>
                </a:solidFill>
              </a:rPr>
              <a:t>2.2 mm </a:t>
            </a:r>
          </a:p>
          <a:p>
            <a:r>
              <a:rPr lang="en-US" sz="1350" dirty="0" err="1"/>
              <a:t>sigY</a:t>
            </a:r>
            <a:r>
              <a:rPr lang="en-US" sz="1350" dirty="0"/>
              <a:t> = 28/2/4 = </a:t>
            </a:r>
            <a:r>
              <a:rPr lang="en-US" sz="1350" dirty="0">
                <a:solidFill>
                  <a:srgbClr val="FF0000"/>
                </a:solidFill>
              </a:rPr>
              <a:t>3.5 mm</a:t>
            </a:r>
          </a:p>
          <a:p>
            <a:r>
              <a:rPr lang="en-US" sz="1350" dirty="0"/>
              <a:t>Beam jitter: </a:t>
            </a:r>
            <a:r>
              <a:rPr lang="en-US" sz="1350" dirty="0" err="1"/>
              <a:t>dX</a:t>
            </a:r>
            <a:r>
              <a:rPr lang="en-US" sz="1350" dirty="0"/>
              <a:t>=</a:t>
            </a:r>
            <a:r>
              <a:rPr lang="en-US" sz="1350" dirty="0" err="1"/>
              <a:t>dY</a:t>
            </a:r>
            <a:r>
              <a:rPr lang="en-US" sz="1350" dirty="0"/>
              <a:t> ~ 1mm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4741" y="1171731"/>
            <a:ext cx="1826219" cy="102724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53106" y="851712"/>
            <a:ext cx="15171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E906 beam profile:</a:t>
            </a:r>
          </a:p>
          <a:p>
            <a:r>
              <a:rPr lang="en-US" sz="1350" dirty="0" err="1"/>
              <a:t>SigX</a:t>
            </a:r>
            <a:r>
              <a:rPr lang="en-US" sz="1350" dirty="0"/>
              <a:t> = </a:t>
            </a:r>
            <a:r>
              <a:rPr lang="en-US" sz="1350" dirty="0">
                <a:solidFill>
                  <a:srgbClr val="FF0000"/>
                </a:solidFill>
              </a:rPr>
              <a:t>4.0mm</a:t>
            </a:r>
          </a:p>
          <a:p>
            <a:r>
              <a:rPr lang="en-US" sz="1350" dirty="0" err="1"/>
              <a:t>SigY</a:t>
            </a:r>
            <a:r>
              <a:rPr lang="en-US" sz="1350" dirty="0"/>
              <a:t> = </a:t>
            </a:r>
            <a:r>
              <a:rPr lang="en-US" sz="1350" dirty="0">
                <a:solidFill>
                  <a:srgbClr val="FF0000"/>
                </a:solidFill>
              </a:rPr>
              <a:t>3.0mm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97155" y="2598464"/>
            <a:ext cx="123623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1 sig = 0.68269</a:t>
            </a:r>
          </a:p>
          <a:p>
            <a:r>
              <a:rPr lang="en-US" sz="1350" dirty="0"/>
              <a:t>2 sig = 0.95450</a:t>
            </a:r>
          </a:p>
          <a:p>
            <a:r>
              <a:rPr lang="en-US" sz="1350" dirty="0"/>
              <a:t>3 sig = 0.99730</a:t>
            </a:r>
          </a:p>
          <a:p>
            <a:r>
              <a:rPr lang="en-US" sz="1350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45" y="1794192"/>
            <a:ext cx="1542968" cy="328142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1740440" y="4185678"/>
            <a:ext cx="480629" cy="161682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190375" y="4216265"/>
            <a:ext cx="397353" cy="102439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1190375" y="4438841"/>
            <a:ext cx="6206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050" dirty="0">
                <a:solidFill>
                  <a:srgbClr val="80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122530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8211"/>
            <a:ext cx="6172200" cy="75231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Target and Beam Dump Event Separation</a:t>
            </a:r>
            <a:br>
              <a:rPr lang="en-US" sz="2700" dirty="0"/>
            </a:br>
            <a:r>
              <a:rPr lang="en-US" sz="2700" dirty="0">
                <a:solidFill>
                  <a:srgbClr val="0000FF"/>
                </a:solidFill>
              </a:rPr>
              <a:t>target at upstream: Z=-3.5m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2D8A-4293-A94C-8B4F-8F281CA68408}" type="datetime1">
              <a:rPr lang="en-US" smtClean="0"/>
              <a:t>7/27/18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847" y="800522"/>
            <a:ext cx="5159672" cy="4018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69D43-7422-3D43-A104-C02F334CA2DB}"/>
              </a:ext>
            </a:extLst>
          </p:cNvPr>
          <p:cNvSpPr txBox="1"/>
          <p:nvPr/>
        </p:nvSpPr>
        <p:spPr>
          <a:xfrm>
            <a:off x="2755761" y="1311310"/>
            <a:ext cx="23092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Trigger optimization possible!</a:t>
            </a:r>
          </a:p>
        </p:txBody>
      </p:sp>
    </p:spTree>
    <p:extLst>
      <p:ext uri="{BB962C8B-B14F-4D97-AF65-F5344CB8AC3E}">
        <p14:creationId xmlns:p14="http://schemas.microsoft.com/office/powerpoint/2010/main" val="276601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717" y="101656"/>
            <a:ext cx="6106677" cy="889781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2700" dirty="0">
                <a:solidFill>
                  <a:srgbClr val="FF0000"/>
                </a:solidFill>
              </a:rPr>
              <a:t>Four Decades of Transverse Spin Measurements </a:t>
            </a:r>
            <a:br>
              <a:rPr lang="en-US" sz="2700" dirty="0"/>
            </a:br>
            <a:r>
              <a:rPr lang="en-US" sz="2700" dirty="0"/>
              <a:t>- Do we understand the physics?</a:t>
            </a:r>
            <a:br>
              <a:rPr lang="en-US" sz="2700" dirty="0"/>
            </a:br>
            <a:r>
              <a:rPr lang="en-US" sz="2700" dirty="0">
                <a:solidFill>
                  <a:srgbClr val="0000FF"/>
                </a:solidFill>
              </a:rPr>
              <a:t> </a:t>
            </a:r>
            <a:endParaRPr lang="en-US" sz="2700" dirty="0">
              <a:solidFill>
                <a:schemeClr val="hlink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183A4C-43D3-BC4B-9B4F-853FBB79E177}" type="datetime1">
              <a:rPr lang="en-US" smtClean="0"/>
              <a:t>7/27/18</a:t>
            </a:fld>
            <a:endParaRPr lang="en-US"/>
          </a:p>
        </p:txBody>
      </p:sp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/>
              <a:t>Ming Liu, the 10th Hadron Physics Workshop in China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0469-EDD8-4C4A-9960-010C804692F1}" type="slidenum">
              <a:rPr lang="en-US"/>
              <a:pPr>
                <a:defRPr/>
              </a:pPr>
              <a:t>32</a:t>
            </a:fld>
            <a:endParaRPr lang="en-US"/>
          </a:p>
        </p:txBody>
      </p:sp>
      <p:pic>
        <p:nvPicPr>
          <p:cNvPr id="16390" name="Picture 4" descr="zg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428875"/>
            <a:ext cx="1894285" cy="189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655344" y="1552575"/>
          <a:ext cx="1552575" cy="193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3" name="Picture" r:id="rId5" imgW="2187747" imgH="2141307" progId="Word.Picture.8">
                  <p:embed/>
                </p:oleObj>
              </mc:Choice>
              <mc:Fallback>
                <p:oleObj name="Picture" r:id="rId5" imgW="2187747" imgH="2141307" progId="Word.Picture.8">
                  <p:embed/>
                  <p:pic>
                    <p:nvPicPr>
                      <p:cNvPr id="16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540"/>
                      <a:stretch>
                        <a:fillRect/>
                      </a:stretch>
                    </p:blipFill>
                    <p:spPr bwMode="auto">
                      <a:xfrm>
                        <a:off x="4655344" y="1552575"/>
                        <a:ext cx="1552575" cy="19300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7"/>
          <a:srcRect l="32813" t="25000" r="23438" b="17500"/>
          <a:stretch>
            <a:fillRect/>
          </a:stretch>
        </p:blipFill>
        <p:spPr bwMode="auto">
          <a:xfrm>
            <a:off x="3037285" y="2031206"/>
            <a:ext cx="1618059" cy="159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151585" y="3627835"/>
            <a:ext cx="16061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en-US" sz="1200">
                <a:latin typeface="Calibri" charset="0"/>
              </a:rPr>
              <a:t>PRD65, 092008 (2002)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1360885" y="4208860"/>
            <a:ext cx="13211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PRL36, 929 (1976)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1653778" y="2118122"/>
            <a:ext cx="143776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ZGS 12 GeV beam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3037285" y="1688306"/>
            <a:ext cx="145616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AGS 22 GeV beam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643438" y="1279922"/>
            <a:ext cx="162095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FNAL 200 GeV beam</a:t>
            </a: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4757737" y="3519488"/>
            <a:ext cx="1399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PLB261, 201 (1991)</a:t>
            </a:r>
          </a:p>
          <a:p>
            <a:r>
              <a:rPr lang="en-US" sz="1200" dirty="0">
                <a:latin typeface="Calibri" charset="0"/>
              </a:rPr>
              <a:t>PLB264, 462 (1991)</a:t>
            </a:r>
          </a:p>
        </p:txBody>
      </p:sp>
      <p:sp>
        <p:nvSpPr>
          <p:cNvPr id="16398" name="Text Box 13"/>
          <p:cNvSpPr txBox="1">
            <a:spLocks noChangeArrowheads="1"/>
          </p:cNvSpPr>
          <p:nvPr/>
        </p:nvSpPr>
        <p:spPr bwMode="auto">
          <a:xfrm>
            <a:off x="6465823" y="613565"/>
            <a:ext cx="151676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latin typeface="Calibri" charset="0"/>
              </a:rPr>
              <a:t>RHIC 200 </a:t>
            </a:r>
            <a:r>
              <a:rPr lang="en-US" sz="1350" dirty="0" err="1">
                <a:latin typeface="Calibri" charset="0"/>
              </a:rPr>
              <a:t>GeV</a:t>
            </a:r>
            <a:r>
              <a:rPr lang="en-US" sz="1350" dirty="0">
                <a:latin typeface="Calibri" charset="0"/>
              </a:rPr>
              <a:t> CMS</a:t>
            </a:r>
          </a:p>
        </p:txBody>
      </p:sp>
      <p:pic>
        <p:nvPicPr>
          <p:cNvPr id="16399" name="Picture 16" descr="prl_fig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79356" y="906328"/>
            <a:ext cx="1700213" cy="166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1232297" y="4481513"/>
            <a:ext cx="255390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1500" dirty="0">
                <a:solidFill>
                  <a:srgbClr val="FF0000"/>
                </a:solidFill>
                <a:latin typeface="Times New Roman" charset="0"/>
              </a:rPr>
              <a:t>Non-</a:t>
            </a:r>
            <a:r>
              <a:rPr lang="en-US" sz="15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15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5681663" y="4445794"/>
            <a:ext cx="215796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15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15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2" name="Line 19"/>
          <p:cNvSpPr>
            <a:spLocks noChangeShapeType="1"/>
          </p:cNvSpPr>
          <p:nvPr/>
        </p:nvSpPr>
        <p:spPr bwMode="auto">
          <a:xfrm>
            <a:off x="3829050" y="4629150"/>
            <a:ext cx="16002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403" name="Text Box 20"/>
          <p:cNvSpPr txBox="1">
            <a:spLocks noChangeArrowheads="1"/>
          </p:cNvSpPr>
          <p:nvPr/>
        </p:nvSpPr>
        <p:spPr bwMode="auto">
          <a:xfrm>
            <a:off x="6520790" y="2435092"/>
            <a:ext cx="93807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latin typeface="Calibri" charset="0"/>
              </a:rPr>
              <a:t>PRL (2004)</a:t>
            </a:r>
          </a:p>
        </p:txBody>
      </p:sp>
      <p:sp>
        <p:nvSpPr>
          <p:cNvPr id="16404" name="TextBox 55"/>
          <p:cNvSpPr txBox="1">
            <a:spLocks noChangeArrowheads="1"/>
          </p:cNvSpPr>
          <p:nvPr/>
        </p:nvSpPr>
        <p:spPr bwMode="auto">
          <a:xfrm>
            <a:off x="1360885" y="885024"/>
            <a:ext cx="3294458" cy="78483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charset="0"/>
              </a:rPr>
              <a:t>Large Transverse Single Spin Asymmetry (TSSA) in forward hadron production persists up to top RHIC energy.</a:t>
            </a:r>
            <a:endParaRPr lang="en-US" sz="12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640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78377">
            <a:off x="6169921" y="2710364"/>
            <a:ext cx="1806179" cy="14454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51661" y="4112108"/>
            <a:ext cx="1922449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 err="1"/>
              <a:t>Sivers</a:t>
            </a:r>
            <a:r>
              <a:rPr lang="en-US" sz="1350" dirty="0"/>
              <a:t>, Collins, Twist-3 ….</a:t>
            </a:r>
          </a:p>
        </p:txBody>
      </p:sp>
    </p:spTree>
    <p:extLst>
      <p:ext uri="{BB962C8B-B14F-4D97-AF65-F5344CB8AC3E}">
        <p14:creationId xmlns:p14="http://schemas.microsoft.com/office/powerpoint/2010/main" val="2779137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499372" y="951430"/>
            <a:ext cx="342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dirty="0"/>
              <a:t> </a:t>
            </a:r>
            <a:r>
              <a:rPr kumimoji="0" lang="en-US" altLang="ja-JP" sz="15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15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15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15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314450" y="951430"/>
            <a:ext cx="30405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b="1" dirty="0">
                <a:solidFill>
                  <a:srgbClr val="0000CC"/>
                </a:solidFill>
              </a:rPr>
              <a:t>(</a:t>
            </a:r>
            <a:r>
              <a:rPr kumimoji="0" lang="en-US" altLang="ja-JP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b="1" dirty="0">
                <a:solidFill>
                  <a:srgbClr val="0000CC"/>
                </a:solidFill>
              </a:rPr>
              <a:t>) </a:t>
            </a:r>
            <a:r>
              <a:rPr kumimoji="0" lang="en-US" altLang="ja-JP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dirty="0">
                <a:solidFill>
                  <a:srgbClr val="0000CC"/>
                </a:solidFill>
              </a:rPr>
              <a:t> </a:t>
            </a:r>
            <a:br>
              <a:rPr kumimoji="0" lang="en-US" altLang="ja-JP" dirty="0">
                <a:solidFill>
                  <a:srgbClr val="0000CC"/>
                </a:solidFill>
              </a:rPr>
            </a:br>
            <a:r>
              <a:rPr kumimoji="0" lang="en-US" altLang="ja-JP" sz="1500" dirty="0"/>
              <a:t>correlation proton spin &amp; </a:t>
            </a:r>
            <a:r>
              <a:rPr kumimoji="0" lang="en-US" altLang="ja-JP" sz="1500" dirty="0" err="1"/>
              <a:t>parton</a:t>
            </a:r>
            <a:r>
              <a:rPr kumimoji="0" lang="en-US" altLang="ja-JP" sz="1500" dirty="0"/>
              <a:t> </a:t>
            </a:r>
            <a:r>
              <a:rPr kumimoji="0" lang="en-US" altLang="ja-JP" sz="1500" dirty="0" err="1"/>
              <a:t>k</a:t>
            </a:r>
            <a:r>
              <a:rPr kumimoji="0" lang="en-US" altLang="ja-JP" sz="1500" baseline="-25000" dirty="0" err="1"/>
              <a:t>T</a:t>
            </a:r>
            <a:endParaRPr kumimoji="0" lang="en-US" altLang="ja-JP" sz="15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680347" y="1761660"/>
            <a:ext cx="3086100" cy="2168129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5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15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15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5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15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350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5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15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15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5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15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15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15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1143000" y="883"/>
            <a:ext cx="6784258" cy="9477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2400" dirty="0"/>
              <a:t>Probe the Underlying Physics via Hard Scatterings</a:t>
            </a:r>
            <a:br>
              <a:rPr lang="en-US" altLang="ja-JP" sz="2400" dirty="0"/>
            </a:br>
            <a:r>
              <a:rPr lang="en-US" altLang="ja-JP" sz="2400" dirty="0"/>
              <a:t>TMD vs Collinear Twist-3 Factorizations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767E-FE00-8041-864D-162CE2D5C3EB}" type="datetime1">
              <a:rPr lang="en-US" smtClean="0"/>
              <a:t>7/27/18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33</a:t>
            </a:fld>
            <a:endParaRPr lang="en-US" altLang="ja-JP"/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371600" y="1626466"/>
            <a:ext cx="3034904" cy="2168129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5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15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15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5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15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15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5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15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350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6451997" y="2230766"/>
            <a:ext cx="0" cy="40005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 sz="1350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6337697" y="1945017"/>
            <a:ext cx="342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1500" b="1">
                <a:solidFill>
                  <a:srgbClr val="FF0000"/>
                </a:solidFill>
              </a:rPr>
              <a:t>S</a:t>
            </a:r>
            <a:r>
              <a:rPr kumimoji="0" lang="en-US" altLang="ja-JP" sz="1500" b="1" baseline="-25000">
                <a:solidFill>
                  <a:srgbClr val="FF0000"/>
                </a:solidFill>
              </a:rPr>
              <a:t>q</a:t>
            </a:r>
            <a:endParaRPr kumimoji="0" lang="en-US" altLang="ja-JP" sz="15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846858" y="1818810"/>
            <a:ext cx="238879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050" b="1" dirty="0" err="1">
                <a:latin typeface="Times" pitchFamily="18" charset="0"/>
              </a:rPr>
              <a:t>Phys</a:t>
            </a:r>
            <a:r>
              <a:rPr lang="en-US" altLang="ja-JP" sz="105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6214790" y="1761660"/>
            <a:ext cx="171874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050" b="1" dirty="0" err="1">
                <a:latin typeface="Times" pitchFamily="18" charset="0"/>
              </a:rPr>
              <a:t>Nucl</a:t>
            </a:r>
            <a:r>
              <a:rPr lang="en-US" altLang="ja-JP" sz="1050" b="1" dirty="0">
                <a:latin typeface="Times" pitchFamily="18" charset="0"/>
              </a:rPr>
              <a:t> </a:t>
            </a:r>
            <a:r>
              <a:rPr lang="en-US" altLang="ja-JP" sz="1050" b="1" dirty="0" err="1">
                <a:latin typeface="Times" pitchFamily="18" charset="0"/>
              </a:rPr>
              <a:t>Phys</a:t>
            </a:r>
            <a:r>
              <a:rPr lang="en-US" altLang="ja-JP" sz="105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385645" y="4075581"/>
            <a:ext cx="654161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b="1" dirty="0">
                <a:solidFill>
                  <a:srgbClr val="FF0000"/>
                </a:solidFill>
              </a:rPr>
              <a:t>Collinear Twist-3 (RHIC, </a:t>
            </a:r>
            <a:r>
              <a:rPr kumimoji="0" lang="en-US" altLang="ja-JP" b="1" dirty="0" err="1">
                <a:solidFill>
                  <a:srgbClr val="FF0000"/>
                </a:solidFill>
              </a:rPr>
              <a:t>Fermilab</a:t>
            </a:r>
            <a:r>
              <a:rPr kumimoji="0" lang="en-US" altLang="ja-JP" b="1" dirty="0">
                <a:solidFill>
                  <a:srgbClr val="FF0000"/>
                </a:solidFill>
              </a:rPr>
              <a:t>):</a:t>
            </a:r>
            <a:r>
              <a:rPr kumimoji="0" lang="en-US" altLang="ja-JP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1500" dirty="0"/>
              <a:t>    quark-gluon/gluon-gluon correlation</a:t>
            </a:r>
            <a:endParaRPr kumimoji="0" lang="en-US" altLang="ja-JP" sz="15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/>
          </p:nvPr>
        </p:nvGraphicFramePr>
        <p:xfrm>
          <a:off x="1314450" y="3473495"/>
          <a:ext cx="2280027" cy="415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3473495"/>
                        <a:ext cx="2280027" cy="4156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/>
          </p:nvPr>
        </p:nvGraphicFramePr>
        <p:xfrm>
          <a:off x="4572000" y="3535960"/>
          <a:ext cx="2275866" cy="40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535960"/>
                        <a:ext cx="2275866" cy="40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462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C1221-F144-CE4B-A706-6E90E90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05979"/>
            <a:ext cx="5144691" cy="857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700"/>
              <a:t>Nucleon Structure @Leading Twist  Collinear Approximation (I)</a:t>
            </a:r>
          </a:p>
        </p:txBody>
      </p:sp>
      <p:sp>
        <p:nvSpPr>
          <p:cNvPr id="24578" name="Footer Placeholder 4">
            <a:extLst>
              <a:ext uri="{FF2B5EF4-FFF2-40B4-BE49-F238E27FC236}">
                <a16:creationId xmlns:a16="http://schemas.microsoft.com/office/drawing/2014/main" id="{BCE526D8-6031-DB4E-B085-C9124CEC6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898989"/>
                </a:solidFill>
              </a:rPr>
              <a:t>Ming Liu, the 10th Hadron Physics Workshop in China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A93EDC-2628-FE46-BF4F-D0DAF67F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19D7A90-D6DB-4141-9B44-A93B2B65B4A0}" type="slidenum">
              <a:rPr lang="en-US" altLang="en-US" sz="900">
                <a:solidFill>
                  <a:srgbClr val="898989"/>
                </a:solidFill>
              </a:rPr>
              <a:pPr eaLnBrk="1" hangingPunct="1"/>
              <a:t>34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24581" name="Picture 4">
            <a:extLst>
              <a:ext uri="{FF2B5EF4-FFF2-40B4-BE49-F238E27FC236}">
                <a16:creationId xmlns:a16="http://schemas.microsoft.com/office/drawing/2014/main" id="{ABF2AA27-0B61-7B49-8012-1F590137B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79" y="1063228"/>
            <a:ext cx="5306615" cy="328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8" descr="uli_nucleon">
            <a:extLst>
              <a:ext uri="{FF2B5EF4-FFF2-40B4-BE49-F238E27FC236}">
                <a16:creationId xmlns:a16="http://schemas.microsoft.com/office/drawing/2014/main" id="{CB5EABE7-78F2-8349-B3E7-C30A0A67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91" y="0"/>
            <a:ext cx="126563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5">
            <a:extLst>
              <a:ext uri="{FF2B5EF4-FFF2-40B4-BE49-F238E27FC236}">
                <a16:creationId xmlns:a16="http://schemas.microsoft.com/office/drawing/2014/main" id="{4C8DA5D6-52E5-814E-9440-A9102C041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929" y="4352925"/>
            <a:ext cx="3456908" cy="553998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chemeClr val="hlink"/>
                </a:solidFill>
              </a:rPr>
              <a:t>Partonic interpretation of hard scatterings</a:t>
            </a:r>
          </a:p>
          <a:p>
            <a:pPr eaLnBrk="1" hangingPunct="1"/>
            <a:r>
              <a:rPr lang="en-US" altLang="en-US" sz="1500">
                <a:solidFill>
                  <a:schemeClr val="hlink"/>
                </a:solidFill>
              </a:rPr>
              <a:t>Universal functions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726D4-EF4C-3349-94E8-352023E4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3C0A-927A-5D4B-A831-E906B2262C62}" type="datetime1">
              <a:rPr lang="en-US" smtClean="0"/>
              <a:t>7/27/18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54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2">
            <a:extLst>
              <a:ext uri="{FF2B5EF4-FFF2-40B4-BE49-F238E27FC236}">
                <a16:creationId xmlns:a16="http://schemas.microsoft.com/office/drawing/2014/main" id="{1C19AC5F-82B9-8A4C-861A-C39BE077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288" y="0"/>
            <a:ext cx="6172200" cy="626269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Including k</a:t>
            </a:r>
            <a:r>
              <a:rPr lang="en-US" altLang="en-US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T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… 5 more (II)</a:t>
            </a:r>
          </a:p>
        </p:txBody>
      </p:sp>
      <p:pic>
        <p:nvPicPr>
          <p:cNvPr id="26650" name="Picture 3">
            <a:extLst>
              <a:ext uri="{FF2B5EF4-FFF2-40B4-BE49-F238E27FC236}">
                <a16:creationId xmlns:a16="http://schemas.microsoft.com/office/drawing/2014/main" id="{A5C92AC9-C9A6-D84D-B07C-FF6C72B08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1638" y="626269"/>
            <a:ext cx="5642372" cy="1488281"/>
          </a:xfrm>
          <a:noFill/>
        </p:spPr>
      </p:pic>
      <p:sp>
        <p:nvSpPr>
          <p:cNvPr id="26629" name="Footer Placeholder 4">
            <a:extLst>
              <a:ext uri="{FF2B5EF4-FFF2-40B4-BE49-F238E27FC236}">
                <a16:creationId xmlns:a16="http://schemas.microsoft.com/office/drawing/2014/main" id="{609EB1FA-131A-1E4F-B7D6-09B54216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898989"/>
                </a:solidFill>
              </a:rPr>
              <a:t>Ming Liu, the 10th Hadron Physics Workshop in China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74C4A9CF-AD81-5B4B-B5A5-96420577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B64AB57-1C8C-EA48-A807-B261E1E8DC87}" type="slidenum">
              <a:rPr lang="en-US" altLang="en-US" sz="900">
                <a:solidFill>
                  <a:srgbClr val="898989"/>
                </a:solidFill>
              </a:rPr>
              <a:pPr eaLnBrk="1" hangingPunct="1"/>
              <a:t>35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26632" name="Picture 3" descr="distrib">
            <a:extLst>
              <a:ext uri="{FF2B5EF4-FFF2-40B4-BE49-F238E27FC236}">
                <a16:creationId xmlns:a16="http://schemas.microsoft.com/office/drawing/2014/main" id="{27CEAA8C-A788-C949-8F8C-C6185FFB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209800"/>
            <a:ext cx="2990850" cy="233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5">
            <a:extLst>
              <a:ext uri="{FF2B5EF4-FFF2-40B4-BE49-F238E27FC236}">
                <a16:creationId xmlns:a16="http://schemas.microsoft.com/office/drawing/2014/main" id="{1E859ED6-7BDA-FC4C-9690-57545E4D8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2686050"/>
            <a:ext cx="8572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endParaRPr lang="en-US" altLang="en-US" sz="15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6634" name="Rectangle 6">
            <a:extLst>
              <a:ext uri="{FF2B5EF4-FFF2-40B4-BE49-F238E27FC236}">
                <a16:creationId xmlns:a16="http://schemas.microsoft.com/office/drawing/2014/main" id="{30084DE8-5088-7C42-8FC7-CED0A8B88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276999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35" name="Rectangle 7">
            <a:extLst>
              <a:ext uri="{FF2B5EF4-FFF2-40B4-BE49-F238E27FC236}">
                <a16:creationId xmlns:a16="http://schemas.microsoft.com/office/drawing/2014/main" id="{F1617D38-BE5C-E841-BF7D-D7B0B93DF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656" y="330473"/>
            <a:ext cx="2135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6636" name="Rectangle 8">
            <a:extLst>
              <a:ext uri="{FF2B5EF4-FFF2-40B4-BE49-F238E27FC236}">
                <a16:creationId xmlns:a16="http://schemas.microsoft.com/office/drawing/2014/main" id="{5E105C74-7B97-894C-935E-C9B9ABD4B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29320"/>
            <a:ext cx="5020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</a:pPr>
            <a:r>
              <a:rPr lang="en-US" altLang="en-US" sz="900">
                <a:latin typeface="Times New Roman" panose="02020603050405020304" pitchFamily="18" charset="0"/>
              </a:rPr>
              <a:t>          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6637" name="Rectangle 9">
            <a:extLst>
              <a:ext uri="{FF2B5EF4-FFF2-40B4-BE49-F238E27FC236}">
                <a16:creationId xmlns:a16="http://schemas.microsoft.com/office/drawing/2014/main" id="{5D061112-995F-DC4B-AA6D-07AC5E8C5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099617"/>
            <a:ext cx="4443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</a:pPr>
            <a:r>
              <a:rPr lang="en-US" altLang="en-US" sz="900">
                <a:latin typeface="Times New Roman" panose="02020603050405020304" pitchFamily="18" charset="0"/>
              </a:rPr>
              <a:t>        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A65C003B-6818-2448-9566-C92C9B22C4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18023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87" name="Equation" r:id="rId6" imgW="2628900" imgH="4978400" progId="Equation.3">
                  <p:embed/>
                </p:oleObj>
              </mc:Choice>
              <mc:Fallback>
                <p:oleObj name="Equation" r:id="rId6" imgW="2628900" imgH="4978400" progId="Equation.3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A65C003B-6818-2448-9566-C92C9B22C4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318023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Rectangle 11">
            <a:extLst>
              <a:ext uri="{FF2B5EF4-FFF2-40B4-BE49-F238E27FC236}">
                <a16:creationId xmlns:a16="http://schemas.microsoft.com/office/drawing/2014/main" id="{1EAA511C-B7C9-C746-9B7A-F1F46130E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1208902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39" name="Rectangle 12">
            <a:extLst>
              <a:ext uri="{FF2B5EF4-FFF2-40B4-BE49-F238E27FC236}">
                <a16:creationId xmlns:a16="http://schemas.microsoft.com/office/drawing/2014/main" id="{52AD1224-DFF8-F240-9CE6-31ADAE73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180452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graphicFrame>
        <p:nvGraphicFramePr>
          <p:cNvPr id="26627" name="Object 3">
            <a:extLst>
              <a:ext uri="{FF2B5EF4-FFF2-40B4-BE49-F238E27FC236}">
                <a16:creationId xmlns:a16="http://schemas.microsoft.com/office/drawing/2014/main" id="{716DDA2E-20FA-AA47-8007-2790445D26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2525317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88" name="Equation" r:id="rId8" imgW="2628900" imgH="4978400" progId="Equation.3">
                  <p:embed/>
                </p:oleObj>
              </mc:Choice>
              <mc:Fallback>
                <p:oleObj name="Equation" r:id="rId8" imgW="2628900" imgH="4978400" progId="Equation.3">
                  <p:embed/>
                  <p:pic>
                    <p:nvPicPr>
                      <p:cNvPr id="26627" name="Object 3">
                        <a:extLst>
                          <a:ext uri="{FF2B5EF4-FFF2-40B4-BE49-F238E27FC236}">
                            <a16:creationId xmlns:a16="http://schemas.microsoft.com/office/drawing/2014/main" id="{716DDA2E-20FA-AA47-8007-2790445D26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525317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0" name="Rectangle 14">
            <a:extLst>
              <a:ext uri="{FF2B5EF4-FFF2-40B4-BE49-F238E27FC236}">
                <a16:creationId xmlns:a16="http://schemas.microsoft.com/office/drawing/2014/main" id="{0398E2B7-0D27-AF4E-ACF5-D3B5857DF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412624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graphicFrame>
        <p:nvGraphicFramePr>
          <p:cNvPr id="26628" name="Object 4">
            <a:extLst>
              <a:ext uri="{FF2B5EF4-FFF2-40B4-BE49-F238E27FC236}">
                <a16:creationId xmlns:a16="http://schemas.microsoft.com/office/drawing/2014/main" id="{9C2E8034-28A1-914A-9B52-35E41DA23E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2689623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89" name="Equation" r:id="rId9" imgW="2628900" imgH="4978400" progId="Equation.3">
                  <p:embed/>
                </p:oleObj>
              </mc:Choice>
              <mc:Fallback>
                <p:oleObj name="Equation" r:id="rId9" imgW="2628900" imgH="4978400" progId="Equation.3">
                  <p:embed/>
                  <p:pic>
                    <p:nvPicPr>
                      <p:cNvPr id="26628" name="Object 4">
                        <a:extLst>
                          <a:ext uri="{FF2B5EF4-FFF2-40B4-BE49-F238E27FC236}">
                            <a16:creationId xmlns:a16="http://schemas.microsoft.com/office/drawing/2014/main" id="{9C2E8034-28A1-914A-9B52-35E41DA23E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689623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1" name="Rectangle 16">
            <a:extLst>
              <a:ext uri="{FF2B5EF4-FFF2-40B4-BE49-F238E27FC236}">
                <a16:creationId xmlns:a16="http://schemas.microsoft.com/office/drawing/2014/main" id="{F41CEBDE-DE8F-2146-8F32-D08771091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4356" y="2841501"/>
            <a:ext cx="4443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</a:pPr>
            <a:r>
              <a:rPr lang="en-US" altLang="en-US" sz="900">
                <a:latin typeface="Times New Roman" panose="02020603050405020304" pitchFamily="18" charset="0"/>
              </a:rPr>
              <a:t>        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6642" name="Rectangle 17">
            <a:extLst>
              <a:ext uri="{FF2B5EF4-FFF2-40B4-BE49-F238E27FC236}">
                <a16:creationId xmlns:a16="http://schemas.microsoft.com/office/drawing/2014/main" id="{0F73BC6F-D812-6545-B373-768DF24D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424684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6643" name="Rectangle 18">
            <a:extLst>
              <a:ext uri="{FF2B5EF4-FFF2-40B4-BE49-F238E27FC236}">
                <a16:creationId xmlns:a16="http://schemas.microsoft.com/office/drawing/2014/main" id="{56504243-DC36-444D-900A-604FB0297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034" y="2209800"/>
            <a:ext cx="1769165" cy="100421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44" name="Rectangle 19">
            <a:extLst>
              <a:ext uri="{FF2B5EF4-FFF2-40B4-BE49-F238E27FC236}">
                <a16:creationId xmlns:a16="http://schemas.microsoft.com/office/drawing/2014/main" id="{CFB758A9-BD15-8246-83A2-C84806FBE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799" y="3315015"/>
            <a:ext cx="1815549" cy="78351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45" name="Text Box 20">
            <a:extLst>
              <a:ext uri="{FF2B5EF4-FFF2-40B4-BE49-F238E27FC236}">
                <a16:creationId xmlns:a16="http://schemas.microsoft.com/office/drawing/2014/main" id="{D80C7CCD-009E-1D4D-B2BD-6B921E54A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2409825"/>
            <a:ext cx="15430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>
                <a:solidFill>
                  <a:schemeClr val="accent2"/>
                </a:solidFill>
                <a:latin typeface="Arial" panose="020B0604020202020204" pitchFamily="34" charset="0"/>
              </a:rPr>
              <a:t>No K</a:t>
            </a:r>
            <a:r>
              <a:rPr lang="en-US" altLang="en-US" sz="1500" baseline="-25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┴</a:t>
            </a:r>
            <a:r>
              <a:rPr lang="en-US" altLang="en-US" sz="15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dependence</a:t>
            </a:r>
          </a:p>
        </p:txBody>
      </p:sp>
      <p:sp>
        <p:nvSpPr>
          <p:cNvPr id="26646" name="Text Box 21">
            <a:extLst>
              <a:ext uri="{FF2B5EF4-FFF2-40B4-BE49-F238E27FC236}">
                <a16:creationId xmlns:a16="http://schemas.microsoft.com/office/drawing/2014/main" id="{ACBCA3F6-CACD-7D45-BD2C-D5CFCA55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988" y="3352800"/>
            <a:ext cx="1714500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>
                <a:solidFill>
                  <a:srgbClr val="FF3300"/>
                </a:solidFill>
                <a:latin typeface="Arial" panose="020B0604020202020204" pitchFamily="34" charset="0"/>
              </a:rPr>
              <a:t>K</a:t>
            </a:r>
            <a:r>
              <a:rPr lang="en-US" altLang="en-US" sz="1500" baseline="-25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┴</a:t>
            </a:r>
            <a:r>
              <a:rPr lang="en-US" altLang="en-US" sz="15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dependent </a:t>
            </a:r>
          </a:p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T-odd</a:t>
            </a:r>
          </a:p>
        </p:txBody>
      </p:sp>
      <p:sp>
        <p:nvSpPr>
          <p:cNvPr id="26647" name="Rectangle 22">
            <a:extLst>
              <a:ext uri="{FF2B5EF4-FFF2-40B4-BE49-F238E27FC236}">
                <a16:creationId xmlns:a16="http://schemas.microsoft.com/office/drawing/2014/main" id="{7DB36AEF-D506-5848-925D-B62F54D3F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161652"/>
            <a:ext cx="3533775" cy="5539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48" name="Rectangle 23">
            <a:extLst>
              <a:ext uri="{FF2B5EF4-FFF2-40B4-BE49-F238E27FC236}">
                <a16:creationId xmlns:a16="http://schemas.microsoft.com/office/drawing/2014/main" id="{BDE450EC-C059-3441-AD19-F8885F7C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2337614"/>
            <a:ext cx="1514475" cy="5539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49" name="Text Box 24">
            <a:extLst>
              <a:ext uri="{FF2B5EF4-FFF2-40B4-BE49-F238E27FC236}">
                <a16:creationId xmlns:a16="http://schemas.microsoft.com/office/drawing/2014/main" id="{DFC7688C-2697-1645-AE56-8905F4D62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145631"/>
            <a:ext cx="1647825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>
                <a:solidFill>
                  <a:schemeClr val="accent1"/>
                </a:solidFill>
                <a:latin typeface="Arial" panose="020B0604020202020204" pitchFamily="34" charset="0"/>
              </a:rPr>
              <a:t>K</a:t>
            </a:r>
            <a:r>
              <a:rPr lang="en-US" altLang="en-US" sz="1500" baseline="-25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┴</a:t>
            </a:r>
            <a:r>
              <a:rPr lang="en-US" altLang="en-US"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dependent </a:t>
            </a:r>
          </a:p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T-even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F86CF-79BA-3942-B94C-83043579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231CD-CC3C-1C4C-A693-2E536216D137}" type="datetime1">
              <a:rPr lang="en-US" smtClean="0"/>
              <a:t>7/27/18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80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7CFCB8-5BD9-1E42-9220-B6E73891F476}"/>
              </a:ext>
            </a:extLst>
          </p:cNvPr>
          <p:cNvSpPr txBox="1"/>
          <p:nvPr/>
        </p:nvSpPr>
        <p:spPr>
          <a:xfrm>
            <a:off x="534256" y="191535"/>
            <a:ext cx="792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Dark Sector Physics Search Program at </a:t>
            </a:r>
            <a:r>
              <a:rPr lang="en-US" sz="2800" b="1" dirty="0" err="1"/>
              <a:t>SeaQuest</a:t>
            </a:r>
            <a:endParaRPr lang="en-US" sz="28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1AC274-9620-FD47-97B6-AF0D36C421B6}"/>
              </a:ext>
            </a:extLst>
          </p:cNvPr>
          <p:cNvGrpSpPr/>
          <p:nvPr/>
        </p:nvGrpSpPr>
        <p:grpSpPr>
          <a:xfrm>
            <a:off x="1410214" y="1179847"/>
            <a:ext cx="6318851" cy="3064630"/>
            <a:chOff x="1410214" y="1179847"/>
            <a:chExt cx="6318851" cy="306463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7EDD100-6B57-E141-B37A-FAA677A68DBB}"/>
                </a:ext>
              </a:extLst>
            </p:cNvPr>
            <p:cNvGrpSpPr/>
            <p:nvPr/>
          </p:nvGrpSpPr>
          <p:grpSpPr>
            <a:xfrm>
              <a:off x="1428271" y="1179847"/>
              <a:ext cx="6264950" cy="3064630"/>
              <a:chOff x="659568" y="760199"/>
              <a:chExt cx="11137689" cy="544823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758460D-ED1F-B24C-BC10-7D3B66572A18}"/>
                  </a:ext>
                </a:extLst>
              </p:cNvPr>
              <p:cNvGrpSpPr/>
              <p:nvPr/>
            </p:nvGrpSpPr>
            <p:grpSpPr>
              <a:xfrm>
                <a:off x="659568" y="760199"/>
                <a:ext cx="11137689" cy="5448230"/>
                <a:chOff x="659568" y="760199"/>
                <a:chExt cx="11137689" cy="5448230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5567203E-2441-714C-93E6-1C6621E5FC67}"/>
                    </a:ext>
                  </a:extLst>
                </p:cNvPr>
                <p:cNvGrpSpPr/>
                <p:nvPr/>
              </p:nvGrpSpPr>
              <p:grpSpPr>
                <a:xfrm>
                  <a:off x="659568" y="760199"/>
                  <a:ext cx="11137689" cy="5448230"/>
                  <a:chOff x="659568" y="760199"/>
                  <a:chExt cx="11137689" cy="5448230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D143F7F7-787D-B045-A7A0-B91E1CFA483D}"/>
                      </a:ext>
                    </a:extLst>
                  </p:cNvPr>
                  <p:cNvGrpSpPr/>
                  <p:nvPr/>
                </p:nvGrpSpPr>
                <p:grpSpPr>
                  <a:xfrm>
                    <a:off x="659568" y="809468"/>
                    <a:ext cx="11137689" cy="479685"/>
                    <a:chOff x="659568" y="809468"/>
                    <a:chExt cx="11137689" cy="479685"/>
                  </a:xfrm>
                </p:grpSpPr>
                <p:sp>
                  <p:nvSpPr>
                    <p:cNvPr id="5" name="Rectangle 4">
                      <a:extLst>
                        <a:ext uri="{FF2B5EF4-FFF2-40B4-BE49-F238E27FC236}">
                          <a16:creationId xmlns:a16="http://schemas.microsoft.com/office/drawing/2014/main" id="{22493AEA-7DEC-A04B-88A9-DCD20FD20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568" y="809468"/>
                      <a:ext cx="3612629" cy="479685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013" dirty="0"/>
                        <a:t>2018       2019        2020       2021</a:t>
                      </a:r>
                    </a:p>
                  </p:txBody>
                </p:sp>
                <p:sp>
                  <p:nvSpPr>
                    <p:cNvPr id="7" name="Rectangle 6">
                      <a:extLst>
                        <a:ext uri="{FF2B5EF4-FFF2-40B4-BE49-F238E27FC236}">
                          <a16:creationId xmlns:a16="http://schemas.microsoft.com/office/drawing/2014/main" id="{7E7A056A-76EE-7247-8FBC-62A86EF4B2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2098" y="809468"/>
                      <a:ext cx="3612629" cy="479685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013" dirty="0"/>
                        <a:t>2022         2023         2024        2025 </a:t>
                      </a:r>
                    </a:p>
                  </p:txBody>
                </p:sp>
                <p:sp>
                  <p:nvSpPr>
                    <p:cNvPr id="8" name="Rectangle 7">
                      <a:extLst>
                        <a:ext uri="{FF2B5EF4-FFF2-40B4-BE49-F238E27FC236}">
                          <a16:creationId xmlns:a16="http://schemas.microsoft.com/office/drawing/2014/main" id="{6D79D9CF-298A-C94A-AEB6-1E672258C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4628" y="809468"/>
                      <a:ext cx="3612629" cy="479685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013" dirty="0"/>
                        <a:t>2026      2027                …  2030+</a:t>
                      </a:r>
                    </a:p>
                  </p:txBody>
                </p:sp>
              </p:grp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886625C-8522-1247-9E78-20608FE4E3FD}"/>
                      </a:ext>
                    </a:extLst>
                  </p:cNvPr>
                  <p:cNvSpPr txBox="1"/>
                  <p:nvPr/>
                </p:nvSpPr>
                <p:spPr>
                  <a:xfrm>
                    <a:off x="2159335" y="2009479"/>
                    <a:ext cx="1870028" cy="5952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88" dirty="0"/>
                      <a:t>Parasitic Dark Sector </a:t>
                    </a:r>
                  </a:p>
                  <a:p>
                    <a:r>
                      <a:rPr lang="en-US" sz="788" dirty="0"/>
                      <a:t>Physics with E1039</a:t>
                    </a:r>
                  </a:p>
                </p:txBody>
              </p:sp>
              <p:sp>
                <p:nvSpPr>
                  <p:cNvPr id="19" name="Right Arrow 18">
                    <a:extLst>
                      <a:ext uri="{FF2B5EF4-FFF2-40B4-BE49-F238E27FC236}">
                        <a16:creationId xmlns:a16="http://schemas.microsoft.com/office/drawing/2014/main" id="{218C5016-D69F-7A40-B5A4-267627441215}"/>
                      </a:ext>
                    </a:extLst>
                  </p:cNvPr>
                  <p:cNvSpPr/>
                  <p:nvPr/>
                </p:nvSpPr>
                <p:spPr>
                  <a:xfrm>
                    <a:off x="1967270" y="2467751"/>
                    <a:ext cx="1879490" cy="185075"/>
                  </a:xfrm>
                  <a:prstGeom prst="rightArrow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13" dirty="0"/>
                      <a:t> 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C328529-FBBB-3449-A282-BEC8DAE2DD3D}"/>
                      </a:ext>
                    </a:extLst>
                  </p:cNvPr>
                  <p:cNvSpPr txBox="1"/>
                  <p:nvPr/>
                </p:nvSpPr>
                <p:spPr>
                  <a:xfrm>
                    <a:off x="3303493" y="4001660"/>
                    <a:ext cx="1676244" cy="5952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88" dirty="0" err="1"/>
                      <a:t>EMCal</a:t>
                    </a:r>
                    <a:r>
                      <a:rPr lang="en-US" sz="788" dirty="0"/>
                      <a:t> installation </a:t>
                    </a:r>
                  </a:p>
                  <a:p>
                    <a:r>
                      <a:rPr lang="en-US" sz="788" dirty="0"/>
                      <a:t>&amp; commissioning </a:t>
                    </a:r>
                  </a:p>
                </p:txBody>
              </p:sp>
              <p:sp>
                <p:nvSpPr>
                  <p:cNvPr id="21" name="Right Arrow 20">
                    <a:extLst>
                      <a:ext uri="{FF2B5EF4-FFF2-40B4-BE49-F238E27FC236}">
                        <a16:creationId xmlns:a16="http://schemas.microsoft.com/office/drawing/2014/main" id="{97BD2160-B943-5C49-902A-C9B5F2EE9E5D}"/>
                      </a:ext>
                    </a:extLst>
                  </p:cNvPr>
                  <p:cNvSpPr/>
                  <p:nvPr/>
                </p:nvSpPr>
                <p:spPr>
                  <a:xfrm>
                    <a:off x="4354142" y="5309209"/>
                    <a:ext cx="2334948" cy="210386"/>
                  </a:xfrm>
                  <a:prstGeom prst="right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 dirty="0"/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D01FC1DB-95F9-0843-A3A7-2AEC12959A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8953" y="4014269"/>
                    <a:ext cx="1636347" cy="8108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88" dirty="0"/>
                      <a:t>Long shutdown, </a:t>
                    </a:r>
                  </a:p>
                  <a:p>
                    <a:r>
                      <a:rPr lang="en-US" sz="788" dirty="0"/>
                      <a:t>detector upgrade </a:t>
                    </a:r>
                  </a:p>
                  <a:p>
                    <a:endParaRPr lang="en-US" sz="788" dirty="0"/>
                  </a:p>
                </p:txBody>
              </p:sp>
              <p:sp>
                <p:nvSpPr>
                  <p:cNvPr id="23" name="Right Arrow 22">
                    <a:extLst>
                      <a:ext uri="{FF2B5EF4-FFF2-40B4-BE49-F238E27FC236}">
                        <a16:creationId xmlns:a16="http://schemas.microsoft.com/office/drawing/2014/main" id="{C125D525-B5DB-A84B-ABF8-09590BC32223}"/>
                      </a:ext>
                    </a:extLst>
                  </p:cNvPr>
                  <p:cNvSpPr/>
                  <p:nvPr/>
                </p:nvSpPr>
                <p:spPr>
                  <a:xfrm>
                    <a:off x="3777483" y="4517309"/>
                    <a:ext cx="562406" cy="169145"/>
                  </a:xfrm>
                  <a:prstGeom prst="right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 dirty="0"/>
                  </a:p>
                </p:txBody>
              </p: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88B239E7-6F90-BE40-81C4-0D5832C2B2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47520" y="760199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4A552264-CCB8-A74F-A4F4-858AF0CF59B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364235" y="801448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9CADACB7-C76A-FE40-9858-A8BE0E6F252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551475" y="809470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94BF7583-06AB-8C45-BDA2-7AD1EA03D50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35774" y="809470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1C7F28E3-3CEE-2744-A697-98338DCBE16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216155" y="809468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F85F79A-67D0-E349-A106-0926395E124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238400" y="809471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9CF86AF-7050-6F46-A283-7156C9878AD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9976995" y="793428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746CB7E4-C977-6142-A31B-FD83BC4F7E9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104807" y="809468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57C5F0F1-5305-5B4F-8FB6-A3AF2E7D77C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1786383" y="792835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4E8E6704-F152-4E4F-B330-962ACC395BC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48072" y="809468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A1D0919-E190-0541-932C-B7345FCCE2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743" y="6208426"/>
                  <a:ext cx="1112551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32ADB62-EB92-304F-ABB0-F56631380213}"/>
                    </a:ext>
                  </a:extLst>
                </p:cNvPr>
                <p:cNvCxnSpPr/>
                <p:nvPr/>
              </p:nvCxnSpPr>
              <p:spPr>
                <a:xfrm flipH="1">
                  <a:off x="671743" y="792835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ADC05DF-4E06-7347-A4BC-38C40FA9E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389" y="809468"/>
                <a:ext cx="1112551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8923530-78E6-E54C-98F6-268B2A5CBB2B}"/>
                </a:ext>
              </a:extLst>
            </p:cNvPr>
            <p:cNvSpPr txBox="1"/>
            <p:nvPr/>
          </p:nvSpPr>
          <p:spPr>
            <a:xfrm>
              <a:off x="3503054" y="3591510"/>
              <a:ext cx="1370888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DP search w/ </a:t>
              </a:r>
              <a:r>
                <a:rPr lang="en-US" sz="788" dirty="0" err="1"/>
                <a:t>EMCal</a:t>
              </a:r>
              <a:r>
                <a:rPr lang="en-US" sz="788" dirty="0"/>
                <a:t> upgrade</a:t>
              </a: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5DD6B102-E4D5-C64C-9357-72DA46AEA216}"/>
                </a:ext>
              </a:extLst>
            </p:cNvPr>
            <p:cNvSpPr/>
            <p:nvPr/>
          </p:nvSpPr>
          <p:spPr>
            <a:xfrm>
              <a:off x="1521916" y="1803633"/>
              <a:ext cx="758981" cy="97087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25FA74E-B5DF-6941-8A6C-A941D5B830AF}"/>
                </a:ext>
              </a:extLst>
            </p:cNvPr>
            <p:cNvSpPr txBox="1"/>
            <p:nvPr/>
          </p:nvSpPr>
          <p:spPr>
            <a:xfrm>
              <a:off x="1482958" y="1553639"/>
              <a:ext cx="936475" cy="334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E1039 installation </a:t>
              </a:r>
            </a:p>
            <a:p>
              <a:r>
                <a:rPr lang="en-US" sz="788" dirty="0"/>
                <a:t>&amp; commissioning</a:t>
              </a:r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6CCD7EA1-0B5C-1142-BF88-74D50EE04667}"/>
                </a:ext>
              </a:extLst>
            </p:cNvPr>
            <p:cNvSpPr/>
            <p:nvPr/>
          </p:nvSpPr>
          <p:spPr>
            <a:xfrm>
              <a:off x="1434377" y="2744821"/>
              <a:ext cx="2057391" cy="11737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0C4CE0-0004-B443-A036-8C9A1A220DE8}"/>
                </a:ext>
              </a:extLst>
            </p:cNvPr>
            <p:cNvSpPr txBox="1"/>
            <p:nvPr/>
          </p:nvSpPr>
          <p:spPr>
            <a:xfrm>
              <a:off x="1410214" y="2465696"/>
              <a:ext cx="2092239" cy="334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PHENIX </a:t>
              </a:r>
              <a:r>
                <a:rPr lang="en-US" sz="788" dirty="0" err="1"/>
                <a:t>EMCal</a:t>
              </a:r>
              <a:r>
                <a:rPr lang="en-US" sz="788" dirty="0"/>
                <a:t> refurbishment at </a:t>
              </a:r>
              <a:r>
                <a:rPr lang="en-US" sz="788" dirty="0" err="1"/>
                <a:t>Fermilab</a:t>
              </a:r>
              <a:r>
                <a:rPr lang="en-US" sz="788" dirty="0"/>
                <a:t>,</a:t>
              </a:r>
            </a:p>
            <a:p>
              <a:r>
                <a:rPr lang="en-US" sz="788" dirty="0"/>
                <a:t>HEP dark sector physics program development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5CB5D19B-FBD6-3B45-8824-8F1D5149B9BD}"/>
                </a:ext>
              </a:extLst>
            </p:cNvPr>
            <p:cNvSpPr/>
            <p:nvPr/>
          </p:nvSpPr>
          <p:spPr>
            <a:xfrm>
              <a:off x="5825131" y="3728137"/>
              <a:ext cx="1814570" cy="13157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FF4EEC-7F10-A24E-8458-09D587A8DBE0}"/>
                </a:ext>
              </a:extLst>
            </p:cNvPr>
            <p:cNvSpPr txBox="1"/>
            <p:nvPr/>
          </p:nvSpPr>
          <p:spPr>
            <a:xfrm>
              <a:off x="5807815" y="3448117"/>
              <a:ext cx="1752403" cy="334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High luminosity dark sector physics </a:t>
              </a:r>
            </a:p>
            <a:p>
              <a:r>
                <a:rPr lang="en-US" sz="788" dirty="0"/>
                <a:t>program at </a:t>
              </a:r>
              <a:r>
                <a:rPr lang="en-US" sz="788" dirty="0" err="1"/>
                <a:t>Fermilab</a:t>
              </a:r>
              <a:r>
                <a:rPr lang="en-US" sz="788" dirty="0"/>
                <a:t> Intensity Frontier</a:t>
              </a:r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FB8EFF25-FEC8-CB47-8EA3-F2C77F1E05EC}"/>
                </a:ext>
              </a:extLst>
            </p:cNvPr>
            <p:cNvSpPr/>
            <p:nvPr/>
          </p:nvSpPr>
          <p:spPr>
            <a:xfrm>
              <a:off x="4868650" y="3286324"/>
              <a:ext cx="956481" cy="102041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7119DD9-6165-6248-8659-F7CDC7E66F56}"/>
                </a:ext>
              </a:extLst>
            </p:cNvPr>
            <p:cNvGrpSpPr/>
            <p:nvPr/>
          </p:nvGrpSpPr>
          <p:grpSpPr>
            <a:xfrm>
              <a:off x="6690167" y="1676586"/>
              <a:ext cx="969537" cy="474376"/>
              <a:chOff x="9282896" y="1837596"/>
              <a:chExt cx="1723621" cy="843334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35B45D-4B38-B44B-8E2F-88FDB8D5C275}"/>
                  </a:ext>
                </a:extLst>
              </p:cNvPr>
              <p:cNvGrpSpPr/>
              <p:nvPr/>
            </p:nvGrpSpPr>
            <p:grpSpPr>
              <a:xfrm>
                <a:off x="9769141" y="1837596"/>
                <a:ext cx="1237376" cy="843334"/>
                <a:chOff x="9769141" y="1837596"/>
                <a:chExt cx="1237376" cy="843334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A35A762-8713-1F45-9435-867F6442EF91}"/>
                    </a:ext>
                  </a:extLst>
                </p:cNvPr>
                <p:cNvSpPr txBox="1"/>
                <p:nvPr/>
              </p:nvSpPr>
              <p:spPr>
                <a:xfrm>
                  <a:off x="9778473" y="1837596"/>
                  <a:ext cx="1106286" cy="4412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13" b="1" dirty="0"/>
                    <a:t>Planned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EA3E608-307C-7548-96EF-F24A3B3B935C}"/>
                    </a:ext>
                  </a:extLst>
                </p:cNvPr>
                <p:cNvSpPr txBox="1"/>
                <p:nvPr/>
              </p:nvSpPr>
              <p:spPr>
                <a:xfrm>
                  <a:off x="9769141" y="2239670"/>
                  <a:ext cx="1237376" cy="4412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13" b="1" dirty="0"/>
                    <a:t>Proposed</a:t>
                  </a: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1FFEEF6-EA01-2741-9E3C-3498BA01F5D1}"/>
                  </a:ext>
                </a:extLst>
              </p:cNvPr>
              <p:cNvGrpSpPr/>
              <p:nvPr/>
            </p:nvGrpSpPr>
            <p:grpSpPr>
              <a:xfrm>
                <a:off x="9282896" y="1922442"/>
                <a:ext cx="515891" cy="626847"/>
                <a:chOff x="9282896" y="1922442"/>
                <a:chExt cx="515891" cy="626847"/>
              </a:xfrm>
            </p:grpSpPr>
            <p:sp>
              <p:nvSpPr>
                <p:cNvPr id="49" name="Right Arrow 48">
                  <a:extLst>
                    <a:ext uri="{FF2B5EF4-FFF2-40B4-BE49-F238E27FC236}">
                      <a16:creationId xmlns:a16="http://schemas.microsoft.com/office/drawing/2014/main" id="{7595086E-67ED-1940-9375-BD36AC006DEC}"/>
                    </a:ext>
                  </a:extLst>
                </p:cNvPr>
                <p:cNvSpPr/>
                <p:nvPr/>
              </p:nvSpPr>
              <p:spPr>
                <a:xfrm>
                  <a:off x="9282896" y="1922442"/>
                  <a:ext cx="513962" cy="219802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13" dirty="0"/>
                    <a:t> </a:t>
                  </a:r>
                </a:p>
              </p:txBody>
            </p:sp>
            <p:sp>
              <p:nvSpPr>
                <p:cNvPr id="50" name="Right Arrow 49">
                  <a:extLst>
                    <a:ext uri="{FF2B5EF4-FFF2-40B4-BE49-F238E27FC236}">
                      <a16:creationId xmlns:a16="http://schemas.microsoft.com/office/drawing/2014/main" id="{A5057907-2D42-5642-ABE7-B9EE74458645}"/>
                    </a:ext>
                  </a:extLst>
                </p:cNvPr>
                <p:cNvSpPr/>
                <p:nvPr/>
              </p:nvSpPr>
              <p:spPr>
                <a:xfrm>
                  <a:off x="9284825" y="2329487"/>
                  <a:ext cx="513962" cy="219802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13" dirty="0"/>
                    <a:t> </a:t>
                  </a: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C4DAD-96AD-C542-8842-5125A7FCABAB}"/>
                </a:ext>
              </a:extLst>
            </p:cNvPr>
            <p:cNvSpPr txBox="1"/>
            <p:nvPr/>
          </p:nvSpPr>
          <p:spPr>
            <a:xfrm>
              <a:off x="3485734" y="3825227"/>
              <a:ext cx="1922321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Parasitic Nuclear Physics program possible</a:t>
              </a:r>
              <a:endParaRPr lang="en-US" sz="1013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5B4C75-8EDE-FA42-80BC-C1833C899E54}"/>
                </a:ext>
              </a:extLst>
            </p:cNvPr>
            <p:cNvSpPr txBox="1"/>
            <p:nvPr/>
          </p:nvSpPr>
          <p:spPr>
            <a:xfrm>
              <a:off x="5806744" y="3830217"/>
              <a:ext cx="1922321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Parasitic Nuclear Physics program possible</a:t>
              </a:r>
              <a:endParaRPr lang="en-US" sz="1013" dirty="0"/>
            </a:p>
          </p:txBody>
        </p:sp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3251EB3-33FE-0046-9531-F663C889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0E42-E6E6-5940-9EA5-3F4DCE3DEA89}" type="datetime1">
              <a:rPr lang="en-US" smtClean="0"/>
              <a:t>7/27/18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078E20A-E689-0741-8F62-F27C8DD0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7E213D5-3E5F-F843-AC44-6E65A3DA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68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FC24-DCCA-7B44-A0F7-127AADF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82" y="207818"/>
            <a:ext cx="7694468" cy="1180749"/>
          </a:xfrm>
        </p:spPr>
        <p:txBody>
          <a:bodyPr>
            <a:normAutofit/>
          </a:bodyPr>
          <a:lstStyle/>
          <a:p>
            <a:r>
              <a:rPr lang="en-US" b="1" dirty="0"/>
              <a:t>Dark Photon Search at </a:t>
            </a:r>
            <a:r>
              <a:rPr lang="en-US" b="1" dirty="0" err="1"/>
              <a:t>SeaQuest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with all Future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32C0-CD1A-0943-8119-453316A8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3A8F-7764-C84C-BBC0-93B62DA73EB8}" type="datetime1">
              <a:rPr lang="en-US" smtClean="0"/>
              <a:t>7/27/18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EB43-50F7-E84D-B66D-D306A3A9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BCE3-EDDE-9D42-AC40-3036A26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98831-F088-1742-8098-4392687F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371561"/>
            <a:ext cx="4074574" cy="3412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758F-AA0D-CB44-8193-681A8D590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02" y="1442471"/>
            <a:ext cx="3945048" cy="33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95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2886"/>
            <a:ext cx="6172200" cy="535933"/>
          </a:xfrm>
        </p:spPr>
        <p:txBody>
          <a:bodyPr>
            <a:normAutofit fontScale="90000"/>
          </a:bodyPr>
          <a:lstStyle/>
          <a:p>
            <a:r>
              <a:rPr lang="en-US" dirty="0"/>
              <a:t>Dark Higgs</a:t>
            </a:r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779" y="1097204"/>
            <a:ext cx="2407042" cy="1631146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360" y="1252369"/>
            <a:ext cx="2747082" cy="147026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809679"/>
            <a:ext cx="3024013" cy="335255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485900" y="3156945"/>
            <a:ext cx="3535648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Phase-I: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High-mass: </a:t>
            </a:r>
            <a:r>
              <a:rPr lang="en-US" sz="1350" dirty="0" err="1">
                <a:solidFill>
                  <a:srgbClr val="FF0000"/>
                </a:solidFill>
              </a:rPr>
              <a:t>μ</a:t>
            </a:r>
            <a:r>
              <a:rPr lang="en-US" sz="1350" baseline="30000" dirty="0" err="1">
                <a:solidFill>
                  <a:srgbClr val="FF0000"/>
                </a:solidFill>
              </a:rPr>
              <a:t>+</a:t>
            </a:r>
            <a:r>
              <a:rPr lang="en-US" sz="1350" dirty="0" err="1">
                <a:solidFill>
                  <a:srgbClr val="FF0000"/>
                </a:solidFill>
              </a:rPr>
              <a:t>μ</a:t>
            </a:r>
            <a:r>
              <a:rPr lang="en-US" sz="1350" baseline="30000" dirty="0">
                <a:solidFill>
                  <a:srgbClr val="FF0000"/>
                </a:solidFill>
              </a:rPr>
              <a:t>-</a:t>
            </a:r>
            <a:r>
              <a:rPr lang="en-US" sz="1350" dirty="0">
                <a:solidFill>
                  <a:srgbClr val="FF0000"/>
                </a:solidFill>
              </a:rPr>
              <a:t> and hadrons</a:t>
            </a:r>
          </a:p>
          <a:p>
            <a:r>
              <a:rPr lang="en-US" sz="1350" dirty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sz="1350" dirty="0">
                <a:solidFill>
                  <a:srgbClr val="0000FF"/>
                </a:solidFill>
              </a:rPr>
              <a:t>	with </a:t>
            </a:r>
            <a:r>
              <a:rPr lang="en-US" sz="1350" dirty="0" err="1">
                <a:solidFill>
                  <a:srgbClr val="0000FF"/>
                </a:solidFill>
              </a:rPr>
              <a:t>muon</a:t>
            </a:r>
            <a:r>
              <a:rPr lang="en-US" sz="1350" dirty="0">
                <a:solidFill>
                  <a:srgbClr val="0000FF"/>
                </a:solidFill>
              </a:rPr>
              <a:t> probes over electrons</a:t>
            </a:r>
          </a:p>
          <a:p>
            <a:r>
              <a:rPr lang="en-US" sz="1350" b="1" dirty="0">
                <a:solidFill>
                  <a:srgbClr val="800000"/>
                </a:solidFill>
              </a:rPr>
              <a:t>Phase-II: </a:t>
            </a:r>
          </a:p>
          <a:p>
            <a:r>
              <a:rPr lang="en-US" sz="1350" dirty="0">
                <a:solidFill>
                  <a:srgbClr val="008000"/>
                </a:solidFill>
              </a:rPr>
              <a:t>Low-mass: </a:t>
            </a:r>
            <a:r>
              <a:rPr lang="en-US" sz="1350" dirty="0" err="1">
                <a:solidFill>
                  <a:srgbClr val="008000"/>
                </a:solidFill>
              </a:rPr>
              <a:t>e</a:t>
            </a:r>
            <a:r>
              <a:rPr lang="en-US" sz="1350" baseline="30000" dirty="0" err="1">
                <a:solidFill>
                  <a:srgbClr val="008000"/>
                </a:solidFill>
              </a:rPr>
              <a:t>+</a:t>
            </a:r>
            <a:r>
              <a:rPr lang="en-US" sz="1350" dirty="0" err="1">
                <a:solidFill>
                  <a:srgbClr val="008000"/>
                </a:solidFill>
              </a:rPr>
              <a:t>e</a:t>
            </a:r>
            <a:r>
              <a:rPr lang="en-US" sz="1350" baseline="30000" dirty="0">
                <a:solidFill>
                  <a:srgbClr val="008000"/>
                </a:solidFill>
              </a:rPr>
              <a:t>-</a:t>
            </a:r>
            <a:r>
              <a:rPr lang="en-US" sz="1350" dirty="0">
                <a:solidFill>
                  <a:srgbClr val="008000"/>
                </a:solidFill>
              </a:rPr>
              <a:t>,   &lt;200MeV possible</a:t>
            </a:r>
          </a:p>
          <a:p>
            <a:r>
              <a:rPr lang="en-US" sz="1350" dirty="0">
                <a:solidFill>
                  <a:srgbClr val="008000"/>
                </a:solidFill>
              </a:rPr>
              <a:t>High-mass:  hadrons, (5x)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6904" y="910218"/>
            <a:ext cx="1702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Y. Zhang et al, arXiv:1502.06983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5881" y="2747305"/>
            <a:ext cx="9653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arXiv:1312.4992</a:t>
            </a:r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606" y="944724"/>
            <a:ext cx="1824235" cy="34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D4368-8A3D-5643-A156-ABCE6FFB3AF8}" type="datetime1">
              <a:rPr lang="en-US" smtClean="0"/>
              <a:t>7/27/18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38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93121" y="2357732"/>
            <a:ext cx="11095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 err="1"/>
              <a:t>θ</a:t>
            </a:r>
            <a:r>
              <a:rPr lang="en-US" sz="1500" i="1" dirty="0"/>
              <a:t> = μ v/m</a:t>
            </a:r>
            <a:r>
              <a:rPr lang="en-US" sz="1500" i="1" baseline="-25000" dirty="0"/>
              <a:t>h</a:t>
            </a:r>
            <a:r>
              <a:rPr lang="en-US" sz="1500" i="1" baseline="30000" dirty="0"/>
              <a:t>2</a:t>
            </a:r>
            <a:r>
              <a:rPr lang="en-US" sz="1500" dirty="0"/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081345" y="2936185"/>
            <a:ext cx="505811" cy="1412471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42555" y="2905800"/>
            <a:ext cx="3120503" cy="194466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60101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 err="1">
                    <a:solidFill>
                      <a:srgbClr val="008000"/>
                    </a:solidFill>
                  </a:rPr>
                  <a:t>e</a:t>
                </a:r>
                <a:r>
                  <a:rPr lang="en-US" sz="1350" baseline="30000" dirty="0" err="1">
                    <a:solidFill>
                      <a:srgbClr val="008000"/>
                    </a:solidFill>
                  </a:rPr>
                  <a:t>+</a:t>
                </a:r>
                <a:r>
                  <a:rPr lang="en-US" sz="1350" dirty="0" err="1">
                    <a:solidFill>
                      <a:srgbClr val="008000"/>
                    </a:solidFill>
                  </a:rPr>
                  <a:t>e</a:t>
                </a:r>
                <a:r>
                  <a:rPr lang="en-US" sz="1350" baseline="30000" dirty="0">
                    <a:solidFill>
                      <a:srgbClr val="008000"/>
                    </a:solidFill>
                  </a:rPr>
                  <a:t>-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49" y="4361794"/>
              <a:ext cx="67368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 </a:t>
              </a:r>
              <a:r>
                <a:rPr lang="en-US" sz="1350" dirty="0" err="1">
                  <a:solidFill>
                    <a:srgbClr val="FF0000"/>
                  </a:solidFill>
                </a:rPr>
                <a:t>μ</a:t>
              </a:r>
              <a:r>
                <a:rPr lang="en-US" sz="1350" baseline="30000" dirty="0" err="1">
                  <a:solidFill>
                    <a:srgbClr val="FF0000"/>
                  </a:solidFill>
                </a:rPr>
                <a:t>+</a:t>
              </a:r>
              <a:r>
                <a:rPr lang="en-US" sz="1350" dirty="0" err="1">
                  <a:solidFill>
                    <a:srgbClr val="FF0000"/>
                  </a:solidFill>
                </a:rPr>
                <a:t>μ</a:t>
              </a:r>
              <a:r>
                <a:rPr lang="en-US" sz="1350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01910" y="3290343"/>
            <a:ext cx="10080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8000"/>
                </a:solidFill>
              </a:rPr>
              <a:t>Electron ID </a:t>
            </a:r>
          </a:p>
          <a:p>
            <a:r>
              <a:rPr lang="en-US" sz="1350" b="1" dirty="0">
                <a:solidFill>
                  <a:srgbClr val="008000"/>
                </a:solidFill>
              </a:rPr>
              <a:t>upgrade!</a:t>
            </a:r>
          </a:p>
        </p:txBody>
      </p:sp>
    </p:spTree>
    <p:extLst>
      <p:ext uri="{BB962C8B-B14F-4D97-AF65-F5344CB8AC3E}">
        <p14:creationId xmlns:p14="http://schemas.microsoft.com/office/powerpoint/2010/main" val="1115113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04859"/>
            <a:ext cx="6172200" cy="735074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Projected Dark Higgs Sensitivity</a:t>
            </a:r>
            <a:br>
              <a:rPr lang="en-US" dirty="0"/>
            </a:br>
            <a:r>
              <a:rPr lang="en-US" sz="2325" dirty="0">
                <a:solidFill>
                  <a:srgbClr val="0000FF"/>
                </a:solidFill>
              </a:rPr>
              <a:t>POT:1.4x10</a:t>
            </a:r>
            <a:r>
              <a:rPr lang="en-US" sz="2325" baseline="30000" dirty="0">
                <a:solidFill>
                  <a:srgbClr val="0000FF"/>
                </a:solidFill>
              </a:rPr>
              <a:t>18</a:t>
            </a:r>
            <a:r>
              <a:rPr lang="en-US" sz="2325" dirty="0">
                <a:solidFill>
                  <a:srgbClr val="0000FF"/>
                </a:solidFill>
              </a:rPr>
              <a:t> (Phase-I)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74754" y="1234800"/>
            <a:ext cx="3702793" cy="3532463"/>
          </a:xfrm>
        </p:spPr>
        <p:txBody>
          <a:bodyPr>
            <a:normAutofit fontScale="77500" lnSpcReduction="20000"/>
          </a:bodyPr>
          <a:lstStyle/>
          <a:p>
            <a:pPr marL="214313" indent="-214313"/>
            <a:r>
              <a:rPr lang="en-US" dirty="0" err="1"/>
              <a:t>Dimuons</a:t>
            </a:r>
            <a:r>
              <a:rPr lang="en-US" dirty="0"/>
              <a:t> with downstream displaced decay vertices  </a:t>
            </a:r>
          </a:p>
          <a:p>
            <a:pPr marL="214313" indent="-214313"/>
            <a:endParaRPr lang="en-US" dirty="0"/>
          </a:p>
          <a:p>
            <a:pPr marL="214313" indent="-214313"/>
            <a:r>
              <a:rPr lang="en-US" dirty="0"/>
              <a:t>Limited sensitivity to “prompt” large mixing case due to small cross-section</a:t>
            </a:r>
          </a:p>
          <a:p>
            <a:pPr marL="214313" indent="-214313"/>
            <a:endParaRPr lang="en-US" dirty="0"/>
          </a:p>
          <a:p>
            <a:pPr marL="214313" indent="-214313"/>
            <a:r>
              <a:rPr lang="en-US" dirty="0"/>
              <a:t>Dark Higgs or dark photons?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Dimuon</a:t>
            </a:r>
            <a:r>
              <a:rPr lang="en-US" dirty="0">
                <a:solidFill>
                  <a:srgbClr val="FF0000"/>
                </a:solidFill>
              </a:rPr>
              <a:t> kinematic and angular distributions </a:t>
            </a:r>
          </a:p>
          <a:p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Dedicated high luminosity runs optimized for low mass acceptance, mass&lt;3GeV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4A91D-DAA9-3F4F-AD79-C67091B2BC2E}" type="datetime1">
              <a:rPr lang="en-US" smtClean="0"/>
              <a:t>7/27/18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39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86650" y="644505"/>
            <a:ext cx="9076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Y. Zhang (2015)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73243" y="839933"/>
            <a:ext cx="5000933" cy="3927330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5"/>
              <a:ext cx="46422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5x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3" y="4260589"/>
              <a:ext cx="5817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25x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3"/>
              <a:ext cx="46422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390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8649E-C567-8540-87B7-B79A150F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3AEB-6D62-4141-94B5-82D9AF63BE05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1398-0A54-164B-9FEE-CF51086A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B4C4D-4E62-3D4A-8770-32C21F6A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79840-7C07-C84C-A480-EEC022E4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568888"/>
            <a:ext cx="4548756" cy="3006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F346A-2180-FE4F-82AD-DE9EC232B3A6}"/>
              </a:ext>
            </a:extLst>
          </p:cNvPr>
          <p:cNvSpPr txBox="1"/>
          <p:nvPr/>
        </p:nvSpPr>
        <p:spPr>
          <a:xfrm>
            <a:off x="628650" y="1120983"/>
            <a:ext cx="8791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Year 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A3565-B7C0-A04F-847C-35DBF034D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880023" y="3208373"/>
            <a:ext cx="5253662" cy="1948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467E3C-E0B2-B845-AA70-00FD94A6809D}"/>
              </a:ext>
            </a:extLst>
          </p:cNvPr>
          <p:cNvSpPr txBox="1"/>
          <p:nvPr/>
        </p:nvSpPr>
        <p:spPr>
          <a:xfrm>
            <a:off x="457827" y="3575400"/>
            <a:ext cx="2959829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28FF"/>
                </a:solidFill>
              </a:rPr>
              <a:t>E906 targets: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H, D, C, Fe, W</a:t>
            </a:r>
          </a:p>
          <a:p>
            <a:r>
              <a:rPr lang="en-US" sz="1600" b="1" dirty="0">
                <a:solidFill>
                  <a:srgbClr val="1F28FF"/>
                </a:solidFill>
              </a:rPr>
              <a:t>E1039 targets: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Polarized protons (NH</a:t>
            </a:r>
            <a:r>
              <a:rPr lang="en-US" sz="1350" baseline="-25000" dirty="0"/>
              <a:t>3</a:t>
            </a:r>
            <a:r>
              <a:rPr lang="en-US" sz="1350" dirty="0"/>
              <a:t>)</a:t>
            </a:r>
            <a:endParaRPr lang="en-US" sz="1350" baseline="-25000" dirty="0"/>
          </a:p>
          <a:p>
            <a:pPr marL="214313" indent="-214313">
              <a:buFontTx/>
              <a:buChar char="-"/>
            </a:pPr>
            <a:r>
              <a:rPr lang="en-US" sz="1350" dirty="0"/>
              <a:t>Polarized neutrons (ND</a:t>
            </a:r>
            <a:r>
              <a:rPr lang="en-US" sz="1350" baseline="-25000" dirty="0"/>
              <a:t>3</a:t>
            </a:r>
            <a:r>
              <a:rPr lang="en-US" sz="1350" dirty="0"/>
              <a:t>)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D491EE23-B4BD-0E44-B243-CCB9A6FEAE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730" y="2706131"/>
            <a:ext cx="896597" cy="22352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180820"/>
            <a:endParaRPr lang="en-US" sz="45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11373CB9-A313-5841-A1E5-3A8412D57D5B}"/>
              </a:ext>
            </a:extLst>
          </p:cNvPr>
          <p:cNvSpPr>
            <a:spLocks/>
          </p:cNvSpPr>
          <p:nvPr/>
        </p:nvSpPr>
        <p:spPr bwMode="auto">
          <a:xfrm rot="20760000">
            <a:off x="135578" y="2421079"/>
            <a:ext cx="1215554" cy="336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844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563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563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sz="1013" dirty="0"/>
          </a:p>
        </p:txBody>
      </p:sp>
      <p:sp>
        <p:nvSpPr>
          <p:cNvPr id="13" name="Up Arrow Callout 12">
            <a:extLst>
              <a:ext uri="{FF2B5EF4-FFF2-40B4-BE49-F238E27FC236}">
                <a16:creationId xmlns:a16="http://schemas.microsoft.com/office/drawing/2014/main" id="{87B8F194-C9AA-7144-9418-5C83F886A51C}"/>
              </a:ext>
            </a:extLst>
          </p:cNvPr>
          <p:cNvSpPr/>
          <p:nvPr/>
        </p:nvSpPr>
        <p:spPr>
          <a:xfrm>
            <a:off x="1270382" y="2575709"/>
            <a:ext cx="95491" cy="197421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26115-2D56-8746-8363-68F15CD9F25D}"/>
              </a:ext>
            </a:extLst>
          </p:cNvPr>
          <p:cNvSpPr txBox="1"/>
          <p:nvPr/>
        </p:nvSpPr>
        <p:spPr>
          <a:xfrm>
            <a:off x="5895345" y="750320"/>
            <a:ext cx="319898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1F28FF"/>
                </a:solidFill>
              </a:rPr>
              <a:t>120 GeV protons from the Main Injector: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4 sec beam spill very 60 sec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19nS RF, ~10K protons per RF bucket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 5x10</a:t>
            </a:r>
            <a:r>
              <a:rPr lang="en-US" sz="1350" baseline="30000" dirty="0"/>
              <a:t>12</a:t>
            </a:r>
            <a:r>
              <a:rPr lang="en-US" sz="1350" dirty="0"/>
              <a:t> Proton On Target (POT) per spill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Total integrated POT for E1039: </a:t>
            </a:r>
          </a:p>
          <a:p>
            <a:r>
              <a:rPr lang="en-US" sz="1350" dirty="0"/>
              <a:t>      1.4x10</a:t>
            </a:r>
            <a:r>
              <a:rPr lang="en-US" sz="1350" baseline="30000" dirty="0"/>
              <a:t>18</a:t>
            </a:r>
            <a:r>
              <a:rPr lang="en-US" sz="1350" dirty="0"/>
              <a:t> POT 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D0764-7F00-E34E-A82E-E75151BA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23" y="5553"/>
            <a:ext cx="4845393" cy="726734"/>
          </a:xfrm>
        </p:spPr>
        <p:txBody>
          <a:bodyPr/>
          <a:lstStyle/>
          <a:p>
            <a:r>
              <a:rPr lang="en-US" b="1" dirty="0" err="1"/>
              <a:t>SeaQuest</a:t>
            </a:r>
            <a:r>
              <a:rPr lang="en-US" b="1" dirty="0"/>
              <a:t> Spectrometer</a:t>
            </a:r>
          </a:p>
        </p:txBody>
      </p:sp>
    </p:spTree>
    <p:extLst>
      <p:ext uri="{BB962C8B-B14F-4D97-AF65-F5344CB8AC3E}">
        <p14:creationId xmlns:p14="http://schemas.microsoft.com/office/powerpoint/2010/main" val="2644780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82C62F8-319D-F046-982C-386FE6D59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1113" y="139304"/>
            <a:ext cx="6497241" cy="628650"/>
          </a:xfrm>
        </p:spPr>
        <p:txBody>
          <a:bodyPr/>
          <a:lstStyle/>
          <a:p>
            <a:r>
              <a:rPr lang="en-US" altLang="en-US" sz="2400">
                <a:latin typeface="Arial" panose="020B0604020202020204" pitchFamily="34" charset="0"/>
              </a:rPr>
              <a:t>Determine and Calibrate dE/dx with DY in p+A</a:t>
            </a:r>
          </a:p>
        </p:txBody>
      </p:sp>
      <p:sp>
        <p:nvSpPr>
          <p:cNvPr id="9222" name="Rectangle 47">
            <a:extLst>
              <a:ext uri="{FF2B5EF4-FFF2-40B4-BE49-F238E27FC236}">
                <a16:creationId xmlns:a16="http://schemas.microsoft.com/office/drawing/2014/main" id="{74441FB9-878B-C647-8986-160FE0EFA2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94223" y="1310878"/>
            <a:ext cx="2849165" cy="1927622"/>
          </a:xfrm>
        </p:spPr>
        <p:txBody>
          <a:bodyPr/>
          <a:lstStyle/>
          <a:p>
            <a:r>
              <a:rPr lang="en-US" altLang="en-US" sz="1500">
                <a:latin typeface="Arial" panose="020B0604020202020204" pitchFamily="34" charset="0"/>
              </a:rPr>
              <a:t>Known initial state nuclear parton density; </a:t>
            </a:r>
          </a:p>
          <a:p>
            <a:r>
              <a:rPr lang="en-US" altLang="en-US" sz="1500">
                <a:latin typeface="Arial" panose="020B0604020202020204" pitchFamily="34" charset="0"/>
              </a:rPr>
              <a:t>Minimal final-state interactions of the detected particles.</a:t>
            </a:r>
          </a:p>
          <a:p>
            <a:r>
              <a:rPr lang="en-US" altLang="en-US" sz="1500">
                <a:latin typeface="Arial" panose="020B0604020202020204" pitchFamily="34" charset="0"/>
              </a:rPr>
              <a:t>E906: No shadowing correction at moderate X</a:t>
            </a:r>
            <a:r>
              <a:rPr lang="en-US" altLang="en-US" sz="1500" baseline="-250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41DE6A-34FC-8048-9206-8E8346C2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896DCF7-0338-4D4B-8958-5B64A30E4714}" type="datetime1">
              <a:rPr lang="en-US" altLang="en-US" smtClean="0">
                <a:solidFill>
                  <a:srgbClr val="898989"/>
                </a:solidFill>
              </a:rPr>
              <a:t>7/27/18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7ABC9-A7D9-DF41-9D67-FD75562F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the 10th Hadron Physics Workshop in China</a:t>
            </a:r>
          </a:p>
        </p:txBody>
      </p:sp>
      <p:sp>
        <p:nvSpPr>
          <p:cNvPr id="9217" name="Slide Number Placeholder 3">
            <a:extLst>
              <a:ext uri="{FF2B5EF4-FFF2-40B4-BE49-F238E27FC236}">
                <a16:creationId xmlns:a16="http://schemas.microsoft.com/office/drawing/2014/main" id="{906AA31A-FAB0-484B-860D-BC19C7BB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485900" y="4767263"/>
            <a:ext cx="16002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fld id="{DB8CBF23-C3C5-7F40-A043-003EEBADADDB}" type="slidenum">
              <a:rPr lang="en-US" altLang="en-US" sz="1050">
                <a:latin typeface="Times" pitchFamily="2" charset="0"/>
              </a:rPr>
              <a:pPr algn="l"/>
              <a:t>40</a:t>
            </a:fld>
            <a:endParaRPr lang="en-US" altLang="en-US" sz="1050">
              <a:latin typeface="Times" pitchFamily="2" charset="0"/>
            </a:endParaRPr>
          </a:p>
        </p:txBody>
      </p:sp>
      <p:grpSp>
        <p:nvGrpSpPr>
          <p:cNvPr id="9219" name="Group 44">
            <a:extLst>
              <a:ext uri="{FF2B5EF4-FFF2-40B4-BE49-F238E27FC236}">
                <a16:creationId xmlns:a16="http://schemas.microsoft.com/office/drawing/2014/main" id="{2556151E-2948-9A4B-A332-8241795CA99F}"/>
              </a:ext>
            </a:extLst>
          </p:cNvPr>
          <p:cNvGrpSpPr>
            <a:grpSpLocks/>
          </p:cNvGrpSpPr>
          <p:nvPr/>
        </p:nvGrpSpPr>
        <p:grpSpPr bwMode="auto">
          <a:xfrm>
            <a:off x="4832747" y="994173"/>
            <a:ext cx="2828925" cy="1659731"/>
            <a:chOff x="2322" y="776"/>
            <a:chExt cx="2376" cy="1394"/>
          </a:xfrm>
        </p:grpSpPr>
        <p:grpSp>
          <p:nvGrpSpPr>
            <p:cNvPr id="9232" name="Group 43">
              <a:extLst>
                <a:ext uri="{FF2B5EF4-FFF2-40B4-BE49-F238E27FC236}">
                  <a16:creationId xmlns:a16="http://schemas.microsoft.com/office/drawing/2014/main" id="{5955A359-B98A-BB46-B396-31FBBF65FD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2" y="776"/>
              <a:ext cx="2376" cy="1394"/>
              <a:chOff x="1775" y="893"/>
              <a:chExt cx="3676" cy="2112"/>
            </a:xfrm>
          </p:grpSpPr>
          <p:grpSp>
            <p:nvGrpSpPr>
              <p:cNvPr id="9234" name="Group 42">
                <a:extLst>
                  <a:ext uri="{FF2B5EF4-FFF2-40B4-BE49-F238E27FC236}">
                    <a16:creationId xmlns:a16="http://schemas.microsoft.com/office/drawing/2014/main" id="{4DF7013C-E38B-2A46-A1A9-7D03D4D222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" y="893"/>
                <a:ext cx="3676" cy="2112"/>
                <a:chOff x="1775" y="893"/>
                <a:chExt cx="3676" cy="2112"/>
              </a:xfrm>
            </p:grpSpPr>
            <p:sp>
              <p:nvSpPr>
                <p:cNvPr id="9238" name="Oval 3">
                  <a:extLst>
                    <a:ext uri="{FF2B5EF4-FFF2-40B4-BE49-F238E27FC236}">
                      <a16:creationId xmlns:a16="http://schemas.microsoft.com/office/drawing/2014/main" id="{0D5755A2-D778-C24C-B1F4-3F7F60F66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2" y="893"/>
                  <a:ext cx="2188" cy="21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9239" name="Line 6">
                  <a:extLst>
                    <a:ext uri="{FF2B5EF4-FFF2-40B4-BE49-F238E27FC236}">
                      <a16:creationId xmlns:a16="http://schemas.microsoft.com/office/drawing/2014/main" id="{B7CDC51D-B5A1-7B42-A123-AD6EE5F6F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18" y="1653"/>
                  <a:ext cx="1236" cy="35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0" name="Line 11">
                  <a:extLst>
                    <a:ext uri="{FF2B5EF4-FFF2-40B4-BE49-F238E27FC236}">
                      <a16:creationId xmlns:a16="http://schemas.microsoft.com/office/drawing/2014/main" id="{7A4181B9-EC95-B84C-91DF-195E419521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9" y="1998"/>
                  <a:ext cx="1281" cy="20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graphicFrame>
              <p:nvGraphicFramePr>
                <p:cNvPr id="9241" name="Object 3">
                  <a:extLst>
                    <a:ext uri="{FF2B5EF4-FFF2-40B4-BE49-F238E27FC236}">
                      <a16:creationId xmlns:a16="http://schemas.microsoft.com/office/drawing/2014/main" id="{A85D81C5-FA34-064E-B61F-540B7130A26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321" y="1218"/>
                <a:ext cx="750" cy="2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0468" name="Equation" r:id="rId4" imgW="546100" imgH="177800" progId="Equation.DSMT4">
                        <p:embed/>
                      </p:oleObj>
                    </mc:Choice>
                    <mc:Fallback>
                      <p:oleObj name="Equation" r:id="rId4" imgW="546100" imgH="177800" progId="Equation.DSMT4">
                        <p:embed/>
                        <p:pic>
                          <p:nvPicPr>
                            <p:cNvPr id="9241" name="Object 3">
                              <a:extLst>
                                <a:ext uri="{FF2B5EF4-FFF2-40B4-BE49-F238E27FC236}">
                                  <a16:creationId xmlns:a16="http://schemas.microsoft.com/office/drawing/2014/main" id="{A85D81C5-FA34-064E-B61F-540B7130A26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21" y="1218"/>
                              <a:ext cx="750" cy="2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242" name="Freeform 20">
                  <a:extLst>
                    <a:ext uri="{FF2B5EF4-FFF2-40B4-BE49-F238E27FC236}">
                      <a16:creationId xmlns:a16="http://schemas.microsoft.com/office/drawing/2014/main" id="{37F5BE0E-3651-A74C-9FAD-25ADE14999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1" y="1465"/>
                  <a:ext cx="458" cy="433"/>
                </a:xfrm>
                <a:custGeom>
                  <a:avLst/>
                  <a:gdLst>
                    <a:gd name="T0" fmla="*/ 0 w 458"/>
                    <a:gd name="T1" fmla="*/ 433 h 433"/>
                    <a:gd name="T2" fmla="*/ 61 w 458"/>
                    <a:gd name="T3" fmla="*/ 351 h 433"/>
                    <a:gd name="T4" fmla="*/ 187 w 458"/>
                    <a:gd name="T5" fmla="*/ 400 h 433"/>
                    <a:gd name="T6" fmla="*/ 170 w 458"/>
                    <a:gd name="T7" fmla="*/ 236 h 433"/>
                    <a:gd name="T8" fmla="*/ 329 w 458"/>
                    <a:gd name="T9" fmla="*/ 258 h 433"/>
                    <a:gd name="T10" fmla="*/ 302 w 458"/>
                    <a:gd name="T11" fmla="*/ 98 h 433"/>
                    <a:gd name="T12" fmla="*/ 434 w 458"/>
                    <a:gd name="T13" fmla="*/ 104 h 433"/>
                    <a:gd name="T14" fmla="*/ 445 w 458"/>
                    <a:gd name="T15" fmla="*/ 0 h 4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58"/>
                    <a:gd name="T25" fmla="*/ 0 h 433"/>
                    <a:gd name="T26" fmla="*/ 458 w 458"/>
                    <a:gd name="T27" fmla="*/ 433 h 43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58" h="433">
                      <a:moveTo>
                        <a:pt x="0" y="433"/>
                      </a:moveTo>
                      <a:cubicBezTo>
                        <a:pt x="15" y="394"/>
                        <a:pt x="30" y="356"/>
                        <a:pt x="61" y="351"/>
                      </a:cubicBezTo>
                      <a:cubicBezTo>
                        <a:pt x="92" y="346"/>
                        <a:pt x="169" y="419"/>
                        <a:pt x="187" y="400"/>
                      </a:cubicBezTo>
                      <a:cubicBezTo>
                        <a:pt x="205" y="381"/>
                        <a:pt x="146" y="260"/>
                        <a:pt x="170" y="236"/>
                      </a:cubicBezTo>
                      <a:cubicBezTo>
                        <a:pt x="194" y="212"/>
                        <a:pt x="307" y="281"/>
                        <a:pt x="329" y="258"/>
                      </a:cubicBezTo>
                      <a:cubicBezTo>
                        <a:pt x="351" y="235"/>
                        <a:pt x="285" y="124"/>
                        <a:pt x="302" y="98"/>
                      </a:cubicBezTo>
                      <a:cubicBezTo>
                        <a:pt x="319" y="72"/>
                        <a:pt x="410" y="120"/>
                        <a:pt x="434" y="104"/>
                      </a:cubicBezTo>
                      <a:cubicBezTo>
                        <a:pt x="458" y="88"/>
                        <a:pt x="451" y="44"/>
                        <a:pt x="445" y="0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3" name="Freeform 21">
                  <a:extLst>
                    <a:ext uri="{FF2B5EF4-FFF2-40B4-BE49-F238E27FC236}">
                      <a16:creationId xmlns:a16="http://schemas.microsoft.com/office/drawing/2014/main" id="{8A0BDBAA-D527-0C49-A8E4-855B57076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9" y="1942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4" name="Freeform 22">
                  <a:extLst>
                    <a:ext uri="{FF2B5EF4-FFF2-40B4-BE49-F238E27FC236}">
                      <a16:creationId xmlns:a16="http://schemas.microsoft.com/office/drawing/2014/main" id="{450A48E8-CC71-F545-8B21-79C506D7ED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1" y="1939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5" name="Freeform 23">
                  <a:extLst>
                    <a:ext uri="{FF2B5EF4-FFF2-40B4-BE49-F238E27FC236}">
                      <a16:creationId xmlns:a16="http://schemas.microsoft.com/office/drawing/2014/main" id="{3D94F685-40EF-D744-BD9D-E2E313883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" y="1929"/>
                  <a:ext cx="132" cy="394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138 h 378"/>
                    <a:gd name="T4" fmla="*/ 2 w 132"/>
                    <a:gd name="T5" fmla="*/ 277 h 378"/>
                    <a:gd name="T6" fmla="*/ 128 w 132"/>
                    <a:gd name="T7" fmla="*/ 457 h 378"/>
                    <a:gd name="T8" fmla="*/ 24 w 132"/>
                    <a:gd name="T9" fmla="*/ 608 h 378"/>
                    <a:gd name="T10" fmla="*/ 84 w 132"/>
                    <a:gd name="T11" fmla="*/ 733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grpSp>
              <p:nvGrpSpPr>
                <p:cNvPr id="9246" name="Group 32">
                  <a:extLst>
                    <a:ext uri="{FF2B5EF4-FFF2-40B4-BE49-F238E27FC236}">
                      <a16:creationId xmlns:a16="http://schemas.microsoft.com/office/drawing/2014/main" id="{33711220-F969-0D4C-BDF3-952341206C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75" y="1541"/>
                  <a:ext cx="1084" cy="624"/>
                  <a:chOff x="840" y="1559"/>
                  <a:chExt cx="1084" cy="624"/>
                </a:xfrm>
              </p:grpSpPr>
              <p:sp>
                <p:nvSpPr>
                  <p:cNvPr id="9253" name="Line 12">
                    <a:extLst>
                      <a:ext uri="{FF2B5EF4-FFF2-40B4-BE49-F238E27FC236}">
                        <a16:creationId xmlns:a16="http://schemas.microsoft.com/office/drawing/2014/main" id="{43486835-DFE5-CD4C-9E33-5A91A8233E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8" y="170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4" name="Line 13">
                    <a:extLst>
                      <a:ext uri="{FF2B5EF4-FFF2-40B4-BE49-F238E27FC236}">
                        <a16:creationId xmlns:a16="http://schemas.microsoft.com/office/drawing/2014/main" id="{C1D5F47C-D945-7E40-BB3C-F127379460E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1" y="213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5" name="Freeform 14">
                    <a:extLst>
                      <a:ext uri="{FF2B5EF4-FFF2-40B4-BE49-F238E27FC236}">
                        <a16:creationId xmlns:a16="http://schemas.microsoft.com/office/drawing/2014/main" id="{CFB950B4-1AA6-6341-8AF7-0963EAA9F3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3" y="1776"/>
                    <a:ext cx="247" cy="104"/>
                  </a:xfrm>
                  <a:custGeom>
                    <a:avLst/>
                    <a:gdLst>
                      <a:gd name="T0" fmla="*/ 0 w 247"/>
                      <a:gd name="T1" fmla="*/ 264 h 93"/>
                      <a:gd name="T2" fmla="*/ 77 w 247"/>
                      <a:gd name="T3" fmla="*/ 40 h 93"/>
                      <a:gd name="T4" fmla="*/ 126 w 247"/>
                      <a:gd name="T5" fmla="*/ 539 h 93"/>
                      <a:gd name="T6" fmla="*/ 192 w 247"/>
                      <a:gd name="T7" fmla="*/ 202 h 93"/>
                      <a:gd name="T8" fmla="*/ 247 w 247"/>
                      <a:gd name="T9" fmla="*/ 330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6" name="Freeform 15">
                    <a:extLst>
                      <a:ext uri="{FF2B5EF4-FFF2-40B4-BE49-F238E27FC236}">
                        <a16:creationId xmlns:a16="http://schemas.microsoft.com/office/drawing/2014/main" id="{A526B622-CDFE-644D-AF4C-3C7B18A7E3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5" y="1965"/>
                    <a:ext cx="247" cy="121"/>
                  </a:xfrm>
                  <a:custGeom>
                    <a:avLst/>
                    <a:gdLst>
                      <a:gd name="T0" fmla="*/ 0 w 247"/>
                      <a:gd name="T1" fmla="*/ 3058 h 93"/>
                      <a:gd name="T2" fmla="*/ 77 w 247"/>
                      <a:gd name="T3" fmla="*/ 488 h 93"/>
                      <a:gd name="T4" fmla="*/ 126 w 247"/>
                      <a:gd name="T5" fmla="*/ 5998 h 93"/>
                      <a:gd name="T6" fmla="*/ 192 w 247"/>
                      <a:gd name="T7" fmla="*/ 2266 h 93"/>
                      <a:gd name="T8" fmla="*/ 247 w 247"/>
                      <a:gd name="T9" fmla="*/ 3789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7" name="Oval 7">
                    <a:extLst>
                      <a:ext uri="{FF2B5EF4-FFF2-40B4-BE49-F238E27FC236}">
                        <a16:creationId xmlns:a16="http://schemas.microsoft.com/office/drawing/2014/main" id="{FE67ABCC-5046-5645-A891-858E77E851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0" y="1668"/>
                    <a:ext cx="93" cy="51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1350"/>
                  </a:p>
                </p:txBody>
              </p:sp>
              <p:sp>
                <p:nvSpPr>
                  <p:cNvPr id="9258" name="Text Box 30">
                    <a:extLst>
                      <a:ext uri="{FF2B5EF4-FFF2-40B4-BE49-F238E27FC236}">
                        <a16:creationId xmlns:a16="http://schemas.microsoft.com/office/drawing/2014/main" id="{6F5D57BF-0351-5B44-B026-148B8F8C97F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9" y="1559"/>
                    <a:ext cx="615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1500">
                        <a:latin typeface="Times" pitchFamily="2" charset="0"/>
                      </a:rPr>
                      <a:t>q, g</a:t>
                    </a:r>
                  </a:p>
                </p:txBody>
              </p:sp>
            </p:grpSp>
            <p:sp>
              <p:nvSpPr>
                <p:cNvPr id="9247" name="Oval 36">
                  <a:extLst>
                    <a:ext uri="{FF2B5EF4-FFF2-40B4-BE49-F238E27FC236}">
                      <a16:creationId xmlns:a16="http://schemas.microsoft.com/office/drawing/2014/main" id="{9A9D2FDD-01F9-2343-85B3-A50F6B987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8" y="2255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9248" name="Oval 37">
                  <a:extLst>
                    <a:ext uri="{FF2B5EF4-FFF2-40B4-BE49-F238E27FC236}">
                      <a16:creationId xmlns:a16="http://schemas.microsoft.com/office/drawing/2014/main" id="{23C149FD-6BC1-DE4A-A419-B7C41BD0B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2256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350"/>
                </a:p>
              </p:txBody>
            </p:sp>
            <p:graphicFrame>
              <p:nvGraphicFramePr>
                <p:cNvPr id="9249" name="Object 4">
                  <a:extLst>
                    <a:ext uri="{FF2B5EF4-FFF2-40B4-BE49-F238E27FC236}">
                      <a16:creationId xmlns:a16="http://schemas.microsoft.com/office/drawing/2014/main" id="{BFF3DBF9-A745-AB4A-B717-9A8E2EA4AC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025" y="1648"/>
                <a:ext cx="174" cy="22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0469" name="Equation" r:id="rId6" imgW="127000" imgH="165100" progId="Equation.DSMT4">
                        <p:embed/>
                      </p:oleObj>
                    </mc:Choice>
                    <mc:Fallback>
                      <p:oleObj name="Equation" r:id="rId6" imgW="127000" imgH="165100" progId="Equation.DSMT4">
                        <p:embed/>
                        <p:pic>
                          <p:nvPicPr>
                            <p:cNvPr id="9249" name="Object 4">
                              <a:extLst>
                                <a:ext uri="{FF2B5EF4-FFF2-40B4-BE49-F238E27FC236}">
                                  <a16:creationId xmlns:a16="http://schemas.microsoft.com/office/drawing/2014/main" id="{BFF3DBF9-A745-AB4A-B717-9A8E2EA4AC9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5" y="1648"/>
                              <a:ext cx="174" cy="22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0" name="Object 5">
                  <a:extLst>
                    <a:ext uri="{FF2B5EF4-FFF2-40B4-BE49-F238E27FC236}">
                      <a16:creationId xmlns:a16="http://schemas.microsoft.com/office/drawing/2014/main" id="{73313068-FFF1-8643-9693-96F4BACB6B4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59" y="2163"/>
                <a:ext cx="192" cy="2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0470" name="Equation" r:id="rId8" imgW="139700" imgH="190500" progId="Equation.DSMT4">
                        <p:embed/>
                      </p:oleObj>
                    </mc:Choice>
                    <mc:Fallback>
                      <p:oleObj name="Equation" r:id="rId8" imgW="139700" imgH="190500" progId="Equation.DSMT4">
                        <p:embed/>
                        <p:pic>
                          <p:nvPicPr>
                            <p:cNvPr id="9250" name="Object 5">
                              <a:extLst>
                                <a:ext uri="{FF2B5EF4-FFF2-40B4-BE49-F238E27FC236}">
                                  <a16:creationId xmlns:a16="http://schemas.microsoft.com/office/drawing/2014/main" id="{73313068-FFF1-8643-9693-96F4BACB6B4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859" y="2163"/>
                              <a:ext cx="192" cy="26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1" name="Object 6">
                  <a:extLst>
                    <a:ext uri="{FF2B5EF4-FFF2-40B4-BE49-F238E27FC236}">
                      <a16:creationId xmlns:a16="http://schemas.microsoft.com/office/drawing/2014/main" id="{EE357108-336E-AE47-A532-C603430A264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76" y="1391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0471" name="Equation" r:id="rId10" imgW="203200" imgH="228600" progId="Equation.DSMT4">
                        <p:embed/>
                      </p:oleObj>
                    </mc:Choice>
                    <mc:Fallback>
                      <p:oleObj name="Equation" r:id="rId10" imgW="203200" imgH="228600" progId="Equation.DSMT4">
                        <p:embed/>
                        <p:pic>
                          <p:nvPicPr>
                            <p:cNvPr id="9251" name="Object 6">
                              <a:extLst>
                                <a:ext uri="{FF2B5EF4-FFF2-40B4-BE49-F238E27FC236}">
                                  <a16:creationId xmlns:a16="http://schemas.microsoft.com/office/drawing/2014/main" id="{EE357108-336E-AE47-A532-C603430A264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76" y="1391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2" name="Object 7">
                  <a:extLst>
                    <a:ext uri="{FF2B5EF4-FFF2-40B4-BE49-F238E27FC236}">
                      <a16:creationId xmlns:a16="http://schemas.microsoft.com/office/drawing/2014/main" id="{E9EBFC73-9825-BD4C-B99F-1B8971DDEB3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54" y="2269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0472" name="Equation" r:id="rId12" imgW="203200" imgH="228600" progId="Equation.DSMT4">
                        <p:embed/>
                      </p:oleObj>
                    </mc:Choice>
                    <mc:Fallback>
                      <p:oleObj name="Equation" r:id="rId12" imgW="203200" imgH="228600" progId="Equation.DSMT4">
                        <p:embed/>
                        <p:pic>
                          <p:nvPicPr>
                            <p:cNvPr id="9252" name="Object 7">
                              <a:extLst>
                                <a:ext uri="{FF2B5EF4-FFF2-40B4-BE49-F238E27FC236}">
                                  <a16:creationId xmlns:a16="http://schemas.microsoft.com/office/drawing/2014/main" id="{E9EBFC73-9825-BD4C-B99F-1B8971DDEB3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54" y="2269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235" name="Line 4">
                <a:extLst>
                  <a:ext uri="{FF2B5EF4-FFF2-40B4-BE49-F238E27FC236}">
                    <a16:creationId xmlns:a16="http://schemas.microsoft.com/office/drawing/2014/main" id="{6E5E6CDF-50A0-7949-9C3F-79CE1404C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1" y="1909"/>
                <a:ext cx="1969" cy="1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236" name="Freeform 9">
                <a:extLst>
                  <a:ext uri="{FF2B5EF4-FFF2-40B4-BE49-F238E27FC236}">
                    <a16:creationId xmlns:a16="http://schemas.microsoft.com/office/drawing/2014/main" id="{68606A19-9283-3240-B3DE-0F0463982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" y="1901"/>
                <a:ext cx="317" cy="124"/>
              </a:xfrm>
              <a:custGeom>
                <a:avLst/>
                <a:gdLst>
                  <a:gd name="T0" fmla="*/ 380048 w 152"/>
                  <a:gd name="T1" fmla="*/ 1 h 225"/>
                  <a:gd name="T2" fmla="*/ 11549897 w 152"/>
                  <a:gd name="T3" fmla="*/ 1 h 225"/>
                  <a:gd name="T4" fmla="*/ 1029239 w 152"/>
                  <a:gd name="T5" fmla="*/ 1 h 225"/>
                  <a:gd name="T6" fmla="*/ 17936052 w 152"/>
                  <a:gd name="T7" fmla="*/ 1 h 225"/>
                  <a:gd name="T8" fmla="*/ 10121991 w 152"/>
                  <a:gd name="T9" fmla="*/ 1 h 225"/>
                  <a:gd name="T10" fmla="*/ 19341415 w 152"/>
                  <a:gd name="T11" fmla="*/ 1 h 2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225"/>
                  <a:gd name="T20" fmla="*/ 152 w 152"/>
                  <a:gd name="T21" fmla="*/ 225 h 2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225">
                    <a:moveTo>
                      <a:pt x="3" y="39"/>
                    </a:moveTo>
                    <a:cubicBezTo>
                      <a:pt x="46" y="19"/>
                      <a:pt x="89" y="0"/>
                      <a:pt x="90" y="17"/>
                    </a:cubicBezTo>
                    <a:cubicBezTo>
                      <a:pt x="91" y="34"/>
                      <a:pt x="0" y="133"/>
                      <a:pt x="8" y="143"/>
                    </a:cubicBezTo>
                    <a:cubicBezTo>
                      <a:pt x="16" y="153"/>
                      <a:pt x="128" y="66"/>
                      <a:pt x="140" y="77"/>
                    </a:cubicBezTo>
                    <a:cubicBezTo>
                      <a:pt x="152" y="88"/>
                      <a:pt x="77" y="193"/>
                      <a:pt x="79" y="209"/>
                    </a:cubicBezTo>
                    <a:cubicBezTo>
                      <a:pt x="81" y="225"/>
                      <a:pt x="116" y="200"/>
                      <a:pt x="151" y="176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237" name="Line 10">
                <a:extLst>
                  <a:ext uri="{FF2B5EF4-FFF2-40B4-BE49-F238E27FC236}">
                    <a16:creationId xmlns:a16="http://schemas.microsoft.com/office/drawing/2014/main" id="{8A00D55C-1433-CD4B-94A5-69FD5C893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24" y="1911"/>
                <a:ext cx="70" cy="212"/>
              </a:xfrm>
              <a:prstGeom prst="line">
                <a:avLst/>
              </a:prstGeom>
              <a:noFill/>
              <a:ln w="34925">
                <a:solidFill>
                  <a:srgbClr val="004AA5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9233" name="Oval 35">
              <a:extLst>
                <a:ext uri="{FF2B5EF4-FFF2-40B4-BE49-F238E27FC236}">
                  <a16:creationId xmlns:a16="http://schemas.microsoft.com/office/drawing/2014/main" id="{519AC0BF-6241-B24F-ACA8-538B9AAC1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1682"/>
              <a:ext cx="135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350"/>
            </a:p>
          </p:txBody>
        </p:sp>
      </p:grpSp>
      <p:graphicFrame>
        <p:nvGraphicFramePr>
          <p:cNvPr id="9220" name="Object 2">
            <a:extLst>
              <a:ext uri="{FF2B5EF4-FFF2-40B4-BE49-F238E27FC236}">
                <a16:creationId xmlns:a16="http://schemas.microsoft.com/office/drawing/2014/main" id="{A23A4409-7A9A-3C47-B808-AA7332D68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7098" y="810816"/>
          <a:ext cx="2168128" cy="39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73" name="Equation" r:id="rId14" imgW="1320800" imgH="241300" progId="Equation.3">
                  <p:embed/>
                </p:oleObj>
              </mc:Choice>
              <mc:Fallback>
                <p:oleObj name="Equation" r:id="rId14" imgW="1320800" imgH="241300" progId="Equation.3">
                  <p:embed/>
                  <p:pic>
                    <p:nvPicPr>
                      <p:cNvPr id="9220" name="Object 2">
                        <a:extLst>
                          <a:ext uri="{FF2B5EF4-FFF2-40B4-BE49-F238E27FC236}">
                            <a16:creationId xmlns:a16="http://schemas.microsoft.com/office/drawing/2014/main" id="{A23A4409-7A9A-3C47-B808-AA7332D688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7098" y="810816"/>
                        <a:ext cx="2168128" cy="396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46">
            <a:extLst>
              <a:ext uri="{FF2B5EF4-FFF2-40B4-BE49-F238E27FC236}">
                <a16:creationId xmlns:a16="http://schemas.microsoft.com/office/drawing/2014/main" id="{7623C7AA-00D0-0E4D-9DCB-A553E593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712" y="844154"/>
            <a:ext cx="17091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>
                <a:solidFill>
                  <a:srgbClr val="24459C"/>
                </a:solidFill>
                <a:latin typeface="Times" pitchFamily="2" charset="0"/>
              </a:rPr>
              <a:t>(Drell-Yan Process)</a:t>
            </a:r>
            <a:endParaRPr lang="en-US" altLang="en-US" sz="2100">
              <a:latin typeface="Times" pitchFamily="2" charset="0"/>
            </a:endParaRPr>
          </a:p>
        </p:txBody>
      </p:sp>
      <p:pic>
        <p:nvPicPr>
          <p:cNvPr id="9223" name="Picture 7" descr="xf1">
            <a:extLst>
              <a:ext uri="{FF2B5EF4-FFF2-40B4-BE49-F238E27FC236}">
                <a16:creationId xmlns:a16="http://schemas.microsoft.com/office/drawing/2014/main" id="{981F6117-CA9B-EC42-A2A9-B6C395DC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7" b="12244"/>
          <a:stretch>
            <a:fillRect/>
          </a:stretch>
        </p:blipFill>
        <p:spPr bwMode="auto">
          <a:xfrm>
            <a:off x="4807744" y="2737248"/>
            <a:ext cx="2408635" cy="187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63">
            <a:extLst>
              <a:ext uri="{FF2B5EF4-FFF2-40B4-BE49-F238E27FC236}">
                <a16:creationId xmlns:a16="http://schemas.microsoft.com/office/drawing/2014/main" id="{135B7F0E-F256-2D43-A782-B72F5E799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860" y="3276601"/>
            <a:ext cx="3334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Energy loss reduces 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b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 and 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F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 in nuclei versus proton (x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F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 = 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b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-x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t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)</a:t>
            </a:r>
            <a:endParaRPr lang="en-US" altLang="en-US" baseline="-2500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9225" name="TextBox 64">
            <a:extLst>
              <a:ext uri="{FF2B5EF4-FFF2-40B4-BE49-F238E27FC236}">
                <a16:creationId xmlns:a16="http://schemas.microsoft.com/office/drawing/2014/main" id="{E551BD6F-BB7E-8A43-9549-9414F9CFE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569" y="2808685"/>
            <a:ext cx="4635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>
                <a:latin typeface="Times" pitchFamily="2" charset="0"/>
              </a:rPr>
              <a:t>DY</a:t>
            </a:r>
          </a:p>
        </p:txBody>
      </p:sp>
      <p:sp>
        <p:nvSpPr>
          <p:cNvPr id="9226" name="TextBox 37">
            <a:extLst>
              <a:ext uri="{FF2B5EF4-FFF2-40B4-BE49-F238E27FC236}">
                <a16:creationId xmlns:a16="http://schemas.microsoft.com/office/drawing/2014/main" id="{EC0C209A-BAF6-7D48-AB2B-DE7BDD1B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054" y="3156347"/>
            <a:ext cx="11448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Times" pitchFamily="2" charset="0"/>
              </a:rPr>
              <a:t>euterium</a:t>
            </a:r>
          </a:p>
        </p:txBody>
      </p:sp>
      <p:graphicFrame>
        <p:nvGraphicFramePr>
          <p:cNvPr id="9227" name="Object 38">
            <a:extLst>
              <a:ext uri="{FF2B5EF4-FFF2-40B4-BE49-F238E27FC236}">
                <a16:creationId xmlns:a16="http://schemas.microsoft.com/office/drawing/2014/main" id="{025C6B04-0607-0C42-854B-5869076B06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4223" y="3970735"/>
          <a:ext cx="3277790" cy="639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74" name="Equation" r:id="rId17" imgW="2286000" imgH="444500" progId="Equation.3">
                  <p:embed/>
                </p:oleObj>
              </mc:Choice>
              <mc:Fallback>
                <p:oleObj name="Equation" r:id="rId17" imgW="2286000" imgH="444500" progId="Equation.3">
                  <p:embed/>
                  <p:pic>
                    <p:nvPicPr>
                      <p:cNvPr id="9227" name="Object 38">
                        <a:extLst>
                          <a:ext uri="{FF2B5EF4-FFF2-40B4-BE49-F238E27FC236}">
                            <a16:creationId xmlns:a16="http://schemas.microsoft.com/office/drawing/2014/main" id="{025C6B04-0607-0C42-854B-5869076B06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4223" y="3970735"/>
                        <a:ext cx="3277790" cy="639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Oval 41">
            <a:extLst>
              <a:ext uri="{FF2B5EF4-FFF2-40B4-BE49-F238E27FC236}">
                <a16:creationId xmlns:a16="http://schemas.microsoft.com/office/drawing/2014/main" id="{60F71CA5-00A5-0747-9A32-AEAF2C16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928" y="4002881"/>
            <a:ext cx="660797" cy="553641"/>
          </a:xfrm>
          <a:prstGeom prst="ellipse">
            <a:avLst/>
          </a:prstGeom>
          <a:solidFill>
            <a:srgbClr val="FFFF00">
              <a:alpha val="27843"/>
            </a:srgb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9231" name="TextBox 3">
            <a:extLst>
              <a:ext uri="{FF2B5EF4-FFF2-40B4-BE49-F238E27FC236}">
                <a16:creationId xmlns:a16="http://schemas.microsoft.com/office/drawing/2014/main" id="{88C4036C-44C9-734C-9627-B8B82DC32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4610100"/>
            <a:ext cx="279711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50" u="sng">
                <a:solidFill>
                  <a:srgbClr val="0000FF"/>
                </a:solidFill>
              </a:rPr>
              <a:t>Possible sea-quark shadowing effects</a:t>
            </a:r>
          </a:p>
        </p:txBody>
      </p:sp>
    </p:spTree>
    <p:extLst>
      <p:ext uri="{BB962C8B-B14F-4D97-AF65-F5344CB8AC3E}">
        <p14:creationId xmlns:p14="http://schemas.microsoft.com/office/powerpoint/2010/main" val="57298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DF5781-EEFE-D740-B177-D5BE79D4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976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Top View of </a:t>
            </a:r>
            <a:r>
              <a:rPr lang="en-US" dirty="0" err="1"/>
              <a:t>SeaQuest</a:t>
            </a:r>
            <a:r>
              <a:rPr lang="en-US" dirty="0"/>
              <a:t> Spectrometer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2F7BD-470C-354A-9587-0FDE9304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7FF-BB51-4345-B575-12911DABDF60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3DC22-A1FC-DF45-9052-E6E3FE3C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AF2D-1E51-B24F-85BC-0AAC45A2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22E80-FF4C-FB41-89A0-BB473B87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609" y="862149"/>
            <a:ext cx="4881391" cy="3905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5E631-E036-BF49-ACB0-4C874EE32CCB}"/>
              </a:ext>
            </a:extLst>
          </p:cNvPr>
          <p:cNvSpPr txBox="1"/>
          <p:nvPr/>
        </p:nvSpPr>
        <p:spPr>
          <a:xfrm>
            <a:off x="6936377" y="107314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area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EED42-E7A5-B046-8922-67B488A2DC13}"/>
              </a:ext>
            </a:extLst>
          </p:cNvPr>
          <p:cNvSpPr txBox="1"/>
          <p:nvPr/>
        </p:nvSpPr>
        <p:spPr>
          <a:xfrm>
            <a:off x="6936376" y="2436652"/>
            <a:ext cx="78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K-Mag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42C80-E2B5-664B-ABDE-BB495540AC26}"/>
              </a:ext>
            </a:extLst>
          </p:cNvPr>
          <p:cNvSpPr txBox="1"/>
          <p:nvPr/>
        </p:nvSpPr>
        <p:spPr>
          <a:xfrm>
            <a:off x="6936375" y="426936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Muon-ID</a:t>
            </a:r>
          </a:p>
        </p:txBody>
      </p:sp>
    </p:spTree>
    <p:extLst>
      <p:ext uri="{BB962C8B-B14F-4D97-AF65-F5344CB8AC3E}">
        <p14:creationId xmlns:p14="http://schemas.microsoft.com/office/powerpoint/2010/main" val="403589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4873-C770-E048-9523-64A7D0FE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17935"/>
          </a:xfrm>
        </p:spPr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/E1039 Collaboration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7BEC8-3FF6-154C-B203-69B54F2C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6C0F-AA49-7449-84F3-D12BC046D1FF}" type="datetime1">
              <a:rPr lang="en-US" smtClean="0"/>
              <a:t>7/27/18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7A02C-8D92-ED4B-B481-0FFB3A45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4204E-F96F-C04C-AC2D-36E35295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CC7A9B-D44C-AD40-81EC-EBDC90ED3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501"/>
          <a:stretch/>
        </p:blipFill>
        <p:spPr>
          <a:xfrm>
            <a:off x="0" y="1111383"/>
            <a:ext cx="4959774" cy="3420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93A4F-5021-2E4E-9FFD-73504A4BB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01"/>
          <a:stretch/>
        </p:blipFill>
        <p:spPr>
          <a:xfrm>
            <a:off x="4269737" y="1394432"/>
            <a:ext cx="4874263" cy="31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91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Autofit/>
          </a:bodyPr>
          <a:lstStyle/>
          <a:p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Drell-Yan @</a:t>
            </a:r>
            <a:r>
              <a:rPr lang="en-US" altLang="en-US" sz="3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SeaQuest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a Sea Quark Laboratory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898989"/>
                </a:solidFill>
              </a:rPr>
              <a:t>Ming Liu, the 10th Hadron Physics Workshop in China</a:t>
            </a:r>
            <a:endParaRPr lang="en-US" altLang="en-US" sz="9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9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205898" y="726132"/>
            <a:ext cx="4481759" cy="206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x1x2_accept">
            <a:extLst>
              <a:ext uri="{FF2B5EF4-FFF2-40B4-BE49-F238E27FC236}">
                <a16:creationId xmlns:a16="http://schemas.microsoft.com/office/drawing/2014/main" id="{A08C4402-7A00-A549-BD57-EE5CBDD2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8757" y="845247"/>
            <a:ext cx="3205878" cy="252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6252517" y="1198608"/>
            <a:ext cx="124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SeaQuest</a:t>
            </a:r>
            <a:endParaRPr lang="en-US" dirty="0"/>
          </a:p>
          <a:p>
            <a:r>
              <a:rPr lang="en-US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980282"/>
              </p:ext>
            </p:extLst>
          </p:nvPr>
        </p:nvGraphicFramePr>
        <p:xfrm>
          <a:off x="328613" y="2819242"/>
          <a:ext cx="4719700" cy="1830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98" name="Equation" r:id="rId6" imgW="2946400" imgH="1143000" progId="Equation.3">
                  <p:embed/>
                </p:oleObj>
              </mc:Choice>
              <mc:Fallback>
                <p:oleObj name="Equation" r:id="rId6" imgW="2946400" imgH="11430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2819242"/>
                        <a:ext cx="4719700" cy="183094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5253573" y="3683636"/>
            <a:ext cx="369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Kinematically favors sea-quarks </a:t>
            </a:r>
          </a:p>
          <a:p>
            <a:r>
              <a:rPr lang="en-US" dirty="0"/>
              <a:t>from target – </a:t>
            </a:r>
            <a:r>
              <a:rPr lang="en-US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3914676" y="2662474"/>
            <a:ext cx="1110326" cy="1065255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FF0B07-41EF-5648-9B9B-CF33AB310D2A}"/>
              </a:ext>
            </a:extLst>
          </p:cNvPr>
          <p:cNvCxnSpPr>
            <a:cxnSpLocks/>
          </p:cNvCxnSpPr>
          <p:nvPr/>
        </p:nvCxnSpPr>
        <p:spPr>
          <a:xfrm>
            <a:off x="5652655" y="2232561"/>
            <a:ext cx="0" cy="692149"/>
          </a:xfrm>
          <a:prstGeom prst="straightConnector1">
            <a:avLst/>
          </a:prstGeom>
          <a:ln w="25400">
            <a:solidFill>
              <a:srgbClr val="1F28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3028950" y="3367341"/>
            <a:ext cx="557398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3240725" y="4493518"/>
            <a:ext cx="557398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CFF7-0082-D944-B56B-F4CA35E4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9BC7-1EFF-AE49-A7DD-3CD7FE26EAA9}" type="datetime1">
              <a:rPr lang="en-US" smtClean="0"/>
              <a:t>7/27/18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21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C665-7E66-364A-ADC2-62CA5960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9304"/>
            <a:ext cx="7886700" cy="994172"/>
          </a:xfrm>
        </p:spPr>
        <p:txBody>
          <a:bodyPr/>
          <a:lstStyle/>
          <a:p>
            <a:r>
              <a:rPr lang="en-US" dirty="0"/>
              <a:t>E906 Unpolarized Physics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76EB1-7F20-A548-9136-BE64DB34F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364707"/>
          </a:xfrm>
        </p:spPr>
        <p:txBody>
          <a:bodyPr/>
          <a:lstStyle/>
          <a:p>
            <a:r>
              <a:rPr lang="en-US" dirty="0"/>
              <a:t>Targets: ~10% interaction length</a:t>
            </a:r>
          </a:p>
          <a:p>
            <a:pPr lvl="1"/>
            <a:r>
              <a:rPr lang="en-US" dirty="0"/>
              <a:t>Liquid H/D</a:t>
            </a:r>
          </a:p>
          <a:p>
            <a:pPr lvl="1"/>
            <a:r>
              <a:rPr lang="en-US" dirty="0"/>
              <a:t>Solid C, Fe, W</a:t>
            </a:r>
          </a:p>
          <a:p>
            <a:r>
              <a:rPr lang="en-US" dirty="0"/>
              <a:t>Physics </a:t>
            </a:r>
          </a:p>
          <a:p>
            <a:pPr lvl="1"/>
            <a:r>
              <a:rPr lang="en-US" dirty="0"/>
              <a:t>Sea quark flavor asymmetry </a:t>
            </a:r>
          </a:p>
          <a:p>
            <a:pPr lvl="1"/>
            <a:r>
              <a:rPr lang="en-US" dirty="0"/>
              <a:t>Quark energy loss in </a:t>
            </a:r>
            <a:r>
              <a:rPr lang="en-US" dirty="0" err="1"/>
              <a:t>p+A</a:t>
            </a:r>
            <a:r>
              <a:rPr lang="en-US" dirty="0"/>
              <a:t> collisions</a:t>
            </a:r>
          </a:p>
          <a:p>
            <a:pPr lvl="1"/>
            <a:endParaRPr lang="en-US" dirty="0"/>
          </a:p>
          <a:p>
            <a:r>
              <a:rPr lang="en-US" dirty="0"/>
              <a:t>Experimental runs: </a:t>
            </a:r>
          </a:p>
          <a:p>
            <a:pPr lvl="1"/>
            <a:r>
              <a:rPr lang="en-US" dirty="0"/>
              <a:t>2012 – commissioning </a:t>
            </a:r>
          </a:p>
          <a:p>
            <a:pPr lvl="1"/>
            <a:r>
              <a:rPr lang="en-US" dirty="0"/>
              <a:t>2017 – completed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2F443-F22D-0D4D-81BA-A6EB07EA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7FF8-0811-AE45-9700-94328EED8716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2727-895B-9D42-A624-09BFC104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3802C-E8A9-D747-B1C4-6A26FEB9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</a:t>
            </a:fld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C25FFA-342F-3D44-86CB-344931A8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741" y="918754"/>
            <a:ext cx="3263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9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14603-4553-3248-B83B-B0DF3D84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1"/>
            <a:ext cx="5915025" cy="994172"/>
          </a:xfrm>
        </p:spPr>
        <p:txBody>
          <a:bodyPr/>
          <a:lstStyle/>
          <a:p>
            <a:r>
              <a:rPr lang="en-US" dirty="0"/>
              <a:t>Dimuon Mass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E29C-D876-664B-BFA9-D1BD6C84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38FD-7327-9643-86E1-0931C0D3760D}" type="datetime1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1C47-C751-424B-A41A-9E125040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0E3AC-2353-E248-B69D-21CE5B9F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BC0599-9197-7445-9027-1C3655E74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084" y="920807"/>
            <a:ext cx="5469429" cy="379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34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8012</TotalTime>
  <Words>1750</Words>
  <Application>Microsoft Macintosh PowerPoint</Application>
  <PresentationFormat>On-screen Show (16:9)</PresentationFormat>
  <Paragraphs>414</Paragraphs>
  <Slides>40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等线</vt:lpstr>
      <vt:lpstr>ＭＳ Ｐゴシック</vt:lpstr>
      <vt:lpstr>游ゴシック</vt:lpstr>
      <vt:lpstr>游ゴシック Light</vt:lpstr>
      <vt:lpstr>Arial</vt:lpstr>
      <vt:lpstr>Calibri</vt:lpstr>
      <vt:lpstr>Calibri Light</vt:lpstr>
      <vt:lpstr>Gill Sans</vt:lpstr>
      <vt:lpstr>Helvetica</vt:lpstr>
      <vt:lpstr>Symbol</vt:lpstr>
      <vt:lpstr>Times</vt:lpstr>
      <vt:lpstr>Times New Roman</vt:lpstr>
      <vt:lpstr>Office Theme</vt:lpstr>
      <vt:lpstr>Equation</vt:lpstr>
      <vt:lpstr>Picture</vt:lpstr>
      <vt:lpstr>Overview of SeaQuest/E1039 Polarized Fixed Target Drell-Yan Experiment at Fermilab </vt:lpstr>
      <vt:lpstr>Outline</vt:lpstr>
      <vt:lpstr>PowerPoint Presentation</vt:lpstr>
      <vt:lpstr>SeaQuest Spectrometer</vt:lpstr>
      <vt:lpstr>Top View of SeaQuest Spectrometer</vt:lpstr>
      <vt:lpstr>SeaQuest/E1039 Collaboration </vt:lpstr>
      <vt:lpstr>Drell-Yan @SeaQuest – a Sea Quark Laboratory</vt:lpstr>
      <vt:lpstr>E906 Unpolarized Physics Program</vt:lpstr>
      <vt:lpstr>Dimuon Mass</vt:lpstr>
      <vt:lpstr>Flavor Asymmetry of Sea Quarks at Intermediate x</vt:lpstr>
      <vt:lpstr>Flavor Asymmetry and Sea Quarks OAM</vt:lpstr>
      <vt:lpstr>Nucleon 3-D Structure and Sivers Function</vt:lpstr>
      <vt:lpstr>Sivers Functions from Global Fits – Quarks </vt:lpstr>
      <vt:lpstr>PowerPoint Presentation</vt:lpstr>
      <vt:lpstr>Projected Drell-Yan Sivers Asymmetries</vt:lpstr>
      <vt:lpstr>Polarized Target System: 8cm long NH3 target</vt:lpstr>
      <vt:lpstr>Dynamic Nuclear Polarization</vt:lpstr>
      <vt:lpstr>Projected Target and Beam Performance</vt:lpstr>
      <vt:lpstr>Projected Drell-Yan Transverse Single Spin Asymmetry</vt:lpstr>
      <vt:lpstr>E1039 Status &amp; Plan</vt:lpstr>
      <vt:lpstr>PowerPoint Presentation</vt:lpstr>
      <vt:lpstr>Physics Beyond E1039</vt:lpstr>
      <vt:lpstr>Dark Photons and Dark Higgs Search at SeaQuest</vt:lpstr>
      <vt:lpstr>Dark Sector Physics Search at SeaQuest  2018 ~ 2021+ </vt:lpstr>
      <vt:lpstr>Projected Dark Sector Physics Search Sensitivity</vt:lpstr>
      <vt:lpstr>Spin physics Program with Polarized Main Injector – E1027  </vt:lpstr>
      <vt:lpstr>Summary and Outlook</vt:lpstr>
      <vt:lpstr>Welcome to join us the fun at Fermilab now!  Contacts:  Dr. Kun Liu &lt;liuk@lanl.gov&gt; Dr. Dustin Keller &lt;dmk9m@Virginia.EDU&gt;   and also during the workshop, Dr. Ming Liu (ming@bnl.gov) </vt:lpstr>
      <vt:lpstr>backup</vt:lpstr>
      <vt:lpstr>New Beam Collimator and Target</vt:lpstr>
      <vt:lpstr>Target and Beam Dump Event Separation target at upstream: Z=-3.5m </vt:lpstr>
      <vt:lpstr>Four Decades of Transverse Spin Measurements  - Do we understand the physics?  </vt:lpstr>
      <vt:lpstr>Probe the Underlying Physics via Hard Scatterings TMD vs Collinear Twist-3 Factorizations</vt:lpstr>
      <vt:lpstr>Nucleon Structure @Leading Twist  Collinear Approximation (I)</vt:lpstr>
      <vt:lpstr>Including kT … 5 more (II)</vt:lpstr>
      <vt:lpstr>PowerPoint Presentation</vt:lpstr>
      <vt:lpstr>Dark Photon Search at SeaQuest  with all Future Projections</vt:lpstr>
      <vt:lpstr>Dark Higgs</vt:lpstr>
      <vt:lpstr>Projected Dark Higgs Sensitivity POT:1.4x1018 (Phase-I)</vt:lpstr>
      <vt:lpstr>Determine and Calibrate dE/dx with DY in p+A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Transverse Spin Physics at SeaQuest </dc:title>
  <dc:creator>Ming Liu</dc:creator>
  <cp:lastModifiedBy>Ming Liu</cp:lastModifiedBy>
  <cp:revision>422</cp:revision>
  <cp:lastPrinted>2018-07-27T00:06:45Z</cp:lastPrinted>
  <dcterms:created xsi:type="dcterms:W3CDTF">2018-06-11T16:38:12Z</dcterms:created>
  <dcterms:modified xsi:type="dcterms:W3CDTF">2018-07-27T00:07:29Z</dcterms:modified>
</cp:coreProperties>
</file>