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02"/>
  </p:notesMasterIdLst>
  <p:sldIdLst>
    <p:sldId id="256" r:id="rId2"/>
    <p:sldId id="428" r:id="rId3"/>
    <p:sldId id="447" r:id="rId4"/>
    <p:sldId id="441" r:id="rId5"/>
    <p:sldId id="446" r:id="rId6"/>
    <p:sldId id="320" r:id="rId7"/>
    <p:sldId id="449" r:id="rId8"/>
    <p:sldId id="437" r:id="rId9"/>
    <p:sldId id="412" r:id="rId10"/>
    <p:sldId id="448" r:id="rId11"/>
    <p:sldId id="440" r:id="rId12"/>
    <p:sldId id="261" r:id="rId13"/>
    <p:sldId id="444" r:id="rId14"/>
    <p:sldId id="445" r:id="rId15"/>
    <p:sldId id="434" r:id="rId16"/>
    <p:sldId id="438" r:id="rId17"/>
    <p:sldId id="429" r:id="rId18"/>
    <p:sldId id="443" r:id="rId19"/>
    <p:sldId id="442" r:id="rId20"/>
    <p:sldId id="432" r:id="rId21"/>
    <p:sldId id="279" r:id="rId22"/>
    <p:sldId id="282" r:id="rId23"/>
    <p:sldId id="435" r:id="rId24"/>
    <p:sldId id="436" r:id="rId25"/>
    <p:sldId id="283" r:id="rId26"/>
    <p:sldId id="430" r:id="rId27"/>
    <p:sldId id="433" r:id="rId28"/>
    <p:sldId id="260" r:id="rId29"/>
    <p:sldId id="431" r:id="rId30"/>
    <p:sldId id="321" r:id="rId31"/>
    <p:sldId id="427" r:id="rId32"/>
    <p:sldId id="326" r:id="rId33"/>
    <p:sldId id="329" r:id="rId34"/>
    <p:sldId id="413" r:id="rId35"/>
    <p:sldId id="257" r:id="rId36"/>
    <p:sldId id="262" r:id="rId37"/>
    <p:sldId id="398" r:id="rId38"/>
    <p:sldId id="263" r:id="rId39"/>
    <p:sldId id="363" r:id="rId40"/>
    <p:sldId id="370" r:id="rId41"/>
    <p:sldId id="397" r:id="rId42"/>
    <p:sldId id="425" r:id="rId43"/>
    <p:sldId id="405" r:id="rId44"/>
    <p:sldId id="402" r:id="rId45"/>
    <p:sldId id="401" r:id="rId46"/>
    <p:sldId id="411" r:id="rId47"/>
    <p:sldId id="407" r:id="rId48"/>
    <p:sldId id="399" r:id="rId49"/>
    <p:sldId id="404" r:id="rId50"/>
    <p:sldId id="311" r:id="rId51"/>
    <p:sldId id="409" r:id="rId52"/>
    <p:sldId id="406" r:id="rId53"/>
    <p:sldId id="294" r:id="rId54"/>
    <p:sldId id="288" r:id="rId55"/>
    <p:sldId id="392" r:id="rId56"/>
    <p:sldId id="408" r:id="rId57"/>
    <p:sldId id="266" r:id="rId58"/>
    <p:sldId id="403" r:id="rId59"/>
    <p:sldId id="439" r:id="rId60"/>
    <p:sldId id="410" r:id="rId61"/>
    <p:sldId id="367" r:id="rId62"/>
    <p:sldId id="281" r:id="rId63"/>
    <p:sldId id="366" r:id="rId64"/>
    <p:sldId id="264" r:id="rId65"/>
    <p:sldId id="270" r:id="rId66"/>
    <p:sldId id="373" r:id="rId67"/>
    <p:sldId id="374" r:id="rId68"/>
    <p:sldId id="268" r:id="rId69"/>
    <p:sldId id="375" r:id="rId70"/>
    <p:sldId id="267" r:id="rId71"/>
    <p:sldId id="377" r:id="rId72"/>
    <p:sldId id="273" r:id="rId73"/>
    <p:sldId id="385" r:id="rId74"/>
    <p:sldId id="364" r:id="rId75"/>
    <p:sldId id="333" r:id="rId76"/>
    <p:sldId id="293" r:id="rId77"/>
    <p:sldId id="309" r:id="rId78"/>
    <p:sldId id="365" r:id="rId79"/>
    <p:sldId id="368" r:id="rId80"/>
    <p:sldId id="369" r:id="rId81"/>
    <p:sldId id="280" r:id="rId82"/>
    <p:sldId id="278" r:id="rId83"/>
    <p:sldId id="275" r:id="rId84"/>
    <p:sldId id="271" r:id="rId85"/>
    <p:sldId id="272" r:id="rId86"/>
    <p:sldId id="376" r:id="rId87"/>
    <p:sldId id="382" r:id="rId88"/>
    <p:sldId id="383" r:id="rId89"/>
    <p:sldId id="422" r:id="rId90"/>
    <p:sldId id="423" r:id="rId91"/>
    <p:sldId id="424" r:id="rId92"/>
    <p:sldId id="414" r:id="rId93"/>
    <p:sldId id="417" r:id="rId94"/>
    <p:sldId id="418" r:id="rId95"/>
    <p:sldId id="419" r:id="rId96"/>
    <p:sldId id="420" r:id="rId97"/>
    <p:sldId id="421" r:id="rId98"/>
    <p:sldId id="415" r:id="rId99"/>
    <p:sldId id="416" r:id="rId100"/>
    <p:sldId id="314" r:id="rId10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99"/>
    <p:restoredTop sz="94631"/>
  </p:normalViewPr>
  <p:slideViewPr>
    <p:cSldViewPr snapToGrid="0" snapToObjects="1">
      <p:cViewPr varScale="1">
        <p:scale>
          <a:sx n="107" d="100"/>
          <a:sy n="107" d="100"/>
        </p:scale>
        <p:origin x="18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xliu:work:e906:Beam:M3TGT_MeanSig_13360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M3TGT_MeanSig_13360.csv!$B$1</c:f>
              <c:strCache>
                <c:ptCount val="1"/>
                <c:pt idx="0">
                  <c:v>xMean</c:v>
                </c:pt>
              </c:strCache>
            </c:strRef>
          </c:tx>
          <c:xVal>
            <c:numRef>
              <c:f>M3TGT_MeanSig_13360.csv!$A$2:$A$41</c:f>
              <c:numCache>
                <c:formatCode>General</c:formatCode>
                <c:ptCount val="40"/>
                <c:pt idx="0">
                  <c:v>527406</c:v>
                </c:pt>
                <c:pt idx="1">
                  <c:v>527407</c:v>
                </c:pt>
                <c:pt idx="2">
                  <c:v>527408</c:v>
                </c:pt>
                <c:pt idx="3">
                  <c:v>527409</c:v>
                </c:pt>
                <c:pt idx="4">
                  <c:v>527410</c:v>
                </c:pt>
                <c:pt idx="5">
                  <c:v>527411</c:v>
                </c:pt>
                <c:pt idx="6">
                  <c:v>527412</c:v>
                </c:pt>
                <c:pt idx="7">
                  <c:v>527413</c:v>
                </c:pt>
                <c:pt idx="8">
                  <c:v>527414</c:v>
                </c:pt>
                <c:pt idx="9">
                  <c:v>527415</c:v>
                </c:pt>
                <c:pt idx="10">
                  <c:v>527416</c:v>
                </c:pt>
                <c:pt idx="11">
                  <c:v>527417</c:v>
                </c:pt>
                <c:pt idx="12">
                  <c:v>527418</c:v>
                </c:pt>
                <c:pt idx="13">
                  <c:v>527419</c:v>
                </c:pt>
                <c:pt idx="14">
                  <c:v>527420</c:v>
                </c:pt>
                <c:pt idx="15">
                  <c:v>527421</c:v>
                </c:pt>
                <c:pt idx="16">
                  <c:v>527422</c:v>
                </c:pt>
                <c:pt idx="17">
                  <c:v>527423</c:v>
                </c:pt>
                <c:pt idx="18">
                  <c:v>527424</c:v>
                </c:pt>
                <c:pt idx="19">
                  <c:v>527425</c:v>
                </c:pt>
                <c:pt idx="20">
                  <c:v>527426</c:v>
                </c:pt>
                <c:pt idx="21">
                  <c:v>527427</c:v>
                </c:pt>
                <c:pt idx="22">
                  <c:v>527428</c:v>
                </c:pt>
                <c:pt idx="23">
                  <c:v>527429</c:v>
                </c:pt>
                <c:pt idx="24">
                  <c:v>527430</c:v>
                </c:pt>
                <c:pt idx="25">
                  <c:v>527431</c:v>
                </c:pt>
                <c:pt idx="26">
                  <c:v>527432</c:v>
                </c:pt>
                <c:pt idx="27">
                  <c:v>527433</c:v>
                </c:pt>
                <c:pt idx="28">
                  <c:v>527434</c:v>
                </c:pt>
                <c:pt idx="29">
                  <c:v>527435</c:v>
                </c:pt>
                <c:pt idx="30">
                  <c:v>527436</c:v>
                </c:pt>
                <c:pt idx="31">
                  <c:v>527437</c:v>
                </c:pt>
                <c:pt idx="32">
                  <c:v>527438</c:v>
                </c:pt>
                <c:pt idx="33">
                  <c:v>527439</c:v>
                </c:pt>
                <c:pt idx="34">
                  <c:v>527440</c:v>
                </c:pt>
                <c:pt idx="35">
                  <c:v>527441</c:v>
                </c:pt>
                <c:pt idx="36">
                  <c:v>527442</c:v>
                </c:pt>
                <c:pt idx="37">
                  <c:v>527443</c:v>
                </c:pt>
                <c:pt idx="38">
                  <c:v>527444</c:v>
                </c:pt>
                <c:pt idx="39">
                  <c:v>527445</c:v>
                </c:pt>
              </c:numCache>
            </c:numRef>
          </c:xVal>
          <c:yVal>
            <c:numRef>
              <c:f>M3TGT_MeanSig_13360.csv!$B$2:$B$41</c:f>
              <c:numCache>
                <c:formatCode>General</c:formatCode>
                <c:ptCount val="40"/>
                <c:pt idx="0">
                  <c:v>6.8511962890600006E-2</c:v>
                </c:pt>
                <c:pt idx="1">
                  <c:v>-0.75453948974600005</c:v>
                </c:pt>
                <c:pt idx="2">
                  <c:v>-0.70267105102500005</c:v>
                </c:pt>
                <c:pt idx="3">
                  <c:v>-0.78066444397000001</c:v>
                </c:pt>
                <c:pt idx="4">
                  <c:v>-0.66743278503400005</c:v>
                </c:pt>
                <c:pt idx="5">
                  <c:v>-3.72905731201E-2</c:v>
                </c:pt>
                <c:pt idx="6">
                  <c:v>-0.377882003784</c:v>
                </c:pt>
                <c:pt idx="7">
                  <c:v>-0.97838592529299995</c:v>
                </c:pt>
                <c:pt idx="8">
                  <c:v>-0.573863983154</c:v>
                </c:pt>
                <c:pt idx="9">
                  <c:v>-0.38131332397500001</c:v>
                </c:pt>
                <c:pt idx="10">
                  <c:v>7.2275161743200006E-2</c:v>
                </c:pt>
                <c:pt idx="11">
                  <c:v>-0.22757148742700001</c:v>
                </c:pt>
                <c:pt idx="12">
                  <c:v>-5.322265625E-2</c:v>
                </c:pt>
                <c:pt idx="13">
                  <c:v>3.0218124389600001E-2</c:v>
                </c:pt>
                <c:pt idx="14">
                  <c:v>-0.40130805969200001</c:v>
                </c:pt>
                <c:pt idx="15">
                  <c:v>-0.32816696166999998</c:v>
                </c:pt>
                <c:pt idx="16">
                  <c:v>-0.42674446106000002</c:v>
                </c:pt>
                <c:pt idx="17">
                  <c:v>-2.126953125</c:v>
                </c:pt>
                <c:pt idx="18">
                  <c:v>-1.4019107818600001</c:v>
                </c:pt>
                <c:pt idx="19">
                  <c:v>-0.45464515686000001</c:v>
                </c:pt>
                <c:pt idx="20">
                  <c:v>-0.74064254760699999</c:v>
                </c:pt>
                <c:pt idx="21">
                  <c:v>-0.99117851257300005</c:v>
                </c:pt>
                <c:pt idx="22">
                  <c:v>5.5683135986300002E-2</c:v>
                </c:pt>
                <c:pt idx="23">
                  <c:v>-0.47140121460000001</c:v>
                </c:pt>
                <c:pt idx="24">
                  <c:v>-0.75437545776399995</c:v>
                </c:pt>
                <c:pt idx="25">
                  <c:v>-0.88527107238799996</c:v>
                </c:pt>
                <c:pt idx="26">
                  <c:v>-0.208629608154</c:v>
                </c:pt>
                <c:pt idx="27">
                  <c:v>-0.11981010437</c:v>
                </c:pt>
                <c:pt idx="28">
                  <c:v>-0.376613616943</c:v>
                </c:pt>
                <c:pt idx="29">
                  <c:v>-0.607465744019</c:v>
                </c:pt>
                <c:pt idx="30">
                  <c:v>-0.98665237426800001</c:v>
                </c:pt>
                <c:pt idx="31">
                  <c:v>-1.1623859405500001</c:v>
                </c:pt>
                <c:pt idx="32">
                  <c:v>-0.75625038147000001</c:v>
                </c:pt>
                <c:pt idx="33">
                  <c:v>-0.89385414123499995</c:v>
                </c:pt>
                <c:pt idx="34">
                  <c:v>0.16986083984399999</c:v>
                </c:pt>
                <c:pt idx="35">
                  <c:v>-0.149299621582</c:v>
                </c:pt>
                <c:pt idx="36">
                  <c:v>-3.81450653076E-2</c:v>
                </c:pt>
                <c:pt idx="37">
                  <c:v>-0.27173614501999999</c:v>
                </c:pt>
                <c:pt idx="38">
                  <c:v>-0.70937156677199997</c:v>
                </c:pt>
                <c:pt idx="39">
                  <c:v>-0.60557174682600001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A56-A842-BBB0-FC60251DC311}"/>
            </c:ext>
          </c:extLst>
        </c:ser>
        <c:ser>
          <c:idx val="1"/>
          <c:order val="1"/>
          <c:tx>
            <c:strRef>
              <c:f>M3TGT_MeanSig_13360.csv!$C$1</c:f>
              <c:strCache>
                <c:ptCount val="1"/>
                <c:pt idx="0">
                  <c:v>xSigma</c:v>
                </c:pt>
              </c:strCache>
            </c:strRef>
          </c:tx>
          <c:xVal>
            <c:numRef>
              <c:f>M3TGT_MeanSig_13360.csv!$A$2:$A$41</c:f>
              <c:numCache>
                <c:formatCode>General</c:formatCode>
                <c:ptCount val="40"/>
                <c:pt idx="0">
                  <c:v>527406</c:v>
                </c:pt>
                <c:pt idx="1">
                  <c:v>527407</c:v>
                </c:pt>
                <c:pt idx="2">
                  <c:v>527408</c:v>
                </c:pt>
                <c:pt idx="3">
                  <c:v>527409</c:v>
                </c:pt>
                <c:pt idx="4">
                  <c:v>527410</c:v>
                </c:pt>
                <c:pt idx="5">
                  <c:v>527411</c:v>
                </c:pt>
                <c:pt idx="6">
                  <c:v>527412</c:v>
                </c:pt>
                <c:pt idx="7">
                  <c:v>527413</c:v>
                </c:pt>
                <c:pt idx="8">
                  <c:v>527414</c:v>
                </c:pt>
                <c:pt idx="9">
                  <c:v>527415</c:v>
                </c:pt>
                <c:pt idx="10">
                  <c:v>527416</c:v>
                </c:pt>
                <c:pt idx="11">
                  <c:v>527417</c:v>
                </c:pt>
                <c:pt idx="12">
                  <c:v>527418</c:v>
                </c:pt>
                <c:pt idx="13">
                  <c:v>527419</c:v>
                </c:pt>
                <c:pt idx="14">
                  <c:v>527420</c:v>
                </c:pt>
                <c:pt idx="15">
                  <c:v>527421</c:v>
                </c:pt>
                <c:pt idx="16">
                  <c:v>527422</c:v>
                </c:pt>
                <c:pt idx="17">
                  <c:v>527423</c:v>
                </c:pt>
                <c:pt idx="18">
                  <c:v>527424</c:v>
                </c:pt>
                <c:pt idx="19">
                  <c:v>527425</c:v>
                </c:pt>
                <c:pt idx="20">
                  <c:v>527426</c:v>
                </c:pt>
                <c:pt idx="21">
                  <c:v>527427</c:v>
                </c:pt>
                <c:pt idx="22">
                  <c:v>527428</c:v>
                </c:pt>
                <c:pt idx="23">
                  <c:v>527429</c:v>
                </c:pt>
                <c:pt idx="24">
                  <c:v>527430</c:v>
                </c:pt>
                <c:pt idx="25">
                  <c:v>527431</c:v>
                </c:pt>
                <c:pt idx="26">
                  <c:v>527432</c:v>
                </c:pt>
                <c:pt idx="27">
                  <c:v>527433</c:v>
                </c:pt>
                <c:pt idx="28">
                  <c:v>527434</c:v>
                </c:pt>
                <c:pt idx="29">
                  <c:v>527435</c:v>
                </c:pt>
                <c:pt idx="30">
                  <c:v>527436</c:v>
                </c:pt>
                <c:pt idx="31">
                  <c:v>527437</c:v>
                </c:pt>
                <c:pt idx="32">
                  <c:v>527438</c:v>
                </c:pt>
                <c:pt idx="33">
                  <c:v>527439</c:v>
                </c:pt>
                <c:pt idx="34">
                  <c:v>527440</c:v>
                </c:pt>
                <c:pt idx="35">
                  <c:v>527441</c:v>
                </c:pt>
                <c:pt idx="36">
                  <c:v>527442</c:v>
                </c:pt>
                <c:pt idx="37">
                  <c:v>527443</c:v>
                </c:pt>
                <c:pt idx="38">
                  <c:v>527444</c:v>
                </c:pt>
                <c:pt idx="39">
                  <c:v>527445</c:v>
                </c:pt>
              </c:numCache>
            </c:numRef>
          </c:xVal>
          <c:yVal>
            <c:numRef>
              <c:f>M3TGT_MeanSig_13360.csv!$C$2:$C$41</c:f>
              <c:numCache>
                <c:formatCode>General</c:formatCode>
                <c:ptCount val="40"/>
                <c:pt idx="0">
                  <c:v>5.0268306732200001</c:v>
                </c:pt>
                <c:pt idx="1">
                  <c:v>5.0917181968699996</c:v>
                </c:pt>
                <c:pt idx="2">
                  <c:v>4.7246141433700002</c:v>
                </c:pt>
                <c:pt idx="3">
                  <c:v>4.9616150856000001</c:v>
                </c:pt>
                <c:pt idx="4">
                  <c:v>4.9268889427199998</c:v>
                </c:pt>
                <c:pt idx="5">
                  <c:v>5.0069303512600003</c:v>
                </c:pt>
                <c:pt idx="6">
                  <c:v>4.90433311462</c:v>
                </c:pt>
                <c:pt idx="7">
                  <c:v>5.04042196274</c:v>
                </c:pt>
                <c:pt idx="8">
                  <c:v>4.9938340187100003</c:v>
                </c:pt>
                <c:pt idx="9">
                  <c:v>4.8455414772000003</c:v>
                </c:pt>
                <c:pt idx="10">
                  <c:v>4.9001626968399998</c:v>
                </c:pt>
                <c:pt idx="11">
                  <c:v>4.6706719398500001</c:v>
                </c:pt>
                <c:pt idx="12">
                  <c:v>4.8942217826799999</c:v>
                </c:pt>
                <c:pt idx="13">
                  <c:v>4.7752213478099996</c:v>
                </c:pt>
                <c:pt idx="14">
                  <c:v>4.8922748565700003</c:v>
                </c:pt>
                <c:pt idx="15">
                  <c:v>4.9212083816499996</c:v>
                </c:pt>
                <c:pt idx="16">
                  <c:v>4.9305415153499998</c:v>
                </c:pt>
                <c:pt idx="17">
                  <c:v>4.80356025696</c:v>
                </c:pt>
                <c:pt idx="18">
                  <c:v>4.9477610588100003</c:v>
                </c:pt>
                <c:pt idx="19">
                  <c:v>4.7213325500499996</c:v>
                </c:pt>
                <c:pt idx="20">
                  <c:v>4.9180827140799996</c:v>
                </c:pt>
                <c:pt idx="21">
                  <c:v>4.89220762253</c:v>
                </c:pt>
                <c:pt idx="22">
                  <c:v>4.72154712677</c:v>
                </c:pt>
                <c:pt idx="23">
                  <c:v>4.9648008346600001</c:v>
                </c:pt>
                <c:pt idx="24">
                  <c:v>4.83290815353</c:v>
                </c:pt>
                <c:pt idx="25">
                  <c:v>4.6197147369399998</c:v>
                </c:pt>
                <c:pt idx="26">
                  <c:v>4.8768610954299998</c:v>
                </c:pt>
                <c:pt idx="27">
                  <c:v>4.8237705230700003</c:v>
                </c:pt>
                <c:pt idx="28">
                  <c:v>4.93219804764</c:v>
                </c:pt>
                <c:pt idx="29">
                  <c:v>5.0078587531999998</c:v>
                </c:pt>
                <c:pt idx="30">
                  <c:v>4.7618856430100003</c:v>
                </c:pt>
                <c:pt idx="31">
                  <c:v>4.8323731422399998</c:v>
                </c:pt>
                <c:pt idx="32">
                  <c:v>4.9027533531199996</c:v>
                </c:pt>
                <c:pt idx="33">
                  <c:v>4.8170914649999999</c:v>
                </c:pt>
                <c:pt idx="34">
                  <c:v>4.7952637672399998</c:v>
                </c:pt>
                <c:pt idx="35">
                  <c:v>4.8256368637099998</c:v>
                </c:pt>
                <c:pt idx="36">
                  <c:v>5.0835299491899999</c:v>
                </c:pt>
                <c:pt idx="37">
                  <c:v>4.9126324653599998</c:v>
                </c:pt>
                <c:pt idx="38">
                  <c:v>4.9697489738499998</c:v>
                </c:pt>
                <c:pt idx="39">
                  <c:v>4.9915165901199998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A56-A842-BBB0-FC60251DC311}"/>
            </c:ext>
          </c:extLst>
        </c:ser>
        <c:ser>
          <c:idx val="2"/>
          <c:order val="2"/>
          <c:tx>
            <c:strRef>
              <c:f>M3TGT_MeanSig_13360.csv!$D$1</c:f>
              <c:strCache>
                <c:ptCount val="1"/>
                <c:pt idx="0">
                  <c:v>yMean</c:v>
                </c:pt>
              </c:strCache>
            </c:strRef>
          </c:tx>
          <c:xVal>
            <c:numRef>
              <c:f>M3TGT_MeanSig_13360.csv!$A$2:$A$41</c:f>
              <c:numCache>
                <c:formatCode>General</c:formatCode>
                <c:ptCount val="40"/>
                <c:pt idx="0">
                  <c:v>527406</c:v>
                </c:pt>
                <c:pt idx="1">
                  <c:v>527407</c:v>
                </c:pt>
                <c:pt idx="2">
                  <c:v>527408</c:v>
                </c:pt>
                <c:pt idx="3">
                  <c:v>527409</c:v>
                </c:pt>
                <c:pt idx="4">
                  <c:v>527410</c:v>
                </c:pt>
                <c:pt idx="5">
                  <c:v>527411</c:v>
                </c:pt>
                <c:pt idx="6">
                  <c:v>527412</c:v>
                </c:pt>
                <c:pt idx="7">
                  <c:v>527413</c:v>
                </c:pt>
                <c:pt idx="8">
                  <c:v>527414</c:v>
                </c:pt>
                <c:pt idx="9">
                  <c:v>527415</c:v>
                </c:pt>
                <c:pt idx="10">
                  <c:v>527416</c:v>
                </c:pt>
                <c:pt idx="11">
                  <c:v>527417</c:v>
                </c:pt>
                <c:pt idx="12">
                  <c:v>527418</c:v>
                </c:pt>
                <c:pt idx="13">
                  <c:v>527419</c:v>
                </c:pt>
                <c:pt idx="14">
                  <c:v>527420</c:v>
                </c:pt>
                <c:pt idx="15">
                  <c:v>527421</c:v>
                </c:pt>
                <c:pt idx="16">
                  <c:v>527422</c:v>
                </c:pt>
                <c:pt idx="17">
                  <c:v>527423</c:v>
                </c:pt>
                <c:pt idx="18">
                  <c:v>527424</c:v>
                </c:pt>
                <c:pt idx="19">
                  <c:v>527425</c:v>
                </c:pt>
                <c:pt idx="20">
                  <c:v>527426</c:v>
                </c:pt>
                <c:pt idx="21">
                  <c:v>527427</c:v>
                </c:pt>
                <c:pt idx="22">
                  <c:v>527428</c:v>
                </c:pt>
                <c:pt idx="23">
                  <c:v>527429</c:v>
                </c:pt>
                <c:pt idx="24">
                  <c:v>527430</c:v>
                </c:pt>
                <c:pt idx="25">
                  <c:v>527431</c:v>
                </c:pt>
                <c:pt idx="26">
                  <c:v>527432</c:v>
                </c:pt>
                <c:pt idx="27">
                  <c:v>527433</c:v>
                </c:pt>
                <c:pt idx="28">
                  <c:v>527434</c:v>
                </c:pt>
                <c:pt idx="29">
                  <c:v>527435</c:v>
                </c:pt>
                <c:pt idx="30">
                  <c:v>527436</c:v>
                </c:pt>
                <c:pt idx="31">
                  <c:v>527437</c:v>
                </c:pt>
                <c:pt idx="32">
                  <c:v>527438</c:v>
                </c:pt>
                <c:pt idx="33">
                  <c:v>527439</c:v>
                </c:pt>
                <c:pt idx="34">
                  <c:v>527440</c:v>
                </c:pt>
                <c:pt idx="35">
                  <c:v>527441</c:v>
                </c:pt>
                <c:pt idx="36">
                  <c:v>527442</c:v>
                </c:pt>
                <c:pt idx="37">
                  <c:v>527443</c:v>
                </c:pt>
                <c:pt idx="38">
                  <c:v>527444</c:v>
                </c:pt>
                <c:pt idx="39">
                  <c:v>527445</c:v>
                </c:pt>
              </c:numCache>
            </c:numRef>
          </c:xVal>
          <c:yVal>
            <c:numRef>
              <c:f>M3TGT_MeanSig_13360.csv!$D$2:$D$41</c:f>
              <c:numCache>
                <c:formatCode>General</c:formatCode>
                <c:ptCount val="40"/>
                <c:pt idx="0">
                  <c:v>-0.430746078491</c:v>
                </c:pt>
                <c:pt idx="1">
                  <c:v>0.15180969238299999</c:v>
                </c:pt>
                <c:pt idx="2">
                  <c:v>-0.42428207397500001</c:v>
                </c:pt>
                <c:pt idx="3">
                  <c:v>-0.45344161987300002</c:v>
                </c:pt>
                <c:pt idx="4">
                  <c:v>-0.98130989074700004</c:v>
                </c:pt>
                <c:pt idx="5">
                  <c:v>-0.14983367919900001</c:v>
                </c:pt>
                <c:pt idx="6">
                  <c:v>-0.233648300171</c:v>
                </c:pt>
                <c:pt idx="7">
                  <c:v>8.2109451293900002E-2</c:v>
                </c:pt>
                <c:pt idx="8">
                  <c:v>-0.25226211547900002</c:v>
                </c:pt>
                <c:pt idx="9">
                  <c:v>-0.75453376770000002</c:v>
                </c:pt>
                <c:pt idx="10">
                  <c:v>-0.44511795043899999</c:v>
                </c:pt>
                <c:pt idx="11">
                  <c:v>-0.434972763062</c:v>
                </c:pt>
                <c:pt idx="12">
                  <c:v>-0.129705429077</c:v>
                </c:pt>
                <c:pt idx="13">
                  <c:v>-0.142904281616</c:v>
                </c:pt>
                <c:pt idx="14">
                  <c:v>-0.41170120239300001</c:v>
                </c:pt>
                <c:pt idx="15">
                  <c:v>-0.272815704346</c:v>
                </c:pt>
                <c:pt idx="16">
                  <c:v>-0.29666328430200001</c:v>
                </c:pt>
                <c:pt idx="17">
                  <c:v>0.44585037231399999</c:v>
                </c:pt>
                <c:pt idx="18">
                  <c:v>0.124015808105</c:v>
                </c:pt>
                <c:pt idx="19">
                  <c:v>-0.40407943725599998</c:v>
                </c:pt>
                <c:pt idx="20">
                  <c:v>-0.92643737793000003</c:v>
                </c:pt>
                <c:pt idx="21">
                  <c:v>-0.32827949523900002</c:v>
                </c:pt>
                <c:pt idx="22">
                  <c:v>-6.3545227050799999E-2</c:v>
                </c:pt>
                <c:pt idx="23">
                  <c:v>-0.557550430298</c:v>
                </c:pt>
                <c:pt idx="24">
                  <c:v>-0.47576713562</c:v>
                </c:pt>
                <c:pt idx="25">
                  <c:v>-6.5586090087900006E-2</c:v>
                </c:pt>
                <c:pt idx="26">
                  <c:v>-0.51986694335899997</c:v>
                </c:pt>
                <c:pt idx="27">
                  <c:v>-0.31742286682100002</c:v>
                </c:pt>
                <c:pt idx="28">
                  <c:v>-0.34676933288599998</c:v>
                </c:pt>
                <c:pt idx="29">
                  <c:v>-0.510824203491</c:v>
                </c:pt>
                <c:pt idx="30">
                  <c:v>-0.707601547241</c:v>
                </c:pt>
                <c:pt idx="31">
                  <c:v>-0.77390289306600002</c:v>
                </c:pt>
                <c:pt idx="32">
                  <c:v>-0.80141639709500001</c:v>
                </c:pt>
                <c:pt idx="33">
                  <c:v>-0.78903579711899996</c:v>
                </c:pt>
                <c:pt idx="34">
                  <c:v>-5.99613189697E-2</c:v>
                </c:pt>
                <c:pt idx="35">
                  <c:v>1.3162612915E-2</c:v>
                </c:pt>
                <c:pt idx="36">
                  <c:v>-0.58620452880899998</c:v>
                </c:pt>
                <c:pt idx="37">
                  <c:v>-0.29363822937</c:v>
                </c:pt>
                <c:pt idx="38">
                  <c:v>0.290121078491</c:v>
                </c:pt>
                <c:pt idx="39">
                  <c:v>3.33290100098E-2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A56-A842-BBB0-FC60251DC311}"/>
            </c:ext>
          </c:extLst>
        </c:ser>
        <c:ser>
          <c:idx val="3"/>
          <c:order val="3"/>
          <c:tx>
            <c:strRef>
              <c:f>M3TGT_MeanSig_13360.csv!$E$1</c:f>
              <c:strCache>
                <c:ptCount val="1"/>
                <c:pt idx="0">
                  <c:v>ySigma</c:v>
                </c:pt>
              </c:strCache>
            </c:strRef>
          </c:tx>
          <c:xVal>
            <c:numRef>
              <c:f>M3TGT_MeanSig_13360.csv!$A$2:$A$41</c:f>
              <c:numCache>
                <c:formatCode>General</c:formatCode>
                <c:ptCount val="40"/>
                <c:pt idx="0">
                  <c:v>527406</c:v>
                </c:pt>
                <c:pt idx="1">
                  <c:v>527407</c:v>
                </c:pt>
                <c:pt idx="2">
                  <c:v>527408</c:v>
                </c:pt>
                <c:pt idx="3">
                  <c:v>527409</c:v>
                </c:pt>
                <c:pt idx="4">
                  <c:v>527410</c:v>
                </c:pt>
                <c:pt idx="5">
                  <c:v>527411</c:v>
                </c:pt>
                <c:pt idx="6">
                  <c:v>527412</c:v>
                </c:pt>
                <c:pt idx="7">
                  <c:v>527413</c:v>
                </c:pt>
                <c:pt idx="8">
                  <c:v>527414</c:v>
                </c:pt>
                <c:pt idx="9">
                  <c:v>527415</c:v>
                </c:pt>
                <c:pt idx="10">
                  <c:v>527416</c:v>
                </c:pt>
                <c:pt idx="11">
                  <c:v>527417</c:v>
                </c:pt>
                <c:pt idx="12">
                  <c:v>527418</c:v>
                </c:pt>
                <c:pt idx="13">
                  <c:v>527419</c:v>
                </c:pt>
                <c:pt idx="14">
                  <c:v>527420</c:v>
                </c:pt>
                <c:pt idx="15">
                  <c:v>527421</c:v>
                </c:pt>
                <c:pt idx="16">
                  <c:v>527422</c:v>
                </c:pt>
                <c:pt idx="17">
                  <c:v>527423</c:v>
                </c:pt>
                <c:pt idx="18">
                  <c:v>527424</c:v>
                </c:pt>
                <c:pt idx="19">
                  <c:v>527425</c:v>
                </c:pt>
                <c:pt idx="20">
                  <c:v>527426</c:v>
                </c:pt>
                <c:pt idx="21">
                  <c:v>527427</c:v>
                </c:pt>
                <c:pt idx="22">
                  <c:v>527428</c:v>
                </c:pt>
                <c:pt idx="23">
                  <c:v>527429</c:v>
                </c:pt>
                <c:pt idx="24">
                  <c:v>527430</c:v>
                </c:pt>
                <c:pt idx="25">
                  <c:v>527431</c:v>
                </c:pt>
                <c:pt idx="26">
                  <c:v>527432</c:v>
                </c:pt>
                <c:pt idx="27">
                  <c:v>527433</c:v>
                </c:pt>
                <c:pt idx="28">
                  <c:v>527434</c:v>
                </c:pt>
                <c:pt idx="29">
                  <c:v>527435</c:v>
                </c:pt>
                <c:pt idx="30">
                  <c:v>527436</c:v>
                </c:pt>
                <c:pt idx="31">
                  <c:v>527437</c:v>
                </c:pt>
                <c:pt idx="32">
                  <c:v>527438</c:v>
                </c:pt>
                <c:pt idx="33">
                  <c:v>527439</c:v>
                </c:pt>
                <c:pt idx="34">
                  <c:v>527440</c:v>
                </c:pt>
                <c:pt idx="35">
                  <c:v>527441</c:v>
                </c:pt>
                <c:pt idx="36">
                  <c:v>527442</c:v>
                </c:pt>
                <c:pt idx="37">
                  <c:v>527443</c:v>
                </c:pt>
                <c:pt idx="38">
                  <c:v>527444</c:v>
                </c:pt>
                <c:pt idx="39">
                  <c:v>527445</c:v>
                </c:pt>
              </c:numCache>
            </c:numRef>
          </c:xVal>
          <c:yVal>
            <c:numRef>
              <c:f>M3TGT_MeanSig_13360.csv!$E$2:$E$41</c:f>
              <c:numCache>
                <c:formatCode>General</c:formatCode>
                <c:ptCount val="40"/>
                <c:pt idx="0">
                  <c:v>3.49564290047</c:v>
                </c:pt>
                <c:pt idx="1">
                  <c:v>3.6084697246599999</c:v>
                </c:pt>
                <c:pt idx="2">
                  <c:v>3.4053220748899999</c:v>
                </c:pt>
                <c:pt idx="3">
                  <c:v>3.7538850307499998</c:v>
                </c:pt>
                <c:pt idx="4">
                  <c:v>3.66177916527</c:v>
                </c:pt>
                <c:pt idx="5">
                  <c:v>3.6298592090600001</c:v>
                </c:pt>
                <c:pt idx="6">
                  <c:v>3.8761141300199999</c:v>
                </c:pt>
                <c:pt idx="7">
                  <c:v>3.64471364021</c:v>
                </c:pt>
                <c:pt idx="8">
                  <c:v>3.5088376998899999</c:v>
                </c:pt>
                <c:pt idx="9">
                  <c:v>3.67373180389</c:v>
                </c:pt>
                <c:pt idx="10">
                  <c:v>3.5000112056699999</c:v>
                </c:pt>
                <c:pt idx="11">
                  <c:v>3.6279418468500002</c:v>
                </c:pt>
                <c:pt idx="12">
                  <c:v>3.6722877025599998</c:v>
                </c:pt>
                <c:pt idx="13">
                  <c:v>3.61106872559</c:v>
                </c:pt>
                <c:pt idx="14">
                  <c:v>3.8728234767899998</c:v>
                </c:pt>
                <c:pt idx="15">
                  <c:v>3.4707016944900002</c:v>
                </c:pt>
                <c:pt idx="16">
                  <c:v>3.4765965938600001</c:v>
                </c:pt>
                <c:pt idx="17">
                  <c:v>3.4600303173100002</c:v>
                </c:pt>
                <c:pt idx="18">
                  <c:v>3.6300122737899998</c:v>
                </c:pt>
                <c:pt idx="19">
                  <c:v>3.62939739227</c:v>
                </c:pt>
                <c:pt idx="20">
                  <c:v>3.59225344658</c:v>
                </c:pt>
                <c:pt idx="21">
                  <c:v>3.6707305908199999</c:v>
                </c:pt>
                <c:pt idx="22">
                  <c:v>3.6077473163599998</c:v>
                </c:pt>
                <c:pt idx="23">
                  <c:v>3.5074350833899999</c:v>
                </c:pt>
                <c:pt idx="24">
                  <c:v>3.4738869667099999</c:v>
                </c:pt>
                <c:pt idx="25">
                  <c:v>3.8080122470900002</c:v>
                </c:pt>
                <c:pt idx="26">
                  <c:v>3.5031063556699999</c:v>
                </c:pt>
                <c:pt idx="27">
                  <c:v>3.8084948062900001</c:v>
                </c:pt>
                <c:pt idx="28">
                  <c:v>3.7766387462600002</c:v>
                </c:pt>
                <c:pt idx="29">
                  <c:v>3.9035198688500001</c:v>
                </c:pt>
                <c:pt idx="30">
                  <c:v>3.5697357654599999</c:v>
                </c:pt>
                <c:pt idx="31">
                  <c:v>3.6459515094800001</c:v>
                </c:pt>
                <c:pt idx="32">
                  <c:v>3.6924457550000001</c:v>
                </c:pt>
                <c:pt idx="33">
                  <c:v>3.5914199352299998</c:v>
                </c:pt>
                <c:pt idx="34">
                  <c:v>3.6203813552900002</c:v>
                </c:pt>
                <c:pt idx="35">
                  <c:v>3.3365194797500002</c:v>
                </c:pt>
                <c:pt idx="36">
                  <c:v>3.50933170319</c:v>
                </c:pt>
                <c:pt idx="37">
                  <c:v>3.6186273097999999</c:v>
                </c:pt>
                <c:pt idx="38">
                  <c:v>3.7067275047299999</c:v>
                </c:pt>
                <c:pt idx="39">
                  <c:v>3.62215304375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A56-A842-BBB0-FC60251DC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3002568"/>
        <c:axId val="1841590648"/>
      </c:scatterChart>
      <c:valAx>
        <c:axId val="-2033002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41590648"/>
        <c:crosses val="autoZero"/>
        <c:crossBetween val="midCat"/>
      </c:valAx>
      <c:valAx>
        <c:axId val="1841590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33002568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Relationship Id="rId4" Type="http://schemas.openxmlformats.org/officeDocument/2006/relationships/image" Target="../media/image9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image" Target="../media/image13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7" Type="http://schemas.openxmlformats.org/officeDocument/2006/relationships/image" Target="../media/image176.emf"/><Relationship Id="rId2" Type="http://schemas.openxmlformats.org/officeDocument/2006/relationships/image" Target="../media/image171.emf"/><Relationship Id="rId1" Type="http://schemas.openxmlformats.org/officeDocument/2006/relationships/image" Target="../media/image170.emf"/><Relationship Id="rId6" Type="http://schemas.openxmlformats.org/officeDocument/2006/relationships/image" Target="../media/image175.emf"/><Relationship Id="rId5" Type="http://schemas.openxmlformats.org/officeDocument/2006/relationships/image" Target="../media/image174.emf"/><Relationship Id="rId4" Type="http://schemas.openxmlformats.org/officeDocument/2006/relationships/image" Target="../media/image1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8D636-33BD-964A-AAE6-3829E30FCBCD}" type="datetimeFigureOut">
              <a:rPr lang="en-US" smtClean="0"/>
              <a:t>7/26/18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760D8-6865-CC4D-8031-D2A27720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3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AEA5EB-B6BB-1E40-AF7D-BEB01BC33F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22ECE6F-243A-F546-BAFE-1557A83C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6658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17D26C-96B6-424E-9E46-F90ECAE1F45A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6713" y="674688"/>
            <a:ext cx="6138862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4513"/>
            <a:ext cx="5076825" cy="41290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78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38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743808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97D0D-F6A5-DE46-84C4-B92E0B82E67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18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>
            <a:extLst>
              <a:ext uri="{FF2B5EF4-FFF2-40B4-BE49-F238E27FC236}">
                <a16:creationId xmlns:a16="http://schemas.microsoft.com/office/drawing/2014/main" id="{8B1A1E81-0EC1-254A-ACF5-B7744864F0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94676F6-1896-5E4F-BA63-E73030A422A6}" type="slidenum">
              <a:rPr lang="en-US" altLang="en-US">
                <a:latin typeface="Times" pitchFamily="2" charset="0"/>
              </a:rPr>
              <a:pPr/>
              <a:t>100</a:t>
            </a:fld>
            <a:endParaRPr lang="en-US" altLang="en-US">
              <a:latin typeface="Times" pitchFamily="2" charset="0"/>
            </a:endParaRPr>
          </a:p>
        </p:txBody>
      </p:sp>
      <p:sp>
        <p:nvSpPr>
          <p:cNvPr id="116738" name="Rectangle 1026">
            <a:extLst>
              <a:ext uri="{FF2B5EF4-FFF2-40B4-BE49-F238E27FC236}">
                <a16:creationId xmlns:a16="http://schemas.microsoft.com/office/drawing/2014/main" id="{6A8B592B-25F2-FD48-AE73-7583AC12BC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1027">
            <a:extLst>
              <a:ext uri="{FF2B5EF4-FFF2-40B4-BE49-F238E27FC236}">
                <a16:creationId xmlns:a16="http://schemas.microsoft.com/office/drawing/2014/main" id="{8C5A2BBC-822B-AE4E-AF3E-DC5DED7A3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129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5F25-C349-45DE-99CD-9F0C6943DF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38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57D9-C171-4C43-B30B-18F39FF51D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2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72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78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4BD1839-E88A-444D-9E7C-3F8EC6BE76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A12B635-01C9-6C40-AB2D-928E988C0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3882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D5C1F9D-1866-584A-946F-A20748DFFC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2AAED998-0C5A-8640-9F22-2CCA0BE29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1356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9A97B14-36F3-E344-91E9-B2D6220F33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401A441-61B8-4947-AB3E-2E47AC8F3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8646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86D0383-403B-B24D-A618-2C530A785A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319005C-BD8C-D145-AEAD-297607549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929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37B0-E795-324B-9BB7-1F216DF58D11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8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41A30-0520-644B-BC2E-BBF916F321E8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0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1C97B-299A-5947-91B8-945BE8CC97F8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0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DB2B-06F1-A74C-963D-B886E3554996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0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8CD40-1F03-2D42-AC81-64CA0796F43E}" type="datetime1">
              <a:rPr lang="en-US" smtClean="0"/>
              <a:t>7/26/18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2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BC89-623E-E84E-9899-788472F0E898}" type="datetime1">
              <a:rPr lang="en-US" smtClean="0"/>
              <a:t>7/26/18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F0AA-1B46-7144-B892-F7B4631F14D8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1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70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BF9C-FCB8-F341-990A-B5E10250B1D0}" type="datetime1">
              <a:rPr lang="en-US" smtClean="0"/>
              <a:t>7/26/18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3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4D7F-4F33-A34C-8C91-ED8C9139F759}" type="datetime1">
              <a:rPr lang="en-US" smtClean="0"/>
              <a:t>7/26/18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3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7C243-0EE7-0D4D-A7D7-FA45C1DE2674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2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174.emf"/><Relationship Id="rId18" Type="http://schemas.openxmlformats.org/officeDocument/2006/relationships/image" Target="../media/image176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1.emf"/><Relationship Id="rId12" Type="http://schemas.openxmlformats.org/officeDocument/2006/relationships/oleObject" Target="../embeddings/oleObject24.bin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7.png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73.emf"/><Relationship Id="rId5" Type="http://schemas.openxmlformats.org/officeDocument/2006/relationships/image" Target="../media/image170.emf"/><Relationship Id="rId15" Type="http://schemas.openxmlformats.org/officeDocument/2006/relationships/image" Target="../media/image175.e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72.emf"/><Relationship Id="rId14" Type="http://schemas.openxmlformats.org/officeDocument/2006/relationships/oleObject" Target="../embeddings/oleObject2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0.emf"/><Relationship Id="rId4" Type="http://schemas.openxmlformats.org/officeDocument/2006/relationships/image" Target="../media/image49.png"/><Relationship Id="rId9" Type="http://schemas.openxmlformats.org/officeDocument/2006/relationships/oleObject" Target="../embeddings/oleObject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2.emf"/><Relationship Id="rId4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tiff"/><Relationship Id="rId5" Type="http://schemas.openxmlformats.org/officeDocument/2006/relationships/image" Target="../media/image74.tiff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88.tiff"/><Relationship Id="rId4" Type="http://schemas.openxmlformats.org/officeDocument/2006/relationships/image" Target="../media/image87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4.png"/><Relationship Id="rId11" Type="http://schemas.openxmlformats.org/officeDocument/2006/relationships/image" Target="../media/image96.png"/><Relationship Id="rId5" Type="http://schemas.openxmlformats.org/officeDocument/2006/relationships/oleObject" Target="../embeddings/oleObject12.bin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tiff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133.png"/><Relationship Id="rId7" Type="http://schemas.openxmlformats.org/officeDocument/2006/relationships/image" Target="../media/image13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32.emf"/><Relationship Id="rId5" Type="http://schemas.openxmlformats.org/officeDocument/2006/relationships/image" Target="../media/image135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134.png"/><Relationship Id="rId9" Type="http://schemas.openxmlformats.org/officeDocument/2006/relationships/image" Target="../media/image131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p25ext.lanl.gov/elog/Drell-Yan/29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png"/><Relationship Id="rId5" Type="http://schemas.openxmlformats.org/officeDocument/2006/relationships/image" Target="../media/image141.jpg"/><Relationship Id="rId4" Type="http://schemas.openxmlformats.org/officeDocument/2006/relationships/image" Target="../media/image14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15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em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png"/><Relationship Id="rId5" Type="http://schemas.openxmlformats.org/officeDocument/2006/relationships/image" Target="../media/image141.jpg"/><Relationship Id="rId4" Type="http://schemas.openxmlformats.org/officeDocument/2006/relationships/image" Target="../media/image140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image" Target="../media/image15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tiff"/><Relationship Id="rId4" Type="http://schemas.openxmlformats.org/officeDocument/2006/relationships/image" Target="../media/image154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8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tiff"/><Relationship Id="rId7" Type="http://schemas.openxmlformats.org/officeDocument/2006/relationships/image" Target="../media/image161.tiff"/><Relationship Id="rId2" Type="http://schemas.openxmlformats.org/officeDocument/2006/relationships/image" Target="../media/image15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tiff"/><Relationship Id="rId5" Type="http://schemas.openxmlformats.org/officeDocument/2006/relationships/image" Target="../media/image159.tiff"/><Relationship Id="rId4" Type="http://schemas.openxmlformats.org/officeDocument/2006/relationships/image" Target="../media/image158.tif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tif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tif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tif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tif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tif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tif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tif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741F2-6A5F-6F47-A931-77475B892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7350" y="231258"/>
            <a:ext cx="5829300" cy="2130504"/>
          </a:xfrm>
        </p:spPr>
        <p:txBody>
          <a:bodyPr>
            <a:noAutofit/>
          </a:bodyPr>
          <a:lstStyle/>
          <a:p>
            <a:r>
              <a:rPr lang="en-US" sz="3000" dirty="0"/>
              <a:t>Overview of </a:t>
            </a:r>
            <a:r>
              <a:rPr lang="en-US" sz="3000" dirty="0" err="1"/>
              <a:t>SeaQuest</a:t>
            </a:r>
            <a:r>
              <a:rPr lang="en-US" sz="3000" dirty="0"/>
              <a:t>/E1039 Polarized Fixed Target </a:t>
            </a:r>
            <a:r>
              <a:rPr lang="en-US" sz="3000" dirty="0" err="1"/>
              <a:t>Drell</a:t>
            </a:r>
            <a:r>
              <a:rPr lang="en-US" sz="3000" dirty="0"/>
              <a:t>-Yan Experiment at </a:t>
            </a:r>
            <a:r>
              <a:rPr lang="en-US" sz="3000" dirty="0" err="1"/>
              <a:t>Fermilab</a:t>
            </a:r>
            <a:r>
              <a:rPr lang="en-US" sz="30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A2DEB-F474-B142-961E-15113C84C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2701528"/>
            <a:ext cx="5143500" cy="1963508"/>
          </a:xfrm>
        </p:spPr>
        <p:txBody>
          <a:bodyPr>
            <a:normAutofit/>
          </a:bodyPr>
          <a:lstStyle/>
          <a:p>
            <a:r>
              <a:rPr lang="en-US" dirty="0"/>
              <a:t>Ming </a:t>
            </a:r>
            <a:r>
              <a:rPr lang="en-US" dirty="0" err="1"/>
              <a:t>Xiong</a:t>
            </a:r>
            <a:r>
              <a:rPr lang="en-US" dirty="0"/>
              <a:t> Liu (</a:t>
            </a:r>
            <a:r>
              <a:rPr lang="zh-CN" altLang="en-US" dirty="0"/>
              <a:t>柳明雄</a:t>
            </a:r>
            <a:r>
              <a:rPr lang="en-US" dirty="0"/>
              <a:t>)</a:t>
            </a:r>
          </a:p>
          <a:p>
            <a:r>
              <a:rPr lang="en-US" dirty="0"/>
              <a:t>Los Alamos National Laboratory</a:t>
            </a:r>
          </a:p>
          <a:p>
            <a:r>
              <a:rPr lang="en-US" dirty="0"/>
              <a:t>7/27/2018</a:t>
            </a:r>
          </a:p>
          <a:p>
            <a:r>
              <a:rPr lang="en-US" sz="1500" dirty="0"/>
              <a:t>The 10</a:t>
            </a:r>
            <a:r>
              <a:rPr lang="en-US" sz="1500" baseline="30000" dirty="0"/>
              <a:t>th</a:t>
            </a:r>
            <a:r>
              <a:rPr lang="en-US" sz="1500" dirty="0"/>
              <a:t> Workshop on Hadron Physics in China and Opportunities Worldwide </a:t>
            </a:r>
          </a:p>
          <a:p>
            <a:r>
              <a:rPr lang="en-US" sz="1500" dirty="0"/>
              <a:t>Shandong University, Weihai, China </a:t>
            </a:r>
          </a:p>
        </p:txBody>
      </p:sp>
    </p:spTree>
    <p:extLst>
      <p:ext uri="{BB962C8B-B14F-4D97-AF65-F5344CB8AC3E}">
        <p14:creationId xmlns:p14="http://schemas.microsoft.com/office/powerpoint/2010/main" val="2098309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8939-F6A2-9E40-8EAF-DBB64383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and </a:t>
            </a:r>
            <a:r>
              <a:rPr lang="en-US" dirty="0" err="1"/>
              <a:t>Sivers</a:t>
            </a:r>
            <a:r>
              <a:rPr lang="en-US" dirty="0"/>
              <a:t>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7B355-BA6D-8447-99D3-F1CEB78DB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6EB41-B592-3C4A-AD6E-D610F22BC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FDAB1-1B6D-9943-8DC3-E400F9FD5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32D98-1BD9-534F-A535-5A4CAAE7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29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82C62F8-319D-F046-982C-386FE6D59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1113" y="139304"/>
            <a:ext cx="6497241" cy="628650"/>
          </a:xfrm>
        </p:spPr>
        <p:txBody>
          <a:bodyPr/>
          <a:lstStyle/>
          <a:p>
            <a:r>
              <a:rPr lang="en-US" altLang="en-US" sz="2400">
                <a:latin typeface="Arial" panose="020B0604020202020204" pitchFamily="34" charset="0"/>
              </a:rPr>
              <a:t>Determine and Calibrate dE/dx with DY in p+A</a:t>
            </a:r>
          </a:p>
        </p:txBody>
      </p:sp>
      <p:sp>
        <p:nvSpPr>
          <p:cNvPr id="9222" name="Rectangle 47">
            <a:extLst>
              <a:ext uri="{FF2B5EF4-FFF2-40B4-BE49-F238E27FC236}">
                <a16:creationId xmlns:a16="http://schemas.microsoft.com/office/drawing/2014/main" id="{74441FB9-878B-C647-8986-160FE0EFA2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94223" y="1310878"/>
            <a:ext cx="2849165" cy="1927622"/>
          </a:xfrm>
        </p:spPr>
        <p:txBody>
          <a:bodyPr/>
          <a:lstStyle/>
          <a:p>
            <a:r>
              <a:rPr lang="en-US" altLang="en-US" sz="1500">
                <a:latin typeface="Arial" panose="020B0604020202020204" pitchFamily="34" charset="0"/>
              </a:rPr>
              <a:t>Known initial state nuclear parton density; </a:t>
            </a:r>
          </a:p>
          <a:p>
            <a:r>
              <a:rPr lang="en-US" altLang="en-US" sz="1500">
                <a:latin typeface="Arial" panose="020B0604020202020204" pitchFamily="34" charset="0"/>
              </a:rPr>
              <a:t>Minimal final-state interactions of the detected particles.</a:t>
            </a:r>
          </a:p>
          <a:p>
            <a:r>
              <a:rPr lang="en-US" altLang="en-US" sz="1500">
                <a:latin typeface="Arial" panose="020B0604020202020204" pitchFamily="34" charset="0"/>
              </a:rPr>
              <a:t>E906: No shadowing correction at moderate X</a:t>
            </a:r>
            <a:r>
              <a:rPr lang="en-US" altLang="en-US" sz="1500" baseline="-25000"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41DE6A-34FC-8048-9206-8E8346C21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18859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2288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25717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29146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225F2CB-9131-5645-AEF1-FF38A7711BD9}" type="datetime1">
              <a:rPr lang="en-US" altLang="en-US">
                <a:solidFill>
                  <a:srgbClr val="898989"/>
                </a:solidFill>
              </a:rPr>
              <a:pPr/>
              <a:t>7/26/18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7ABC9-A7D9-DF41-9D67-FD75562F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 @E906 Collab. Mtg.</a:t>
            </a:r>
          </a:p>
        </p:txBody>
      </p:sp>
      <p:sp>
        <p:nvSpPr>
          <p:cNvPr id="9217" name="Slide Number Placeholder 3">
            <a:extLst>
              <a:ext uri="{FF2B5EF4-FFF2-40B4-BE49-F238E27FC236}">
                <a16:creationId xmlns:a16="http://schemas.microsoft.com/office/drawing/2014/main" id="{906AA31A-FAB0-484B-860D-BC19C7BB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485900" y="4767263"/>
            <a:ext cx="16002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18859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2288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25717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29146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fld id="{DB8CBF23-C3C5-7F40-A043-003EEBADADDB}" type="slidenum">
              <a:rPr lang="en-US" altLang="en-US" sz="1050">
                <a:latin typeface="Times" pitchFamily="2" charset="0"/>
              </a:rPr>
              <a:pPr algn="l"/>
              <a:t>100</a:t>
            </a:fld>
            <a:endParaRPr lang="en-US" altLang="en-US" sz="1050">
              <a:latin typeface="Times" pitchFamily="2" charset="0"/>
            </a:endParaRPr>
          </a:p>
        </p:txBody>
      </p:sp>
      <p:grpSp>
        <p:nvGrpSpPr>
          <p:cNvPr id="9219" name="Group 44">
            <a:extLst>
              <a:ext uri="{FF2B5EF4-FFF2-40B4-BE49-F238E27FC236}">
                <a16:creationId xmlns:a16="http://schemas.microsoft.com/office/drawing/2014/main" id="{2556151E-2948-9A4B-A332-8241795CA99F}"/>
              </a:ext>
            </a:extLst>
          </p:cNvPr>
          <p:cNvGrpSpPr>
            <a:grpSpLocks/>
          </p:cNvGrpSpPr>
          <p:nvPr/>
        </p:nvGrpSpPr>
        <p:grpSpPr bwMode="auto">
          <a:xfrm>
            <a:off x="4832747" y="994173"/>
            <a:ext cx="2828925" cy="1659731"/>
            <a:chOff x="2322" y="776"/>
            <a:chExt cx="2376" cy="1394"/>
          </a:xfrm>
        </p:grpSpPr>
        <p:grpSp>
          <p:nvGrpSpPr>
            <p:cNvPr id="9232" name="Group 43">
              <a:extLst>
                <a:ext uri="{FF2B5EF4-FFF2-40B4-BE49-F238E27FC236}">
                  <a16:creationId xmlns:a16="http://schemas.microsoft.com/office/drawing/2014/main" id="{5955A359-B98A-BB46-B396-31FBBF65FD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2" y="776"/>
              <a:ext cx="2376" cy="1394"/>
              <a:chOff x="1775" y="893"/>
              <a:chExt cx="3676" cy="2112"/>
            </a:xfrm>
          </p:grpSpPr>
          <p:grpSp>
            <p:nvGrpSpPr>
              <p:cNvPr id="9234" name="Group 42">
                <a:extLst>
                  <a:ext uri="{FF2B5EF4-FFF2-40B4-BE49-F238E27FC236}">
                    <a16:creationId xmlns:a16="http://schemas.microsoft.com/office/drawing/2014/main" id="{4DF7013C-E38B-2A46-A1A9-7D03D4D222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" y="893"/>
                <a:ext cx="3676" cy="2112"/>
                <a:chOff x="1775" y="893"/>
                <a:chExt cx="3676" cy="2112"/>
              </a:xfrm>
            </p:grpSpPr>
            <p:sp>
              <p:nvSpPr>
                <p:cNvPr id="9238" name="Oval 3">
                  <a:extLst>
                    <a:ext uri="{FF2B5EF4-FFF2-40B4-BE49-F238E27FC236}">
                      <a16:creationId xmlns:a16="http://schemas.microsoft.com/office/drawing/2014/main" id="{0D5755A2-D778-C24C-B1F4-3F7F60F668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2" y="893"/>
                  <a:ext cx="2188" cy="21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3300"/>
                    </a:gs>
                    <a:gs pos="100000">
                      <a:srgbClr val="FF99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9239" name="Line 6">
                  <a:extLst>
                    <a:ext uri="{FF2B5EF4-FFF2-40B4-BE49-F238E27FC236}">
                      <a16:creationId xmlns:a16="http://schemas.microsoft.com/office/drawing/2014/main" id="{B7CDC51D-B5A1-7B42-A123-AD6EE5F6FD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18" y="1653"/>
                  <a:ext cx="1236" cy="35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240" name="Line 11">
                  <a:extLst>
                    <a:ext uri="{FF2B5EF4-FFF2-40B4-BE49-F238E27FC236}">
                      <a16:creationId xmlns:a16="http://schemas.microsoft.com/office/drawing/2014/main" id="{7A4181B9-EC95-B84C-91DF-195E419521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9" y="1998"/>
                  <a:ext cx="1281" cy="20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graphicFrame>
              <p:nvGraphicFramePr>
                <p:cNvPr id="9241" name="Object 3">
                  <a:extLst>
                    <a:ext uri="{FF2B5EF4-FFF2-40B4-BE49-F238E27FC236}">
                      <a16:creationId xmlns:a16="http://schemas.microsoft.com/office/drawing/2014/main" id="{A85D81C5-FA34-064E-B61F-540B7130A26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321" y="1218"/>
                <a:ext cx="750" cy="2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2881" name="Equation" r:id="rId4" imgW="546100" imgH="177800" progId="Equation.DSMT4">
                        <p:embed/>
                      </p:oleObj>
                    </mc:Choice>
                    <mc:Fallback>
                      <p:oleObj name="Equation" r:id="rId4" imgW="546100" imgH="177800" progId="Equation.DSMT4">
                        <p:embed/>
                        <p:pic>
                          <p:nvPicPr>
                            <p:cNvPr id="9241" name="Object 3">
                              <a:extLst>
                                <a:ext uri="{FF2B5EF4-FFF2-40B4-BE49-F238E27FC236}">
                                  <a16:creationId xmlns:a16="http://schemas.microsoft.com/office/drawing/2014/main" id="{A85D81C5-FA34-064E-B61F-540B7130A26E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21" y="1218"/>
                              <a:ext cx="750" cy="24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242" name="Freeform 20">
                  <a:extLst>
                    <a:ext uri="{FF2B5EF4-FFF2-40B4-BE49-F238E27FC236}">
                      <a16:creationId xmlns:a16="http://schemas.microsoft.com/office/drawing/2014/main" id="{37F5BE0E-3651-A74C-9FAD-25ADE14999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1" y="1465"/>
                  <a:ext cx="458" cy="433"/>
                </a:xfrm>
                <a:custGeom>
                  <a:avLst/>
                  <a:gdLst>
                    <a:gd name="T0" fmla="*/ 0 w 458"/>
                    <a:gd name="T1" fmla="*/ 433 h 433"/>
                    <a:gd name="T2" fmla="*/ 61 w 458"/>
                    <a:gd name="T3" fmla="*/ 351 h 433"/>
                    <a:gd name="T4" fmla="*/ 187 w 458"/>
                    <a:gd name="T5" fmla="*/ 400 h 433"/>
                    <a:gd name="T6" fmla="*/ 170 w 458"/>
                    <a:gd name="T7" fmla="*/ 236 h 433"/>
                    <a:gd name="T8" fmla="*/ 329 w 458"/>
                    <a:gd name="T9" fmla="*/ 258 h 433"/>
                    <a:gd name="T10" fmla="*/ 302 w 458"/>
                    <a:gd name="T11" fmla="*/ 98 h 433"/>
                    <a:gd name="T12" fmla="*/ 434 w 458"/>
                    <a:gd name="T13" fmla="*/ 104 h 433"/>
                    <a:gd name="T14" fmla="*/ 445 w 458"/>
                    <a:gd name="T15" fmla="*/ 0 h 43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58"/>
                    <a:gd name="T25" fmla="*/ 0 h 433"/>
                    <a:gd name="T26" fmla="*/ 458 w 458"/>
                    <a:gd name="T27" fmla="*/ 433 h 43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58" h="433">
                      <a:moveTo>
                        <a:pt x="0" y="433"/>
                      </a:moveTo>
                      <a:cubicBezTo>
                        <a:pt x="15" y="394"/>
                        <a:pt x="30" y="356"/>
                        <a:pt x="61" y="351"/>
                      </a:cubicBezTo>
                      <a:cubicBezTo>
                        <a:pt x="92" y="346"/>
                        <a:pt x="169" y="419"/>
                        <a:pt x="187" y="400"/>
                      </a:cubicBezTo>
                      <a:cubicBezTo>
                        <a:pt x="205" y="381"/>
                        <a:pt x="146" y="260"/>
                        <a:pt x="170" y="236"/>
                      </a:cubicBezTo>
                      <a:cubicBezTo>
                        <a:pt x="194" y="212"/>
                        <a:pt x="307" y="281"/>
                        <a:pt x="329" y="258"/>
                      </a:cubicBezTo>
                      <a:cubicBezTo>
                        <a:pt x="351" y="235"/>
                        <a:pt x="285" y="124"/>
                        <a:pt x="302" y="98"/>
                      </a:cubicBezTo>
                      <a:cubicBezTo>
                        <a:pt x="319" y="72"/>
                        <a:pt x="410" y="120"/>
                        <a:pt x="434" y="104"/>
                      </a:cubicBezTo>
                      <a:cubicBezTo>
                        <a:pt x="458" y="88"/>
                        <a:pt x="451" y="44"/>
                        <a:pt x="445" y="0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243" name="Freeform 21">
                  <a:extLst>
                    <a:ext uri="{FF2B5EF4-FFF2-40B4-BE49-F238E27FC236}">
                      <a16:creationId xmlns:a16="http://schemas.microsoft.com/office/drawing/2014/main" id="{8A0BDBAA-D527-0C49-A8E4-855B57076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9" y="1942"/>
                  <a:ext cx="132" cy="378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71 h 378"/>
                    <a:gd name="T4" fmla="*/ 2 w 132"/>
                    <a:gd name="T5" fmla="*/ 143 h 378"/>
                    <a:gd name="T6" fmla="*/ 128 w 132"/>
                    <a:gd name="T7" fmla="*/ 236 h 378"/>
                    <a:gd name="T8" fmla="*/ 24 w 132"/>
                    <a:gd name="T9" fmla="*/ 313 h 378"/>
                    <a:gd name="T10" fmla="*/ 84 w 132"/>
                    <a:gd name="T11" fmla="*/ 378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244" name="Freeform 22">
                  <a:extLst>
                    <a:ext uri="{FF2B5EF4-FFF2-40B4-BE49-F238E27FC236}">
                      <a16:creationId xmlns:a16="http://schemas.microsoft.com/office/drawing/2014/main" id="{450A48E8-CC71-F545-8B21-79C506D7ED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1" y="1939"/>
                  <a:ext cx="132" cy="378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71 h 378"/>
                    <a:gd name="T4" fmla="*/ 2 w 132"/>
                    <a:gd name="T5" fmla="*/ 143 h 378"/>
                    <a:gd name="T6" fmla="*/ 128 w 132"/>
                    <a:gd name="T7" fmla="*/ 236 h 378"/>
                    <a:gd name="T8" fmla="*/ 24 w 132"/>
                    <a:gd name="T9" fmla="*/ 313 h 378"/>
                    <a:gd name="T10" fmla="*/ 84 w 132"/>
                    <a:gd name="T11" fmla="*/ 378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245" name="Freeform 23">
                  <a:extLst>
                    <a:ext uri="{FF2B5EF4-FFF2-40B4-BE49-F238E27FC236}">
                      <a16:creationId xmlns:a16="http://schemas.microsoft.com/office/drawing/2014/main" id="{3D94F685-40EF-D744-BD9D-E2E3138830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" y="1929"/>
                  <a:ext cx="132" cy="394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138 h 378"/>
                    <a:gd name="T4" fmla="*/ 2 w 132"/>
                    <a:gd name="T5" fmla="*/ 277 h 378"/>
                    <a:gd name="T6" fmla="*/ 128 w 132"/>
                    <a:gd name="T7" fmla="*/ 457 h 378"/>
                    <a:gd name="T8" fmla="*/ 24 w 132"/>
                    <a:gd name="T9" fmla="*/ 608 h 378"/>
                    <a:gd name="T10" fmla="*/ 84 w 132"/>
                    <a:gd name="T11" fmla="*/ 733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grpSp>
              <p:nvGrpSpPr>
                <p:cNvPr id="9246" name="Group 32">
                  <a:extLst>
                    <a:ext uri="{FF2B5EF4-FFF2-40B4-BE49-F238E27FC236}">
                      <a16:creationId xmlns:a16="http://schemas.microsoft.com/office/drawing/2014/main" id="{33711220-F969-0D4C-BDF3-952341206C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75" y="1541"/>
                  <a:ext cx="1084" cy="624"/>
                  <a:chOff x="840" y="1559"/>
                  <a:chExt cx="1084" cy="624"/>
                </a:xfrm>
              </p:grpSpPr>
              <p:sp>
                <p:nvSpPr>
                  <p:cNvPr id="9253" name="Line 12">
                    <a:extLst>
                      <a:ext uri="{FF2B5EF4-FFF2-40B4-BE49-F238E27FC236}">
                        <a16:creationId xmlns:a16="http://schemas.microsoft.com/office/drawing/2014/main" id="{43486835-DFE5-CD4C-9E33-5A91A8233E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8" y="1704"/>
                    <a:ext cx="302" cy="0"/>
                  </a:xfrm>
                  <a:prstGeom prst="line">
                    <a:avLst/>
                  </a:prstGeom>
                  <a:noFill/>
                  <a:ln w="34925">
                    <a:solidFill>
                      <a:srgbClr val="004AA5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54" name="Line 13">
                    <a:extLst>
                      <a:ext uri="{FF2B5EF4-FFF2-40B4-BE49-F238E27FC236}">
                        <a16:creationId xmlns:a16="http://schemas.microsoft.com/office/drawing/2014/main" id="{C1D5F47C-D945-7E40-BB3C-F127379460E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1" y="2134"/>
                    <a:ext cx="302" cy="0"/>
                  </a:xfrm>
                  <a:prstGeom prst="line">
                    <a:avLst/>
                  </a:prstGeom>
                  <a:noFill/>
                  <a:ln w="34925">
                    <a:solidFill>
                      <a:srgbClr val="004AA5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55" name="Freeform 14">
                    <a:extLst>
                      <a:ext uri="{FF2B5EF4-FFF2-40B4-BE49-F238E27FC236}">
                        <a16:creationId xmlns:a16="http://schemas.microsoft.com/office/drawing/2014/main" id="{CFB950B4-1AA6-6341-8AF7-0963EAA9F3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3" y="1776"/>
                    <a:ext cx="247" cy="104"/>
                  </a:xfrm>
                  <a:custGeom>
                    <a:avLst/>
                    <a:gdLst>
                      <a:gd name="T0" fmla="*/ 0 w 247"/>
                      <a:gd name="T1" fmla="*/ 264 h 93"/>
                      <a:gd name="T2" fmla="*/ 77 w 247"/>
                      <a:gd name="T3" fmla="*/ 40 h 93"/>
                      <a:gd name="T4" fmla="*/ 126 w 247"/>
                      <a:gd name="T5" fmla="*/ 539 h 93"/>
                      <a:gd name="T6" fmla="*/ 192 w 247"/>
                      <a:gd name="T7" fmla="*/ 202 h 93"/>
                      <a:gd name="T8" fmla="*/ 247 w 247"/>
                      <a:gd name="T9" fmla="*/ 330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7"/>
                      <a:gd name="T16" fmla="*/ 0 h 93"/>
                      <a:gd name="T17" fmla="*/ 247 w 247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7" h="93">
                        <a:moveTo>
                          <a:pt x="0" y="45"/>
                        </a:moveTo>
                        <a:cubicBezTo>
                          <a:pt x="28" y="22"/>
                          <a:pt x="56" y="0"/>
                          <a:pt x="77" y="7"/>
                        </a:cubicBezTo>
                        <a:cubicBezTo>
                          <a:pt x="98" y="14"/>
                          <a:pt x="107" y="85"/>
                          <a:pt x="126" y="89"/>
                        </a:cubicBezTo>
                        <a:cubicBezTo>
                          <a:pt x="145" y="93"/>
                          <a:pt x="172" y="39"/>
                          <a:pt x="192" y="34"/>
                        </a:cubicBezTo>
                        <a:cubicBezTo>
                          <a:pt x="212" y="29"/>
                          <a:pt x="229" y="42"/>
                          <a:pt x="247" y="56"/>
                        </a:cubicBezTo>
                      </a:path>
                    </a:pathLst>
                  </a:custGeom>
                  <a:noFill/>
                  <a:ln w="28575">
                    <a:solidFill>
                      <a:srgbClr val="33CC33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56" name="Freeform 15">
                    <a:extLst>
                      <a:ext uri="{FF2B5EF4-FFF2-40B4-BE49-F238E27FC236}">
                        <a16:creationId xmlns:a16="http://schemas.microsoft.com/office/drawing/2014/main" id="{A526B622-CDFE-644D-AF4C-3C7B18A7E3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5" y="1965"/>
                    <a:ext cx="247" cy="121"/>
                  </a:xfrm>
                  <a:custGeom>
                    <a:avLst/>
                    <a:gdLst>
                      <a:gd name="T0" fmla="*/ 0 w 247"/>
                      <a:gd name="T1" fmla="*/ 3058 h 93"/>
                      <a:gd name="T2" fmla="*/ 77 w 247"/>
                      <a:gd name="T3" fmla="*/ 488 h 93"/>
                      <a:gd name="T4" fmla="*/ 126 w 247"/>
                      <a:gd name="T5" fmla="*/ 5998 h 93"/>
                      <a:gd name="T6" fmla="*/ 192 w 247"/>
                      <a:gd name="T7" fmla="*/ 2266 h 93"/>
                      <a:gd name="T8" fmla="*/ 247 w 247"/>
                      <a:gd name="T9" fmla="*/ 3789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7"/>
                      <a:gd name="T16" fmla="*/ 0 h 93"/>
                      <a:gd name="T17" fmla="*/ 247 w 247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7" h="93">
                        <a:moveTo>
                          <a:pt x="0" y="45"/>
                        </a:moveTo>
                        <a:cubicBezTo>
                          <a:pt x="28" y="22"/>
                          <a:pt x="56" y="0"/>
                          <a:pt x="77" y="7"/>
                        </a:cubicBezTo>
                        <a:cubicBezTo>
                          <a:pt x="98" y="14"/>
                          <a:pt x="107" y="85"/>
                          <a:pt x="126" y="89"/>
                        </a:cubicBezTo>
                        <a:cubicBezTo>
                          <a:pt x="145" y="93"/>
                          <a:pt x="172" y="39"/>
                          <a:pt x="192" y="34"/>
                        </a:cubicBezTo>
                        <a:cubicBezTo>
                          <a:pt x="212" y="29"/>
                          <a:pt x="229" y="42"/>
                          <a:pt x="247" y="56"/>
                        </a:cubicBezTo>
                      </a:path>
                    </a:pathLst>
                  </a:custGeom>
                  <a:noFill/>
                  <a:ln w="28575">
                    <a:solidFill>
                      <a:srgbClr val="33CC33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57" name="Oval 7">
                    <a:extLst>
                      <a:ext uri="{FF2B5EF4-FFF2-40B4-BE49-F238E27FC236}">
                        <a16:creationId xmlns:a16="http://schemas.microsoft.com/office/drawing/2014/main" id="{FE67ABCC-5046-5645-A891-858E77E851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40" y="1668"/>
                    <a:ext cx="93" cy="515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1350"/>
                  </a:p>
                </p:txBody>
              </p:sp>
              <p:sp>
                <p:nvSpPr>
                  <p:cNvPr id="9258" name="Text Box 30">
                    <a:extLst>
                      <a:ext uri="{FF2B5EF4-FFF2-40B4-BE49-F238E27FC236}">
                        <a16:creationId xmlns:a16="http://schemas.microsoft.com/office/drawing/2014/main" id="{6F5D57BF-0351-5B44-B026-148B8F8C97F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09" y="1559"/>
                    <a:ext cx="615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 sz="1500">
                        <a:latin typeface="Times" pitchFamily="2" charset="0"/>
                      </a:rPr>
                      <a:t>q, g</a:t>
                    </a:r>
                  </a:p>
                </p:txBody>
              </p:sp>
            </p:grpSp>
            <p:sp>
              <p:nvSpPr>
                <p:cNvPr id="9247" name="Oval 36">
                  <a:extLst>
                    <a:ext uri="{FF2B5EF4-FFF2-40B4-BE49-F238E27FC236}">
                      <a16:creationId xmlns:a16="http://schemas.microsoft.com/office/drawing/2014/main" id="{9A9D2FDD-01F9-2343-85B3-A50F6B987F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8" y="2255"/>
                  <a:ext cx="218" cy="14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9248" name="Oval 37">
                  <a:extLst>
                    <a:ext uri="{FF2B5EF4-FFF2-40B4-BE49-F238E27FC236}">
                      <a16:creationId xmlns:a16="http://schemas.microsoft.com/office/drawing/2014/main" id="{23C149FD-6BC1-DE4A-A419-B7C41BD0B8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9" y="2256"/>
                  <a:ext cx="218" cy="14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1350"/>
                </a:p>
              </p:txBody>
            </p:sp>
            <p:graphicFrame>
              <p:nvGraphicFramePr>
                <p:cNvPr id="9249" name="Object 4">
                  <a:extLst>
                    <a:ext uri="{FF2B5EF4-FFF2-40B4-BE49-F238E27FC236}">
                      <a16:creationId xmlns:a16="http://schemas.microsoft.com/office/drawing/2014/main" id="{BFF3DBF9-A745-AB4A-B717-9A8E2EA4AC9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025" y="1648"/>
                <a:ext cx="174" cy="22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2882" name="Equation" r:id="rId6" imgW="127000" imgH="165100" progId="Equation.DSMT4">
                        <p:embed/>
                      </p:oleObj>
                    </mc:Choice>
                    <mc:Fallback>
                      <p:oleObj name="Equation" r:id="rId6" imgW="127000" imgH="165100" progId="Equation.DSMT4">
                        <p:embed/>
                        <p:pic>
                          <p:nvPicPr>
                            <p:cNvPr id="9249" name="Object 4">
                              <a:extLst>
                                <a:ext uri="{FF2B5EF4-FFF2-40B4-BE49-F238E27FC236}">
                                  <a16:creationId xmlns:a16="http://schemas.microsoft.com/office/drawing/2014/main" id="{BFF3DBF9-A745-AB4A-B717-9A8E2EA4AC9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5" y="1648"/>
                              <a:ext cx="174" cy="22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0" name="Object 5">
                  <a:extLst>
                    <a:ext uri="{FF2B5EF4-FFF2-40B4-BE49-F238E27FC236}">
                      <a16:creationId xmlns:a16="http://schemas.microsoft.com/office/drawing/2014/main" id="{73313068-FFF1-8643-9693-96F4BACB6B4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59" y="2163"/>
                <a:ext cx="192" cy="2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2883" name="Equation" r:id="rId8" imgW="139700" imgH="190500" progId="Equation.DSMT4">
                        <p:embed/>
                      </p:oleObj>
                    </mc:Choice>
                    <mc:Fallback>
                      <p:oleObj name="Equation" r:id="rId8" imgW="139700" imgH="190500" progId="Equation.DSMT4">
                        <p:embed/>
                        <p:pic>
                          <p:nvPicPr>
                            <p:cNvPr id="9250" name="Object 5">
                              <a:extLst>
                                <a:ext uri="{FF2B5EF4-FFF2-40B4-BE49-F238E27FC236}">
                                  <a16:creationId xmlns:a16="http://schemas.microsoft.com/office/drawing/2014/main" id="{73313068-FFF1-8643-9693-96F4BACB6B4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859" y="2163"/>
                              <a:ext cx="192" cy="26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1" name="Object 6">
                  <a:extLst>
                    <a:ext uri="{FF2B5EF4-FFF2-40B4-BE49-F238E27FC236}">
                      <a16:creationId xmlns:a16="http://schemas.microsoft.com/office/drawing/2014/main" id="{EE357108-336E-AE47-A532-C603430A264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276" y="1391"/>
                <a:ext cx="175" cy="19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2884" name="Equation" r:id="rId10" imgW="203200" imgH="228600" progId="Equation.DSMT4">
                        <p:embed/>
                      </p:oleObj>
                    </mc:Choice>
                    <mc:Fallback>
                      <p:oleObj name="Equation" r:id="rId10" imgW="203200" imgH="228600" progId="Equation.DSMT4">
                        <p:embed/>
                        <p:pic>
                          <p:nvPicPr>
                            <p:cNvPr id="9251" name="Object 6">
                              <a:extLst>
                                <a:ext uri="{FF2B5EF4-FFF2-40B4-BE49-F238E27FC236}">
                                  <a16:creationId xmlns:a16="http://schemas.microsoft.com/office/drawing/2014/main" id="{EE357108-336E-AE47-A532-C603430A264A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76" y="1391"/>
                              <a:ext cx="175" cy="19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2" name="Object 7">
                  <a:extLst>
                    <a:ext uri="{FF2B5EF4-FFF2-40B4-BE49-F238E27FC236}">
                      <a16:creationId xmlns:a16="http://schemas.microsoft.com/office/drawing/2014/main" id="{E9EBFC73-9825-BD4C-B99F-1B8971DDEB3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254" y="2269"/>
                <a:ext cx="175" cy="19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2885" name="Equation" r:id="rId12" imgW="203200" imgH="228600" progId="Equation.DSMT4">
                        <p:embed/>
                      </p:oleObj>
                    </mc:Choice>
                    <mc:Fallback>
                      <p:oleObj name="Equation" r:id="rId12" imgW="203200" imgH="228600" progId="Equation.DSMT4">
                        <p:embed/>
                        <p:pic>
                          <p:nvPicPr>
                            <p:cNvPr id="9252" name="Object 7">
                              <a:extLst>
                                <a:ext uri="{FF2B5EF4-FFF2-40B4-BE49-F238E27FC236}">
                                  <a16:creationId xmlns:a16="http://schemas.microsoft.com/office/drawing/2014/main" id="{E9EBFC73-9825-BD4C-B99F-1B8971DDEB31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54" y="2269"/>
                              <a:ext cx="175" cy="19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9235" name="Line 4">
                <a:extLst>
                  <a:ext uri="{FF2B5EF4-FFF2-40B4-BE49-F238E27FC236}">
                    <a16:creationId xmlns:a16="http://schemas.microsoft.com/office/drawing/2014/main" id="{6E5E6CDF-50A0-7949-9C3F-79CE1404C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1" y="1909"/>
                <a:ext cx="1969" cy="1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9236" name="Freeform 9">
                <a:extLst>
                  <a:ext uri="{FF2B5EF4-FFF2-40B4-BE49-F238E27FC236}">
                    <a16:creationId xmlns:a16="http://schemas.microsoft.com/office/drawing/2014/main" id="{68606A19-9283-3240-B3DE-0F0463982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" y="1901"/>
                <a:ext cx="317" cy="124"/>
              </a:xfrm>
              <a:custGeom>
                <a:avLst/>
                <a:gdLst>
                  <a:gd name="T0" fmla="*/ 380048 w 152"/>
                  <a:gd name="T1" fmla="*/ 1 h 225"/>
                  <a:gd name="T2" fmla="*/ 11549897 w 152"/>
                  <a:gd name="T3" fmla="*/ 1 h 225"/>
                  <a:gd name="T4" fmla="*/ 1029239 w 152"/>
                  <a:gd name="T5" fmla="*/ 1 h 225"/>
                  <a:gd name="T6" fmla="*/ 17936052 w 152"/>
                  <a:gd name="T7" fmla="*/ 1 h 225"/>
                  <a:gd name="T8" fmla="*/ 10121991 w 152"/>
                  <a:gd name="T9" fmla="*/ 1 h 225"/>
                  <a:gd name="T10" fmla="*/ 19341415 w 152"/>
                  <a:gd name="T11" fmla="*/ 1 h 2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225"/>
                  <a:gd name="T20" fmla="*/ 152 w 152"/>
                  <a:gd name="T21" fmla="*/ 225 h 2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225">
                    <a:moveTo>
                      <a:pt x="3" y="39"/>
                    </a:moveTo>
                    <a:cubicBezTo>
                      <a:pt x="46" y="19"/>
                      <a:pt x="89" y="0"/>
                      <a:pt x="90" y="17"/>
                    </a:cubicBezTo>
                    <a:cubicBezTo>
                      <a:pt x="91" y="34"/>
                      <a:pt x="0" y="133"/>
                      <a:pt x="8" y="143"/>
                    </a:cubicBezTo>
                    <a:cubicBezTo>
                      <a:pt x="16" y="153"/>
                      <a:pt x="128" y="66"/>
                      <a:pt x="140" y="77"/>
                    </a:cubicBezTo>
                    <a:cubicBezTo>
                      <a:pt x="152" y="88"/>
                      <a:pt x="77" y="193"/>
                      <a:pt x="79" y="209"/>
                    </a:cubicBezTo>
                    <a:cubicBezTo>
                      <a:pt x="81" y="225"/>
                      <a:pt x="116" y="200"/>
                      <a:pt x="151" y="176"/>
                    </a:cubicBezTo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9237" name="Line 10">
                <a:extLst>
                  <a:ext uri="{FF2B5EF4-FFF2-40B4-BE49-F238E27FC236}">
                    <a16:creationId xmlns:a16="http://schemas.microsoft.com/office/drawing/2014/main" id="{8A00D55C-1433-CD4B-94A5-69FD5C893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24" y="1911"/>
                <a:ext cx="70" cy="212"/>
              </a:xfrm>
              <a:prstGeom prst="line">
                <a:avLst/>
              </a:prstGeom>
              <a:noFill/>
              <a:ln w="34925">
                <a:solidFill>
                  <a:srgbClr val="004AA5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9233" name="Oval 35">
              <a:extLst>
                <a:ext uri="{FF2B5EF4-FFF2-40B4-BE49-F238E27FC236}">
                  <a16:creationId xmlns:a16="http://schemas.microsoft.com/office/drawing/2014/main" id="{519AC0BF-6241-B24F-ACA8-538B9AAC1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" y="1682"/>
              <a:ext cx="135" cy="1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350"/>
            </a:p>
          </p:txBody>
        </p:sp>
      </p:grpSp>
      <p:graphicFrame>
        <p:nvGraphicFramePr>
          <p:cNvPr id="9220" name="Object 2">
            <a:extLst>
              <a:ext uri="{FF2B5EF4-FFF2-40B4-BE49-F238E27FC236}">
                <a16:creationId xmlns:a16="http://schemas.microsoft.com/office/drawing/2014/main" id="{A23A4409-7A9A-3C47-B808-AA7332D688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7098" y="810816"/>
          <a:ext cx="2168128" cy="396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86" name="Equation" r:id="rId14" imgW="1320800" imgH="241300" progId="Equation.3">
                  <p:embed/>
                </p:oleObj>
              </mc:Choice>
              <mc:Fallback>
                <p:oleObj name="Equation" r:id="rId14" imgW="1320800" imgH="241300" progId="Equation.3">
                  <p:embed/>
                  <p:pic>
                    <p:nvPicPr>
                      <p:cNvPr id="9220" name="Object 2">
                        <a:extLst>
                          <a:ext uri="{FF2B5EF4-FFF2-40B4-BE49-F238E27FC236}">
                            <a16:creationId xmlns:a16="http://schemas.microsoft.com/office/drawing/2014/main" id="{A23A4409-7A9A-3C47-B808-AA7332D688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7098" y="810816"/>
                        <a:ext cx="2168128" cy="3964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46">
            <a:extLst>
              <a:ext uri="{FF2B5EF4-FFF2-40B4-BE49-F238E27FC236}">
                <a16:creationId xmlns:a16="http://schemas.microsoft.com/office/drawing/2014/main" id="{7623C7AA-00D0-0E4D-9DCB-A553E593F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712" y="844154"/>
            <a:ext cx="170918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>
                <a:solidFill>
                  <a:srgbClr val="24459C"/>
                </a:solidFill>
                <a:latin typeface="Times" pitchFamily="2" charset="0"/>
              </a:rPr>
              <a:t>(Drell-Yan Process)</a:t>
            </a:r>
            <a:endParaRPr lang="en-US" altLang="en-US" sz="2100">
              <a:latin typeface="Times" pitchFamily="2" charset="0"/>
            </a:endParaRPr>
          </a:p>
        </p:txBody>
      </p:sp>
      <p:pic>
        <p:nvPicPr>
          <p:cNvPr id="9223" name="Picture 7" descr="xf1">
            <a:extLst>
              <a:ext uri="{FF2B5EF4-FFF2-40B4-BE49-F238E27FC236}">
                <a16:creationId xmlns:a16="http://schemas.microsoft.com/office/drawing/2014/main" id="{981F6117-CA9B-EC42-A2A9-B6C395DC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7" b="12244"/>
          <a:stretch>
            <a:fillRect/>
          </a:stretch>
        </p:blipFill>
        <p:spPr bwMode="auto">
          <a:xfrm>
            <a:off x="4807744" y="2737248"/>
            <a:ext cx="2408635" cy="187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63">
            <a:extLst>
              <a:ext uri="{FF2B5EF4-FFF2-40B4-BE49-F238E27FC236}">
                <a16:creationId xmlns:a16="http://schemas.microsoft.com/office/drawing/2014/main" id="{135B7F0E-F256-2D43-A782-B72F5E799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860" y="3276601"/>
            <a:ext cx="3334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Energy loss reduces x</a:t>
            </a:r>
            <a:r>
              <a:rPr lang="en-US" altLang="en-US" baseline="-25000">
                <a:solidFill>
                  <a:srgbClr val="FF0000"/>
                </a:solidFill>
                <a:latin typeface="Times" pitchFamily="2" charset="0"/>
              </a:rPr>
              <a:t>b</a:t>
            </a:r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 and x</a:t>
            </a:r>
            <a:r>
              <a:rPr lang="en-US" altLang="en-US" baseline="-25000">
                <a:solidFill>
                  <a:srgbClr val="FF0000"/>
                </a:solidFill>
                <a:latin typeface="Times" pitchFamily="2" charset="0"/>
              </a:rPr>
              <a:t>F</a:t>
            </a:r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 in nuclei versus proton (x</a:t>
            </a:r>
            <a:r>
              <a:rPr lang="en-US" altLang="en-US" baseline="-25000">
                <a:solidFill>
                  <a:srgbClr val="FF0000"/>
                </a:solidFill>
                <a:latin typeface="Times" pitchFamily="2" charset="0"/>
              </a:rPr>
              <a:t>F</a:t>
            </a:r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 = x</a:t>
            </a:r>
            <a:r>
              <a:rPr lang="en-US" altLang="en-US" baseline="-25000">
                <a:solidFill>
                  <a:srgbClr val="FF0000"/>
                </a:solidFill>
                <a:latin typeface="Times" pitchFamily="2" charset="0"/>
              </a:rPr>
              <a:t>b</a:t>
            </a:r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-x</a:t>
            </a:r>
            <a:r>
              <a:rPr lang="en-US" altLang="en-US" baseline="-25000">
                <a:solidFill>
                  <a:srgbClr val="FF0000"/>
                </a:solidFill>
                <a:latin typeface="Times" pitchFamily="2" charset="0"/>
              </a:rPr>
              <a:t>t</a:t>
            </a:r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)</a:t>
            </a:r>
            <a:endParaRPr lang="en-US" altLang="en-US" baseline="-25000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9225" name="TextBox 64">
            <a:extLst>
              <a:ext uri="{FF2B5EF4-FFF2-40B4-BE49-F238E27FC236}">
                <a16:creationId xmlns:a16="http://schemas.microsoft.com/office/drawing/2014/main" id="{E551BD6F-BB7E-8A43-9549-9414F9CFE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569" y="2808685"/>
            <a:ext cx="46358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>
                <a:latin typeface="Times" pitchFamily="2" charset="0"/>
              </a:rPr>
              <a:t>DY</a:t>
            </a:r>
          </a:p>
        </p:txBody>
      </p:sp>
      <p:sp>
        <p:nvSpPr>
          <p:cNvPr id="9226" name="TextBox 37">
            <a:extLst>
              <a:ext uri="{FF2B5EF4-FFF2-40B4-BE49-F238E27FC236}">
                <a16:creationId xmlns:a16="http://schemas.microsoft.com/office/drawing/2014/main" id="{EC0C209A-BAF6-7D48-AB2B-DE7BDD1B3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054" y="3156347"/>
            <a:ext cx="11448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Times" pitchFamily="2" charset="0"/>
              </a:rPr>
              <a:t>euterium</a:t>
            </a:r>
          </a:p>
        </p:txBody>
      </p:sp>
      <p:graphicFrame>
        <p:nvGraphicFramePr>
          <p:cNvPr id="9227" name="Object 38">
            <a:extLst>
              <a:ext uri="{FF2B5EF4-FFF2-40B4-BE49-F238E27FC236}">
                <a16:creationId xmlns:a16="http://schemas.microsoft.com/office/drawing/2014/main" id="{025C6B04-0607-0C42-854B-5869076B06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4223" y="3970735"/>
          <a:ext cx="3277790" cy="639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87" name="Equation" r:id="rId17" imgW="2286000" imgH="444500" progId="Equation.3">
                  <p:embed/>
                </p:oleObj>
              </mc:Choice>
              <mc:Fallback>
                <p:oleObj name="Equation" r:id="rId17" imgW="2286000" imgH="444500" progId="Equation.3">
                  <p:embed/>
                  <p:pic>
                    <p:nvPicPr>
                      <p:cNvPr id="9227" name="Object 38">
                        <a:extLst>
                          <a:ext uri="{FF2B5EF4-FFF2-40B4-BE49-F238E27FC236}">
                            <a16:creationId xmlns:a16="http://schemas.microsoft.com/office/drawing/2014/main" id="{025C6B04-0607-0C42-854B-5869076B06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4223" y="3970735"/>
                        <a:ext cx="3277790" cy="639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Oval 41">
            <a:extLst>
              <a:ext uri="{FF2B5EF4-FFF2-40B4-BE49-F238E27FC236}">
                <a16:creationId xmlns:a16="http://schemas.microsoft.com/office/drawing/2014/main" id="{60F71CA5-00A5-0747-9A32-AEAF2C167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928" y="4002881"/>
            <a:ext cx="660797" cy="553641"/>
          </a:xfrm>
          <a:prstGeom prst="ellipse">
            <a:avLst/>
          </a:prstGeom>
          <a:solidFill>
            <a:srgbClr val="FFFF00">
              <a:alpha val="27843"/>
            </a:srgb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9231" name="TextBox 3">
            <a:extLst>
              <a:ext uri="{FF2B5EF4-FFF2-40B4-BE49-F238E27FC236}">
                <a16:creationId xmlns:a16="http://schemas.microsoft.com/office/drawing/2014/main" id="{88C4036C-44C9-734C-9627-B8B82DC32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4610100"/>
            <a:ext cx="279711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350" u="sng">
                <a:solidFill>
                  <a:srgbClr val="0000FF"/>
                </a:solidFill>
              </a:rPr>
              <a:t>Possible sea-quark shadowing effects</a:t>
            </a:r>
          </a:p>
        </p:txBody>
      </p:sp>
    </p:spTree>
    <p:extLst>
      <p:ext uri="{BB962C8B-B14F-4D97-AF65-F5344CB8AC3E}">
        <p14:creationId xmlns:p14="http://schemas.microsoft.com/office/powerpoint/2010/main" val="157336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14603-4553-3248-B83B-B0DF3D84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1"/>
            <a:ext cx="5915025" cy="994172"/>
          </a:xfrm>
        </p:spPr>
        <p:txBody>
          <a:bodyPr/>
          <a:lstStyle/>
          <a:p>
            <a:r>
              <a:rPr lang="en-US" dirty="0"/>
              <a:t>Dimuon Mass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0E29C-D876-664B-BFA9-D1BD6C84A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1C47-C751-424B-A41A-9E125040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0E3AC-2353-E248-B69D-21CE5B9F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BC0599-9197-7445-9027-1C3655E74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1" y="1487338"/>
            <a:ext cx="4425199" cy="3074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578103-1F3C-A24A-B4B1-9E1543D4D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627" y="1487338"/>
            <a:ext cx="4582373" cy="31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34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524" y="-15479"/>
            <a:ext cx="3631406" cy="857250"/>
          </a:xfrm>
        </p:spPr>
        <p:txBody>
          <a:bodyPr>
            <a:normAutofit/>
          </a:bodyPr>
          <a:lstStyle/>
          <a:p>
            <a:r>
              <a:rPr lang="en-US" sz="2400" dirty="0"/>
              <a:t>High Density Polarized Proton (Neutron) Target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12/20/12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 mliu@lanl.gov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slac_poltg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6305" y="85324"/>
            <a:ext cx="3226594" cy="478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774407" y="3648075"/>
            <a:ext cx="416719" cy="409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6629400" y="3762375"/>
            <a:ext cx="416719" cy="295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 descr="LANL_polTarget_Oxfo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2371997"/>
            <a:ext cx="1914117" cy="2552156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231900" y="841772"/>
            <a:ext cx="3829049" cy="1503758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Superconducting dipole magnet</a:t>
            </a:r>
          </a:p>
          <a:p>
            <a:pPr lvl="1"/>
            <a:r>
              <a:rPr lang="en-US" sz="2100" dirty="0"/>
              <a:t>Temperature ~ 1 K</a:t>
            </a:r>
          </a:p>
          <a:p>
            <a:pPr lvl="1"/>
            <a:r>
              <a:rPr lang="en-US" sz="2100" dirty="0"/>
              <a:t>Magnetic Field:  5 Tesla</a:t>
            </a:r>
          </a:p>
          <a:p>
            <a:pPr lvl="1"/>
            <a:r>
              <a:rPr lang="en-US" sz="2100" dirty="0"/>
              <a:t>8cm long NH</a:t>
            </a:r>
            <a:r>
              <a:rPr lang="en-US" sz="2100" baseline="-25000" dirty="0"/>
              <a:t>3</a:t>
            </a:r>
            <a:r>
              <a:rPr lang="en-US" sz="2100" dirty="0"/>
              <a:t> (ND</a:t>
            </a:r>
            <a:r>
              <a:rPr lang="en-US" sz="2100" baseline="-25000" dirty="0"/>
              <a:t>3</a:t>
            </a:r>
            <a:r>
              <a:rPr lang="en-US" sz="2100" dirty="0"/>
              <a:t>) target</a:t>
            </a:r>
          </a:p>
          <a:p>
            <a:r>
              <a:rPr lang="en-US" sz="195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Proved capable of handling high luminosity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up to ~ 10</a:t>
            </a:r>
            <a:r>
              <a:rPr lang="en-US" sz="1500" baseline="30000" dirty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35    </a:t>
            </a:r>
            <a:r>
              <a:rPr lang="en-US" sz="1500" dirty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(Hall C)</a:t>
            </a:r>
          </a:p>
          <a:p>
            <a:pPr>
              <a:lnSpc>
                <a:spcPct val="80000"/>
              </a:lnSpc>
              <a:buNone/>
            </a:pPr>
            <a:r>
              <a:rPr lang="en-US" sz="1500" dirty="0">
                <a:latin typeface="Calibri" charset="0"/>
                <a:ea typeface="ＭＳ Ｐゴシック" charset="0"/>
                <a:cs typeface="ＭＳ Ｐゴシック" charset="0"/>
              </a:rPr>
              <a:t>                             ~ 10</a:t>
            </a:r>
            <a:r>
              <a:rPr lang="en-US" sz="1500" baseline="30000" dirty="0">
                <a:latin typeface="Calibri" charset="0"/>
                <a:ea typeface="ＭＳ Ｐゴシック" charset="0"/>
                <a:cs typeface="ＭＳ Ｐゴシック" charset="0"/>
              </a:rPr>
              <a:t>34</a:t>
            </a:r>
            <a:r>
              <a:rPr lang="en-US" sz="1500" dirty="0">
                <a:latin typeface="Calibri" charset="0"/>
                <a:ea typeface="ＭＳ Ｐゴシック" charset="0"/>
                <a:cs typeface="ＭＳ Ｐゴシック" charset="0"/>
              </a:rPr>
              <a:t>   (Hall B)</a:t>
            </a:r>
          </a:p>
          <a:p>
            <a:pPr lvl="1"/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275469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9EEF2-CCF2-9E40-820B-8F7E887C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3122C-A81C-BF46-B338-11B29F068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Target NH3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D0E7E-15F9-8F44-99DA-BC1545F1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B385D-F988-8A4B-83CC-0B432F6A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5B7F8-B72C-6849-8D5D-F94F5FB69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BC67F-2092-BF4B-83AC-82D0A3CB0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19" y="1904999"/>
            <a:ext cx="8062789" cy="2281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3C26B8-DACB-C241-AD86-61F709C1F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752" y="827825"/>
            <a:ext cx="2080425" cy="73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8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A529-D622-F346-BD0B-8A2DBAD70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Sensitivity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AD900-53F8-2E48-87AC-3560A39E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CD111-1E6F-2A40-B3BA-D320456D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9DC8C-F273-ED48-BF58-88BF690C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29AB6-B001-8545-88A1-4E287281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93" y="1528763"/>
            <a:ext cx="3873500" cy="323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8AE7A-3886-6E4F-BD97-BF69C830B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716" y="2820229"/>
            <a:ext cx="3960467" cy="1524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4BDFB5-75EE-BB4A-8D00-45B6589B9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716" y="1553893"/>
            <a:ext cx="3252831" cy="97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2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F86CC-9F39-104E-BEC4-F6C6D5BA7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66484"/>
            <a:ext cx="5915025" cy="994172"/>
          </a:xfrm>
        </p:spPr>
        <p:txBody>
          <a:bodyPr/>
          <a:lstStyle/>
          <a:p>
            <a:r>
              <a:rPr lang="en-US" dirty="0"/>
              <a:t>E1039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2458A-958E-6346-9FF9-A2BA1FB56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8" y="912132"/>
            <a:ext cx="5915025" cy="117454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E906 decommissioned 6/2018</a:t>
            </a:r>
          </a:p>
          <a:p>
            <a:r>
              <a:rPr lang="en-US" dirty="0"/>
              <a:t>E1039 shielding in progress</a:t>
            </a:r>
          </a:p>
          <a:p>
            <a:r>
              <a:rPr lang="en-US" dirty="0"/>
              <a:t>Beam collimator in fabrication, to be installed later</a:t>
            </a:r>
          </a:p>
          <a:p>
            <a:r>
              <a:rPr lang="en-US" dirty="0"/>
              <a:t>Polarized target to be installed by the end of 2018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82144-FC94-F24C-9C88-14FE462E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2695A-B4F1-B84D-91D6-A14F7E86A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1531-6213-5345-AAF2-28FD17E6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E4876-0FB6-D442-BE2A-67C8B4C4F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68"/>
          <a:stretch/>
        </p:blipFill>
        <p:spPr>
          <a:xfrm>
            <a:off x="1506002" y="2208206"/>
            <a:ext cx="6023511" cy="2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66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497" y="21588"/>
            <a:ext cx="7991060" cy="875370"/>
          </a:xfrm>
        </p:spPr>
        <p:txBody>
          <a:bodyPr>
            <a:normAutofit fontScale="90000"/>
          </a:bodyPr>
          <a:lstStyle/>
          <a:p>
            <a:r>
              <a:rPr lang="en-US" sz="2333" dirty="0" err="1"/>
              <a:t>SeaQuest</a:t>
            </a:r>
            <a:r>
              <a:rPr lang="en-US" sz="2333" dirty="0"/>
              <a:t>: A Sea Quarks Factory </a:t>
            </a:r>
            <a:br>
              <a:rPr lang="en-US" sz="2333" dirty="0"/>
            </a:br>
            <a:r>
              <a:rPr lang="en-US" sz="2333" dirty="0">
                <a:solidFill>
                  <a:srgbClr val="1F28FF"/>
                </a:solidFill>
              </a:rPr>
              <a:t>Unique access to sea quarks at Intermediate-x via Drell-Yan Process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 mliu@lanl.gov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9A19-8CEF-8842-B076-3EB9CAC1640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8" name="Picture 8" descr="x1x2_acce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5033" y="2711521"/>
            <a:ext cx="2955840" cy="232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275886"/>
              </p:ext>
            </p:extLst>
          </p:nvPr>
        </p:nvGraphicFramePr>
        <p:xfrm>
          <a:off x="504601" y="2933741"/>
          <a:ext cx="4490431" cy="1742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4" name="Equation" r:id="rId4" imgW="2946400" imgH="1143000" progId="Equation.3">
                  <p:embed/>
                </p:oleObj>
              </mc:Choice>
              <mc:Fallback>
                <p:oleObj name="Equation" r:id="rId4" imgW="2946400" imgH="114300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601" y="2933741"/>
                        <a:ext cx="4490431" cy="17420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3288899" y="4078671"/>
            <a:ext cx="598516" cy="488950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676510" y="3902767"/>
            <a:ext cx="6350" cy="685800"/>
          </a:xfrm>
          <a:prstGeom prst="straightConnector1">
            <a:avLst/>
          </a:prstGeom>
          <a:ln w="53975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92016" y="3159655"/>
            <a:ext cx="13154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E1039 Coverage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25076" y="4496052"/>
            <a:ext cx="9211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Pol. Target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5B7664-B986-8940-BCB5-6FD4F0974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02" y="901157"/>
            <a:ext cx="4987414" cy="174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26CAF-BC5F-6A41-AC1B-59E40718CF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3096" y="862842"/>
            <a:ext cx="36957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5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50C26A-5E6D-AC42-9B44-FFFE8D0A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F0AA-1B46-7144-B892-F7B4631F14D8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7AD36-EE50-DE44-BDF4-62AC73D4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3F5A1-C2F9-7E42-B4D8-23D721CF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C5C93-1664-854B-9549-375EEEDAA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8" y="1"/>
            <a:ext cx="733858" cy="1016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1AFEED-9A50-B440-9044-77C08EA32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02" y="1132609"/>
            <a:ext cx="6023511" cy="302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20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4A0EDE-21FF-CE43-8BCF-CE10F333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SeaQuest</a:t>
            </a:r>
            <a:r>
              <a:rPr lang="en-US" dirty="0"/>
              <a:t> – Introduction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0D8410-56F6-994F-BF06-AE5D4A426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Spectromter</a:t>
            </a:r>
            <a:endParaRPr lang="en-US" dirty="0"/>
          </a:p>
          <a:p>
            <a:r>
              <a:rPr lang="en-US" dirty="0"/>
              <a:t>Run history 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402EAC-5563-C64B-8687-DC4DCF33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E2757-E4D2-AC46-84D5-F4925DEA4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35188-C5CB-DF43-838A-77E127D3E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76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6FF3EC-8CC0-2146-A5F7-1DBE8CD5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SeaQuest</a:t>
            </a:r>
            <a:r>
              <a:rPr lang="en-US" dirty="0"/>
              <a:t> Timeline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F1B72C-15DF-C84F-8B80-75391E2F3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A4A3B9-59F6-984F-B569-35474FE9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7D049-82A2-8844-B3AD-518C4A460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4A9A6-5BA1-9241-8C40-F44D5610D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356" y="1068126"/>
            <a:ext cx="6145289" cy="2560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39D366-C9D8-8A4F-9456-EFCCEFE9C19F}"/>
              </a:ext>
            </a:extLst>
          </p:cNvPr>
          <p:cNvSpPr txBox="1"/>
          <p:nvPr/>
        </p:nvSpPr>
        <p:spPr>
          <a:xfrm>
            <a:off x="1499356" y="3837007"/>
            <a:ext cx="33394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E1039 Polarized Target Program: 2018 - 2021</a:t>
            </a:r>
          </a:p>
        </p:txBody>
      </p:sp>
    </p:spTree>
    <p:extLst>
      <p:ext uri="{BB962C8B-B14F-4D97-AF65-F5344CB8AC3E}">
        <p14:creationId xmlns:p14="http://schemas.microsoft.com/office/powerpoint/2010/main" val="1420895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6E782-7973-F841-A19E-75E89149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1"/>
            <a:ext cx="5915025" cy="994172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7A07-96C0-3A48-972B-40A74F4F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35496"/>
            <a:ext cx="7577801" cy="343894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1F28FF"/>
                </a:solidFill>
              </a:rPr>
              <a:t>SeaQuest</a:t>
            </a:r>
            <a:r>
              <a:rPr lang="en-US" dirty="0">
                <a:solidFill>
                  <a:srgbClr val="1F28FF"/>
                </a:solidFill>
              </a:rPr>
              <a:t> experiments at </a:t>
            </a:r>
            <a:r>
              <a:rPr lang="en-US" dirty="0" err="1">
                <a:solidFill>
                  <a:srgbClr val="1F28FF"/>
                </a:solidFill>
              </a:rPr>
              <a:t>Fermilab</a:t>
            </a:r>
            <a:endParaRPr lang="en-US" dirty="0">
              <a:solidFill>
                <a:srgbClr val="1F28FF"/>
              </a:solidFill>
            </a:endParaRP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E906 unpolarized targets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E1039 polarized NH3 target </a:t>
            </a:r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Novel physics of sea quarks at “intermediate x”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Flavor asymmetry </a:t>
            </a:r>
          </a:p>
          <a:p>
            <a:pPr lvl="1"/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Sivers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&amp; OAM</a:t>
            </a:r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Future opportunities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E1067 dark photon search,  2016 - 2021+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E1027 polarized beam,   2021+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TMD physics in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p+p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/n complementary to EIC, 2019-2021+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C205-2E49-0D4D-914C-013E12AB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D120-DB16-B142-B2AB-5E3A3E6F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C6479-06A4-2641-8AD1-5B491ADA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9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FDF5781-EEFE-D740-B177-D5BE79D4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View of </a:t>
            </a:r>
            <a:r>
              <a:rPr lang="en-US" dirty="0" err="1"/>
              <a:t>SeaQuest</a:t>
            </a:r>
            <a:r>
              <a:rPr lang="en-US" dirty="0"/>
              <a:t>/E1039 Spectrometer (Photo)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2F7BD-470C-354A-9587-0FDE9304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3DC22-A1FC-DF45-9052-E6E3FE3C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2AF2D-1E51-B24F-85BC-0AAC45A22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2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E128DC5-7C83-CD42-8166-D363BA4E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506" y="726115"/>
            <a:ext cx="6510083" cy="430684"/>
          </a:xfrm>
        </p:spPr>
        <p:txBody>
          <a:bodyPr>
            <a:noAutofit/>
          </a:bodyPr>
          <a:lstStyle/>
          <a:p>
            <a:r>
              <a:rPr lang="en-US" sz="1800" b="1" dirty="0"/>
              <a:t>Proposal for a Dedicated Dark Sector Physics Program at </a:t>
            </a:r>
            <a:r>
              <a:rPr lang="en-US" sz="1800" b="1" dirty="0" err="1"/>
              <a:t>SeaQuest</a:t>
            </a:r>
            <a:r>
              <a:rPr lang="en-US" sz="1800" b="1" dirty="0"/>
              <a:t>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59AD61-152E-D54E-B991-FFE7CA553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031" y="1215107"/>
            <a:ext cx="3885929" cy="3079298"/>
          </a:xfrm>
        </p:spPr>
        <p:txBody>
          <a:bodyPr>
            <a:normAutofit fontScale="25000" lnSpcReduction="20000"/>
          </a:bodyPr>
          <a:lstStyle/>
          <a:p>
            <a:r>
              <a:rPr lang="en-US" dirty="0">
                <a:solidFill>
                  <a:srgbClr val="282DFF"/>
                </a:solidFill>
              </a:rPr>
              <a:t>2019-2021: Parasitic Dark Sector physics program with E1039</a:t>
            </a:r>
          </a:p>
          <a:p>
            <a:pPr lvl="1"/>
            <a:r>
              <a:rPr lang="en-US" b="1" dirty="0"/>
              <a:t>Attract and build up HEP groups in </a:t>
            </a:r>
            <a:r>
              <a:rPr lang="en-US" b="1" dirty="0" err="1"/>
              <a:t>SeaQuest</a:t>
            </a:r>
            <a:r>
              <a:rPr lang="en-US" b="1" dirty="0"/>
              <a:t> </a:t>
            </a:r>
          </a:p>
          <a:p>
            <a:pPr lvl="2"/>
            <a:r>
              <a:rPr lang="en-US" dirty="0"/>
              <a:t>Carry out DP physics program with dimuons: dark photon, dark Higgs etc. </a:t>
            </a:r>
          </a:p>
          <a:p>
            <a:pPr lvl="2"/>
            <a:r>
              <a:rPr lang="en-US" dirty="0" err="1"/>
              <a:t>EMCal</a:t>
            </a:r>
            <a:r>
              <a:rPr lang="en-US" dirty="0"/>
              <a:t> refurbishment and preparation for integration at </a:t>
            </a:r>
            <a:r>
              <a:rPr lang="en-US" dirty="0" err="1"/>
              <a:t>Fermilab</a:t>
            </a:r>
            <a:r>
              <a:rPr lang="en-US" dirty="0"/>
              <a:t>, 2018-2021</a:t>
            </a:r>
          </a:p>
          <a:p>
            <a:pPr lvl="1"/>
            <a:r>
              <a:rPr lang="en-US" b="1" dirty="0"/>
              <a:t>New HEP members develop </a:t>
            </a:r>
            <a:r>
              <a:rPr lang="en-US" b="1" dirty="0" err="1"/>
              <a:t>SeaQuest</a:t>
            </a:r>
            <a:r>
              <a:rPr lang="en-US" b="1" dirty="0"/>
              <a:t> detector expertise for the future experiment operation and data analysis </a:t>
            </a:r>
          </a:p>
          <a:p>
            <a:pPr lvl="2"/>
            <a:r>
              <a:rPr lang="en-US" dirty="0"/>
              <a:t>Also help E1039 operation and maintenance of spectrometer and DAQ</a:t>
            </a:r>
            <a:endParaRPr lang="en-US" b="1" dirty="0"/>
          </a:p>
          <a:p>
            <a:pPr lvl="1"/>
            <a:r>
              <a:rPr lang="en-US" b="1" dirty="0"/>
              <a:t>Transition into HEP DP program after E1039</a:t>
            </a:r>
          </a:p>
          <a:p>
            <a:pPr lvl="2"/>
            <a:r>
              <a:rPr lang="en-US" dirty="0"/>
              <a:t>Develop new proposals, seek HEP DOE/NSF and other external fund </a:t>
            </a:r>
          </a:p>
          <a:p>
            <a:pPr lvl="2"/>
            <a:r>
              <a:rPr lang="en-US" dirty="0"/>
              <a:t>Parasitic data taking with E1039 for DP search, further explore new opportunities  </a:t>
            </a:r>
          </a:p>
          <a:p>
            <a:pPr lvl="2"/>
            <a:r>
              <a:rPr lang="en-US" dirty="0"/>
              <a:t>Develop online/offline analysis, study DAQ and triggers capability for future DP experiment </a:t>
            </a:r>
          </a:p>
          <a:p>
            <a:pPr lvl="2"/>
            <a:r>
              <a:rPr lang="en-US" dirty="0"/>
              <a:t>Background study, test small prototype in </a:t>
            </a:r>
            <a:r>
              <a:rPr lang="en-US" dirty="0" err="1"/>
              <a:t>SeaQuest</a:t>
            </a:r>
            <a:r>
              <a:rPr lang="en-US" dirty="0"/>
              <a:t>, w/ minimal impact on E1039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E1039 2-year data taking: summer 2019 – summer 2021</a:t>
            </a:r>
          </a:p>
          <a:p>
            <a:r>
              <a:rPr lang="en-US" dirty="0">
                <a:solidFill>
                  <a:srgbClr val="282DFF"/>
                </a:solidFill>
              </a:rPr>
              <a:t>2022-2024: first dedicated dark sector physics run @NM4</a:t>
            </a:r>
          </a:p>
          <a:p>
            <a:pPr lvl="1"/>
            <a:r>
              <a:rPr lang="en-US" dirty="0"/>
              <a:t>Install </a:t>
            </a:r>
            <a:r>
              <a:rPr lang="en-US" dirty="0" err="1"/>
              <a:t>EMCal</a:t>
            </a:r>
            <a:r>
              <a:rPr lang="en-US" dirty="0"/>
              <a:t> for electron and hadrons ID, explore new phase space below dimuon mass (200MeV)</a:t>
            </a:r>
          </a:p>
          <a:p>
            <a:pPr lvl="1"/>
            <a:r>
              <a:rPr lang="en-US" dirty="0"/>
              <a:t>Further develop dark sector physics program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Possible NP parasitic physics program under discussion</a:t>
            </a:r>
          </a:p>
          <a:p>
            <a:pPr lvl="1"/>
            <a:r>
              <a:rPr lang="en-US" dirty="0"/>
              <a:t>POT = a few 10</a:t>
            </a:r>
            <a:r>
              <a:rPr lang="en-US" baseline="30000" dirty="0"/>
              <a:t>18</a:t>
            </a:r>
            <a:r>
              <a:rPr lang="en-US" dirty="0"/>
              <a:t> </a:t>
            </a:r>
            <a:endParaRPr lang="en-US" baseline="30000" dirty="0"/>
          </a:p>
          <a:p>
            <a:r>
              <a:rPr lang="en-US" dirty="0">
                <a:solidFill>
                  <a:srgbClr val="FF0000"/>
                </a:solidFill>
              </a:rPr>
              <a:t>2024-2025: major detector upgrade during the long shutdown</a:t>
            </a:r>
          </a:p>
          <a:p>
            <a:pPr lvl="1"/>
            <a:r>
              <a:rPr lang="en-US" dirty="0"/>
              <a:t>Upgrade tracking chambers</a:t>
            </a:r>
          </a:p>
          <a:p>
            <a:pPr lvl="1"/>
            <a:r>
              <a:rPr lang="en-US" dirty="0"/>
              <a:t>Add di-photon capability with </a:t>
            </a:r>
            <a:r>
              <a:rPr lang="en-US" dirty="0" err="1"/>
              <a:t>preshower</a:t>
            </a:r>
            <a:r>
              <a:rPr lang="en-US" dirty="0"/>
              <a:t> detectors</a:t>
            </a:r>
          </a:p>
          <a:p>
            <a:pPr lvl="1"/>
            <a:r>
              <a:rPr lang="en-US" dirty="0"/>
              <a:t>Add tracking station-0 near target, more shielding</a:t>
            </a:r>
          </a:p>
          <a:p>
            <a:pPr lvl="1"/>
            <a:r>
              <a:rPr lang="en-US" dirty="0"/>
              <a:t>Possible PID with TOF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And more </a:t>
            </a:r>
          </a:p>
          <a:p>
            <a:r>
              <a:rPr lang="en-US" dirty="0">
                <a:solidFill>
                  <a:srgbClr val="282DFF"/>
                </a:solidFill>
              </a:rPr>
              <a:t>2026-2030+: high luminosity dark sector physics program </a:t>
            </a:r>
          </a:p>
          <a:p>
            <a:pPr lvl="1"/>
            <a:r>
              <a:rPr lang="en-US" dirty="0"/>
              <a:t>Full physics program with upgrade detectors, POT =10</a:t>
            </a:r>
            <a:r>
              <a:rPr lang="en-US" baseline="30000" dirty="0"/>
              <a:t>19</a:t>
            </a:r>
            <a:r>
              <a:rPr lang="en-US" dirty="0"/>
              <a:t>~10</a:t>
            </a:r>
            <a:r>
              <a:rPr lang="en-US" baseline="30000" dirty="0"/>
              <a:t>20</a:t>
            </a:r>
          </a:p>
          <a:p>
            <a:pPr lvl="1"/>
            <a:r>
              <a:rPr lang="en-US" dirty="0"/>
              <a:t>Carry out an extensive (</a:t>
            </a:r>
            <a:r>
              <a:rPr lang="en-US" dirty="0" err="1"/>
              <a:t>SHiP</a:t>
            </a:r>
            <a:r>
              <a:rPr lang="en-US" dirty="0"/>
              <a:t>-like) HEP experimental program at NM4  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Possible NP parasitic physics program under discussion (~US EIC physics era)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9643A-6807-EC40-82B0-EA93A9CB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6D2A-94E2-C64F-AD5E-DD97977E8EEA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3645D-5E6B-1A4A-9578-354997D7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C9CC9-DEC7-C043-AFF8-6A5EBAD3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B70B76-4962-1146-973E-56E3BF352D25}"/>
              </a:ext>
            </a:extLst>
          </p:cNvPr>
          <p:cNvGrpSpPr/>
          <p:nvPr/>
        </p:nvGrpSpPr>
        <p:grpSpPr>
          <a:xfrm>
            <a:off x="5229745" y="1224037"/>
            <a:ext cx="2707865" cy="1232157"/>
            <a:chOff x="7265324" y="1033064"/>
            <a:chExt cx="4813981" cy="21905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8D4800-FB37-0642-B004-098D563E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5324" y="1033064"/>
              <a:ext cx="4813981" cy="18103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FBD45E-2729-D64E-8D3E-4718BE4E27CA}"/>
                </a:ext>
              </a:extLst>
            </p:cNvPr>
            <p:cNvSpPr txBox="1"/>
            <p:nvPr/>
          </p:nvSpPr>
          <p:spPr>
            <a:xfrm>
              <a:off x="7657749" y="2843859"/>
              <a:ext cx="4181201" cy="37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 err="1">
                  <a:solidFill>
                    <a:srgbClr val="FF0000"/>
                  </a:solidFill>
                </a:rPr>
                <a:t>SeaQuest</a:t>
              </a:r>
              <a:r>
                <a:rPr lang="en-US" sz="788" dirty="0">
                  <a:solidFill>
                    <a:srgbClr val="FF0000"/>
                  </a:solidFill>
                </a:rPr>
                <a:t> in 2017 with displaced dark photon trigger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951236-36DF-914E-8401-C50B14D31CCC}"/>
              </a:ext>
            </a:extLst>
          </p:cNvPr>
          <p:cNvGrpSpPr/>
          <p:nvPr/>
        </p:nvGrpSpPr>
        <p:grpSpPr>
          <a:xfrm>
            <a:off x="5093391" y="2980894"/>
            <a:ext cx="2865047" cy="1152106"/>
            <a:chOff x="7022919" y="4156363"/>
            <a:chExt cx="5093416" cy="20481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43FE16-5768-3A49-B455-A827759CF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2919" y="4156363"/>
              <a:ext cx="5056386" cy="175253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E6405D-99E8-3547-AF9F-7F2071FCF655}"/>
                </a:ext>
              </a:extLst>
            </p:cNvPr>
            <p:cNvSpPr txBox="1"/>
            <p:nvPr/>
          </p:nvSpPr>
          <p:spPr>
            <a:xfrm>
              <a:off x="8881262" y="5824845"/>
              <a:ext cx="3235073" cy="37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 err="1">
                  <a:solidFill>
                    <a:schemeClr val="accent2">
                      <a:lumMod val="75000"/>
                    </a:schemeClr>
                  </a:solidFill>
                </a:rPr>
                <a:t>SeaQuest</a:t>
              </a:r>
              <a:r>
                <a:rPr lang="en-US" sz="788" dirty="0">
                  <a:solidFill>
                    <a:schemeClr val="accent2">
                      <a:lumMod val="75000"/>
                    </a:schemeClr>
                  </a:solidFill>
                </a:rPr>
                <a:t> in 2021+ with </a:t>
              </a:r>
              <a:r>
                <a:rPr lang="en-US" sz="788" dirty="0" err="1">
                  <a:solidFill>
                    <a:schemeClr val="accent2">
                      <a:lumMod val="75000"/>
                    </a:schemeClr>
                  </a:solidFill>
                </a:rPr>
                <a:t>EMCal</a:t>
              </a:r>
              <a:r>
                <a:rPr lang="en-US" sz="788" dirty="0">
                  <a:solidFill>
                    <a:schemeClr val="accent2">
                      <a:lumMod val="75000"/>
                    </a:schemeClr>
                  </a:solidFill>
                </a:rPr>
                <a:t> upgrade </a:t>
              </a:r>
            </a:p>
          </p:txBody>
        </p:sp>
      </p:grpSp>
      <p:sp>
        <p:nvSpPr>
          <p:cNvPr id="19" name="Rectangular Callout 18">
            <a:extLst>
              <a:ext uri="{FF2B5EF4-FFF2-40B4-BE49-F238E27FC236}">
                <a16:creationId xmlns:a16="http://schemas.microsoft.com/office/drawing/2014/main" id="{11291302-4309-1545-BF5D-9C653769B5DD}"/>
              </a:ext>
            </a:extLst>
          </p:cNvPr>
          <p:cNvSpPr/>
          <p:nvPr/>
        </p:nvSpPr>
        <p:spPr>
          <a:xfrm>
            <a:off x="4206310" y="1099238"/>
            <a:ext cx="1065629" cy="518901"/>
          </a:xfrm>
          <a:prstGeom prst="wedgeRectCallout">
            <a:avLst>
              <a:gd name="adj1" fmla="val -104262"/>
              <a:gd name="adj2" fmla="val -39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19" dirty="0">
                <a:solidFill>
                  <a:srgbClr val="FFFF00"/>
                </a:solidFill>
              </a:rPr>
              <a:t>PAC endorsement is essential</a:t>
            </a:r>
          </a:p>
          <a:p>
            <a:pPr marL="192881" indent="-192881">
              <a:buAutoNum type="arabicParenR"/>
            </a:pPr>
            <a:r>
              <a:rPr lang="en-US" sz="619" dirty="0">
                <a:solidFill>
                  <a:srgbClr val="FFFF00"/>
                </a:solidFill>
              </a:rPr>
              <a:t>attract new members; </a:t>
            </a:r>
          </a:p>
          <a:p>
            <a:pPr marL="192881" indent="-192881">
              <a:buAutoNum type="arabicParenR"/>
            </a:pPr>
            <a:r>
              <a:rPr lang="en-US" sz="619" dirty="0">
                <a:solidFill>
                  <a:srgbClr val="FFFF00"/>
                </a:solidFill>
              </a:rPr>
              <a:t>start </a:t>
            </a:r>
            <a:r>
              <a:rPr lang="en-US" sz="619" dirty="0" err="1">
                <a:solidFill>
                  <a:srgbClr val="FFFF00"/>
                </a:solidFill>
              </a:rPr>
              <a:t>EMCal</a:t>
            </a:r>
            <a:r>
              <a:rPr lang="en-US" sz="619" dirty="0">
                <a:solidFill>
                  <a:srgbClr val="FFFF00"/>
                </a:solidFill>
              </a:rPr>
              <a:t> work at </a:t>
            </a:r>
            <a:r>
              <a:rPr lang="en-US" sz="619" dirty="0" err="1">
                <a:solidFill>
                  <a:srgbClr val="FFFF00"/>
                </a:solidFill>
              </a:rPr>
              <a:t>Fermilab</a:t>
            </a:r>
            <a:r>
              <a:rPr lang="en-US" sz="619" dirty="0">
                <a:solidFill>
                  <a:srgbClr val="FFFF00"/>
                </a:solidFill>
              </a:rPr>
              <a:t> in 2018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203270BD-773E-204F-B190-FC92A9ECFD92}"/>
              </a:ext>
            </a:extLst>
          </p:cNvPr>
          <p:cNvSpPr/>
          <p:nvPr/>
        </p:nvSpPr>
        <p:spPr>
          <a:xfrm>
            <a:off x="4204567" y="2754757"/>
            <a:ext cx="932393" cy="393056"/>
          </a:xfrm>
          <a:prstGeom prst="wedgeRectCallout">
            <a:avLst>
              <a:gd name="adj1" fmla="val -102709"/>
              <a:gd name="adj2" fmla="val -3361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88" dirty="0">
                <a:solidFill>
                  <a:srgbClr val="FFFF00"/>
                </a:solidFill>
              </a:rPr>
              <a:t>PAC endorsement is essential to develop this program</a:t>
            </a:r>
          </a:p>
        </p:txBody>
      </p:sp>
    </p:spTree>
    <p:extLst>
      <p:ext uri="{BB962C8B-B14F-4D97-AF65-F5344CB8AC3E}">
        <p14:creationId xmlns:p14="http://schemas.microsoft.com/office/powerpoint/2010/main" val="3845489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87EDD100-6B57-E141-B37A-FAA677A68DBB}"/>
              </a:ext>
            </a:extLst>
          </p:cNvPr>
          <p:cNvGrpSpPr/>
          <p:nvPr/>
        </p:nvGrpSpPr>
        <p:grpSpPr>
          <a:xfrm>
            <a:off x="1428271" y="1179847"/>
            <a:ext cx="6264950" cy="3064630"/>
            <a:chOff x="659568" y="760199"/>
            <a:chExt cx="11137689" cy="544823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58460D-ED1F-B24C-BC10-7D3B66572A18}"/>
                </a:ext>
              </a:extLst>
            </p:cNvPr>
            <p:cNvGrpSpPr/>
            <p:nvPr/>
          </p:nvGrpSpPr>
          <p:grpSpPr>
            <a:xfrm>
              <a:off x="659568" y="760199"/>
              <a:ext cx="11137689" cy="5448230"/>
              <a:chOff x="659568" y="760199"/>
              <a:chExt cx="11137689" cy="544823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567203E-2441-714C-93E6-1C6621E5FC67}"/>
                  </a:ext>
                </a:extLst>
              </p:cNvPr>
              <p:cNvGrpSpPr/>
              <p:nvPr/>
            </p:nvGrpSpPr>
            <p:grpSpPr>
              <a:xfrm>
                <a:off x="659568" y="760199"/>
                <a:ext cx="11137689" cy="5448230"/>
                <a:chOff x="659568" y="760199"/>
                <a:chExt cx="11137689" cy="5448230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D143F7F7-787D-B045-A7A0-B91E1CFA483D}"/>
                    </a:ext>
                  </a:extLst>
                </p:cNvPr>
                <p:cNvGrpSpPr/>
                <p:nvPr/>
              </p:nvGrpSpPr>
              <p:grpSpPr>
                <a:xfrm>
                  <a:off x="659568" y="809468"/>
                  <a:ext cx="11137689" cy="479685"/>
                  <a:chOff x="659568" y="809468"/>
                  <a:chExt cx="11137689" cy="479685"/>
                </a:xfrm>
              </p:grpSpPr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22493AEA-7DEC-A04B-88A9-DCD20FD203CD}"/>
                      </a:ext>
                    </a:extLst>
                  </p:cNvPr>
                  <p:cNvSpPr/>
                  <p:nvPr/>
                </p:nvSpPr>
                <p:spPr>
                  <a:xfrm>
                    <a:off x="659568" y="809468"/>
                    <a:ext cx="3612629" cy="479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13" dirty="0"/>
                      <a:t>2018       2019        2020       2021</a:t>
                    </a:r>
                  </a:p>
                </p:txBody>
              </p:sp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7E7A056A-76EE-7247-8FBC-62A86EF4B226}"/>
                      </a:ext>
                    </a:extLst>
                  </p:cNvPr>
                  <p:cNvSpPr/>
                  <p:nvPr/>
                </p:nvSpPr>
                <p:spPr>
                  <a:xfrm>
                    <a:off x="4422098" y="809468"/>
                    <a:ext cx="3612629" cy="479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13" dirty="0"/>
                      <a:t>2022         2023         2024        2025 </a:t>
                    </a:r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6D79D9CF-298A-C94A-AEB6-1E672258CC1B}"/>
                      </a:ext>
                    </a:extLst>
                  </p:cNvPr>
                  <p:cNvSpPr/>
                  <p:nvPr/>
                </p:nvSpPr>
                <p:spPr>
                  <a:xfrm>
                    <a:off x="8184628" y="809468"/>
                    <a:ext cx="3612629" cy="479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13" dirty="0"/>
                      <a:t>2026      2027                …  2030+</a:t>
                    </a: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886625C-8522-1247-9E78-20608FE4E3FD}"/>
                    </a:ext>
                  </a:extLst>
                </p:cNvPr>
                <p:cNvSpPr txBox="1"/>
                <p:nvPr/>
              </p:nvSpPr>
              <p:spPr>
                <a:xfrm>
                  <a:off x="2159335" y="2009479"/>
                  <a:ext cx="1870028" cy="5952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88" dirty="0"/>
                    <a:t>Parasitic Dark Sector </a:t>
                  </a:r>
                </a:p>
                <a:p>
                  <a:r>
                    <a:rPr lang="en-US" sz="788" dirty="0"/>
                    <a:t>Physics with E1039</a:t>
                  </a:r>
                </a:p>
              </p:txBody>
            </p:sp>
            <p:sp>
              <p:nvSpPr>
                <p:cNvPr id="19" name="Right Arrow 18">
                  <a:extLst>
                    <a:ext uri="{FF2B5EF4-FFF2-40B4-BE49-F238E27FC236}">
                      <a16:creationId xmlns:a16="http://schemas.microsoft.com/office/drawing/2014/main" id="{218C5016-D69F-7A40-B5A4-267627441215}"/>
                    </a:ext>
                  </a:extLst>
                </p:cNvPr>
                <p:cNvSpPr/>
                <p:nvPr/>
              </p:nvSpPr>
              <p:spPr>
                <a:xfrm>
                  <a:off x="1967270" y="2467751"/>
                  <a:ext cx="1879490" cy="185075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13" dirty="0"/>
                    <a:t> 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C328529-FBBB-3449-A282-BEC8DAE2DD3D}"/>
                    </a:ext>
                  </a:extLst>
                </p:cNvPr>
                <p:cNvSpPr txBox="1"/>
                <p:nvPr/>
              </p:nvSpPr>
              <p:spPr>
                <a:xfrm>
                  <a:off x="3303493" y="4001660"/>
                  <a:ext cx="1676244" cy="5952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88" dirty="0" err="1"/>
                    <a:t>EMCal</a:t>
                  </a:r>
                  <a:r>
                    <a:rPr lang="en-US" sz="788" dirty="0"/>
                    <a:t> installation </a:t>
                  </a:r>
                </a:p>
                <a:p>
                  <a:r>
                    <a:rPr lang="en-US" sz="788" dirty="0"/>
                    <a:t>&amp; commissioning </a:t>
                  </a:r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97BD2160-B943-5C49-902A-C9B5F2EE9E5D}"/>
                    </a:ext>
                  </a:extLst>
                </p:cNvPr>
                <p:cNvSpPr/>
                <p:nvPr/>
              </p:nvSpPr>
              <p:spPr>
                <a:xfrm>
                  <a:off x="4354142" y="5309209"/>
                  <a:ext cx="2334948" cy="210386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01FC1DB-95F9-0843-A3A7-2AEC12959A27}"/>
                    </a:ext>
                  </a:extLst>
                </p:cNvPr>
                <p:cNvSpPr txBox="1"/>
                <p:nvPr/>
              </p:nvSpPr>
              <p:spPr>
                <a:xfrm>
                  <a:off x="6678953" y="4014269"/>
                  <a:ext cx="1636347" cy="8108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88" dirty="0"/>
                    <a:t>Long shutdown, </a:t>
                  </a:r>
                </a:p>
                <a:p>
                  <a:r>
                    <a:rPr lang="en-US" sz="788" dirty="0"/>
                    <a:t>detector upgrade </a:t>
                  </a:r>
                </a:p>
                <a:p>
                  <a:endParaRPr lang="en-US" sz="788" dirty="0"/>
                </a:p>
              </p:txBody>
            </p:sp>
            <p:sp>
              <p:nvSpPr>
                <p:cNvPr id="23" name="Right Arrow 22">
                  <a:extLst>
                    <a:ext uri="{FF2B5EF4-FFF2-40B4-BE49-F238E27FC236}">
                      <a16:creationId xmlns:a16="http://schemas.microsoft.com/office/drawing/2014/main" id="{C125D525-B5DB-A84B-ABF8-09590BC32223}"/>
                    </a:ext>
                  </a:extLst>
                </p:cNvPr>
                <p:cNvSpPr/>
                <p:nvPr/>
              </p:nvSpPr>
              <p:spPr>
                <a:xfrm>
                  <a:off x="3777483" y="4517309"/>
                  <a:ext cx="562406" cy="169145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88B239E7-6F90-BE40-81C4-0D5832C2B2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47520" y="760199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A552264-CCB8-A74F-A4F4-858AF0CF59BC}"/>
                    </a:ext>
                  </a:extLst>
                </p:cNvPr>
                <p:cNvCxnSpPr/>
                <p:nvPr/>
              </p:nvCxnSpPr>
              <p:spPr>
                <a:xfrm flipH="1">
                  <a:off x="3364235" y="80144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CADACB7-C76A-FE40-9858-A8BE0E6F252F}"/>
                    </a:ext>
                  </a:extLst>
                </p:cNvPr>
                <p:cNvCxnSpPr/>
                <p:nvPr/>
              </p:nvCxnSpPr>
              <p:spPr>
                <a:xfrm flipH="1">
                  <a:off x="1551475" y="809470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94BF7583-06AB-8C45-BDA2-7AD1EA03D506}"/>
                    </a:ext>
                  </a:extLst>
                </p:cNvPr>
                <p:cNvCxnSpPr/>
                <p:nvPr/>
              </p:nvCxnSpPr>
              <p:spPr>
                <a:xfrm flipH="1">
                  <a:off x="6235774" y="809470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1C7F28E3-3CEE-2744-A697-98338DCBE166}"/>
                    </a:ext>
                  </a:extLst>
                </p:cNvPr>
                <p:cNvCxnSpPr/>
                <p:nvPr/>
              </p:nvCxnSpPr>
              <p:spPr>
                <a:xfrm flipH="1">
                  <a:off x="5216155" y="80946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F85F79A-67D0-E349-A106-0926395E1243}"/>
                    </a:ext>
                  </a:extLst>
                </p:cNvPr>
                <p:cNvCxnSpPr/>
                <p:nvPr/>
              </p:nvCxnSpPr>
              <p:spPr>
                <a:xfrm flipH="1">
                  <a:off x="7238400" y="809471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9CF86AF-7050-6F46-A283-7156C9878ADE}"/>
                    </a:ext>
                  </a:extLst>
                </p:cNvPr>
                <p:cNvCxnSpPr/>
                <p:nvPr/>
              </p:nvCxnSpPr>
              <p:spPr>
                <a:xfrm flipH="1">
                  <a:off x="9976995" y="79342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746CB7E4-C977-6142-A31B-FD83BC4F7E99}"/>
                    </a:ext>
                  </a:extLst>
                </p:cNvPr>
                <p:cNvCxnSpPr/>
                <p:nvPr/>
              </p:nvCxnSpPr>
              <p:spPr>
                <a:xfrm flipH="1">
                  <a:off x="8104807" y="80946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7C5F0F1-5305-5B4F-8FB6-A3AF2E7D77C1}"/>
                    </a:ext>
                  </a:extLst>
                </p:cNvPr>
                <p:cNvCxnSpPr/>
                <p:nvPr/>
              </p:nvCxnSpPr>
              <p:spPr>
                <a:xfrm flipH="1">
                  <a:off x="11786383" y="792835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E8E6704-F152-4E4F-B330-962ACC395BC8}"/>
                    </a:ext>
                  </a:extLst>
                </p:cNvPr>
                <p:cNvCxnSpPr/>
                <p:nvPr/>
              </p:nvCxnSpPr>
              <p:spPr>
                <a:xfrm flipH="1">
                  <a:off x="4348072" y="80946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A1D0919-E190-0541-932C-B7345FCCE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743" y="6208426"/>
                <a:ext cx="1112551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32ADB62-EB92-304F-ABB0-F56631380213}"/>
                  </a:ext>
                </a:extLst>
              </p:cNvPr>
              <p:cNvCxnSpPr/>
              <p:nvPr/>
            </p:nvCxnSpPr>
            <p:spPr>
              <a:xfrm flipH="1">
                <a:off x="671743" y="792835"/>
                <a:ext cx="1" cy="5398958"/>
              </a:xfrm>
              <a:prstGeom prst="line">
                <a:avLst/>
              </a:prstGeom>
              <a:ln w="31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DC05DF-4E06-7347-A4BC-38C40FA9EE9D}"/>
                </a:ext>
              </a:extLst>
            </p:cNvPr>
            <p:cNvCxnSpPr>
              <a:cxnSpLocks/>
            </p:cNvCxnSpPr>
            <p:nvPr/>
          </p:nvCxnSpPr>
          <p:spPr>
            <a:xfrm>
              <a:off x="660389" y="809468"/>
              <a:ext cx="1112551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8923530-78E6-E54C-98F6-268B2A5CBB2B}"/>
              </a:ext>
            </a:extLst>
          </p:cNvPr>
          <p:cNvSpPr txBox="1"/>
          <p:nvPr/>
        </p:nvSpPr>
        <p:spPr>
          <a:xfrm>
            <a:off x="3503054" y="3591510"/>
            <a:ext cx="137088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DP search w/ </a:t>
            </a:r>
            <a:r>
              <a:rPr lang="en-US" sz="788" dirty="0" err="1"/>
              <a:t>EMCal</a:t>
            </a:r>
            <a:r>
              <a:rPr lang="en-US" sz="788" dirty="0"/>
              <a:t> upgrade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5DD6B102-E4D5-C64C-9357-72DA46AEA216}"/>
              </a:ext>
            </a:extLst>
          </p:cNvPr>
          <p:cNvSpPr/>
          <p:nvPr/>
        </p:nvSpPr>
        <p:spPr>
          <a:xfrm>
            <a:off x="1521916" y="1803633"/>
            <a:ext cx="758981" cy="9708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5FA74E-B5DF-6941-8A6C-A941D5B830AF}"/>
              </a:ext>
            </a:extLst>
          </p:cNvPr>
          <p:cNvSpPr txBox="1"/>
          <p:nvPr/>
        </p:nvSpPr>
        <p:spPr>
          <a:xfrm>
            <a:off x="1482958" y="1553639"/>
            <a:ext cx="936475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E1039 installation </a:t>
            </a:r>
          </a:p>
          <a:p>
            <a:r>
              <a:rPr lang="en-US" sz="788" dirty="0"/>
              <a:t>&amp; commissioning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6CCD7EA1-0B5C-1142-BF88-74D50EE04667}"/>
              </a:ext>
            </a:extLst>
          </p:cNvPr>
          <p:cNvSpPr/>
          <p:nvPr/>
        </p:nvSpPr>
        <p:spPr>
          <a:xfrm>
            <a:off x="1434377" y="2744821"/>
            <a:ext cx="2057391" cy="1173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0C4CE0-0004-B443-A036-8C9A1A220DE8}"/>
              </a:ext>
            </a:extLst>
          </p:cNvPr>
          <p:cNvSpPr txBox="1"/>
          <p:nvPr/>
        </p:nvSpPr>
        <p:spPr>
          <a:xfrm>
            <a:off x="1410214" y="2465696"/>
            <a:ext cx="2092239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PHENIX </a:t>
            </a:r>
            <a:r>
              <a:rPr lang="en-US" sz="788" dirty="0" err="1"/>
              <a:t>EMCal</a:t>
            </a:r>
            <a:r>
              <a:rPr lang="en-US" sz="788" dirty="0"/>
              <a:t> refurbishment at </a:t>
            </a:r>
            <a:r>
              <a:rPr lang="en-US" sz="788" dirty="0" err="1"/>
              <a:t>Fermilab</a:t>
            </a:r>
            <a:r>
              <a:rPr lang="en-US" sz="788" dirty="0"/>
              <a:t>,</a:t>
            </a:r>
          </a:p>
          <a:p>
            <a:r>
              <a:rPr lang="en-US" sz="788" dirty="0"/>
              <a:t>HEP dark sector physics program development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CB5D19B-FBD6-3B45-8824-8F1D5149B9BD}"/>
              </a:ext>
            </a:extLst>
          </p:cNvPr>
          <p:cNvSpPr/>
          <p:nvPr/>
        </p:nvSpPr>
        <p:spPr>
          <a:xfrm>
            <a:off x="5825131" y="3728137"/>
            <a:ext cx="1814570" cy="13157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FF4EEC-7F10-A24E-8458-09D587A8DBE0}"/>
              </a:ext>
            </a:extLst>
          </p:cNvPr>
          <p:cNvSpPr txBox="1"/>
          <p:nvPr/>
        </p:nvSpPr>
        <p:spPr>
          <a:xfrm>
            <a:off x="5807815" y="3448117"/>
            <a:ext cx="1752403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High luminosity dark sector physics </a:t>
            </a:r>
          </a:p>
          <a:p>
            <a:r>
              <a:rPr lang="en-US" sz="788" dirty="0"/>
              <a:t>program at </a:t>
            </a:r>
            <a:r>
              <a:rPr lang="en-US" sz="788" dirty="0" err="1"/>
              <a:t>Fermilab</a:t>
            </a:r>
            <a:r>
              <a:rPr lang="en-US" sz="788" dirty="0"/>
              <a:t> Intensity Frontier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CFCB8-5BD9-1E42-9220-B6E73891F476}"/>
              </a:ext>
            </a:extLst>
          </p:cNvPr>
          <p:cNvSpPr txBox="1"/>
          <p:nvPr/>
        </p:nvSpPr>
        <p:spPr>
          <a:xfrm>
            <a:off x="2856463" y="871867"/>
            <a:ext cx="32912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/>
              <a:t>Dark Sector Physics Search Program at </a:t>
            </a:r>
            <a:r>
              <a:rPr lang="en-US" sz="1013" b="1" dirty="0" err="1"/>
              <a:t>Fermilab</a:t>
            </a:r>
            <a:r>
              <a:rPr lang="en-US" sz="1013" b="1" dirty="0"/>
              <a:t> </a:t>
            </a:r>
            <a:r>
              <a:rPr lang="en-US" sz="1013" b="1" dirty="0" err="1"/>
              <a:t>SeaQuest</a:t>
            </a:r>
            <a:endParaRPr lang="en-US" sz="1013" b="1" dirty="0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FB8EFF25-FEC8-CB47-8EA3-F2C77F1E05EC}"/>
              </a:ext>
            </a:extLst>
          </p:cNvPr>
          <p:cNvSpPr/>
          <p:nvPr/>
        </p:nvSpPr>
        <p:spPr>
          <a:xfrm>
            <a:off x="4868650" y="3286324"/>
            <a:ext cx="956481" cy="1020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7119DD9-6165-6248-8659-F7CDC7E66F56}"/>
              </a:ext>
            </a:extLst>
          </p:cNvPr>
          <p:cNvGrpSpPr/>
          <p:nvPr/>
        </p:nvGrpSpPr>
        <p:grpSpPr>
          <a:xfrm>
            <a:off x="6690167" y="1676586"/>
            <a:ext cx="969537" cy="474376"/>
            <a:chOff x="9282896" y="1837596"/>
            <a:chExt cx="1723621" cy="84333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235B45D-4B38-B44B-8E2F-88FDB8D5C275}"/>
                </a:ext>
              </a:extLst>
            </p:cNvPr>
            <p:cNvGrpSpPr/>
            <p:nvPr/>
          </p:nvGrpSpPr>
          <p:grpSpPr>
            <a:xfrm>
              <a:off x="9769141" y="1837596"/>
              <a:ext cx="1237376" cy="843334"/>
              <a:chOff x="9769141" y="1837596"/>
              <a:chExt cx="1237376" cy="84333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A35A762-8713-1F45-9435-867F6442EF91}"/>
                  </a:ext>
                </a:extLst>
              </p:cNvPr>
              <p:cNvSpPr txBox="1"/>
              <p:nvPr/>
            </p:nvSpPr>
            <p:spPr>
              <a:xfrm>
                <a:off x="9778473" y="1837596"/>
                <a:ext cx="1106286" cy="441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b="1" dirty="0"/>
                  <a:t>Planned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EA3E608-307C-7548-96EF-F24A3B3B935C}"/>
                  </a:ext>
                </a:extLst>
              </p:cNvPr>
              <p:cNvSpPr txBox="1"/>
              <p:nvPr/>
            </p:nvSpPr>
            <p:spPr>
              <a:xfrm>
                <a:off x="9769141" y="2239670"/>
                <a:ext cx="1237376" cy="441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b="1" dirty="0"/>
                  <a:t>Proposed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1FFEEF6-EA01-2741-9E3C-3498BA01F5D1}"/>
                </a:ext>
              </a:extLst>
            </p:cNvPr>
            <p:cNvGrpSpPr/>
            <p:nvPr/>
          </p:nvGrpSpPr>
          <p:grpSpPr>
            <a:xfrm>
              <a:off x="9282896" y="1922442"/>
              <a:ext cx="515891" cy="626847"/>
              <a:chOff x="9282896" y="1922442"/>
              <a:chExt cx="515891" cy="626847"/>
            </a:xfrm>
          </p:grpSpPr>
          <p:sp>
            <p:nvSpPr>
              <p:cNvPr id="49" name="Right Arrow 48">
                <a:extLst>
                  <a:ext uri="{FF2B5EF4-FFF2-40B4-BE49-F238E27FC236}">
                    <a16:creationId xmlns:a16="http://schemas.microsoft.com/office/drawing/2014/main" id="{7595086E-67ED-1940-9375-BD36AC006DEC}"/>
                  </a:ext>
                </a:extLst>
              </p:cNvPr>
              <p:cNvSpPr/>
              <p:nvPr/>
            </p:nvSpPr>
            <p:spPr>
              <a:xfrm>
                <a:off x="9282896" y="1922442"/>
                <a:ext cx="513962" cy="219802"/>
              </a:xfrm>
              <a:prstGeom prst="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13" dirty="0"/>
                  <a:t> </a:t>
                </a:r>
              </a:p>
            </p:txBody>
          </p:sp>
          <p:sp>
            <p:nvSpPr>
              <p:cNvPr id="50" name="Right Arrow 49">
                <a:extLst>
                  <a:ext uri="{FF2B5EF4-FFF2-40B4-BE49-F238E27FC236}">
                    <a16:creationId xmlns:a16="http://schemas.microsoft.com/office/drawing/2014/main" id="{A5057907-2D42-5642-ABE7-B9EE74458645}"/>
                  </a:ext>
                </a:extLst>
              </p:cNvPr>
              <p:cNvSpPr/>
              <p:nvPr/>
            </p:nvSpPr>
            <p:spPr>
              <a:xfrm>
                <a:off x="9284825" y="2329487"/>
                <a:ext cx="513962" cy="21980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13" dirty="0"/>
                  <a:t> 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69C4DAD-96AD-C542-8842-5125A7FCABAB}"/>
              </a:ext>
            </a:extLst>
          </p:cNvPr>
          <p:cNvSpPr txBox="1"/>
          <p:nvPr/>
        </p:nvSpPr>
        <p:spPr>
          <a:xfrm>
            <a:off x="3485734" y="3825227"/>
            <a:ext cx="192232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Parasitic Nuclear Physics program possible</a:t>
            </a:r>
            <a:endParaRPr lang="en-US" sz="1013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75B4C75-8EDE-FA42-80BC-C1833C899E54}"/>
              </a:ext>
            </a:extLst>
          </p:cNvPr>
          <p:cNvSpPr txBox="1"/>
          <p:nvPr/>
        </p:nvSpPr>
        <p:spPr>
          <a:xfrm>
            <a:off x="5806744" y="3830217"/>
            <a:ext cx="192232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Parasitic Nuclear Physics program possible</a:t>
            </a:r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744168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0388E-1BB8-B54C-9CEC-5470402C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2078-37EB-EE4F-BB0C-2CD258FB3118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838F6-8EB1-C745-9A88-E2779ACD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4626F-8DAF-0C46-A7F8-BF91749D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 descr="http://programplanning.fnal.gov/wp-content/uploads/2018/04/10yr-PLAN-April-2018-V8.jpg">
            <a:extLst>
              <a:ext uri="{FF2B5EF4-FFF2-40B4-BE49-F238E27FC236}">
                <a16:creationId xmlns:a16="http://schemas.microsoft.com/office/drawing/2014/main" id="{65F29A7C-4FA8-3C40-B637-EB575F339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4432"/>
          <a:stretch/>
        </p:blipFill>
        <p:spPr bwMode="auto">
          <a:xfrm>
            <a:off x="1683594" y="1073578"/>
            <a:ext cx="5771563" cy="33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2162218-DCF0-9C4F-8FE8-FB2B67D8BD4A}"/>
              </a:ext>
            </a:extLst>
          </p:cNvPr>
          <p:cNvSpPr txBox="1">
            <a:spLocks/>
          </p:cNvSpPr>
          <p:nvPr/>
        </p:nvSpPr>
        <p:spPr>
          <a:xfrm>
            <a:off x="1728474" y="577958"/>
            <a:ext cx="5915025" cy="745629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75" dirty="0" err="1"/>
              <a:t>Fermilab</a:t>
            </a:r>
            <a:r>
              <a:rPr lang="en-US" sz="2475" dirty="0"/>
              <a:t> Long Range Plan</a:t>
            </a:r>
          </a:p>
        </p:txBody>
      </p:sp>
    </p:spTree>
    <p:extLst>
      <p:ext uri="{BB962C8B-B14F-4D97-AF65-F5344CB8AC3E}">
        <p14:creationId xmlns:p14="http://schemas.microsoft.com/office/powerpoint/2010/main" val="3765351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C022-9704-F940-8364-D198F69A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057" y="642939"/>
            <a:ext cx="6563246" cy="553027"/>
          </a:xfrm>
        </p:spPr>
        <p:txBody>
          <a:bodyPr>
            <a:normAutofit fontScale="90000"/>
          </a:bodyPr>
          <a:lstStyle/>
          <a:p>
            <a:r>
              <a:rPr lang="en-US" sz="2025" b="1" dirty="0"/>
              <a:t>Money Plots (I)</a:t>
            </a:r>
            <a:br>
              <a:rPr lang="en-US" sz="2025" dirty="0"/>
            </a:br>
            <a:r>
              <a:rPr lang="en-US" sz="2025" dirty="0"/>
              <a:t>to include all other experimental searches up to year ~2025+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F8B58-3EEC-1147-A3B4-14D3E212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D07F0-7B76-8040-B76F-B9EE42D66ACE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70696-C9B1-D94C-ACB8-A803B689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F4CD7-4B5D-1D48-9A62-B0635850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sensitivity_full.png">
            <a:extLst>
              <a:ext uri="{FF2B5EF4-FFF2-40B4-BE49-F238E27FC236}">
                <a16:creationId xmlns:a16="http://schemas.microsoft.com/office/drawing/2014/main" id="{50C25F5A-0403-134B-BC4A-98DE6E7CB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968" y="2103618"/>
            <a:ext cx="2649749" cy="22568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F634FD-3B7E-1D48-BE9D-01DFAA82AEC1}"/>
              </a:ext>
            </a:extLst>
          </p:cNvPr>
          <p:cNvSpPr txBox="1"/>
          <p:nvPr/>
        </p:nvSpPr>
        <p:spPr>
          <a:xfrm>
            <a:off x="1772155" y="1179163"/>
            <a:ext cx="2585964" cy="715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Phase space covered by </a:t>
            </a:r>
            <a:r>
              <a:rPr lang="en-US" sz="1013" dirty="0" err="1"/>
              <a:t>SeaQuest</a:t>
            </a:r>
            <a:r>
              <a:rPr lang="en-US" sz="1013" dirty="0"/>
              <a:t>:</a:t>
            </a:r>
          </a:p>
          <a:p>
            <a:r>
              <a:rPr lang="en-US" sz="1013" dirty="0"/>
              <a:t>2019 ~2021 – dimuon channel  (POT = 10^18)</a:t>
            </a:r>
          </a:p>
          <a:p>
            <a:r>
              <a:rPr lang="en-US" sz="1013" dirty="0"/>
              <a:t>2022-2024 – add di-electron    (POT = 10^18)</a:t>
            </a:r>
          </a:p>
          <a:p>
            <a:r>
              <a:rPr lang="en-US" sz="1013" dirty="0"/>
              <a:t>2026 – 2030+  --- all channels   (POT &gt; 10^19)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C7ADB3-CFA2-CF42-B461-899B7841024F}"/>
              </a:ext>
            </a:extLst>
          </p:cNvPr>
          <p:cNvSpPr/>
          <p:nvPr/>
        </p:nvSpPr>
        <p:spPr>
          <a:xfrm>
            <a:off x="1340356" y="2160840"/>
            <a:ext cx="3677610" cy="404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 b="1" dirty="0"/>
              <a:t>Detailed </a:t>
            </a:r>
            <a:r>
              <a:rPr lang="en-US" sz="1013" b="1" dirty="0" err="1"/>
              <a:t>SeaQuest</a:t>
            </a:r>
            <a:r>
              <a:rPr lang="en-US" sz="1013" b="1" dirty="0"/>
              <a:t> coverage in various production channels with </a:t>
            </a:r>
          </a:p>
          <a:p>
            <a:r>
              <a:rPr lang="en-US" sz="1013" b="1" dirty="0"/>
              <a:t>di-electrons and di-photons</a:t>
            </a:r>
            <a:endParaRPr lang="en-US" sz="788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8A92E0-C8AB-7446-B94B-A0ED72D2DCF3}"/>
              </a:ext>
            </a:extLst>
          </p:cNvPr>
          <p:cNvSpPr txBox="1"/>
          <p:nvPr/>
        </p:nvSpPr>
        <p:spPr>
          <a:xfrm>
            <a:off x="5795110" y="1607712"/>
            <a:ext cx="2073324" cy="559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 err="1"/>
              <a:t>SeaQuest</a:t>
            </a:r>
            <a:r>
              <a:rPr lang="en-US" sz="1013" b="1" dirty="0"/>
              <a:t> dark photon coverage: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013" dirty="0">
                <a:solidFill>
                  <a:srgbClr val="FF0000"/>
                </a:solidFill>
              </a:rPr>
              <a:t>Dimuons (current capability)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013" dirty="0">
                <a:solidFill>
                  <a:srgbClr val="CD00CD"/>
                </a:solidFill>
              </a:rPr>
              <a:t>Di-electrons (w/ </a:t>
            </a:r>
            <a:r>
              <a:rPr lang="en-US" sz="1013" dirty="0" err="1">
                <a:solidFill>
                  <a:srgbClr val="CD00CD"/>
                </a:solidFill>
              </a:rPr>
              <a:t>EMCal</a:t>
            </a:r>
            <a:r>
              <a:rPr lang="en-US" sz="1013" dirty="0">
                <a:solidFill>
                  <a:srgbClr val="CD00CD"/>
                </a:solidFill>
              </a:rPr>
              <a:t> upgrade)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DC096D-4B7D-2147-B700-C23CDCDD083B}"/>
              </a:ext>
            </a:extLst>
          </p:cNvPr>
          <p:cNvGrpSpPr/>
          <p:nvPr/>
        </p:nvGrpSpPr>
        <p:grpSpPr>
          <a:xfrm>
            <a:off x="1152949" y="2572245"/>
            <a:ext cx="4278748" cy="1315538"/>
            <a:chOff x="12178" y="3049813"/>
            <a:chExt cx="7606663" cy="233873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48FC67-7637-ED43-A091-876F38EE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78" y="3066337"/>
              <a:ext cx="2741145" cy="2310796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5DCDB6F-C0EF-8149-A120-B6479E3E1977}"/>
                </a:ext>
              </a:extLst>
            </p:cNvPr>
            <p:cNvGrpSpPr/>
            <p:nvPr/>
          </p:nvGrpSpPr>
          <p:grpSpPr>
            <a:xfrm>
              <a:off x="2693860" y="3049813"/>
              <a:ext cx="4924981" cy="2338735"/>
              <a:chOff x="2693860" y="3066337"/>
              <a:chExt cx="4924981" cy="233873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B865F99-752B-D845-B75F-2ADCDED7847B}"/>
                  </a:ext>
                </a:extLst>
              </p:cNvPr>
              <p:cNvGrpSpPr/>
              <p:nvPr/>
            </p:nvGrpSpPr>
            <p:grpSpPr>
              <a:xfrm>
                <a:off x="2693860" y="3066337"/>
                <a:ext cx="2400994" cy="2338735"/>
                <a:chOff x="2393166" y="1620285"/>
                <a:chExt cx="6088751" cy="5276918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36F424D4-6771-BD46-A82D-20D2621CAB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93166" y="1620285"/>
                  <a:ext cx="6088751" cy="5276918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8EB273C-97CD-CE46-9CFE-19F2FAF8D4EF}"/>
                    </a:ext>
                  </a:extLst>
                </p:cNvPr>
                <p:cNvSpPr/>
                <p:nvPr/>
              </p:nvSpPr>
              <p:spPr>
                <a:xfrm>
                  <a:off x="3785602" y="2733627"/>
                  <a:ext cx="63974" cy="71358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08F29C5-B797-7C49-A862-343B88B3C517}"/>
                    </a:ext>
                  </a:extLst>
                </p:cNvPr>
                <p:cNvSpPr txBox="1"/>
                <p:nvPr/>
              </p:nvSpPr>
              <p:spPr>
                <a:xfrm>
                  <a:off x="3856530" y="2744190"/>
                  <a:ext cx="1988827" cy="787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75" b="1" dirty="0">
                      <a:solidFill>
                        <a:srgbClr val="282DFF"/>
                      </a:solidFill>
                    </a:rPr>
                    <a:t>17MeV</a:t>
                  </a: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1C49E0A-9791-F844-9098-651AEE255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1397" y="3181948"/>
                <a:ext cx="2537444" cy="2107512"/>
              </a:xfrm>
              <a:prstGeom prst="rect">
                <a:avLst/>
              </a:prstGeom>
            </p:spPr>
          </p:pic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45D7903-0A7B-9A42-A854-76AEEE093DB1}"/>
              </a:ext>
            </a:extLst>
          </p:cNvPr>
          <p:cNvSpPr txBox="1"/>
          <p:nvPr/>
        </p:nvSpPr>
        <p:spPr>
          <a:xfrm>
            <a:off x="1418766" y="3914947"/>
            <a:ext cx="113685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arXiv:1804.00661</a:t>
            </a:r>
            <a:r>
              <a:rPr lang="en-US" sz="1013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6756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FC24-DCCA-7B44-A0F7-127AADF0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642938"/>
            <a:ext cx="5915025" cy="74562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Money Plots (II) - with all Future Projections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C32C0-CD1A-0943-8119-453316A84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4AA1-C13A-7645-B725-5C04C58D0A3D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7EB43-50F7-E84D-B66D-D306A3A9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3BCE3-EDDE-9D42-AC40-3036A26E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98831-F088-1742-8098-4392687F1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377225"/>
            <a:ext cx="3534246" cy="2959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A758F-AA0D-CB44-8193-681A8D590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02" y="1442472"/>
            <a:ext cx="3426234" cy="28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95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 mliu@lanl.gov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9A19-8CEF-8842-B076-3EB9CAC1640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767013"/>
            <a:ext cx="3065463" cy="2065337"/>
          </a:xfrm>
          <a:solidFill>
            <a:srgbClr val="CCFFCC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450"/>
              </a:spcAft>
            </a:pPr>
            <a:r>
              <a:rPr lang="en-US" sz="1622" dirty="0">
                <a:solidFill>
                  <a:srgbClr val="0000FF"/>
                </a:solidFill>
              </a:rPr>
              <a:t>Drell-Yan Transverse Single Spin Asymmetry (2018-2021)</a:t>
            </a:r>
            <a:endParaRPr lang="en-US" sz="706" dirty="0"/>
          </a:p>
          <a:p>
            <a:pPr>
              <a:lnSpc>
                <a:spcPct val="80000"/>
              </a:lnSpc>
              <a:spcAft>
                <a:spcPts val="450"/>
              </a:spcAft>
            </a:pPr>
            <a:r>
              <a:rPr lang="en-US" sz="1622" dirty="0"/>
              <a:t>Parasitic Dark Photon search, E-1067 (2018 – 2021+)</a:t>
            </a:r>
          </a:p>
          <a:p>
            <a:pPr>
              <a:lnSpc>
                <a:spcPct val="80000"/>
              </a:lnSpc>
              <a:spcAft>
                <a:spcPts val="450"/>
              </a:spcAft>
            </a:pPr>
            <a:r>
              <a:rPr lang="en-US" sz="1622" dirty="0">
                <a:solidFill>
                  <a:srgbClr val="FF0000"/>
                </a:solidFill>
              </a:rPr>
              <a:t>Polarized 120 GeV proton beam from the </a:t>
            </a:r>
            <a:r>
              <a:rPr lang="en-US" sz="1622" dirty="0" err="1">
                <a:solidFill>
                  <a:srgbClr val="FF0000"/>
                </a:solidFill>
              </a:rPr>
              <a:t>Fermilab’s</a:t>
            </a:r>
            <a:r>
              <a:rPr lang="en-US" sz="1622" dirty="0">
                <a:solidFill>
                  <a:srgbClr val="FF0000"/>
                </a:solidFill>
              </a:rPr>
              <a:t> Main Injector, E-1027 (2021+)</a:t>
            </a:r>
            <a:endParaRPr lang="en-US" sz="1622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en-US" sz="1622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1946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372917" y="2003826"/>
            <a:ext cx="1040606" cy="290513"/>
            <a:chOff x="858" y="1503"/>
            <a:chExt cx="874" cy="244"/>
          </a:xfrm>
        </p:grpSpPr>
        <p:sp>
          <p:nvSpPr>
            <p:cNvPr id="40999" name="Text Box 9"/>
            <p:cNvSpPr txBox="1">
              <a:spLocks noChangeArrowheads="1"/>
            </p:cNvSpPr>
            <p:nvPr/>
          </p:nvSpPr>
          <p:spPr bwMode="auto">
            <a:xfrm rot="20340000">
              <a:off x="1083" y="1503"/>
              <a:ext cx="4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200">
                  <a:solidFill>
                    <a:schemeClr val="bg1"/>
                  </a:solidFill>
                </a:rPr>
                <a:t>4.9m</a:t>
              </a:r>
            </a:p>
          </p:txBody>
        </p:sp>
        <p:sp>
          <p:nvSpPr>
            <p:cNvPr id="41000" name="Line 10"/>
            <p:cNvSpPr>
              <a:spLocks noChangeShapeType="1"/>
            </p:cNvSpPr>
            <p:nvPr/>
          </p:nvSpPr>
          <p:spPr bwMode="auto">
            <a:xfrm rot="20340000" flipV="1">
              <a:off x="1487" y="1507"/>
              <a:ext cx="24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001" name="Line 11"/>
            <p:cNvSpPr>
              <a:spLocks noChangeShapeType="1"/>
            </p:cNvSpPr>
            <p:nvPr/>
          </p:nvSpPr>
          <p:spPr bwMode="auto">
            <a:xfrm rot="20340000" flipV="1">
              <a:off x="858" y="1747"/>
              <a:ext cx="28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0968" name="Line 62"/>
          <p:cNvSpPr>
            <a:spLocks noChangeShapeType="1"/>
          </p:cNvSpPr>
          <p:nvPr/>
        </p:nvSpPr>
        <p:spPr bwMode="auto">
          <a:xfrm flipV="1">
            <a:off x="1343025" y="1828800"/>
            <a:ext cx="714375" cy="176213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641770" y="1168136"/>
            <a:ext cx="3657600" cy="1468040"/>
            <a:chOff x="266700" y="1046163"/>
            <a:chExt cx="5411788" cy="2298700"/>
          </a:xfrm>
        </p:grpSpPr>
        <p:pic>
          <p:nvPicPr>
            <p:cNvPr id="40974" name="Picture 3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9963" y="1046163"/>
              <a:ext cx="4708525" cy="2298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5" name="Line 87"/>
            <p:cNvSpPr>
              <a:spLocks noChangeShapeType="1"/>
            </p:cNvSpPr>
            <p:nvPr/>
          </p:nvSpPr>
          <p:spPr bwMode="auto">
            <a:xfrm flipV="1">
              <a:off x="266700" y="2844800"/>
              <a:ext cx="561975" cy="179388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pic>
        <p:nvPicPr>
          <p:cNvPr id="40973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6751" y="2767012"/>
            <a:ext cx="3181350" cy="188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8" descr="d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5058" y="1168136"/>
            <a:ext cx="2027342" cy="144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Up Arrow Callout 66"/>
          <p:cNvSpPr/>
          <p:nvPr/>
        </p:nvSpPr>
        <p:spPr>
          <a:xfrm>
            <a:off x="2039786" y="2191487"/>
            <a:ext cx="95491" cy="197421"/>
          </a:xfrm>
          <a:prstGeom prst="upArrowCallo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/>
          <p:cNvSpPr txBox="1"/>
          <p:nvPr/>
        </p:nvSpPr>
        <p:spPr>
          <a:xfrm>
            <a:off x="1373212" y="1467561"/>
            <a:ext cx="18893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/>
              <a:t> A New Polarized Target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225550" y="43950"/>
            <a:ext cx="6715125" cy="80009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rgbClr val="FF0000"/>
                </a:solidFill>
              </a:rPr>
              <a:t>Summary:</a:t>
            </a:r>
          </a:p>
          <a:p>
            <a:pPr algn="l"/>
            <a:r>
              <a:rPr lang="en-US" sz="2100" b="1" dirty="0">
                <a:solidFill>
                  <a:srgbClr val="FF0000"/>
                </a:solidFill>
              </a:rPr>
              <a:t>A New Polarized Fixed Target Drell-Yan Experiment @</a:t>
            </a:r>
            <a:r>
              <a:rPr lang="en-US" sz="2100" b="1" dirty="0" err="1">
                <a:solidFill>
                  <a:srgbClr val="FF0000"/>
                </a:solidFill>
              </a:rPr>
              <a:t>Fermilab</a:t>
            </a:r>
            <a:endParaRPr lang="en-US" sz="2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55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2186698" y="340190"/>
            <a:ext cx="4699877" cy="413545"/>
          </a:xfrm>
        </p:spPr>
        <p:txBody>
          <a:bodyPr>
            <a:normAutofit/>
          </a:bodyPr>
          <a:lstStyle/>
          <a:p>
            <a:pPr defTabSz="216607"/>
            <a:r>
              <a:rPr lang="en-US" sz="1800" dirty="0" err="1">
                <a:cs typeface="Gill Sans" charset="0"/>
                <a:sym typeface="Gill Sans" charset="0"/>
              </a:rPr>
              <a:t>SeaQuest</a:t>
            </a:r>
            <a:r>
              <a:rPr lang="en-US" sz="1800" dirty="0">
                <a:cs typeface="Gill Sans" charset="0"/>
                <a:sym typeface="Gill Sans" charset="0"/>
              </a:rPr>
              <a:t> at the Intensity Frontier at </a:t>
            </a:r>
            <a:r>
              <a:rPr lang="en-US" sz="1800" dirty="0" err="1">
                <a:cs typeface="Gill Sans" charset="0"/>
                <a:sym typeface="Gill Sans" charset="0"/>
              </a:rPr>
              <a:t>Fermilab</a:t>
            </a:r>
            <a:endParaRPr lang="en-US" baseline="30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C227-EFB9-6949-81A5-CA824E8BE190}" type="datetime1">
              <a:rPr lang="en-US" smtClean="0"/>
              <a:t>7/26/18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D6BDB9-1B58-664A-BC41-B735A235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6425" y="4218386"/>
            <a:ext cx="1200150" cy="205383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198" y="1694704"/>
            <a:ext cx="3396142" cy="166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3649662" y="3106695"/>
            <a:ext cx="1347407" cy="323353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180820"/>
            <a:endParaRPr lang="en-US" sz="45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349931" y="2710509"/>
            <a:ext cx="1269551" cy="304517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180820"/>
            <a:endParaRPr lang="en-US" sz="45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031601" y="2966052"/>
            <a:ext cx="291959" cy="1808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956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 sz="1013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2245747" y="2977982"/>
            <a:ext cx="896597" cy="22352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180820"/>
            <a:endParaRPr lang="en-US" sz="45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2075595" y="2692930"/>
            <a:ext cx="1215554" cy="336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844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563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19ns RF, 4s spill, 0.5×10</a:t>
            </a:r>
            <a:r>
              <a:rPr lang="en-US" sz="563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 protons per spill</a:t>
            </a:r>
            <a:endParaRPr lang="en-US" sz="1013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3010492" y="1848447"/>
            <a:ext cx="968174" cy="4269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844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844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844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844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844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844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sz="1013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4003153" y="1693362"/>
            <a:ext cx="1003334" cy="2863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844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844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844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844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 sz="1013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186685" y="1371266"/>
            <a:ext cx="1461678" cy="28128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844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844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844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844" dirty="0">
                <a:latin typeface="Gill Sans" charset="0"/>
                <a:cs typeface="Gill Sans" charset="0"/>
                <a:sym typeface="Gill Sans" charset="0"/>
              </a:rPr>
              <a:t> ID </a:t>
            </a:r>
            <a:endParaRPr lang="en-US" sz="1013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3313124" y="1489305"/>
            <a:ext cx="447043" cy="170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273763" y="1229996"/>
            <a:ext cx="447043" cy="170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5695257" y="1003963"/>
            <a:ext cx="447043" cy="147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2719384" y="3087203"/>
            <a:ext cx="777929" cy="3917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788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788" dirty="0">
                <a:latin typeface="Gill Sans" charset="0"/>
                <a:cs typeface="Gill Sans" charset="0"/>
                <a:sym typeface="Gill Sans" charset="0"/>
              </a:rPr>
              <a:t>Polarized NH3</a:t>
            </a:r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494040" y="843214"/>
            <a:ext cx="4717817" cy="60904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788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High intensity proton beam:   “beam dump mode” @</a:t>
            </a:r>
            <a:r>
              <a:rPr lang="en-US" sz="788" b="1" dirty="0" err="1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788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/E1067</a:t>
            </a:r>
          </a:p>
          <a:p>
            <a:pPr marL="160735" indent="-160735">
              <a:buFontTx/>
              <a:buChar char="-"/>
            </a:pPr>
            <a:r>
              <a:rPr lang="en-US" sz="788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788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788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a 2-year parasitic run, 1.4x10</a:t>
            </a:r>
            <a:r>
              <a:rPr lang="en-US" sz="788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18</a:t>
            </a:r>
            <a:r>
              <a:rPr lang="en-US" sz="788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POT @5% beam)</a:t>
            </a:r>
          </a:p>
          <a:p>
            <a:pPr marL="160735" indent="-160735">
              <a:buFontTx/>
              <a:buChar char="-"/>
            </a:pPr>
            <a:r>
              <a:rPr lang="en-US" sz="788" b="1" dirty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788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788" b="1" dirty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788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788" b="1" dirty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160735" indent="-160735">
              <a:buFontTx/>
              <a:buChar char="-"/>
            </a:pPr>
            <a:r>
              <a:rPr lang="en-US" sz="788" b="1" dirty="0" err="1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788" b="1" dirty="0">
                <a:latin typeface="Gill Sans" charset="0"/>
                <a:cs typeface="Gill Sans" charset="0"/>
                <a:sym typeface="Gill Sans" charset="0"/>
              </a:rPr>
              <a:t>: 50K fb</a:t>
            </a:r>
            <a:r>
              <a:rPr lang="en-US" sz="788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788" b="1" dirty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15440C-0E35-0E4C-8876-694A130DF6FC}"/>
              </a:ext>
            </a:extLst>
          </p:cNvPr>
          <p:cNvSpPr txBox="1"/>
          <p:nvPr/>
        </p:nvSpPr>
        <p:spPr>
          <a:xfrm>
            <a:off x="3918852" y="3483348"/>
            <a:ext cx="403867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120 GeV high intensity protons from the Main Injector: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4 sec beam very 60 sec, 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19nS RF, ~10K protons per RF bucket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 5x10</a:t>
            </a:r>
            <a:r>
              <a:rPr lang="en-US" sz="1350" baseline="30000" dirty="0"/>
              <a:t>12</a:t>
            </a:r>
            <a:r>
              <a:rPr lang="en-US" sz="1350" dirty="0"/>
              <a:t> Proton On Target (POT) per spill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Total integrated POT: 1x10</a:t>
            </a:r>
            <a:r>
              <a:rPr lang="en-US" sz="1350" baseline="30000" dirty="0"/>
              <a:t>18</a:t>
            </a:r>
            <a:r>
              <a:rPr lang="en-US" sz="1350" dirty="0"/>
              <a:t> POT 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600DDC-2263-F34C-AE92-880161D96248}"/>
              </a:ext>
            </a:extLst>
          </p:cNvPr>
          <p:cNvGrpSpPr/>
          <p:nvPr/>
        </p:nvGrpSpPr>
        <p:grpSpPr>
          <a:xfrm>
            <a:off x="1287944" y="3776252"/>
            <a:ext cx="2329489" cy="381209"/>
            <a:chOff x="3861455" y="3217724"/>
            <a:chExt cx="3549032" cy="4600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0F18B27-E614-5341-92CD-7AFC2BEC283C}"/>
                </a:ext>
              </a:extLst>
            </p:cNvPr>
            <p:cNvGrpSpPr/>
            <p:nvPr/>
          </p:nvGrpSpPr>
          <p:grpSpPr>
            <a:xfrm>
              <a:off x="3861455" y="3511493"/>
              <a:ext cx="3549032" cy="166259"/>
              <a:chOff x="3604592" y="3510939"/>
              <a:chExt cx="3549032" cy="166259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E36FF885-57AA-F14D-BC6D-3D48D0F82C15}"/>
                  </a:ext>
                </a:extLst>
              </p:cNvPr>
              <p:cNvCxnSpPr>
                <a:cxnSpLocks/>
                <a:stCxn id="41" idx="2"/>
              </p:cNvCxnSpPr>
              <p:nvPr/>
            </p:nvCxnSpPr>
            <p:spPr>
              <a:xfrm>
                <a:off x="3646312" y="3674536"/>
                <a:ext cx="350731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3AF0B2C-358D-F144-A98C-1B3DC00916ED}"/>
                  </a:ext>
                </a:extLst>
              </p:cNvPr>
              <p:cNvGrpSpPr/>
              <p:nvPr/>
            </p:nvGrpSpPr>
            <p:grpSpPr>
              <a:xfrm>
                <a:off x="3604592" y="3514901"/>
                <a:ext cx="875616" cy="159635"/>
                <a:chOff x="3604592" y="3379437"/>
                <a:chExt cx="2688624" cy="295099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CEFF7C13-1800-B245-A78C-7C1220DF9A2E}"/>
                    </a:ext>
                  </a:extLst>
                </p:cNvPr>
                <p:cNvSpPr/>
                <p:nvPr/>
              </p:nvSpPr>
              <p:spPr>
                <a:xfrm>
                  <a:off x="3640131" y="3392556"/>
                  <a:ext cx="2653085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6FFC151-A124-FA4E-A9FB-DAD0855FAAC1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603976E-98E1-464E-AF3C-F9F4090525EF}"/>
                  </a:ext>
                </a:extLst>
              </p:cNvPr>
              <p:cNvGrpSpPr/>
              <p:nvPr/>
            </p:nvGrpSpPr>
            <p:grpSpPr>
              <a:xfrm>
                <a:off x="4488510" y="3516232"/>
                <a:ext cx="864042" cy="159635"/>
                <a:chOff x="3604591" y="3379437"/>
                <a:chExt cx="2653086" cy="295099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FFFDB03D-F5A4-4645-8193-90BEABC97018}"/>
                    </a:ext>
                  </a:extLst>
                </p:cNvPr>
                <p:cNvSpPr/>
                <p:nvPr/>
              </p:nvSpPr>
              <p:spPr>
                <a:xfrm>
                  <a:off x="3604591" y="3392557"/>
                  <a:ext cx="2653086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FF2557F-3536-AA4C-9209-E2617C16401C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3F03902-F227-2B4F-AAE4-0842623F48DD}"/>
                  </a:ext>
                </a:extLst>
              </p:cNvPr>
              <p:cNvGrpSpPr/>
              <p:nvPr/>
            </p:nvGrpSpPr>
            <p:grpSpPr>
              <a:xfrm>
                <a:off x="5364482" y="3517563"/>
                <a:ext cx="864042" cy="159635"/>
                <a:chOff x="3604591" y="3379437"/>
                <a:chExt cx="2653086" cy="295099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4A26ABFF-89DE-834B-800E-740A33ACA453}"/>
                    </a:ext>
                  </a:extLst>
                </p:cNvPr>
                <p:cNvSpPr/>
                <p:nvPr/>
              </p:nvSpPr>
              <p:spPr>
                <a:xfrm>
                  <a:off x="3604591" y="3392557"/>
                  <a:ext cx="2653086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89D4C7A8-276E-5E4C-8E89-0A6C6061AB72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8A017EB-D9F6-3E4F-BA0F-0715BBBB8D67}"/>
                  </a:ext>
                </a:extLst>
              </p:cNvPr>
              <p:cNvGrpSpPr/>
              <p:nvPr/>
            </p:nvGrpSpPr>
            <p:grpSpPr>
              <a:xfrm>
                <a:off x="6224551" y="3510939"/>
                <a:ext cx="871993" cy="159635"/>
                <a:chOff x="3604592" y="3379437"/>
                <a:chExt cx="2677499" cy="295099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8A65576-9423-9942-B66A-F73E29B71E50}"/>
                    </a:ext>
                  </a:extLst>
                </p:cNvPr>
                <p:cNvSpPr/>
                <p:nvPr/>
              </p:nvSpPr>
              <p:spPr>
                <a:xfrm>
                  <a:off x="3629005" y="3407255"/>
                  <a:ext cx="2653086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F7B4840-64F2-FB42-A91A-CAA28922F5A2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20623A-6187-B948-A1D6-7BF663CE53B8}"/>
                </a:ext>
              </a:extLst>
            </p:cNvPr>
            <p:cNvSpPr txBox="1"/>
            <p:nvPr/>
          </p:nvSpPr>
          <p:spPr>
            <a:xfrm>
              <a:off x="4712041" y="3217724"/>
              <a:ext cx="1852811" cy="44569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 sec </a:t>
              </a:r>
              <a:r>
                <a:rPr lang="en-US" sz="900" dirty="0" err="1"/>
                <a:t>beam@SeaQuest</a:t>
              </a:r>
              <a:endParaRPr lang="en-US" sz="1350" dirty="0"/>
            </a:p>
          </p:txBody>
        </p:sp>
      </p:grpSp>
      <p:sp>
        <p:nvSpPr>
          <p:cNvPr id="42" name="Up Arrow Callout 41">
            <a:extLst>
              <a:ext uri="{FF2B5EF4-FFF2-40B4-BE49-F238E27FC236}">
                <a16:creationId xmlns:a16="http://schemas.microsoft.com/office/drawing/2014/main" id="{C3987631-18E6-C24E-9D3E-A3665F4FA6FE}"/>
              </a:ext>
            </a:extLst>
          </p:cNvPr>
          <p:cNvSpPr/>
          <p:nvPr/>
        </p:nvSpPr>
        <p:spPr>
          <a:xfrm>
            <a:off x="3185681" y="2859920"/>
            <a:ext cx="95491" cy="197421"/>
          </a:xfrm>
          <a:prstGeom prst="upArrowCallo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311819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 mliu@lanl.gov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9A19-8CEF-8842-B076-3EB9CAC1640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04850"/>
            <a:ext cx="5097463" cy="538163"/>
          </a:xfrm>
        </p:spPr>
        <p:txBody>
          <a:bodyPr>
            <a:noAutofit/>
          </a:bodyPr>
          <a:lstStyle/>
          <a:p>
            <a:pPr eaLnBrk="1" hangingPunct="1"/>
            <a:r>
              <a:rPr lang="en-US" sz="1500" dirty="0" err="1">
                <a:solidFill>
                  <a:srgbClr val="0000FF"/>
                </a:solidFill>
              </a:rPr>
              <a:t>SeaQuest</a:t>
            </a:r>
            <a:r>
              <a:rPr lang="en-US" sz="1500" dirty="0">
                <a:solidFill>
                  <a:srgbClr val="0000FF"/>
                </a:solidFill>
              </a:rPr>
              <a:t>/E1039 Drell-Yan Exp. </a:t>
            </a:r>
            <a:endParaRPr lang="en-US" sz="1800" dirty="0">
              <a:solidFill>
                <a:srgbClr val="0000FF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372917" y="2003826"/>
            <a:ext cx="1040606" cy="290513"/>
            <a:chOff x="858" y="1503"/>
            <a:chExt cx="874" cy="244"/>
          </a:xfrm>
        </p:grpSpPr>
        <p:sp>
          <p:nvSpPr>
            <p:cNvPr id="40999" name="Text Box 9"/>
            <p:cNvSpPr txBox="1">
              <a:spLocks noChangeArrowheads="1"/>
            </p:cNvSpPr>
            <p:nvPr/>
          </p:nvSpPr>
          <p:spPr bwMode="auto">
            <a:xfrm rot="20340000">
              <a:off x="1083" y="1503"/>
              <a:ext cx="4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200">
                  <a:solidFill>
                    <a:schemeClr val="bg1"/>
                  </a:solidFill>
                </a:rPr>
                <a:t>4.9m</a:t>
              </a:r>
            </a:p>
          </p:txBody>
        </p:sp>
        <p:sp>
          <p:nvSpPr>
            <p:cNvPr id="41000" name="Line 10"/>
            <p:cNvSpPr>
              <a:spLocks noChangeShapeType="1"/>
            </p:cNvSpPr>
            <p:nvPr/>
          </p:nvSpPr>
          <p:spPr bwMode="auto">
            <a:xfrm rot="20340000" flipV="1">
              <a:off x="1487" y="1507"/>
              <a:ext cx="24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001" name="Line 11"/>
            <p:cNvSpPr>
              <a:spLocks noChangeShapeType="1"/>
            </p:cNvSpPr>
            <p:nvPr/>
          </p:nvSpPr>
          <p:spPr bwMode="auto">
            <a:xfrm rot="20340000" flipV="1">
              <a:off x="858" y="1747"/>
              <a:ext cx="28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0968" name="Line 62"/>
          <p:cNvSpPr>
            <a:spLocks noChangeShapeType="1"/>
          </p:cNvSpPr>
          <p:nvPr/>
        </p:nvSpPr>
        <p:spPr bwMode="auto">
          <a:xfrm flipV="1">
            <a:off x="1343025" y="1828800"/>
            <a:ext cx="714375" cy="176213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641770" y="1168136"/>
            <a:ext cx="3657600" cy="1468040"/>
            <a:chOff x="266700" y="1046163"/>
            <a:chExt cx="5411788" cy="2298700"/>
          </a:xfrm>
        </p:grpSpPr>
        <p:pic>
          <p:nvPicPr>
            <p:cNvPr id="40974" name="Picture 3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9963" y="1046163"/>
              <a:ext cx="4708525" cy="2298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5" name="Line 87"/>
            <p:cNvSpPr>
              <a:spLocks noChangeShapeType="1"/>
            </p:cNvSpPr>
            <p:nvPr/>
          </p:nvSpPr>
          <p:spPr bwMode="auto">
            <a:xfrm flipV="1">
              <a:off x="266700" y="2844800"/>
              <a:ext cx="561975" cy="179388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67" name="Up Arrow Callout 66"/>
          <p:cNvSpPr/>
          <p:nvPr/>
        </p:nvSpPr>
        <p:spPr>
          <a:xfrm>
            <a:off x="2039786" y="2191487"/>
            <a:ext cx="95491" cy="197421"/>
          </a:xfrm>
          <a:prstGeom prst="upArrowCallo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/>
          <p:cNvSpPr txBox="1"/>
          <p:nvPr/>
        </p:nvSpPr>
        <p:spPr>
          <a:xfrm>
            <a:off x="1373212" y="1467561"/>
            <a:ext cx="18893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/>
              <a:t> A New Polarized Target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225550" y="43950"/>
            <a:ext cx="6715125" cy="80009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rgbClr val="FF0000"/>
                </a:solidFill>
              </a:rPr>
              <a:t>A New Polarized Fixed Target Drell-Yan Experiment @</a:t>
            </a:r>
            <a:r>
              <a:rPr lang="en-US" sz="2100" b="1" dirty="0" err="1">
                <a:solidFill>
                  <a:srgbClr val="FF0000"/>
                </a:solidFill>
              </a:rPr>
              <a:t>Fermilab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26AAF3-2FDF-1C43-932B-488B3E9FA6FB}"/>
              </a:ext>
            </a:extLst>
          </p:cNvPr>
          <p:cNvSpPr txBox="1"/>
          <p:nvPr/>
        </p:nvSpPr>
        <p:spPr>
          <a:xfrm>
            <a:off x="3157538" y="2941982"/>
            <a:ext cx="40385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Plot from dark photon talk to show all current detector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A713D7-91F1-2947-BCC0-92AD057A50DA}"/>
              </a:ext>
            </a:extLst>
          </p:cNvPr>
          <p:cNvSpPr txBox="1"/>
          <p:nvPr/>
        </p:nvSpPr>
        <p:spPr>
          <a:xfrm>
            <a:off x="1989118" y="3386921"/>
            <a:ext cx="403867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120 GeV high intensity protons from the Main Injector: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4 sec beam very 60 sec, 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19nS RF, ~10K protons per RF bucket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 5x10</a:t>
            </a:r>
            <a:r>
              <a:rPr lang="en-US" sz="1350" baseline="30000" dirty="0"/>
              <a:t>12</a:t>
            </a:r>
            <a:r>
              <a:rPr lang="en-US" sz="1350" dirty="0"/>
              <a:t> Proton On Target (POT) per spill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Total integrated POT: 1x10</a:t>
            </a:r>
            <a:r>
              <a:rPr lang="en-US" sz="1350" baseline="30000" dirty="0"/>
              <a:t>18</a:t>
            </a:r>
            <a:r>
              <a:rPr lang="en-US" sz="1350" dirty="0"/>
              <a:t> POT 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676ABF-388A-5342-B0C2-3B686B27261F}"/>
              </a:ext>
            </a:extLst>
          </p:cNvPr>
          <p:cNvSpPr txBox="1"/>
          <p:nvPr/>
        </p:nvSpPr>
        <p:spPr>
          <a:xfrm>
            <a:off x="4677034" y="2790126"/>
            <a:ext cx="736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60 sec cycle</a:t>
            </a:r>
            <a:endParaRPr lang="en-US" sz="135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27A9EF-BA9A-014A-B2DD-31F5E298D5B9}"/>
              </a:ext>
            </a:extLst>
          </p:cNvPr>
          <p:cNvGrpSpPr/>
          <p:nvPr/>
        </p:nvGrpSpPr>
        <p:grpSpPr>
          <a:xfrm>
            <a:off x="3830369" y="2413293"/>
            <a:ext cx="3891791" cy="345021"/>
            <a:chOff x="3583159" y="3217724"/>
            <a:chExt cx="5189054" cy="46002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344F2D9-2267-9B47-A64F-2BAC417DECFE}"/>
                </a:ext>
              </a:extLst>
            </p:cNvPr>
            <p:cNvGrpSpPr/>
            <p:nvPr/>
          </p:nvGrpSpPr>
          <p:grpSpPr>
            <a:xfrm>
              <a:off x="3583159" y="3511493"/>
              <a:ext cx="5189054" cy="166259"/>
              <a:chOff x="3326296" y="3510939"/>
              <a:chExt cx="5189054" cy="166259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5B5A562E-D374-B840-9C7B-302B9956D679}"/>
                  </a:ext>
                </a:extLst>
              </p:cNvPr>
              <p:cNvCxnSpPr/>
              <p:nvPr/>
            </p:nvCxnSpPr>
            <p:spPr>
              <a:xfrm>
                <a:off x="3326296" y="3657600"/>
                <a:ext cx="518905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6D683FA-DB6D-3249-B133-E6E61DD5ECA3}"/>
                  </a:ext>
                </a:extLst>
              </p:cNvPr>
              <p:cNvGrpSpPr/>
              <p:nvPr/>
            </p:nvGrpSpPr>
            <p:grpSpPr>
              <a:xfrm>
                <a:off x="3604592" y="3514901"/>
                <a:ext cx="875616" cy="159635"/>
                <a:chOff x="3604592" y="3379437"/>
                <a:chExt cx="2688624" cy="295099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6D94D64-06BC-EF43-9684-3E9613E1CCE4}"/>
                    </a:ext>
                  </a:extLst>
                </p:cNvPr>
                <p:cNvSpPr/>
                <p:nvPr/>
              </p:nvSpPr>
              <p:spPr>
                <a:xfrm>
                  <a:off x="3640131" y="3392556"/>
                  <a:ext cx="2653085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77D33B0-1CCE-884C-A302-84B78251709F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11A9C0A-ADBC-3946-A30E-C1D82FEBFB8A}"/>
                  </a:ext>
                </a:extLst>
              </p:cNvPr>
              <p:cNvGrpSpPr/>
              <p:nvPr/>
            </p:nvGrpSpPr>
            <p:grpSpPr>
              <a:xfrm>
                <a:off x="4488510" y="3516232"/>
                <a:ext cx="864042" cy="159635"/>
                <a:chOff x="3604591" y="3379437"/>
                <a:chExt cx="2653086" cy="295099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901EBFF-7F22-9048-AB47-2D7B154785CB}"/>
                    </a:ext>
                  </a:extLst>
                </p:cNvPr>
                <p:cNvSpPr/>
                <p:nvPr/>
              </p:nvSpPr>
              <p:spPr>
                <a:xfrm>
                  <a:off x="3604591" y="3392557"/>
                  <a:ext cx="2653086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AF887E1-6300-A544-9514-3FFFBA782CDA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0E6CAF3-0693-B14F-B933-0B230877065B}"/>
                  </a:ext>
                </a:extLst>
              </p:cNvPr>
              <p:cNvGrpSpPr/>
              <p:nvPr/>
            </p:nvGrpSpPr>
            <p:grpSpPr>
              <a:xfrm>
                <a:off x="5364482" y="3517563"/>
                <a:ext cx="864042" cy="159635"/>
                <a:chOff x="3604591" y="3379437"/>
                <a:chExt cx="2653086" cy="295099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5416093-45A5-0A40-AE92-094F3D05E67C}"/>
                    </a:ext>
                  </a:extLst>
                </p:cNvPr>
                <p:cNvSpPr/>
                <p:nvPr/>
              </p:nvSpPr>
              <p:spPr>
                <a:xfrm>
                  <a:off x="3604591" y="3392557"/>
                  <a:ext cx="2653086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B6BAE16-3917-2D49-B18A-B8650C8A8914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891F572-ADBE-FB4E-9C52-BD53DF58DA6C}"/>
                  </a:ext>
                </a:extLst>
              </p:cNvPr>
              <p:cNvGrpSpPr/>
              <p:nvPr/>
            </p:nvGrpSpPr>
            <p:grpSpPr>
              <a:xfrm>
                <a:off x="6224551" y="3510939"/>
                <a:ext cx="871993" cy="159635"/>
                <a:chOff x="3604592" y="3379437"/>
                <a:chExt cx="2677499" cy="295099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FE621BE-D26D-014B-9B8C-F5F70D499976}"/>
                    </a:ext>
                  </a:extLst>
                </p:cNvPr>
                <p:cNvSpPr/>
                <p:nvPr/>
              </p:nvSpPr>
              <p:spPr>
                <a:xfrm>
                  <a:off x="3629005" y="3407255"/>
                  <a:ext cx="2653086" cy="265043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89259A7-FE78-6D4F-87E3-D89F1EEDC386}"/>
                    </a:ext>
                  </a:extLst>
                </p:cNvPr>
                <p:cNvSpPr/>
                <p:nvPr/>
              </p:nvSpPr>
              <p:spPr>
                <a:xfrm>
                  <a:off x="3604592" y="3379437"/>
                  <a:ext cx="256209" cy="29509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FCA2F96-E77A-3041-BABC-992793AF540F}"/>
                </a:ext>
              </a:extLst>
            </p:cNvPr>
            <p:cNvSpPr txBox="1"/>
            <p:nvPr/>
          </p:nvSpPr>
          <p:spPr>
            <a:xfrm>
              <a:off x="4712044" y="3217724"/>
              <a:ext cx="1676100" cy="307776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4 sec </a:t>
              </a:r>
              <a:r>
                <a:rPr lang="en-US" sz="900" dirty="0" err="1"/>
                <a:t>beam@SeaQuest</a:t>
              </a:r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92795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236998-4A4D-0644-AC38-D5FD363F1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A15AFC-653A-DE4D-BE29-0EF3FD1E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98300-24DD-184D-83DD-4E6F2327D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3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E31D7-5A43-E949-861F-A61AE509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B10FF-6B5A-714F-B341-5A010742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4C2BE-E6B6-EB4D-8C32-B2EF73A3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4F104A15-AED9-3D4A-9E08-5539219E5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62" y="-15726"/>
            <a:ext cx="8699676" cy="515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FC321166-A6AD-5746-8A8B-98DDD851D2A8}"/>
              </a:ext>
            </a:extLst>
          </p:cNvPr>
          <p:cNvSpPr txBox="1">
            <a:spLocks/>
          </p:cNvSpPr>
          <p:nvPr/>
        </p:nvSpPr>
        <p:spPr>
          <a:xfrm>
            <a:off x="167723" y="0"/>
            <a:ext cx="572245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</a:rPr>
              <a:t>Fermilab</a:t>
            </a:r>
            <a:r>
              <a:rPr lang="en-US" b="1" dirty="0">
                <a:solidFill>
                  <a:srgbClr val="FFFF00"/>
                </a:solidFill>
              </a:rPr>
              <a:t> High Intensity Frontier</a:t>
            </a:r>
          </a:p>
        </p:txBody>
      </p:sp>
      <p:pic>
        <p:nvPicPr>
          <p:cNvPr id="11" name="Picture 5" descr="droppedImage.pdf">
            <a:extLst>
              <a:ext uri="{FF2B5EF4-FFF2-40B4-BE49-F238E27FC236}">
                <a16:creationId xmlns:a16="http://schemas.microsoft.com/office/drawing/2014/main" id="{E1E733CF-8BDF-B346-8B2D-1E58C4FF7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935" y="497086"/>
            <a:ext cx="1425297" cy="698814"/>
          </a:xfrm>
          <a:prstGeom prst="rect">
            <a:avLst/>
          </a:prstGeom>
          <a:noFill/>
          <a:ln w="25400">
            <a:solidFill>
              <a:srgbClr val="FFFF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201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>
            <a:extLst>
              <a:ext uri="{FF2B5EF4-FFF2-40B4-BE49-F238E27FC236}">
                <a16:creationId xmlns:a16="http://schemas.microsoft.com/office/drawing/2014/main" id="{C05F5CA6-E5BB-7940-B735-C2C58D34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898989"/>
                </a:solidFill>
              </a:rPr>
              <a:t>Ming X. Liu  SPIN2010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58269E-8DC7-9644-AE45-7E064A904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D3F87A-4F97-E74F-A056-2D0787D9AE96}" type="slidenum">
              <a:rPr lang="en-US" altLang="en-US" sz="900">
                <a:solidFill>
                  <a:srgbClr val="898989"/>
                </a:solidFill>
              </a:rPr>
              <a:pPr eaLnBrk="1" hangingPunct="1"/>
              <a:t>30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22532" name="Slide Number Placeholder 5">
            <a:extLst>
              <a:ext uri="{FF2B5EF4-FFF2-40B4-BE49-F238E27FC236}">
                <a16:creationId xmlns:a16="http://schemas.microsoft.com/office/drawing/2014/main" id="{665C109B-0398-ED4F-8FE5-FE0AED85ABDE}"/>
              </a:ext>
            </a:extLst>
          </p:cNvPr>
          <p:cNvSpPr txBox="1">
            <a:spLocks noGrp="1"/>
          </p:cNvSpPr>
          <p:nvPr/>
        </p:nvSpPr>
        <p:spPr bwMode="auto">
          <a:xfrm>
            <a:off x="6057900" y="4686300"/>
            <a:ext cx="1428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685800" eaLnBrk="1" hangingPunct="1">
              <a:spcBef>
                <a:spcPct val="0"/>
              </a:spcBef>
            </a:pPr>
            <a:fld id="{CB9803EE-817D-AA4A-892F-37BFE4C4AB3F}" type="slidenum">
              <a:rPr lang="en-US" altLang="en-US" sz="1050">
                <a:latin typeface="Times New Roman" panose="02020603050405020304" pitchFamily="18" charset="0"/>
              </a:rPr>
              <a:pPr algn="r" defTabSz="685800" eaLnBrk="1" hangingPunct="1">
                <a:spcBef>
                  <a:spcPct val="0"/>
                </a:spcBef>
              </a:pPr>
              <a:t>30</a:t>
            </a:fld>
            <a:endParaRPr lang="en-US" altLang="en-US" sz="1050">
              <a:latin typeface="Times New Roman" panose="02020603050405020304" pitchFamily="18" charset="0"/>
            </a:endParaRPr>
          </a:p>
        </p:txBody>
      </p:sp>
      <p:pic>
        <p:nvPicPr>
          <p:cNvPr id="22533" name="Picture 2" descr="slide3a">
            <a:extLst>
              <a:ext uri="{FF2B5EF4-FFF2-40B4-BE49-F238E27FC236}">
                <a16:creationId xmlns:a16="http://schemas.microsoft.com/office/drawing/2014/main" id="{40CDA06E-D9F8-8248-8D9E-1045AC76C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71500"/>
            <a:ext cx="1314450" cy="98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3" descr="slide3b">
            <a:extLst>
              <a:ext uri="{FF2B5EF4-FFF2-40B4-BE49-F238E27FC236}">
                <a16:creationId xmlns:a16="http://schemas.microsoft.com/office/drawing/2014/main" id="{7E8D1DA4-8C98-B748-93C7-14EFF753F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514350"/>
            <a:ext cx="1371600" cy="102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" descr="slide3c">
            <a:extLst>
              <a:ext uri="{FF2B5EF4-FFF2-40B4-BE49-F238E27FC236}">
                <a16:creationId xmlns:a16="http://schemas.microsoft.com/office/drawing/2014/main" id="{9D06D92D-6308-0D4C-BCF7-76190783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14859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5">
            <a:extLst>
              <a:ext uri="{FF2B5EF4-FFF2-40B4-BE49-F238E27FC236}">
                <a16:creationId xmlns:a16="http://schemas.microsoft.com/office/drawing/2014/main" id="{BF090E7C-56A2-9549-BF2D-B0F7300AF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14300"/>
            <a:ext cx="6229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Complimentality between DIS and Drell-Yan</a:t>
            </a:r>
          </a:p>
        </p:txBody>
      </p:sp>
      <p:sp>
        <p:nvSpPr>
          <p:cNvPr id="22537" name="Text Box 6">
            <a:extLst>
              <a:ext uri="{FF2B5EF4-FFF2-40B4-BE49-F238E27FC236}">
                <a16:creationId xmlns:a16="http://schemas.microsoft.com/office/drawing/2014/main" id="{DD29E124-9A96-CB46-BECA-4716B9B74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343401"/>
            <a:ext cx="640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000099"/>
                </a:solidFill>
                <a:latin typeface="Arial" panose="020B0604020202020204" pitchFamily="34" charset="0"/>
              </a:rPr>
              <a:t>Both DIS and Drell-Yan process are tools to probe the quark and antiquark structure in hadrons </a:t>
            </a:r>
            <a:r>
              <a:rPr lang="en-US" altLang="en-US" sz="1800">
                <a:solidFill>
                  <a:srgbClr val="800000"/>
                </a:solidFill>
                <a:latin typeface="Arial" panose="020B0604020202020204" pitchFamily="34" charset="0"/>
              </a:rPr>
              <a:t>(factorization, universality)</a:t>
            </a:r>
          </a:p>
        </p:txBody>
      </p:sp>
      <p:sp>
        <p:nvSpPr>
          <p:cNvPr id="22538" name="Text Box 7">
            <a:extLst>
              <a:ext uri="{FF2B5EF4-FFF2-40B4-BE49-F238E27FC236}">
                <a16:creationId xmlns:a16="http://schemas.microsoft.com/office/drawing/2014/main" id="{F154C3EC-C5B2-8444-8ED6-B31EDC701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914400"/>
            <a:ext cx="1143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r>
              <a:rPr lang="en-US" altLang="en-US" sz="1500" u="sng">
                <a:solidFill>
                  <a:srgbClr val="009900"/>
                </a:solidFill>
                <a:latin typeface="Arial" panose="020B0604020202020204" pitchFamily="34" charset="0"/>
              </a:rPr>
              <a:t>DIS</a:t>
            </a:r>
          </a:p>
        </p:txBody>
      </p:sp>
      <p:sp>
        <p:nvSpPr>
          <p:cNvPr id="22539" name="Text Box 8">
            <a:extLst>
              <a:ext uri="{FF2B5EF4-FFF2-40B4-BE49-F238E27FC236}">
                <a16:creationId xmlns:a16="http://schemas.microsoft.com/office/drawing/2014/main" id="{39D6302E-6D37-464B-A320-446116B4C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857250"/>
            <a:ext cx="13716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r>
              <a:rPr lang="en-US" altLang="en-US" sz="1500" u="sng">
                <a:solidFill>
                  <a:srgbClr val="009900"/>
                </a:solidFill>
                <a:latin typeface="Arial" panose="020B0604020202020204" pitchFamily="34" charset="0"/>
              </a:rPr>
              <a:t>Drell-Yan</a:t>
            </a:r>
          </a:p>
        </p:txBody>
      </p:sp>
      <p:pic>
        <p:nvPicPr>
          <p:cNvPr id="22540" name="Picture 9" descr="slide2a">
            <a:extLst>
              <a:ext uri="{FF2B5EF4-FFF2-40B4-BE49-F238E27FC236}">
                <a16:creationId xmlns:a16="http://schemas.microsoft.com/office/drawing/2014/main" id="{72219D85-E00D-5447-B302-CEA29889A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600200"/>
            <a:ext cx="2188369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Text Box 10">
            <a:extLst>
              <a:ext uri="{FF2B5EF4-FFF2-40B4-BE49-F238E27FC236}">
                <a16:creationId xmlns:a16="http://schemas.microsoft.com/office/drawing/2014/main" id="{91FE7328-4DC6-3D4F-A9FB-04B572ABC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2343150"/>
            <a:ext cx="1143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altLang="en-US" sz="1200">
                <a:solidFill>
                  <a:schemeClr val="accent2"/>
                </a:solidFill>
                <a:latin typeface="Arial" panose="020B0604020202020204" pitchFamily="34" charset="0"/>
              </a:rPr>
              <a:t>McGaughey, Moss, Peng,</a:t>
            </a:r>
          </a:p>
          <a:p>
            <a:pPr defTabSz="685800" eaLnBrk="1" hangingPunct="1">
              <a:spcBef>
                <a:spcPct val="50000"/>
              </a:spcBef>
            </a:pPr>
            <a:r>
              <a:rPr lang="en-US" altLang="en-US" sz="1200">
                <a:solidFill>
                  <a:schemeClr val="accent2"/>
                </a:solidFill>
                <a:latin typeface="Arial" panose="020B0604020202020204" pitchFamily="34" charset="0"/>
              </a:rPr>
              <a:t>Ann.Rev.Nucl. Part. Sci. 49 (1999) 217</a:t>
            </a:r>
          </a:p>
        </p:txBody>
      </p:sp>
      <p:sp>
        <p:nvSpPr>
          <p:cNvPr id="22542" name="Text Box 12">
            <a:extLst>
              <a:ext uri="{FF2B5EF4-FFF2-40B4-BE49-F238E27FC236}">
                <a16:creationId xmlns:a16="http://schemas.microsoft.com/office/drawing/2014/main" id="{D5414D35-B630-A046-942D-63A85FEE3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144" y="1265635"/>
            <a:ext cx="1928861" cy="30008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1" hangingPunct="1">
              <a:spcBef>
                <a:spcPct val="0"/>
              </a:spcBef>
            </a:pPr>
            <a:r>
              <a:rPr lang="en-US" altLang="en-US" sz="1350">
                <a:latin typeface="Arial" panose="020B0604020202020204" pitchFamily="34" charset="0"/>
              </a:rPr>
              <a:t>Polarized DY NOT yet!</a:t>
            </a:r>
          </a:p>
        </p:txBody>
      </p:sp>
      <p:sp>
        <p:nvSpPr>
          <p:cNvPr id="22543" name="Text Box 13">
            <a:extLst>
              <a:ext uri="{FF2B5EF4-FFF2-40B4-BE49-F238E27FC236}">
                <a16:creationId xmlns:a16="http://schemas.microsoft.com/office/drawing/2014/main" id="{096D05C3-6521-FF4A-86D4-53284B0EA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38" y="1265635"/>
            <a:ext cx="1242648" cy="30008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1" hangingPunct="1">
              <a:spcBef>
                <a:spcPct val="0"/>
              </a:spcBef>
            </a:pPr>
            <a:r>
              <a:rPr lang="en-US" altLang="en-US" sz="1350">
                <a:latin typeface="Arial" panose="020B0604020202020204" pitchFamily="34" charset="0"/>
              </a:rPr>
              <a:t>Polarized DIS</a:t>
            </a:r>
          </a:p>
        </p:txBody>
      </p:sp>
    </p:spTree>
    <p:extLst>
      <p:ext uri="{BB962C8B-B14F-4D97-AF65-F5344CB8AC3E}">
        <p14:creationId xmlns:p14="http://schemas.microsoft.com/office/powerpoint/2010/main" val="2438433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C1221-F144-CE4B-A706-6E90E901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05979"/>
            <a:ext cx="5144691" cy="8572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700"/>
              <a:t>Nucleon Structure @Leading Twist  Collinear Approximation (I)</a:t>
            </a:r>
          </a:p>
        </p:txBody>
      </p:sp>
      <p:sp>
        <p:nvSpPr>
          <p:cNvPr id="24578" name="Footer Placeholder 4">
            <a:extLst>
              <a:ext uri="{FF2B5EF4-FFF2-40B4-BE49-F238E27FC236}">
                <a16:creationId xmlns:a16="http://schemas.microsoft.com/office/drawing/2014/main" id="{BCE526D8-6031-DB4E-B085-C9124CEC6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898989"/>
                </a:solidFill>
              </a:rPr>
              <a:t>Ming X. Liu  SPIN2010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A93EDC-2628-FE46-BF4F-D0DAF67F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19D7A90-D6DB-4141-9B44-A93B2B65B4A0}" type="slidenum">
              <a:rPr lang="en-US" altLang="en-US" sz="900">
                <a:solidFill>
                  <a:srgbClr val="898989"/>
                </a:solidFill>
              </a:rPr>
              <a:pPr eaLnBrk="1" hangingPunct="1"/>
              <a:t>31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24581" name="Picture 4">
            <a:extLst>
              <a:ext uri="{FF2B5EF4-FFF2-40B4-BE49-F238E27FC236}">
                <a16:creationId xmlns:a16="http://schemas.microsoft.com/office/drawing/2014/main" id="{ABF2AA27-0B61-7B49-8012-1F590137B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79" y="1063228"/>
            <a:ext cx="5306615" cy="328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8" descr="uli_nucleon">
            <a:extLst>
              <a:ext uri="{FF2B5EF4-FFF2-40B4-BE49-F238E27FC236}">
                <a16:creationId xmlns:a16="http://schemas.microsoft.com/office/drawing/2014/main" id="{CB5EABE7-78F2-8349-B3E7-C30A0A67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591" y="0"/>
            <a:ext cx="126563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5">
            <a:extLst>
              <a:ext uri="{FF2B5EF4-FFF2-40B4-BE49-F238E27FC236}">
                <a16:creationId xmlns:a16="http://schemas.microsoft.com/office/drawing/2014/main" id="{4C8DA5D6-52E5-814E-9440-A9102C041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929" y="4352925"/>
            <a:ext cx="3456908" cy="553998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500">
                <a:solidFill>
                  <a:schemeClr val="hlink"/>
                </a:solidFill>
              </a:rPr>
              <a:t>Partonic interpretation of hard scatterings</a:t>
            </a:r>
          </a:p>
          <a:p>
            <a:pPr eaLnBrk="1" hangingPunct="1"/>
            <a:r>
              <a:rPr lang="en-US" altLang="en-US" sz="1500">
                <a:solidFill>
                  <a:schemeClr val="hlink"/>
                </a:solidFill>
              </a:rPr>
              <a:t>Universal functions</a:t>
            </a:r>
          </a:p>
        </p:txBody>
      </p:sp>
    </p:spTree>
    <p:extLst>
      <p:ext uri="{BB962C8B-B14F-4D97-AF65-F5344CB8AC3E}">
        <p14:creationId xmlns:p14="http://schemas.microsoft.com/office/powerpoint/2010/main" val="903254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Rectangle 2">
            <a:extLst>
              <a:ext uri="{FF2B5EF4-FFF2-40B4-BE49-F238E27FC236}">
                <a16:creationId xmlns:a16="http://schemas.microsoft.com/office/drawing/2014/main" id="{1C19AC5F-82B9-8A4C-861A-C39BE0775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288" y="0"/>
            <a:ext cx="6172200" cy="626269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Including k</a:t>
            </a:r>
            <a:r>
              <a:rPr lang="en-US" altLang="en-US" baseline="-25000">
                <a:latin typeface="Arial" panose="020B0604020202020204" pitchFamily="34" charset="0"/>
                <a:ea typeface="ＭＳ Ｐゴシック" panose="020B0600070205080204" pitchFamily="34" charset="-128"/>
              </a:rPr>
              <a:t>T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… 5 more (II)</a:t>
            </a:r>
          </a:p>
        </p:txBody>
      </p:sp>
      <p:pic>
        <p:nvPicPr>
          <p:cNvPr id="26650" name="Picture 3">
            <a:extLst>
              <a:ext uri="{FF2B5EF4-FFF2-40B4-BE49-F238E27FC236}">
                <a16:creationId xmlns:a16="http://schemas.microsoft.com/office/drawing/2014/main" id="{A5C92AC9-C9A6-D84D-B07C-FF6C72B08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1638" y="626269"/>
            <a:ext cx="5642372" cy="1488281"/>
          </a:xfrm>
          <a:noFill/>
        </p:spPr>
      </p:pic>
      <p:sp>
        <p:nvSpPr>
          <p:cNvPr id="26629" name="Footer Placeholder 4">
            <a:extLst>
              <a:ext uri="{FF2B5EF4-FFF2-40B4-BE49-F238E27FC236}">
                <a16:creationId xmlns:a16="http://schemas.microsoft.com/office/drawing/2014/main" id="{609EB1FA-131A-1E4F-B7D6-09B54216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898989"/>
                </a:solidFill>
              </a:rPr>
              <a:t>Ming X. Liu  SPIN2010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74C4A9CF-AD81-5B4B-B5A5-96420577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B64AB57-1C8C-EA48-A807-B261E1E8DC87}" type="slidenum">
              <a:rPr lang="en-US" altLang="en-US" sz="900">
                <a:solidFill>
                  <a:srgbClr val="898989"/>
                </a:solidFill>
              </a:rPr>
              <a:pPr eaLnBrk="1" hangingPunct="1"/>
              <a:t>32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26632" name="Picture 3" descr="distrib">
            <a:extLst>
              <a:ext uri="{FF2B5EF4-FFF2-40B4-BE49-F238E27FC236}">
                <a16:creationId xmlns:a16="http://schemas.microsoft.com/office/drawing/2014/main" id="{27CEAA8C-A788-C949-8F8C-C6185FFB7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209800"/>
            <a:ext cx="2990850" cy="233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 Box 5">
            <a:extLst>
              <a:ext uri="{FF2B5EF4-FFF2-40B4-BE49-F238E27FC236}">
                <a16:creationId xmlns:a16="http://schemas.microsoft.com/office/drawing/2014/main" id="{1E859ED6-7BDA-FC4C-9690-57545E4D8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2686050"/>
            <a:ext cx="8572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endParaRPr lang="en-US" altLang="en-US" sz="15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6634" name="Rectangle 6">
            <a:extLst>
              <a:ext uri="{FF2B5EF4-FFF2-40B4-BE49-F238E27FC236}">
                <a16:creationId xmlns:a16="http://schemas.microsoft.com/office/drawing/2014/main" id="{30084DE8-5088-7C42-8FC7-CED0A8B88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-276999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sp>
        <p:nvSpPr>
          <p:cNvPr id="26635" name="Rectangle 7">
            <a:extLst>
              <a:ext uri="{FF2B5EF4-FFF2-40B4-BE49-F238E27FC236}">
                <a16:creationId xmlns:a16="http://schemas.microsoft.com/office/drawing/2014/main" id="{F1617D38-BE5C-E841-BF7D-D7B0B93DF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656" y="330473"/>
            <a:ext cx="2135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6636" name="Rectangle 8">
            <a:extLst>
              <a:ext uri="{FF2B5EF4-FFF2-40B4-BE49-F238E27FC236}">
                <a16:creationId xmlns:a16="http://schemas.microsoft.com/office/drawing/2014/main" id="{5E105C74-7B97-894C-935E-C9B9ABD4B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629320"/>
            <a:ext cx="5020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</a:pPr>
            <a:r>
              <a:rPr lang="en-US" altLang="en-US" sz="900">
                <a:latin typeface="Times New Roman" panose="02020603050405020304" pitchFamily="18" charset="0"/>
              </a:rPr>
              <a:t>          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6637" name="Rectangle 9">
            <a:extLst>
              <a:ext uri="{FF2B5EF4-FFF2-40B4-BE49-F238E27FC236}">
                <a16:creationId xmlns:a16="http://schemas.microsoft.com/office/drawing/2014/main" id="{5D061112-995F-DC4B-AA6D-07AC5E8C5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099617"/>
            <a:ext cx="4443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</a:pPr>
            <a:r>
              <a:rPr lang="en-US" altLang="en-US" sz="900">
                <a:latin typeface="Times New Roman" panose="02020603050405020304" pitchFamily="18" charset="0"/>
              </a:rPr>
              <a:t>        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graphicFrame>
        <p:nvGraphicFramePr>
          <p:cNvPr id="26626" name="Object 2">
            <a:extLst>
              <a:ext uri="{FF2B5EF4-FFF2-40B4-BE49-F238E27FC236}">
                <a16:creationId xmlns:a16="http://schemas.microsoft.com/office/drawing/2014/main" id="{A65C003B-6818-2448-9566-C92C9B22C4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318023"/>
          <a:ext cx="85725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0" name="Equation" r:id="rId6" imgW="2628900" imgH="4978400" progId="Equation.3">
                  <p:embed/>
                </p:oleObj>
              </mc:Choice>
              <mc:Fallback>
                <p:oleObj name="Equation" r:id="rId6" imgW="2628900" imgH="4978400" progId="Equation.3">
                  <p:embed/>
                  <p:pic>
                    <p:nvPicPr>
                      <p:cNvPr id="26626" name="Object 2">
                        <a:extLst>
                          <a:ext uri="{FF2B5EF4-FFF2-40B4-BE49-F238E27FC236}">
                            <a16:creationId xmlns:a16="http://schemas.microsoft.com/office/drawing/2014/main" id="{A65C003B-6818-2448-9566-C92C9B22C4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318023"/>
                        <a:ext cx="85725" cy="164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8" name="Rectangle 11">
            <a:extLst>
              <a:ext uri="{FF2B5EF4-FFF2-40B4-BE49-F238E27FC236}">
                <a16:creationId xmlns:a16="http://schemas.microsoft.com/office/drawing/2014/main" id="{1EAA511C-B7C9-C746-9B7A-F1F46130E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1208902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sp>
        <p:nvSpPr>
          <p:cNvPr id="26639" name="Rectangle 12">
            <a:extLst>
              <a:ext uri="{FF2B5EF4-FFF2-40B4-BE49-F238E27FC236}">
                <a16:creationId xmlns:a16="http://schemas.microsoft.com/office/drawing/2014/main" id="{52AD1224-DFF8-F240-9CE6-31ADAE737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2180452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graphicFrame>
        <p:nvGraphicFramePr>
          <p:cNvPr id="26627" name="Object 3">
            <a:extLst>
              <a:ext uri="{FF2B5EF4-FFF2-40B4-BE49-F238E27FC236}">
                <a16:creationId xmlns:a16="http://schemas.microsoft.com/office/drawing/2014/main" id="{716DDA2E-20FA-AA47-8007-2790445D26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2525317"/>
          <a:ext cx="85725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1" name="Equation" r:id="rId8" imgW="2628900" imgH="4978400" progId="Equation.3">
                  <p:embed/>
                </p:oleObj>
              </mc:Choice>
              <mc:Fallback>
                <p:oleObj name="Equation" r:id="rId8" imgW="2628900" imgH="4978400" progId="Equation.3">
                  <p:embed/>
                  <p:pic>
                    <p:nvPicPr>
                      <p:cNvPr id="26627" name="Object 3">
                        <a:extLst>
                          <a:ext uri="{FF2B5EF4-FFF2-40B4-BE49-F238E27FC236}">
                            <a16:creationId xmlns:a16="http://schemas.microsoft.com/office/drawing/2014/main" id="{716DDA2E-20FA-AA47-8007-2790445D26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525317"/>
                        <a:ext cx="85725" cy="164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0" name="Rectangle 14">
            <a:extLst>
              <a:ext uri="{FF2B5EF4-FFF2-40B4-BE49-F238E27FC236}">
                <a16:creationId xmlns:a16="http://schemas.microsoft.com/office/drawing/2014/main" id="{0398E2B7-0D27-AF4E-ACF5-D3B5857DF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2412624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graphicFrame>
        <p:nvGraphicFramePr>
          <p:cNvPr id="26628" name="Object 4">
            <a:extLst>
              <a:ext uri="{FF2B5EF4-FFF2-40B4-BE49-F238E27FC236}">
                <a16:creationId xmlns:a16="http://schemas.microsoft.com/office/drawing/2014/main" id="{9C2E8034-28A1-914A-9B52-35E41DA23E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2689623"/>
          <a:ext cx="85725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2" name="Equation" r:id="rId9" imgW="2628900" imgH="4978400" progId="Equation.3">
                  <p:embed/>
                </p:oleObj>
              </mc:Choice>
              <mc:Fallback>
                <p:oleObj name="Equation" r:id="rId9" imgW="2628900" imgH="4978400" progId="Equation.3">
                  <p:embed/>
                  <p:pic>
                    <p:nvPicPr>
                      <p:cNvPr id="26628" name="Object 4">
                        <a:extLst>
                          <a:ext uri="{FF2B5EF4-FFF2-40B4-BE49-F238E27FC236}">
                            <a16:creationId xmlns:a16="http://schemas.microsoft.com/office/drawing/2014/main" id="{9C2E8034-28A1-914A-9B52-35E41DA23E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689623"/>
                        <a:ext cx="85725" cy="164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1" name="Rectangle 16">
            <a:extLst>
              <a:ext uri="{FF2B5EF4-FFF2-40B4-BE49-F238E27FC236}">
                <a16:creationId xmlns:a16="http://schemas.microsoft.com/office/drawing/2014/main" id="{F41CEBDE-DE8F-2146-8F32-D08771091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4356" y="2841501"/>
            <a:ext cx="4443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</a:pPr>
            <a:r>
              <a:rPr lang="en-US" altLang="en-US" sz="900">
                <a:latin typeface="Times New Roman" panose="02020603050405020304" pitchFamily="18" charset="0"/>
              </a:rPr>
              <a:t>        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6642" name="Rectangle 17">
            <a:extLst>
              <a:ext uri="{FF2B5EF4-FFF2-40B4-BE49-F238E27FC236}">
                <a16:creationId xmlns:a16="http://schemas.microsoft.com/office/drawing/2014/main" id="{0F73BC6F-D812-6545-B373-768DF24D5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424684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6643" name="Rectangle 18">
            <a:extLst>
              <a:ext uri="{FF2B5EF4-FFF2-40B4-BE49-F238E27FC236}">
                <a16:creationId xmlns:a16="http://schemas.microsoft.com/office/drawing/2014/main" id="{56504243-DC36-444D-900A-604FB0297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275" y="2414410"/>
            <a:ext cx="1683544" cy="55399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sp>
        <p:nvSpPr>
          <p:cNvPr id="26644" name="Rectangle 19">
            <a:extLst>
              <a:ext uri="{FF2B5EF4-FFF2-40B4-BE49-F238E27FC236}">
                <a16:creationId xmlns:a16="http://schemas.microsoft.com/office/drawing/2014/main" id="{CFB758A9-BD15-8246-83A2-C84806FBE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423464"/>
            <a:ext cx="1683544" cy="55399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sp>
        <p:nvSpPr>
          <p:cNvPr id="26645" name="Text Box 20">
            <a:extLst>
              <a:ext uri="{FF2B5EF4-FFF2-40B4-BE49-F238E27FC236}">
                <a16:creationId xmlns:a16="http://schemas.microsoft.com/office/drawing/2014/main" id="{D80C7CCD-009E-1D4D-B2BD-6B921E54A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8" y="2409825"/>
            <a:ext cx="15430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r>
              <a:rPr lang="en-US" altLang="en-US" sz="1500">
                <a:solidFill>
                  <a:schemeClr val="accent2"/>
                </a:solidFill>
                <a:latin typeface="Arial" panose="020B0604020202020204" pitchFamily="34" charset="0"/>
              </a:rPr>
              <a:t>No K</a:t>
            </a:r>
            <a:r>
              <a:rPr lang="en-US" altLang="en-US" sz="1500" baseline="-25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┴</a:t>
            </a:r>
            <a:r>
              <a:rPr lang="en-US" altLang="en-US" sz="15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dependence</a:t>
            </a:r>
          </a:p>
        </p:txBody>
      </p:sp>
      <p:sp>
        <p:nvSpPr>
          <p:cNvPr id="26646" name="Text Box 21">
            <a:extLst>
              <a:ext uri="{FF2B5EF4-FFF2-40B4-BE49-F238E27FC236}">
                <a16:creationId xmlns:a16="http://schemas.microsoft.com/office/drawing/2014/main" id="{ACBCA3F6-CACD-7D45-BD2C-D5CFCA552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988" y="3352800"/>
            <a:ext cx="1714500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r>
              <a:rPr lang="en-US" altLang="en-US" sz="1500">
                <a:solidFill>
                  <a:srgbClr val="FF3300"/>
                </a:solidFill>
                <a:latin typeface="Arial" panose="020B0604020202020204" pitchFamily="34" charset="0"/>
              </a:rPr>
              <a:t>K</a:t>
            </a:r>
            <a:r>
              <a:rPr lang="en-US" altLang="en-US" sz="1500" baseline="-25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┴</a:t>
            </a:r>
            <a:r>
              <a:rPr lang="en-US" altLang="en-US" sz="15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dependent </a:t>
            </a:r>
          </a:p>
          <a:p>
            <a:pPr algn="ctr" defTabSz="685800" eaLnBrk="1" hangingPunct="1">
              <a:spcBef>
                <a:spcPct val="50000"/>
              </a:spcBef>
            </a:pPr>
            <a:r>
              <a:rPr lang="en-US" altLang="en-US" sz="15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T-odd</a:t>
            </a:r>
          </a:p>
        </p:txBody>
      </p:sp>
      <p:sp>
        <p:nvSpPr>
          <p:cNvPr id="26647" name="Rectangle 22">
            <a:extLst>
              <a:ext uri="{FF2B5EF4-FFF2-40B4-BE49-F238E27FC236}">
                <a16:creationId xmlns:a16="http://schemas.microsoft.com/office/drawing/2014/main" id="{7DB36AEF-D506-5848-925D-B62F54D3F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161652"/>
            <a:ext cx="3533775" cy="5539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sp>
        <p:nvSpPr>
          <p:cNvPr id="26648" name="Rectangle 23">
            <a:extLst>
              <a:ext uri="{FF2B5EF4-FFF2-40B4-BE49-F238E27FC236}">
                <a16:creationId xmlns:a16="http://schemas.microsoft.com/office/drawing/2014/main" id="{BDE450EC-C059-3441-AD19-F8885F7C3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50" y="2337614"/>
            <a:ext cx="1514475" cy="5539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000"/>
          </a:p>
        </p:txBody>
      </p:sp>
      <p:sp>
        <p:nvSpPr>
          <p:cNvPr id="26649" name="Text Box 24">
            <a:extLst>
              <a:ext uri="{FF2B5EF4-FFF2-40B4-BE49-F238E27FC236}">
                <a16:creationId xmlns:a16="http://schemas.microsoft.com/office/drawing/2014/main" id="{DFC7688C-2697-1645-AE56-8905F4D62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145631"/>
            <a:ext cx="1647825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r>
              <a:rPr lang="en-US" altLang="en-US" sz="1500">
                <a:solidFill>
                  <a:schemeClr val="accent1"/>
                </a:solidFill>
                <a:latin typeface="Arial" panose="020B0604020202020204" pitchFamily="34" charset="0"/>
              </a:rPr>
              <a:t>K</a:t>
            </a:r>
            <a:r>
              <a:rPr lang="en-US" altLang="en-US" sz="1500" baseline="-25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┴</a:t>
            </a:r>
            <a:r>
              <a:rPr lang="en-US" altLang="en-US"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dependent </a:t>
            </a:r>
          </a:p>
          <a:p>
            <a:pPr algn="ctr" defTabSz="685800" eaLnBrk="1" hangingPunct="1">
              <a:spcBef>
                <a:spcPct val="50000"/>
              </a:spcBef>
            </a:pPr>
            <a:r>
              <a:rPr lang="en-US" altLang="en-US"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T-even</a:t>
            </a:r>
          </a:p>
        </p:txBody>
      </p:sp>
    </p:spTree>
    <p:extLst>
      <p:ext uri="{BB962C8B-B14F-4D97-AF65-F5344CB8AC3E}">
        <p14:creationId xmlns:p14="http://schemas.microsoft.com/office/powerpoint/2010/main" val="3253580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Footer Placeholder 4">
            <a:extLst>
              <a:ext uri="{FF2B5EF4-FFF2-40B4-BE49-F238E27FC236}">
                <a16:creationId xmlns:a16="http://schemas.microsoft.com/office/drawing/2014/main" id="{D0B232A0-0849-304D-987D-289388B7E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898989"/>
                </a:solidFill>
              </a:rPr>
              <a:t>Ming X. Liu  SPIN2010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35A1B-7D81-7046-8F36-A86DE269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CB5FD14-C671-C144-B3B2-E2428E6DAEAF}" type="slidenum">
              <a:rPr lang="en-US" altLang="en-US" sz="900">
                <a:solidFill>
                  <a:srgbClr val="898989"/>
                </a:solidFill>
              </a:rPr>
              <a:pPr eaLnBrk="1" hangingPunct="1"/>
              <a:t>33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28677" name="Rectangle 2">
            <a:extLst>
              <a:ext uri="{FF2B5EF4-FFF2-40B4-BE49-F238E27FC236}">
                <a16:creationId xmlns:a16="http://schemas.microsoft.com/office/drawing/2014/main" id="{60723D31-EEDA-2849-9D4D-E89D36B9A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357" y="216694"/>
            <a:ext cx="66079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Transversity and TMDs can be probed via DY</a:t>
            </a:r>
          </a:p>
        </p:txBody>
      </p:sp>
      <p:graphicFrame>
        <p:nvGraphicFramePr>
          <p:cNvPr id="28674" name="Object 2">
            <a:extLst>
              <a:ext uri="{FF2B5EF4-FFF2-40B4-BE49-F238E27FC236}">
                <a16:creationId xmlns:a16="http://schemas.microsoft.com/office/drawing/2014/main" id="{59A98089-CF41-114D-BF79-CA837916B6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2125" y="800100"/>
          <a:ext cx="5724525" cy="3960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4" name="Equation" r:id="rId4" imgW="101523800" imgH="70218300" progId="Equation.DSMT4">
                  <p:embed/>
                </p:oleObj>
              </mc:Choice>
              <mc:Fallback>
                <p:oleObj name="Equation" r:id="rId4" imgW="101523800" imgH="70218300" progId="Equation.DSMT4">
                  <p:embed/>
                  <p:pic>
                    <p:nvPicPr>
                      <p:cNvPr id="28674" name="Object 2">
                        <a:extLst>
                          <a:ext uri="{FF2B5EF4-FFF2-40B4-BE49-F238E27FC236}">
                            <a16:creationId xmlns:a16="http://schemas.microsoft.com/office/drawing/2014/main" id="{59A98089-CF41-114D-BF79-CA837916B6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25" y="800100"/>
                        <a:ext cx="5724525" cy="3960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Line 4">
            <a:extLst>
              <a:ext uri="{FF2B5EF4-FFF2-40B4-BE49-F238E27FC236}">
                <a16:creationId xmlns:a16="http://schemas.microsoft.com/office/drawing/2014/main" id="{9AA6D295-A06D-CD44-9193-90CD9F8DE3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0250" y="4171950"/>
            <a:ext cx="4733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09288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715" y="57151"/>
            <a:ext cx="6632435" cy="990461"/>
          </a:xfrm>
        </p:spPr>
        <p:txBody>
          <a:bodyPr>
            <a:normAutofit fontScale="90000"/>
          </a:bodyPr>
          <a:lstStyle/>
          <a:p>
            <a:r>
              <a:rPr lang="en-US" sz="2333" dirty="0" err="1"/>
              <a:t>Drell</a:t>
            </a:r>
            <a:r>
              <a:rPr lang="en-US" sz="2333" dirty="0"/>
              <a:t>-Yan Transverse Single Spin Asymmetry @</a:t>
            </a:r>
            <a:r>
              <a:rPr lang="en-US" sz="2333" dirty="0" err="1"/>
              <a:t>Fermilab</a:t>
            </a:r>
            <a:br>
              <a:rPr lang="en-US" sz="2333" dirty="0"/>
            </a:br>
            <a:r>
              <a:rPr lang="en-US" sz="2333" dirty="0" err="1">
                <a:solidFill>
                  <a:srgbClr val="0000FF"/>
                </a:solidFill>
              </a:rPr>
              <a:t>SeaQuark</a:t>
            </a:r>
            <a:r>
              <a:rPr lang="en-US" sz="2333" dirty="0">
                <a:solidFill>
                  <a:srgbClr val="0000FF"/>
                </a:solidFill>
              </a:rPr>
              <a:t> </a:t>
            </a:r>
            <a:r>
              <a:rPr lang="en-US" sz="2333" dirty="0" err="1">
                <a:solidFill>
                  <a:srgbClr val="0000FF"/>
                </a:solidFill>
              </a:rPr>
              <a:t>Sivers</a:t>
            </a:r>
            <a:r>
              <a:rPr lang="en-US" sz="2333" dirty="0">
                <a:solidFill>
                  <a:srgbClr val="0000FF"/>
                </a:solidFill>
              </a:rPr>
              <a:t> Effects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 mliu@lanl.gov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9A19-8CEF-8842-B076-3EB9CAC1640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97521" y="1047612"/>
            <a:ext cx="2977159" cy="101566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200" dirty="0"/>
              <a:t>The first precise measurements of </a:t>
            </a:r>
            <a:r>
              <a:rPr lang="en-US" sz="1200" dirty="0" err="1"/>
              <a:t>seaquark</a:t>
            </a:r>
            <a:r>
              <a:rPr lang="en-US" sz="1200" dirty="0"/>
              <a:t> </a:t>
            </a:r>
            <a:r>
              <a:rPr lang="en-US" sz="1200" dirty="0" err="1"/>
              <a:t>Sivers</a:t>
            </a:r>
            <a:r>
              <a:rPr lang="en-US" sz="1200" dirty="0"/>
              <a:t> distributions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/>
              <a:t>@ large x = 0.1~0.4 where significant </a:t>
            </a:r>
            <a:r>
              <a:rPr lang="en-US" sz="1200" dirty="0" err="1"/>
              <a:t>Sivers</a:t>
            </a:r>
            <a:r>
              <a:rPr lang="en-US" sz="1200" dirty="0"/>
              <a:t> Asymmetry observed in pol. SIDIS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/>
              <a:t>Sea-quark’s </a:t>
            </a:r>
            <a:r>
              <a:rPr lang="en-US" sz="1200" dirty="0" err="1"/>
              <a:t>Sivers</a:t>
            </a:r>
            <a:r>
              <a:rPr lang="en-US" sz="1200" dirty="0"/>
              <a:t> </a:t>
            </a:r>
            <a:r>
              <a:rPr lang="en-US" sz="1200" dirty="0" err="1"/>
              <a:t>Funcs</a:t>
            </a:r>
            <a:r>
              <a:rPr lang="en-US" sz="1200" dirty="0"/>
              <a:t> poorly known</a:t>
            </a:r>
          </a:p>
        </p:txBody>
      </p:sp>
      <p:pic>
        <p:nvPicPr>
          <p:cNvPr id="13" name="Picture 12" descr="DY_idealsetup_projected_1031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21" y="2160981"/>
            <a:ext cx="2877844" cy="2675738"/>
          </a:xfrm>
          <a:prstGeom prst="rect">
            <a:avLst/>
          </a:prstGeom>
        </p:spPr>
      </p:pic>
      <p:pic>
        <p:nvPicPr>
          <p:cNvPr id="18" name="Picture 8" descr="x1x2_accep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5364" y="2263374"/>
            <a:ext cx="3182736" cy="250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4859688" y="1047612"/>
          <a:ext cx="2997076" cy="116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3" name="Equation" r:id="rId5" imgW="2946400" imgH="1143000" progId="Equation.3">
                  <p:embed/>
                </p:oleObj>
              </mc:Choice>
              <mc:Fallback>
                <p:oleObj name="Equation" r:id="rId5" imgW="2946400" imgH="114300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688" y="1047612"/>
                        <a:ext cx="2997076" cy="11626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4475364" y="3181350"/>
            <a:ext cx="384324" cy="488950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619751" y="3581401"/>
            <a:ext cx="6350" cy="685800"/>
          </a:xfrm>
          <a:prstGeom prst="straightConnector1">
            <a:avLst/>
          </a:prstGeom>
          <a:ln w="53975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26773" y="3568700"/>
            <a:ext cx="9364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90"/>
                </a:solidFill>
              </a:rPr>
              <a:t>Current E906 </a:t>
            </a:r>
          </a:p>
          <a:p>
            <a:r>
              <a:rPr lang="en-US" sz="1050" dirty="0">
                <a:solidFill>
                  <a:srgbClr val="000090"/>
                </a:solidFill>
              </a:rPr>
              <a:t>Coverage</a:t>
            </a:r>
          </a:p>
        </p:txBody>
      </p:sp>
      <p:sp>
        <p:nvSpPr>
          <p:cNvPr id="22" name="Oval 21"/>
          <p:cNvSpPr/>
          <p:nvPr/>
        </p:nvSpPr>
        <p:spPr>
          <a:xfrm>
            <a:off x="6729615" y="1753088"/>
            <a:ext cx="384324" cy="439644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082322" y="3359150"/>
            <a:ext cx="904302" cy="0"/>
          </a:xfrm>
          <a:prstGeom prst="straightConnector1">
            <a:avLst/>
          </a:prstGeom>
          <a:ln w="53975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75244" y="2711451"/>
            <a:ext cx="12272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E906 Coverage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02677" y="1986375"/>
            <a:ext cx="9211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Pol. Target</a:t>
            </a:r>
          </a:p>
        </p:txBody>
      </p:sp>
    </p:spTree>
    <p:extLst>
      <p:ext uri="{BB962C8B-B14F-4D97-AF65-F5344CB8AC3E}">
        <p14:creationId xmlns:p14="http://schemas.microsoft.com/office/powerpoint/2010/main" val="2506979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9C5D-8138-4B4B-8BEC-EE70600F9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773" y="99388"/>
            <a:ext cx="5082739" cy="593949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61127-E3B6-1245-98B0-08E8F5D0F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8" y="828989"/>
            <a:ext cx="5915025" cy="382088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Overview of latest TMD physics</a:t>
            </a:r>
          </a:p>
          <a:p>
            <a:pPr lvl="1"/>
            <a:r>
              <a:rPr lang="en-US" dirty="0"/>
              <a:t>Recent highlights and global fits</a:t>
            </a:r>
          </a:p>
          <a:p>
            <a:pPr lvl="2"/>
            <a:r>
              <a:rPr lang="en-US" dirty="0"/>
              <a:t>RHIC/W, charged hadrons, J/Psi, Charm</a:t>
            </a:r>
          </a:p>
          <a:p>
            <a:pPr lvl="2"/>
            <a:r>
              <a:rPr lang="en-US" dirty="0"/>
              <a:t>COMPASS DY, </a:t>
            </a:r>
            <a:r>
              <a:rPr lang="en-US" dirty="0" err="1"/>
              <a:t>JLab</a:t>
            </a:r>
            <a:r>
              <a:rPr lang="en-US" dirty="0"/>
              <a:t>   </a:t>
            </a:r>
          </a:p>
          <a:p>
            <a:r>
              <a:rPr lang="en-US" dirty="0" err="1"/>
              <a:t>SeaQuest</a:t>
            </a:r>
            <a:r>
              <a:rPr lang="en-US" dirty="0"/>
              <a:t> opportunities</a:t>
            </a:r>
          </a:p>
          <a:p>
            <a:pPr lvl="1"/>
            <a:r>
              <a:rPr lang="en-US" dirty="0"/>
              <a:t>Sea quark </a:t>
            </a:r>
            <a:r>
              <a:rPr lang="en-US" dirty="0" err="1"/>
              <a:t>Sivers</a:t>
            </a:r>
            <a:r>
              <a:rPr lang="en-US" dirty="0"/>
              <a:t>, </a:t>
            </a:r>
          </a:p>
          <a:p>
            <a:pPr lvl="2"/>
            <a:r>
              <a:rPr lang="en-US" dirty="0" err="1">
                <a:solidFill>
                  <a:srgbClr val="00B050"/>
                </a:solidFill>
              </a:rPr>
              <a:t>ubar</a:t>
            </a:r>
            <a:r>
              <a:rPr lang="en-US" dirty="0"/>
              <a:t> &amp; </a:t>
            </a:r>
            <a:r>
              <a:rPr lang="en-US" dirty="0" err="1">
                <a:solidFill>
                  <a:srgbClr val="FF0000"/>
                </a:solidFill>
              </a:rPr>
              <a:t>dbar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/>
              <a:t>Gluon </a:t>
            </a:r>
            <a:r>
              <a:rPr lang="en-US" dirty="0" err="1"/>
              <a:t>Sivers</a:t>
            </a:r>
            <a:r>
              <a:rPr lang="en-US" dirty="0"/>
              <a:t> at valence region </a:t>
            </a:r>
          </a:p>
          <a:p>
            <a:pPr lvl="1"/>
            <a:r>
              <a:rPr lang="en-US" dirty="0" err="1">
                <a:solidFill>
                  <a:srgbClr val="92D050"/>
                </a:solidFill>
              </a:rPr>
              <a:t>Transversity</a:t>
            </a:r>
            <a:r>
              <a:rPr lang="en-US" dirty="0">
                <a:solidFill>
                  <a:srgbClr val="92D050"/>
                </a:solidFill>
              </a:rPr>
              <a:t> distributions</a:t>
            </a:r>
          </a:p>
          <a:p>
            <a:pPr lvl="1"/>
            <a:r>
              <a:rPr lang="en-US" dirty="0"/>
              <a:t>Experimental observables </a:t>
            </a:r>
          </a:p>
          <a:p>
            <a:pPr lvl="2"/>
            <a:r>
              <a:rPr lang="en-US" dirty="0"/>
              <a:t>J/Psi  </a:t>
            </a:r>
          </a:p>
          <a:p>
            <a:pPr lvl="2"/>
            <a:r>
              <a:rPr lang="en-US" dirty="0"/>
              <a:t>Open charm</a:t>
            </a:r>
          </a:p>
          <a:p>
            <a:r>
              <a:rPr lang="en-US" dirty="0"/>
              <a:t>Day-1 physics</a:t>
            </a:r>
          </a:p>
          <a:p>
            <a:pPr lvl="1"/>
            <a:r>
              <a:rPr lang="en-US" dirty="0"/>
              <a:t>Positive signal confirmation </a:t>
            </a:r>
          </a:p>
          <a:p>
            <a:pPr lvl="1"/>
            <a:r>
              <a:rPr lang="en-US" dirty="0"/>
              <a:t>Target and dump separation</a:t>
            </a:r>
          </a:p>
          <a:p>
            <a:pPr lvl="1"/>
            <a:r>
              <a:rPr lang="en-US" dirty="0"/>
              <a:t>Trigger optimization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3FC949D-BED5-9442-86E0-B3304455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59CC-8FFC-4F41-ADBE-F006DCBEC7F8}" type="datetime1">
              <a:rPr lang="en-US" smtClean="0"/>
              <a:t>7/26/18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5CDC251-5295-314B-A8FB-9067D0A5E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85C5F47-3242-7A40-8FC9-C106C454C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F1EE1932-040D-0947-8AC8-12E7407E4F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6027244">
            <a:off x="5963801" y="464373"/>
            <a:ext cx="1676297" cy="1344422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008285-C036-8140-A17D-73B3E0953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191" y="2490002"/>
            <a:ext cx="204787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56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717" y="101656"/>
            <a:ext cx="6106677" cy="889781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2700" dirty="0">
                <a:solidFill>
                  <a:srgbClr val="FF0000"/>
                </a:solidFill>
              </a:rPr>
              <a:t>Four Decades of Transverse Spin Measurements </a:t>
            </a:r>
            <a:br>
              <a:rPr lang="en-US" sz="2700" dirty="0"/>
            </a:br>
            <a:r>
              <a:rPr lang="en-US" sz="2700" dirty="0"/>
              <a:t>- Do we understand the physics?</a:t>
            </a:r>
            <a:br>
              <a:rPr lang="en-US" sz="2700" dirty="0"/>
            </a:br>
            <a:r>
              <a:rPr lang="en-US" sz="2700" dirty="0">
                <a:solidFill>
                  <a:srgbClr val="0000FF"/>
                </a:solidFill>
              </a:rPr>
              <a:t> </a:t>
            </a:r>
            <a:endParaRPr lang="en-US" sz="2700" dirty="0">
              <a:solidFill>
                <a:schemeClr val="hlink"/>
              </a:solidFill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7C0578-4028-B74A-8008-DBE624DE8967}" type="datetime1">
              <a:rPr lang="en-US" smtClean="0"/>
              <a:t>7/26/18</a:t>
            </a:fld>
            <a:endParaRPr lang="en-US"/>
          </a:p>
        </p:txBody>
      </p:sp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0469-EDD8-4C4A-9960-010C804692F1}" type="slidenum">
              <a:rPr lang="en-US"/>
              <a:pPr>
                <a:defRPr/>
              </a:pPr>
              <a:t>36</a:t>
            </a:fld>
            <a:endParaRPr lang="en-US"/>
          </a:p>
        </p:txBody>
      </p:sp>
      <p:pic>
        <p:nvPicPr>
          <p:cNvPr id="16390" name="Picture 4" descr="zg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428875"/>
            <a:ext cx="1894285" cy="189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4655344" y="1552575"/>
          <a:ext cx="1552575" cy="1930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" name="Picture" r:id="rId5" imgW="2187747" imgH="2141307" progId="Word.Picture.8">
                  <p:embed/>
                </p:oleObj>
              </mc:Choice>
              <mc:Fallback>
                <p:oleObj name="Picture" r:id="rId5" imgW="2187747" imgH="2141307" progId="Word.Picture.8">
                  <p:embed/>
                  <p:pic>
                    <p:nvPicPr>
                      <p:cNvPr id="163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540"/>
                      <a:stretch>
                        <a:fillRect/>
                      </a:stretch>
                    </p:blipFill>
                    <p:spPr bwMode="auto">
                      <a:xfrm>
                        <a:off x="4655344" y="1552575"/>
                        <a:ext cx="1552575" cy="19300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7"/>
          <a:srcRect l="32813" t="25000" r="23438" b="17500"/>
          <a:stretch>
            <a:fillRect/>
          </a:stretch>
        </p:blipFill>
        <p:spPr bwMode="auto">
          <a:xfrm>
            <a:off x="3037285" y="2031206"/>
            <a:ext cx="1618059" cy="159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151585" y="3627835"/>
            <a:ext cx="16061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en-US" sz="1200">
                <a:latin typeface="Calibri" charset="0"/>
              </a:rPr>
              <a:t>PRD65, 092008 (2002)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1360885" y="4208860"/>
            <a:ext cx="13211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PRL36, 929 (1976)</a:t>
            </a: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1653778" y="2118122"/>
            <a:ext cx="143776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Calibri" charset="0"/>
              </a:rPr>
              <a:t>ZGS 12 GeV beam</a:t>
            </a: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3037285" y="1688306"/>
            <a:ext cx="145616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Calibri" charset="0"/>
              </a:rPr>
              <a:t>AGS 22 GeV beam</a:t>
            </a: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4643438" y="1279922"/>
            <a:ext cx="162095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Calibri" charset="0"/>
              </a:rPr>
              <a:t>FNAL 200 GeV beam</a:t>
            </a:r>
          </a:p>
        </p:txBody>
      </p:sp>
      <p:sp>
        <p:nvSpPr>
          <p:cNvPr id="16397" name="Text Box 14"/>
          <p:cNvSpPr txBox="1">
            <a:spLocks noChangeArrowheads="1"/>
          </p:cNvSpPr>
          <p:nvPr/>
        </p:nvSpPr>
        <p:spPr bwMode="auto">
          <a:xfrm>
            <a:off x="4757737" y="3519488"/>
            <a:ext cx="1399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charset="0"/>
              </a:rPr>
              <a:t>PLB261, 201 (1991)</a:t>
            </a:r>
          </a:p>
          <a:p>
            <a:r>
              <a:rPr lang="en-US" sz="1200" dirty="0">
                <a:latin typeface="Calibri" charset="0"/>
              </a:rPr>
              <a:t>PLB264, 462 (1991)</a:t>
            </a:r>
          </a:p>
        </p:txBody>
      </p:sp>
      <p:sp>
        <p:nvSpPr>
          <p:cNvPr id="16398" name="Text Box 13"/>
          <p:cNvSpPr txBox="1">
            <a:spLocks noChangeArrowheads="1"/>
          </p:cNvSpPr>
          <p:nvPr/>
        </p:nvSpPr>
        <p:spPr bwMode="auto">
          <a:xfrm>
            <a:off x="6465823" y="613565"/>
            <a:ext cx="151676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 dirty="0">
                <a:latin typeface="Calibri" charset="0"/>
              </a:rPr>
              <a:t>RHIC 200 </a:t>
            </a:r>
            <a:r>
              <a:rPr lang="en-US" sz="1350" dirty="0" err="1">
                <a:latin typeface="Calibri" charset="0"/>
              </a:rPr>
              <a:t>GeV</a:t>
            </a:r>
            <a:r>
              <a:rPr lang="en-US" sz="1350" dirty="0">
                <a:latin typeface="Calibri" charset="0"/>
              </a:rPr>
              <a:t> CMS</a:t>
            </a:r>
          </a:p>
        </p:txBody>
      </p:sp>
      <p:pic>
        <p:nvPicPr>
          <p:cNvPr id="16399" name="Picture 16" descr="prl_fig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79356" y="906328"/>
            <a:ext cx="1700213" cy="166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0" name="Text Box 17"/>
          <p:cNvSpPr txBox="1">
            <a:spLocks noChangeArrowheads="1"/>
          </p:cNvSpPr>
          <p:nvPr/>
        </p:nvSpPr>
        <p:spPr bwMode="auto">
          <a:xfrm>
            <a:off x="1232297" y="4481513"/>
            <a:ext cx="255390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sz="1500" dirty="0">
                <a:solidFill>
                  <a:srgbClr val="FF0000"/>
                </a:solidFill>
                <a:latin typeface="Times New Roman" charset="0"/>
              </a:rPr>
              <a:t>Non-</a:t>
            </a:r>
            <a:r>
              <a:rPr lang="en-US" sz="15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15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5681663" y="4445794"/>
            <a:ext cx="215796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sz="15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15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2" name="Line 19"/>
          <p:cNvSpPr>
            <a:spLocks noChangeShapeType="1"/>
          </p:cNvSpPr>
          <p:nvPr/>
        </p:nvSpPr>
        <p:spPr bwMode="auto">
          <a:xfrm>
            <a:off x="3829050" y="4629150"/>
            <a:ext cx="16002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403" name="Text Box 20"/>
          <p:cNvSpPr txBox="1">
            <a:spLocks noChangeArrowheads="1"/>
          </p:cNvSpPr>
          <p:nvPr/>
        </p:nvSpPr>
        <p:spPr bwMode="auto">
          <a:xfrm>
            <a:off x="6520790" y="2435092"/>
            <a:ext cx="93807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 dirty="0">
                <a:latin typeface="Calibri" charset="0"/>
              </a:rPr>
              <a:t>PRL (2004)</a:t>
            </a:r>
          </a:p>
        </p:txBody>
      </p:sp>
      <p:sp>
        <p:nvSpPr>
          <p:cNvPr id="16404" name="TextBox 55"/>
          <p:cNvSpPr txBox="1">
            <a:spLocks noChangeArrowheads="1"/>
          </p:cNvSpPr>
          <p:nvPr/>
        </p:nvSpPr>
        <p:spPr bwMode="auto">
          <a:xfrm>
            <a:off x="1360885" y="885024"/>
            <a:ext cx="3294458" cy="78483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charset="0"/>
              </a:rPr>
              <a:t>Large Transverse Single Spin Asymmetry (TSSA) in forward hadron production persists up to top RHIC energy.</a:t>
            </a:r>
            <a:endParaRPr lang="en-US" sz="12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640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78377">
            <a:off x="6169921" y="2710364"/>
            <a:ext cx="1806179" cy="14454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51661" y="4112108"/>
            <a:ext cx="1922449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 err="1"/>
              <a:t>Sivers</a:t>
            </a:r>
            <a:r>
              <a:rPr lang="en-US" sz="1350" dirty="0"/>
              <a:t>, Collins, Twist-3 ….</a:t>
            </a:r>
          </a:p>
        </p:txBody>
      </p:sp>
    </p:spTree>
    <p:extLst>
      <p:ext uri="{BB962C8B-B14F-4D97-AF65-F5344CB8AC3E}">
        <p14:creationId xmlns:p14="http://schemas.microsoft.com/office/powerpoint/2010/main" val="2779137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422C-D8F5-E445-82F3-C2E86F5C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951" y="131542"/>
            <a:ext cx="5915025" cy="99417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Nucleon 3-D Structure and TMD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02CED-C9E4-CC4F-B74B-1EDECFA6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BDFB5-E854-6040-9345-2EA7C2647C2F}" type="datetime1">
              <a:rPr lang="en-US" smtClean="0"/>
              <a:t>7/26/18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90E30-8D43-CF49-8B65-BED3CA7C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CB53F-53BB-E24E-BDBB-D4C7C15E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4E532107-54EE-4744-8531-EFD7DB9DDC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6344901">
            <a:off x="5362973" y="1045782"/>
            <a:ext cx="1682259" cy="1467784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D5C458-B449-AC44-83B3-24714B0D6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265" y="1365988"/>
            <a:ext cx="3297896" cy="2929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FE1ABE-1AE8-794F-BFDA-AE699FD23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160" y="2847247"/>
            <a:ext cx="2818563" cy="1642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24217-8DBC-514C-BA76-7FA386263617}"/>
              </a:ext>
            </a:extLst>
          </p:cNvPr>
          <p:cNvSpPr txBox="1"/>
          <p:nvPr/>
        </p:nvSpPr>
        <p:spPr>
          <a:xfrm>
            <a:off x="1891928" y="4354232"/>
            <a:ext cx="296985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TMD: f(x, </a:t>
            </a:r>
            <a:r>
              <a:rPr lang="en-US" sz="1350" dirty="0" err="1"/>
              <a:t>k</a:t>
            </a:r>
            <a:r>
              <a:rPr lang="en-US" sz="1350" baseline="-25000" dirty="0" err="1"/>
              <a:t>T</a:t>
            </a:r>
            <a:r>
              <a:rPr lang="en-US" sz="1350" dirty="0"/>
              <a:t>), </a:t>
            </a:r>
          </a:p>
          <a:p>
            <a:r>
              <a:rPr lang="en-US" sz="1350" dirty="0" err="1"/>
              <a:t>Sivers</a:t>
            </a:r>
            <a:r>
              <a:rPr lang="en-US" sz="1350" dirty="0"/>
              <a:t> functions, quark </a:t>
            </a:r>
            <a:r>
              <a:rPr lang="en-US" sz="1350" dirty="0" err="1"/>
              <a:t>transversity</a:t>
            </a:r>
            <a:r>
              <a:rPr lang="en-US" sz="1350" dirty="0"/>
              <a:t> etc. </a:t>
            </a:r>
          </a:p>
        </p:txBody>
      </p:sp>
    </p:spTree>
    <p:extLst>
      <p:ext uri="{BB962C8B-B14F-4D97-AF65-F5344CB8AC3E}">
        <p14:creationId xmlns:p14="http://schemas.microsoft.com/office/powerpoint/2010/main" val="1969915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499372" y="951430"/>
            <a:ext cx="342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dirty="0"/>
              <a:t> </a:t>
            </a:r>
            <a:r>
              <a:rPr kumimoji="0" lang="en-US" altLang="ja-JP" sz="15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15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15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15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314450" y="951430"/>
            <a:ext cx="30405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b="1" dirty="0">
                <a:solidFill>
                  <a:srgbClr val="0000CC"/>
                </a:solidFill>
              </a:rPr>
              <a:t>(</a:t>
            </a:r>
            <a:r>
              <a:rPr kumimoji="0" lang="en-US" altLang="ja-JP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b="1" dirty="0">
                <a:solidFill>
                  <a:srgbClr val="0000CC"/>
                </a:solidFill>
              </a:rPr>
              <a:t>) </a:t>
            </a:r>
            <a:r>
              <a:rPr kumimoji="0" lang="en-US" altLang="ja-JP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dirty="0">
                <a:solidFill>
                  <a:srgbClr val="0000CC"/>
                </a:solidFill>
              </a:rPr>
              <a:t> </a:t>
            </a:r>
            <a:br>
              <a:rPr kumimoji="0" lang="en-US" altLang="ja-JP" dirty="0">
                <a:solidFill>
                  <a:srgbClr val="0000CC"/>
                </a:solidFill>
              </a:rPr>
            </a:br>
            <a:r>
              <a:rPr kumimoji="0" lang="en-US" altLang="ja-JP" sz="1500" dirty="0"/>
              <a:t>correlation proton spin &amp; </a:t>
            </a:r>
            <a:r>
              <a:rPr kumimoji="0" lang="en-US" altLang="ja-JP" sz="1500" dirty="0" err="1"/>
              <a:t>parton</a:t>
            </a:r>
            <a:r>
              <a:rPr kumimoji="0" lang="en-US" altLang="ja-JP" sz="1500" dirty="0"/>
              <a:t> </a:t>
            </a:r>
            <a:r>
              <a:rPr kumimoji="0" lang="en-US" altLang="ja-JP" sz="1500" dirty="0" err="1"/>
              <a:t>k</a:t>
            </a:r>
            <a:r>
              <a:rPr kumimoji="0" lang="en-US" altLang="ja-JP" sz="1500" baseline="-25000" dirty="0" err="1"/>
              <a:t>T</a:t>
            </a:r>
            <a:endParaRPr kumimoji="0" lang="en-US" altLang="ja-JP" sz="15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4680347" y="1761660"/>
            <a:ext cx="3086100" cy="2168129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15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15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15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5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15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1350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15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15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15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15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15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15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15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1143000" y="883"/>
            <a:ext cx="6784258" cy="9477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2400" dirty="0"/>
              <a:t>Probe the Underlying Physics via Hard Scatterings</a:t>
            </a:r>
            <a:br>
              <a:rPr lang="en-US" altLang="ja-JP" sz="2400" dirty="0"/>
            </a:br>
            <a:r>
              <a:rPr lang="en-US" altLang="ja-JP" sz="2400" dirty="0"/>
              <a:t>TMD vs Collinear Twist-3 Factorizations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6D42-3A9E-6449-9588-747325173FEE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557213" indent="-2143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857250" indent="-1714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200150" indent="-1714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1543050" indent="-1714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38</a:t>
            </a:fld>
            <a:endParaRPr lang="en-US" altLang="ja-JP"/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1371600" y="1626466"/>
            <a:ext cx="3034904" cy="2168129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15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15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15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15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15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15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5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15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1350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1350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6451997" y="2230766"/>
            <a:ext cx="0" cy="40005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350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6337697" y="1945017"/>
            <a:ext cx="3429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1500" b="1">
                <a:solidFill>
                  <a:srgbClr val="FF0000"/>
                </a:solidFill>
              </a:rPr>
              <a:t>S</a:t>
            </a:r>
            <a:r>
              <a:rPr kumimoji="0" lang="en-US" altLang="ja-JP" sz="1500" b="1" baseline="-25000">
                <a:solidFill>
                  <a:srgbClr val="FF0000"/>
                </a:solidFill>
              </a:rPr>
              <a:t>q</a:t>
            </a:r>
            <a:endParaRPr kumimoji="0" lang="en-US" altLang="ja-JP" sz="15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1846858" y="1818810"/>
            <a:ext cx="238879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050" b="1" dirty="0" err="1">
                <a:latin typeface="Times" pitchFamily="18" charset="0"/>
              </a:rPr>
              <a:t>Phys</a:t>
            </a:r>
            <a:r>
              <a:rPr lang="en-US" altLang="ja-JP" sz="105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6214790" y="1761660"/>
            <a:ext cx="171874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050" b="1" dirty="0" err="1">
                <a:latin typeface="Times" pitchFamily="18" charset="0"/>
              </a:rPr>
              <a:t>Nucl</a:t>
            </a:r>
            <a:r>
              <a:rPr lang="en-US" altLang="ja-JP" sz="1050" b="1" dirty="0">
                <a:latin typeface="Times" pitchFamily="18" charset="0"/>
              </a:rPr>
              <a:t> </a:t>
            </a:r>
            <a:r>
              <a:rPr lang="en-US" altLang="ja-JP" sz="1050" b="1" dirty="0" err="1">
                <a:latin typeface="Times" pitchFamily="18" charset="0"/>
              </a:rPr>
              <a:t>Phys</a:t>
            </a:r>
            <a:r>
              <a:rPr lang="en-US" altLang="ja-JP" sz="105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385645" y="4075581"/>
            <a:ext cx="6541613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b="1" dirty="0">
                <a:solidFill>
                  <a:srgbClr val="FF0000"/>
                </a:solidFill>
              </a:rPr>
              <a:t>Collinear Twist-3 (RHIC, </a:t>
            </a:r>
            <a:r>
              <a:rPr kumimoji="0" lang="en-US" altLang="ja-JP" b="1" dirty="0" err="1">
                <a:solidFill>
                  <a:srgbClr val="FF0000"/>
                </a:solidFill>
              </a:rPr>
              <a:t>Fermilab</a:t>
            </a:r>
            <a:r>
              <a:rPr kumimoji="0" lang="en-US" altLang="ja-JP" b="1" dirty="0">
                <a:solidFill>
                  <a:srgbClr val="FF0000"/>
                </a:solidFill>
              </a:rPr>
              <a:t>):</a:t>
            </a:r>
            <a:r>
              <a:rPr kumimoji="0" lang="en-US" altLang="ja-JP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1500" dirty="0"/>
              <a:t>    quark-gluon/gluon-gluon correlation</a:t>
            </a:r>
            <a:endParaRPr kumimoji="0" lang="en-US" altLang="ja-JP" sz="15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>
            <p:extLst/>
          </p:nvPr>
        </p:nvGraphicFramePr>
        <p:xfrm>
          <a:off x="1314450" y="3473495"/>
          <a:ext cx="2280027" cy="415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3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3473495"/>
                        <a:ext cx="2280027" cy="4156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>
            <p:extLst/>
          </p:nvPr>
        </p:nvGraphicFramePr>
        <p:xfrm>
          <a:off x="4572000" y="3535960"/>
          <a:ext cx="2275866" cy="40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4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535960"/>
                        <a:ext cx="2275866" cy="402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24628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ustomShape 1"/>
          <p:cNvSpPr/>
          <p:nvPr/>
        </p:nvSpPr>
        <p:spPr>
          <a:xfrm>
            <a:off x="1485900" y="67500"/>
            <a:ext cx="6170850" cy="85590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 anchor="ctr"/>
          <a:lstStyle/>
          <a:p>
            <a:pPr algn="ctr">
              <a:lnSpc>
                <a:spcPct val="100000"/>
              </a:lnSpc>
            </a:pPr>
            <a:r>
              <a:rPr lang="en-US" sz="2700" dirty="0">
                <a:solidFill>
                  <a:srgbClr val="FF0000"/>
                </a:solidFill>
                <a:latin typeface="Calibri"/>
              </a:rPr>
              <a:t>Hadron TSSA in </a:t>
            </a:r>
            <a:r>
              <a:rPr lang="en-US" sz="2700" dirty="0" err="1">
                <a:solidFill>
                  <a:srgbClr val="FF0000"/>
                </a:solidFill>
                <a:latin typeface="Calibri"/>
              </a:rPr>
              <a:t>p+p</a:t>
            </a:r>
            <a:r>
              <a:rPr lang="en-US" sz="2700" dirty="0">
                <a:solidFill>
                  <a:srgbClr val="FF0000"/>
                </a:solidFill>
                <a:latin typeface="Calibri"/>
              </a:rPr>
              <a:t> in Twist-3 Framework</a:t>
            </a:r>
          </a:p>
        </p:txBody>
      </p:sp>
      <p:sp>
        <p:nvSpPr>
          <p:cNvPr id="581" name="CustomShape 4"/>
          <p:cNvSpPr/>
          <p:nvPr/>
        </p:nvSpPr>
        <p:spPr>
          <a:xfrm>
            <a:off x="6057810" y="4767390"/>
            <a:ext cx="1598940" cy="27243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 anchor="ctr"/>
          <a:lstStyle/>
          <a:p>
            <a:pPr algn="r">
              <a:lnSpc>
                <a:spcPct val="100000"/>
              </a:lnSpc>
            </a:pPr>
            <a:fld id="{1EEBE60D-9B8C-48DA-B4D3-6EA1207CCBFD}" type="slidenum">
              <a:rPr lang="en-US" sz="900">
                <a:solidFill>
                  <a:srgbClr val="8B8B8B"/>
                </a:solidFill>
                <a:latin typeface="Calibri"/>
              </a:rPr>
              <a:t>39</a:t>
            </a:fld>
            <a:endParaRPr sz="1350"/>
          </a:p>
        </p:txBody>
      </p:sp>
      <p:pic>
        <p:nvPicPr>
          <p:cNvPr id="582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485900" y="929045"/>
            <a:ext cx="5951340" cy="2605770"/>
          </a:xfrm>
          <a:prstGeom prst="rect">
            <a:avLst/>
          </a:prstGeom>
          <a:ln>
            <a:noFill/>
          </a:ln>
        </p:spPr>
      </p:pic>
      <p:sp>
        <p:nvSpPr>
          <p:cNvPr id="583" name="CustomShape 5"/>
          <p:cNvSpPr/>
          <p:nvPr/>
        </p:nvSpPr>
        <p:spPr>
          <a:xfrm>
            <a:off x="5673674" y="689065"/>
            <a:ext cx="2228310" cy="272430"/>
          </a:xfrm>
          <a:prstGeom prst="rect">
            <a:avLst/>
          </a:prstGeom>
          <a:noFill/>
          <a:ln>
            <a:noFill/>
          </a:ln>
        </p:spPr>
        <p:txBody>
          <a:bodyPr wrap="none" lIns="67500" tIns="33750" rIns="67500" bIns="33750"/>
          <a:lstStyle/>
          <a:p>
            <a:pPr>
              <a:lnSpc>
                <a:spcPct val="100000"/>
              </a:lnSpc>
            </a:pPr>
            <a:r>
              <a:rPr lang="en-US" sz="1050" dirty="0" err="1">
                <a:latin typeface="Calibri"/>
              </a:rPr>
              <a:t>Qiu</a:t>
            </a:r>
            <a:r>
              <a:rPr lang="en-US" sz="1050" dirty="0">
                <a:latin typeface="Calibri"/>
              </a:rPr>
              <a:t> &amp; </a:t>
            </a:r>
            <a:r>
              <a:rPr lang="en-US" sz="1050" dirty="0" err="1">
                <a:latin typeface="Calibri"/>
              </a:rPr>
              <a:t>Sterman</a:t>
            </a:r>
            <a:r>
              <a:rPr lang="en-US" sz="1050" dirty="0">
                <a:latin typeface="Calibri"/>
              </a:rPr>
              <a:t>  PRD 59 (1998)</a:t>
            </a:r>
            <a:endParaRPr sz="1350" dirty="0"/>
          </a:p>
        </p:txBody>
      </p:sp>
      <p:sp>
        <p:nvSpPr>
          <p:cNvPr id="584" name="CustomShape 6"/>
          <p:cNvSpPr/>
          <p:nvPr/>
        </p:nvSpPr>
        <p:spPr>
          <a:xfrm>
            <a:off x="2832043" y="3695385"/>
            <a:ext cx="4302104" cy="868100"/>
          </a:xfrm>
          <a:prstGeom prst="rect">
            <a:avLst/>
          </a:prstGeom>
          <a:noFill/>
          <a:ln>
            <a:noFill/>
          </a:ln>
        </p:spPr>
        <p:txBody>
          <a:bodyPr wrap="none" lIns="67500" tIns="33750" rIns="67500" bIns="3375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FF3333"/>
                </a:solidFill>
                <a:latin typeface="Calibri"/>
              </a:rPr>
              <a:t>1</a:t>
            </a:r>
            <a:r>
              <a:rPr lang="en-US" sz="1200" baseline="30000" dirty="0">
                <a:solidFill>
                  <a:srgbClr val="FF3333"/>
                </a:solidFill>
                <a:latin typeface="Calibri"/>
              </a:rPr>
              <a:t>st</a:t>
            </a:r>
            <a:r>
              <a:rPr lang="en-US" sz="1200" dirty="0">
                <a:solidFill>
                  <a:srgbClr val="FF3333"/>
                </a:solidFill>
                <a:latin typeface="Calibri"/>
              </a:rPr>
              <a:t> term:  twsit-3 correlation functions, “</a:t>
            </a:r>
            <a:r>
              <a:rPr lang="en-US" sz="1200" dirty="0" err="1">
                <a:solidFill>
                  <a:srgbClr val="FF3333"/>
                </a:solidFill>
                <a:latin typeface="Calibri"/>
              </a:rPr>
              <a:t>Sivers</a:t>
            </a:r>
            <a:r>
              <a:rPr lang="en-US" sz="1200" dirty="0">
                <a:solidFill>
                  <a:srgbClr val="FF3333"/>
                </a:solidFill>
                <a:latin typeface="Calibri"/>
              </a:rPr>
              <a:t>”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1C3EBD"/>
                </a:solidFill>
                <a:latin typeface="Calibri"/>
              </a:rPr>
              <a:t>2</a:t>
            </a:r>
            <a:r>
              <a:rPr lang="en-US" sz="1200" baseline="30000" dirty="0">
                <a:solidFill>
                  <a:srgbClr val="1C3EBD"/>
                </a:solidFill>
                <a:latin typeface="Calibri"/>
              </a:rPr>
              <a:t>nd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term: twist-2 </a:t>
            </a:r>
            <a:r>
              <a:rPr lang="en-US" sz="1200" dirty="0" err="1">
                <a:solidFill>
                  <a:srgbClr val="1C3EBD"/>
                </a:solidFill>
                <a:latin typeface="Calibri"/>
              </a:rPr>
              <a:t>transversity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* twist-3 from </a:t>
            </a:r>
            <a:r>
              <a:rPr lang="en-US" sz="1200" dirty="0" err="1">
                <a:solidFill>
                  <a:srgbClr val="1C3EBD"/>
                </a:solidFill>
                <a:latin typeface="Calibri"/>
              </a:rPr>
              <a:t>unpol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beam (expected small)</a:t>
            </a:r>
            <a:endParaRPr sz="1200" dirty="0">
              <a:solidFill>
                <a:srgbClr val="1C3EBD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B050"/>
                </a:solidFill>
                <a:latin typeface="Calibri"/>
              </a:rPr>
              <a:t>3</a:t>
            </a:r>
            <a:r>
              <a:rPr lang="en-US" sz="1200" baseline="30000" dirty="0">
                <a:solidFill>
                  <a:srgbClr val="00B050"/>
                </a:solidFill>
                <a:latin typeface="Calibri"/>
              </a:rPr>
              <a:t>rd</a:t>
            </a:r>
            <a:r>
              <a:rPr lang="en-US" sz="1200" dirty="0">
                <a:solidFill>
                  <a:srgbClr val="00B050"/>
                </a:solidFill>
                <a:latin typeface="Calibri"/>
              </a:rPr>
              <a:t> term: twist-2 </a:t>
            </a:r>
            <a:r>
              <a:rPr lang="en-US" sz="1200" dirty="0" err="1">
                <a:solidFill>
                  <a:srgbClr val="00B050"/>
                </a:solidFill>
                <a:latin typeface="Calibri"/>
              </a:rPr>
              <a:t>transversity</a:t>
            </a:r>
            <a:r>
              <a:rPr lang="en-US" sz="1200" dirty="0">
                <a:solidFill>
                  <a:srgbClr val="00B050"/>
                </a:solidFill>
                <a:latin typeface="Calibri"/>
              </a:rPr>
              <a:t> * twist-3 FF, “Collins”  </a:t>
            </a:r>
            <a:endParaRPr sz="12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sz="135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265387" y="1318137"/>
            <a:ext cx="3868760" cy="409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265387" y="2087064"/>
            <a:ext cx="3868760" cy="40996"/>
          </a:xfrm>
          <a:prstGeom prst="line">
            <a:avLst/>
          </a:prstGeom>
          <a:ln>
            <a:solidFill>
              <a:srgbClr val="1C3E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265387" y="2855991"/>
            <a:ext cx="3868760" cy="4099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85900" y="4732473"/>
            <a:ext cx="1600200" cy="273844"/>
          </a:xfrm>
        </p:spPr>
        <p:txBody>
          <a:bodyPr/>
          <a:lstStyle/>
          <a:p>
            <a:fld id="{A70CFC71-E842-D74B-8F3A-19BF1443D5DC}" type="datetime1">
              <a:rPr lang="en-US" smtClean="0"/>
              <a:t>7/26/18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75720" y="4756393"/>
            <a:ext cx="2171700" cy="273844"/>
          </a:xfrm>
        </p:spPr>
        <p:txBody>
          <a:bodyPr/>
          <a:lstStyle/>
          <a:p>
            <a:r>
              <a:rPr lang="en-US"/>
              <a:t>Ming Liu, SeaQuest/E1039 Collab. Mtg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739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8649E-C567-8540-87B7-B79A150F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F1398-0A54-164B-9FEE-CF51086A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B4C4D-4E62-3D4A-8770-32C21F6A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79840-7C07-C84C-A480-EEC022E4A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568888"/>
            <a:ext cx="4548756" cy="3006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AF346A-2180-FE4F-82AD-DE9EC232B3A6}"/>
              </a:ext>
            </a:extLst>
          </p:cNvPr>
          <p:cNvSpPr txBox="1"/>
          <p:nvPr/>
        </p:nvSpPr>
        <p:spPr>
          <a:xfrm>
            <a:off x="628650" y="1120983"/>
            <a:ext cx="8791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Year 2015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EA3565-B7C0-A04F-847C-35DBF034D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3880023" y="3208373"/>
            <a:ext cx="5253662" cy="1948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467E3C-E0B2-B845-AA70-00FD94A6809D}"/>
              </a:ext>
            </a:extLst>
          </p:cNvPr>
          <p:cNvSpPr txBox="1"/>
          <p:nvPr/>
        </p:nvSpPr>
        <p:spPr>
          <a:xfrm>
            <a:off x="457827" y="3575400"/>
            <a:ext cx="2959829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28FF"/>
                </a:solidFill>
              </a:rPr>
              <a:t>E906 targets: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H, D, C, Fe, W</a:t>
            </a:r>
          </a:p>
          <a:p>
            <a:r>
              <a:rPr lang="en-US" sz="1600" b="1" dirty="0">
                <a:solidFill>
                  <a:srgbClr val="1F28FF"/>
                </a:solidFill>
              </a:rPr>
              <a:t>E1039 targets: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Polarized protons (NH</a:t>
            </a:r>
            <a:r>
              <a:rPr lang="en-US" sz="1350" baseline="-25000" dirty="0"/>
              <a:t>3</a:t>
            </a:r>
            <a:r>
              <a:rPr lang="en-US" sz="1350" dirty="0"/>
              <a:t>)</a:t>
            </a:r>
            <a:endParaRPr lang="en-US" sz="1350" baseline="-25000" dirty="0"/>
          </a:p>
          <a:p>
            <a:pPr marL="214313" indent="-214313">
              <a:buFontTx/>
              <a:buChar char="-"/>
            </a:pPr>
            <a:r>
              <a:rPr lang="en-US" sz="1350" dirty="0"/>
              <a:t>Polarized neutrons (ND</a:t>
            </a:r>
            <a:r>
              <a:rPr lang="en-US" sz="1350" baseline="-25000" dirty="0"/>
              <a:t>3</a:t>
            </a:r>
            <a:r>
              <a:rPr lang="en-US" sz="1350" dirty="0"/>
              <a:t>)</a:t>
            </a:r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D491EE23-B4BD-0E44-B243-CCB9A6FEAE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730" y="2706131"/>
            <a:ext cx="896597" cy="22352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180820"/>
            <a:endParaRPr lang="en-US" sz="45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11373CB9-A313-5841-A1E5-3A8412D57D5B}"/>
              </a:ext>
            </a:extLst>
          </p:cNvPr>
          <p:cNvSpPr>
            <a:spLocks/>
          </p:cNvSpPr>
          <p:nvPr/>
        </p:nvSpPr>
        <p:spPr bwMode="auto">
          <a:xfrm rot="20760000">
            <a:off x="135578" y="2421079"/>
            <a:ext cx="1215554" cy="336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844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563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19ns RF, 4s spill, 0.5×10</a:t>
            </a:r>
            <a:r>
              <a:rPr lang="en-US" sz="563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 protons per spill</a:t>
            </a:r>
            <a:endParaRPr lang="en-US" sz="1013" dirty="0"/>
          </a:p>
        </p:txBody>
      </p:sp>
      <p:sp>
        <p:nvSpPr>
          <p:cNvPr id="13" name="Up Arrow Callout 12">
            <a:extLst>
              <a:ext uri="{FF2B5EF4-FFF2-40B4-BE49-F238E27FC236}">
                <a16:creationId xmlns:a16="http://schemas.microsoft.com/office/drawing/2014/main" id="{87B8F194-C9AA-7144-9418-5C83F886A51C}"/>
              </a:ext>
            </a:extLst>
          </p:cNvPr>
          <p:cNvSpPr/>
          <p:nvPr/>
        </p:nvSpPr>
        <p:spPr>
          <a:xfrm>
            <a:off x="1270382" y="2575709"/>
            <a:ext cx="95491" cy="197421"/>
          </a:xfrm>
          <a:prstGeom prst="upArrowCallo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B26115-2D56-8746-8363-68F15CD9F25D}"/>
              </a:ext>
            </a:extLst>
          </p:cNvPr>
          <p:cNvSpPr txBox="1"/>
          <p:nvPr/>
        </p:nvSpPr>
        <p:spPr>
          <a:xfrm>
            <a:off x="5895345" y="750320"/>
            <a:ext cx="319898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1F28FF"/>
                </a:solidFill>
              </a:rPr>
              <a:t>120 GeV protons from the Main Injector: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4 sec beam spill very 60 sec 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19nS RF, ~10K protons per RF bucket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 5x10</a:t>
            </a:r>
            <a:r>
              <a:rPr lang="en-US" sz="1350" baseline="30000" dirty="0"/>
              <a:t>12</a:t>
            </a:r>
            <a:r>
              <a:rPr lang="en-US" sz="1350" dirty="0"/>
              <a:t> Proton On Target (POT) per spill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Total integrated POT for E1039: </a:t>
            </a:r>
          </a:p>
          <a:p>
            <a:r>
              <a:rPr lang="en-US" sz="1350" dirty="0"/>
              <a:t>      1.4x10</a:t>
            </a:r>
            <a:r>
              <a:rPr lang="en-US" sz="1350" baseline="30000" dirty="0"/>
              <a:t>18</a:t>
            </a:r>
            <a:r>
              <a:rPr lang="en-US" sz="1350" dirty="0"/>
              <a:t> POT 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D0764-7F00-E34E-A82E-E75151BA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23" y="5553"/>
            <a:ext cx="4845393" cy="726734"/>
          </a:xfrm>
        </p:spPr>
        <p:txBody>
          <a:bodyPr/>
          <a:lstStyle/>
          <a:p>
            <a:r>
              <a:rPr lang="en-US" b="1" dirty="0" err="1"/>
              <a:t>SeaQuest</a:t>
            </a:r>
            <a:r>
              <a:rPr lang="en-US" b="1" dirty="0"/>
              <a:t> Spectrometer</a:t>
            </a:r>
          </a:p>
        </p:txBody>
      </p:sp>
    </p:spTree>
    <p:extLst>
      <p:ext uri="{BB962C8B-B14F-4D97-AF65-F5344CB8AC3E}">
        <p14:creationId xmlns:p14="http://schemas.microsoft.com/office/powerpoint/2010/main" val="2644780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C6F9-69E7-0D43-BE79-E367AEE4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276" y="37612"/>
            <a:ext cx="6639449" cy="871694"/>
          </a:xfrm>
        </p:spPr>
        <p:txBody>
          <a:bodyPr>
            <a:normAutofit/>
          </a:bodyPr>
          <a:lstStyle/>
          <a:p>
            <a:r>
              <a:rPr lang="en-US" sz="3000" dirty="0" err="1"/>
              <a:t>Sivers</a:t>
            </a:r>
            <a:r>
              <a:rPr lang="en-US" sz="3000" dirty="0"/>
              <a:t> Functions from Global Fits – Quarks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1D3D4-908B-DD4A-A202-D1471D9C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174" y="869209"/>
            <a:ext cx="5915025" cy="490541"/>
          </a:xfrm>
        </p:spPr>
        <p:txBody>
          <a:bodyPr>
            <a:normAutofit fontScale="92500"/>
          </a:bodyPr>
          <a:lstStyle/>
          <a:p>
            <a:r>
              <a:rPr lang="en-US" dirty="0"/>
              <a:t>Sea Quark </a:t>
            </a:r>
            <a:r>
              <a:rPr lang="en-US" dirty="0" err="1"/>
              <a:t>Sivers</a:t>
            </a:r>
            <a:r>
              <a:rPr lang="en-US" dirty="0"/>
              <a:t> poorly constrained, but seem small </a:t>
            </a:r>
          </a:p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5E8C54-B121-FE40-922E-B74CD806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37344-346A-D543-A793-304E6ADE130F}" type="datetime1">
              <a:rPr lang="en-US" smtClean="0"/>
              <a:t>7/26/18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E1FB8D6-09D4-2446-AB07-4377C27BC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EB482B-0B61-1645-84B5-54EB097B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A4B9A8-701D-5941-A0FC-AA5A9D08EB25}"/>
              </a:ext>
            </a:extLst>
          </p:cNvPr>
          <p:cNvGrpSpPr/>
          <p:nvPr/>
        </p:nvGrpSpPr>
        <p:grpSpPr>
          <a:xfrm>
            <a:off x="1252276" y="1183193"/>
            <a:ext cx="6319157" cy="3839346"/>
            <a:chOff x="145701" y="1885295"/>
            <a:chExt cx="8065094" cy="48114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E59D15-44BE-B74C-BB7F-9203BE14975C}"/>
                </a:ext>
              </a:extLst>
            </p:cNvPr>
            <p:cNvGrpSpPr/>
            <p:nvPr/>
          </p:nvGrpSpPr>
          <p:grpSpPr>
            <a:xfrm>
              <a:off x="145701" y="1885295"/>
              <a:ext cx="8065094" cy="4811424"/>
              <a:chOff x="43926" y="1845101"/>
              <a:chExt cx="8065094" cy="481142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5E1909B-37C3-8B46-9869-6CF8FC040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7352"/>
              <a:stretch/>
            </p:blipFill>
            <p:spPr>
              <a:xfrm>
                <a:off x="43926" y="1899138"/>
                <a:ext cx="8065094" cy="475738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ABEF71-A5C2-E24A-8F23-90B258AAD5F2}"/>
                  </a:ext>
                </a:extLst>
              </p:cNvPr>
              <p:cNvSpPr txBox="1"/>
              <p:nvPr/>
            </p:nvSpPr>
            <p:spPr>
              <a:xfrm>
                <a:off x="5240844" y="1845101"/>
                <a:ext cx="2461628" cy="318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1612.06413, M. </a:t>
                </a:r>
                <a:r>
                  <a:rPr lang="en-US" sz="1050" dirty="0" err="1"/>
                  <a:t>Anselmino</a:t>
                </a:r>
                <a:r>
                  <a:rPr lang="en-US" sz="1050" dirty="0"/>
                  <a:t> et al</a:t>
                </a:r>
              </a:p>
            </p:txBody>
          </p:sp>
        </p:grp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44E9AC9D-5A88-9846-86C1-C28B0AA7DD5E}"/>
                </a:ext>
              </a:extLst>
            </p:cNvPr>
            <p:cNvSpPr/>
            <p:nvPr/>
          </p:nvSpPr>
          <p:spPr>
            <a:xfrm>
              <a:off x="994787" y="4139921"/>
              <a:ext cx="2954215" cy="2009670"/>
            </a:xfrm>
            <a:prstGeom prst="frame">
              <a:avLst/>
            </a:prstGeom>
            <a:solidFill>
              <a:srgbClr val="00B05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6874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A874-0E5D-5348-AF71-4FA1F98B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17" y="9629"/>
            <a:ext cx="6624054" cy="43121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Drell</a:t>
            </a:r>
            <a:r>
              <a:rPr lang="en-US" dirty="0">
                <a:solidFill>
                  <a:srgbClr val="FF0000"/>
                </a:solidFill>
              </a:rPr>
              <a:t>-Yan </a:t>
            </a:r>
            <a:r>
              <a:rPr lang="en-US" dirty="0" err="1">
                <a:solidFill>
                  <a:srgbClr val="FF0000"/>
                </a:solidFill>
              </a:rPr>
              <a:t>Sivers</a:t>
            </a:r>
            <a:r>
              <a:rPr lang="en-US" dirty="0">
                <a:solidFill>
                  <a:srgbClr val="FF0000"/>
                </a:solidFill>
              </a:rPr>
              <a:t> Asymmetries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CF31059B-4DD9-F74D-8119-7D31B942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1274E-AE35-AC48-9EE5-27F0DF1903D2}" type="datetime1">
              <a:rPr lang="en-US" smtClean="0"/>
              <a:t>7/26/18</a:t>
            </a:fld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19E1E2AC-75A2-3448-92B8-2CA9B15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84533B8-DFB9-D046-81B9-78BB0938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52EE69-3419-E84C-AA70-C82D8DC5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930" y="3075846"/>
            <a:ext cx="2874242" cy="181987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DC1E20-C589-714D-B87C-B612B811887A}"/>
              </a:ext>
            </a:extLst>
          </p:cNvPr>
          <p:cNvGrpSpPr/>
          <p:nvPr/>
        </p:nvGrpSpPr>
        <p:grpSpPr>
          <a:xfrm>
            <a:off x="1271117" y="440846"/>
            <a:ext cx="3602849" cy="2074801"/>
            <a:chOff x="560837" y="887975"/>
            <a:chExt cx="4413784" cy="23994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4C728D-94BA-C344-B133-D7AE48916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50" r="15131" b="16957"/>
            <a:stretch/>
          </p:blipFill>
          <p:spPr>
            <a:xfrm>
              <a:off x="560837" y="1023809"/>
              <a:ext cx="4413784" cy="22635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4CFE8B-822D-9745-A737-E649E213CE48}"/>
                </a:ext>
              </a:extLst>
            </p:cNvPr>
            <p:cNvSpPr txBox="1"/>
            <p:nvPr/>
          </p:nvSpPr>
          <p:spPr>
            <a:xfrm>
              <a:off x="1064477" y="887975"/>
              <a:ext cx="1679450" cy="293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Kang et al, 1401.5078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0899D2-8CED-C84D-BB7E-A5B50D0AB2D5}"/>
              </a:ext>
            </a:extLst>
          </p:cNvPr>
          <p:cNvSpPr txBox="1"/>
          <p:nvPr/>
        </p:nvSpPr>
        <p:spPr>
          <a:xfrm>
            <a:off x="2717594" y="2969288"/>
            <a:ext cx="8756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COMPASS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C805A7-A389-8049-8B70-3FBABCDCE3BA}"/>
              </a:ext>
            </a:extLst>
          </p:cNvPr>
          <p:cNvGrpSpPr/>
          <p:nvPr/>
        </p:nvGrpSpPr>
        <p:grpSpPr>
          <a:xfrm>
            <a:off x="1330116" y="2465537"/>
            <a:ext cx="3161615" cy="2699934"/>
            <a:chOff x="249487" y="3287383"/>
            <a:chExt cx="4215487" cy="35999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3EBF76-73C8-A240-8B59-A18DD55A0D5B}"/>
                </a:ext>
              </a:extLst>
            </p:cNvPr>
            <p:cNvGrpSpPr/>
            <p:nvPr/>
          </p:nvGrpSpPr>
          <p:grpSpPr>
            <a:xfrm>
              <a:off x="249487" y="3287383"/>
              <a:ext cx="4215487" cy="3599912"/>
              <a:chOff x="4772966" y="3258089"/>
              <a:chExt cx="4215487" cy="359991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0AD21C3-7F8F-A04B-9D22-BC5A63003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521"/>
              <a:stretch/>
            </p:blipFill>
            <p:spPr>
              <a:xfrm>
                <a:off x="4772966" y="3258089"/>
                <a:ext cx="4215487" cy="3599912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2F9A5FF-FE56-9441-A8E9-3FA4F5C2B396}"/>
                  </a:ext>
                </a:extLst>
              </p:cNvPr>
              <p:cNvCxnSpPr/>
              <p:nvPr/>
            </p:nvCxnSpPr>
            <p:spPr>
              <a:xfrm>
                <a:off x="6330462" y="5058045"/>
                <a:ext cx="79381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5EE043-1621-5144-96DF-10C7E4173BD2}"/>
                </a:ext>
              </a:extLst>
            </p:cNvPr>
            <p:cNvSpPr txBox="1"/>
            <p:nvPr/>
          </p:nvSpPr>
          <p:spPr>
            <a:xfrm>
              <a:off x="1820546" y="3657544"/>
              <a:ext cx="162865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err="1">
                  <a:solidFill>
                    <a:srgbClr val="FF0000"/>
                  </a:solidFill>
                </a:rPr>
                <a:t>SeaQuest</a:t>
              </a:r>
              <a:r>
                <a:rPr lang="en-US" sz="1350" b="1" dirty="0">
                  <a:solidFill>
                    <a:srgbClr val="FF0000"/>
                  </a:solidFill>
                </a:rPr>
                <a:t>: </a:t>
              </a:r>
              <a:r>
                <a:rPr lang="en-US" sz="1350" b="1" dirty="0" err="1">
                  <a:solidFill>
                    <a:srgbClr val="FF0000"/>
                  </a:solidFill>
                </a:rPr>
                <a:t>p+p</a:t>
              </a:r>
              <a:endParaRPr lang="en-US" sz="135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56BED-A41F-464F-9B14-0BCEAF58D307}"/>
              </a:ext>
            </a:extLst>
          </p:cNvPr>
          <p:cNvGrpSpPr/>
          <p:nvPr/>
        </p:nvGrpSpPr>
        <p:grpSpPr>
          <a:xfrm>
            <a:off x="4775479" y="597962"/>
            <a:ext cx="3225521" cy="2648325"/>
            <a:chOff x="4724763" y="3258088"/>
            <a:chExt cx="4278132" cy="35999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BB4C088-6C81-4846-AD6A-7097B8733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786"/>
            <a:stretch/>
          </p:blipFill>
          <p:spPr>
            <a:xfrm>
              <a:off x="4724763" y="3258088"/>
              <a:ext cx="4278132" cy="35999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45600E-ACE7-304F-AD5B-9A9CB18A8F7E}"/>
                </a:ext>
              </a:extLst>
            </p:cNvPr>
            <p:cNvSpPr txBox="1"/>
            <p:nvPr/>
          </p:nvSpPr>
          <p:spPr>
            <a:xfrm>
              <a:off x="6370655" y="3959051"/>
              <a:ext cx="1161460" cy="407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COMPASS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4357423-FF65-7342-93C3-00EB91EEEB84}"/>
                </a:ext>
              </a:extLst>
            </p:cNvPr>
            <p:cNvCxnSpPr/>
            <p:nvPr/>
          </p:nvCxnSpPr>
          <p:spPr>
            <a:xfrm>
              <a:off x="6109352" y="4998578"/>
              <a:ext cx="79381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5DBAABF-E437-FE49-9BF6-E40A0C3811E9}"/>
              </a:ext>
            </a:extLst>
          </p:cNvPr>
          <p:cNvSpPr txBox="1"/>
          <p:nvPr/>
        </p:nvSpPr>
        <p:spPr>
          <a:xfrm>
            <a:off x="3217066" y="3170962"/>
            <a:ext cx="10820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>
                <a:solidFill>
                  <a:srgbClr val="1F28FF"/>
                </a:solidFill>
              </a:rPr>
              <a:t>n+p</a:t>
            </a:r>
            <a:r>
              <a:rPr lang="en-US" sz="1350" b="1" dirty="0">
                <a:solidFill>
                  <a:srgbClr val="1F28FF"/>
                </a:solidFill>
              </a:rPr>
              <a:t> desired!</a:t>
            </a:r>
          </a:p>
        </p:txBody>
      </p:sp>
    </p:spTree>
    <p:extLst>
      <p:ext uri="{BB962C8B-B14F-4D97-AF65-F5344CB8AC3E}">
        <p14:creationId xmlns:p14="http://schemas.microsoft.com/office/powerpoint/2010/main" val="891448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60917-00E2-6C4B-AFF8-47953D672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Target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423BE-F7D1-8B4C-885C-734B66308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F0AA-1B46-7144-B892-F7B4631F14D8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C42405-29B7-2F44-9E27-D7769D15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3D96A-83FF-9B44-B464-0F85C4C9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4A7570-A896-9D4C-AF07-621760742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15" y="1855924"/>
            <a:ext cx="3585296" cy="2323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79C6D4-2C2C-624E-BDC2-A54231BF3F34}"/>
              </a:ext>
            </a:extLst>
          </p:cNvPr>
          <p:cNvSpPr txBox="1"/>
          <p:nvPr/>
        </p:nvSpPr>
        <p:spPr>
          <a:xfrm>
            <a:off x="5729287" y="1268017"/>
            <a:ext cx="10919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DNP: P ~90%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9991A5-78C4-D646-B653-F8B46AE303E1}"/>
              </a:ext>
            </a:extLst>
          </p:cNvPr>
          <p:cNvSpPr txBox="1"/>
          <p:nvPr/>
        </p:nvSpPr>
        <p:spPr>
          <a:xfrm>
            <a:off x="1392382" y="1541786"/>
            <a:ext cx="25544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THERMAL EQUILIBIRUM: P ~ 0.5%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7EC13B-0F00-9B49-A507-DE6400542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23" y="2543734"/>
            <a:ext cx="1466850" cy="4739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BA3748-9966-CD4F-82B3-5C830BCCEB09}"/>
              </a:ext>
            </a:extLst>
          </p:cNvPr>
          <p:cNvSpPr txBox="1"/>
          <p:nvPr/>
        </p:nvSpPr>
        <p:spPr>
          <a:xfrm>
            <a:off x="1849582" y="2643645"/>
            <a:ext cx="312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 </a:t>
            </a:r>
          </a:p>
        </p:txBody>
      </p:sp>
    </p:spTree>
    <p:extLst>
      <p:ext uri="{BB962C8B-B14F-4D97-AF65-F5344CB8AC3E}">
        <p14:creationId xmlns:p14="http://schemas.microsoft.com/office/powerpoint/2010/main" val="3958806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FD4A-5B6B-144B-8818-D291D247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65" y="154993"/>
            <a:ext cx="5915025" cy="99417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E1039 DY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Sensitivity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C1F03B6-C1D0-AE48-B619-5E306CB0E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562D1-F6AF-C442-B1F6-C802D7EE5D8A}" type="datetime1">
              <a:rPr lang="en-US" smtClean="0"/>
              <a:t>7/26/18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D9C96C7-4564-D147-81DB-31E226B6D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A57CD63-F866-6B4C-91FA-EEF40871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08EDC-2B31-5B4E-AF1A-295719745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024" y="1268017"/>
            <a:ext cx="3236354" cy="36277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E76B19-8A29-D442-8BE5-154874961468}"/>
              </a:ext>
            </a:extLst>
          </p:cNvPr>
          <p:cNvGrpSpPr/>
          <p:nvPr/>
        </p:nvGrpSpPr>
        <p:grpSpPr>
          <a:xfrm>
            <a:off x="4673587" y="2352493"/>
            <a:ext cx="3161615" cy="2699934"/>
            <a:chOff x="249487" y="3287383"/>
            <a:chExt cx="4215487" cy="35999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ED9ED2-82AE-5F43-90C9-E10C946E946C}"/>
                </a:ext>
              </a:extLst>
            </p:cNvPr>
            <p:cNvGrpSpPr/>
            <p:nvPr/>
          </p:nvGrpSpPr>
          <p:grpSpPr>
            <a:xfrm>
              <a:off x="249487" y="3287383"/>
              <a:ext cx="4215487" cy="3599912"/>
              <a:chOff x="4772966" y="3258089"/>
              <a:chExt cx="4215487" cy="359991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2AED649-D456-5F48-AE5F-4EDBC71DB2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521"/>
              <a:stretch/>
            </p:blipFill>
            <p:spPr>
              <a:xfrm>
                <a:off x="4772966" y="3258089"/>
                <a:ext cx="4215487" cy="3599912"/>
              </a:xfrm>
              <a:prstGeom prst="rect">
                <a:avLst/>
              </a:prstGeom>
            </p:spPr>
          </p:pic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76F4CD81-1E07-664B-A2A1-D4584B90540D}"/>
                  </a:ext>
                </a:extLst>
              </p:cNvPr>
              <p:cNvCxnSpPr/>
              <p:nvPr/>
            </p:nvCxnSpPr>
            <p:spPr>
              <a:xfrm>
                <a:off x="6330462" y="5058045"/>
                <a:ext cx="79381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3DE322-AFAE-C649-B8D3-D1FFD773F17D}"/>
                </a:ext>
              </a:extLst>
            </p:cNvPr>
            <p:cNvSpPr txBox="1"/>
            <p:nvPr/>
          </p:nvSpPr>
          <p:spPr>
            <a:xfrm>
              <a:off x="1820546" y="3657544"/>
              <a:ext cx="162865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err="1">
                  <a:solidFill>
                    <a:srgbClr val="FF0000"/>
                  </a:solidFill>
                </a:rPr>
                <a:t>SeaQuest</a:t>
              </a:r>
              <a:r>
                <a:rPr lang="en-US" sz="1350" b="1" dirty="0">
                  <a:solidFill>
                    <a:srgbClr val="FF0000"/>
                  </a:solidFill>
                </a:rPr>
                <a:t>: </a:t>
              </a:r>
              <a:r>
                <a:rPr lang="en-US" sz="1350" b="1" dirty="0" err="1">
                  <a:solidFill>
                    <a:srgbClr val="FF0000"/>
                  </a:solidFill>
                </a:rPr>
                <a:t>p+p</a:t>
              </a:r>
              <a:endParaRPr lang="en-US" sz="135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F714A4-536D-B44A-BE23-FBA077B096D1}"/>
              </a:ext>
            </a:extLst>
          </p:cNvPr>
          <p:cNvSpPr txBox="1"/>
          <p:nvPr/>
        </p:nvSpPr>
        <p:spPr>
          <a:xfrm>
            <a:off x="4838886" y="1388692"/>
            <a:ext cx="31121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It is critical to control of systematic </a:t>
            </a:r>
          </a:p>
          <a:p>
            <a:r>
              <a:rPr lang="en-US" sz="1350" dirty="0"/>
              <a:t>errors for high precision measurements    </a:t>
            </a:r>
          </a:p>
        </p:txBody>
      </p:sp>
    </p:spTree>
    <p:extLst>
      <p:ext uri="{BB962C8B-B14F-4D97-AF65-F5344CB8AC3E}">
        <p14:creationId xmlns:p14="http://schemas.microsoft.com/office/powerpoint/2010/main" val="3678697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50029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Electroweak Probe for Sea Quarks at High Energy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275-9432-5947-8AC1-61CCB0D605B3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9407B-7A06-1C47-BE18-AFD1B39A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106" y="1645945"/>
            <a:ext cx="2165168" cy="1614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EC7D9-5EB4-E242-A75D-9D64C5A4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460" y="1179185"/>
            <a:ext cx="4062413" cy="315382"/>
          </a:xfrm>
          <a:prstGeom prst="rect">
            <a:avLst/>
          </a:prstGeom>
        </p:spPr>
      </p:pic>
      <p:pic>
        <p:nvPicPr>
          <p:cNvPr id="11" name="W_Boson_Production_5.pdf" descr="W_Boson_Production_5.pdf">
            <a:extLst>
              <a:ext uri="{FF2B5EF4-FFF2-40B4-BE49-F238E27FC236}">
                <a16:creationId xmlns:a16="http://schemas.microsoft.com/office/drawing/2014/main" id="{B99C33C8-52AB-C648-AB17-79F65EC1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0032" y="1716760"/>
            <a:ext cx="2610538" cy="1473227"/>
          </a:xfrm>
          <a:prstGeom prst="rect">
            <a:avLst/>
          </a:prstGeom>
          <a:ln w="12700"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E9C8250-216E-994C-85E3-AA790EF21E21}"/>
              </a:ext>
            </a:extLst>
          </p:cNvPr>
          <p:cNvGrpSpPr/>
          <p:nvPr/>
        </p:nvGrpSpPr>
        <p:grpSpPr>
          <a:xfrm>
            <a:off x="1941844" y="3516050"/>
            <a:ext cx="3284419" cy="995963"/>
            <a:chOff x="1497204" y="4864943"/>
            <a:chExt cx="4379225" cy="13279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C2930DF-BA60-3F4F-AD4A-D147A5C2797E}"/>
                </a:ext>
              </a:extLst>
            </p:cNvPr>
            <p:cNvGrpSpPr/>
            <p:nvPr/>
          </p:nvGrpSpPr>
          <p:grpSpPr>
            <a:xfrm>
              <a:off x="1497204" y="4864943"/>
              <a:ext cx="4379225" cy="484657"/>
              <a:chOff x="924448" y="5097141"/>
              <a:chExt cx="4379225" cy="484657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B81A92-9DF6-9C4E-95AC-73AC561350F0}"/>
                  </a:ext>
                </a:extLst>
              </p:cNvPr>
              <p:cNvSpPr txBox="1"/>
              <p:nvPr/>
            </p:nvSpPr>
            <p:spPr>
              <a:xfrm>
                <a:off x="924448" y="5154804"/>
                <a:ext cx="106695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A</a:t>
                </a:r>
                <a:r>
                  <a:rPr lang="en-US" sz="1350" baseline="-25000" dirty="0"/>
                  <a:t>N</a:t>
                </a:r>
                <a:r>
                  <a:rPr lang="en-US" sz="1350" dirty="0"/>
                  <a:t>(W</a:t>
                </a:r>
                <a:r>
                  <a:rPr lang="en-US" sz="1350" baseline="30000" dirty="0"/>
                  <a:t>+</a:t>
                </a:r>
                <a:r>
                  <a:rPr lang="en-US" sz="1350" dirty="0"/>
                  <a:t>) ~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2CD973A-1AD3-0A4D-B48B-F77518F27E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1223" y="5097141"/>
                <a:ext cx="3282450" cy="484657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4997E15-8A03-7046-BBB7-48086145F617}"/>
                </a:ext>
              </a:extLst>
            </p:cNvPr>
            <p:cNvGrpSpPr/>
            <p:nvPr/>
          </p:nvGrpSpPr>
          <p:grpSpPr>
            <a:xfrm>
              <a:off x="1497204" y="5729563"/>
              <a:ext cx="4188748" cy="463330"/>
              <a:chOff x="1572124" y="5713633"/>
              <a:chExt cx="4188748" cy="46333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D72BA4-7B23-274D-8712-5FC31AA7E4C7}"/>
                  </a:ext>
                </a:extLst>
              </p:cNvPr>
              <p:cNvSpPr txBox="1"/>
              <p:nvPr/>
            </p:nvSpPr>
            <p:spPr>
              <a:xfrm>
                <a:off x="1572124" y="5760632"/>
                <a:ext cx="102711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A</a:t>
                </a:r>
                <a:r>
                  <a:rPr lang="en-US" sz="1350" baseline="-25000" dirty="0"/>
                  <a:t>N</a:t>
                </a:r>
                <a:r>
                  <a:rPr lang="en-US" sz="1350" dirty="0"/>
                  <a:t>(W</a:t>
                </a:r>
                <a:r>
                  <a:rPr lang="en-US" sz="1350" baseline="30000" dirty="0"/>
                  <a:t>-</a:t>
                </a:r>
                <a:r>
                  <a:rPr lang="en-US" sz="1350" dirty="0"/>
                  <a:t>) ~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8697D67-9423-3748-8682-1F5414361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86050" y="5713633"/>
                <a:ext cx="3074822" cy="463330"/>
              </a:xfrm>
              <a:prstGeom prst="rect">
                <a:avLst/>
              </a:prstGeom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612E1C6-17E4-1F45-B768-FDF4AE3D353D}"/>
              </a:ext>
            </a:extLst>
          </p:cNvPr>
          <p:cNvSpPr txBox="1"/>
          <p:nvPr/>
        </p:nvSpPr>
        <p:spPr>
          <a:xfrm>
            <a:off x="5614552" y="3657093"/>
            <a:ext cx="21918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Sensitive to flavor identified </a:t>
            </a:r>
          </a:p>
          <a:p>
            <a:r>
              <a:rPr lang="en-US" sz="1350" dirty="0">
                <a:solidFill>
                  <a:srgbClr val="FF0000"/>
                </a:solidFill>
              </a:rPr>
              <a:t>(sea)quarks’ </a:t>
            </a:r>
            <a:r>
              <a:rPr lang="en-US" sz="1350" dirty="0" err="1">
                <a:solidFill>
                  <a:srgbClr val="FF0000"/>
                </a:solidFill>
              </a:rPr>
              <a:t>Sivers</a:t>
            </a:r>
            <a:r>
              <a:rPr lang="en-US" sz="1350" dirty="0">
                <a:solidFill>
                  <a:srgbClr val="FF0000"/>
                </a:solidFill>
              </a:rPr>
              <a:t> functions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0FEAC4-8A44-C842-9AD9-C60196AFC52A}"/>
              </a:ext>
            </a:extLst>
          </p:cNvPr>
          <p:cNvCxnSpPr/>
          <p:nvPr/>
        </p:nvCxnSpPr>
        <p:spPr>
          <a:xfrm>
            <a:off x="4104752" y="3879543"/>
            <a:ext cx="52000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DC2F1F-C445-C043-97C3-103419A8D841}"/>
              </a:ext>
            </a:extLst>
          </p:cNvPr>
          <p:cNvCxnSpPr/>
          <p:nvPr/>
        </p:nvCxnSpPr>
        <p:spPr>
          <a:xfrm>
            <a:off x="2897537" y="4519172"/>
            <a:ext cx="52000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2375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03381-3BCC-CA40-A440-1383C58C0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36" r="17597" b="16859"/>
          <a:stretch/>
        </p:blipFill>
        <p:spPr>
          <a:xfrm>
            <a:off x="3594348" y="805152"/>
            <a:ext cx="4406652" cy="18818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7324C1-31DF-B74F-AA30-4D6A269E78FF}"/>
              </a:ext>
            </a:extLst>
          </p:cNvPr>
          <p:cNvSpPr txBox="1">
            <a:spLocks/>
          </p:cNvSpPr>
          <p:nvPr/>
        </p:nvSpPr>
        <p:spPr>
          <a:xfrm>
            <a:off x="1202929" y="-46174"/>
            <a:ext cx="6688826" cy="7395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FF0000"/>
                </a:solidFill>
              </a:rPr>
              <a:t>RHIC W</a:t>
            </a:r>
            <a:r>
              <a:rPr lang="en-US" sz="3300" baseline="30000" dirty="0">
                <a:solidFill>
                  <a:srgbClr val="FF0000"/>
                </a:solidFill>
              </a:rPr>
              <a:t>+/-</a:t>
            </a:r>
            <a:r>
              <a:rPr lang="en-US" sz="3300" dirty="0">
                <a:solidFill>
                  <a:srgbClr val="FF0000"/>
                </a:solidFill>
              </a:rPr>
              <a:t> TSSA: Sea Quark </a:t>
            </a:r>
            <a:r>
              <a:rPr lang="en-US" sz="3300" dirty="0" err="1">
                <a:solidFill>
                  <a:srgbClr val="FF0000"/>
                </a:solidFill>
              </a:rPr>
              <a:t>Sivers</a:t>
            </a:r>
            <a:endParaRPr lang="en-US" sz="33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392A1-393E-374C-9752-2E87E18902C9}"/>
              </a:ext>
            </a:extLst>
          </p:cNvPr>
          <p:cNvSpPr txBox="1"/>
          <p:nvPr/>
        </p:nvSpPr>
        <p:spPr>
          <a:xfrm>
            <a:off x="4888095" y="572236"/>
            <a:ext cx="30477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QCD Evolution included, Kang et al, 2014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6EAFA-DF50-C046-A99D-728AD1BDAD4C}"/>
              </a:ext>
            </a:extLst>
          </p:cNvPr>
          <p:cNvSpPr txBox="1"/>
          <p:nvPr/>
        </p:nvSpPr>
        <p:spPr>
          <a:xfrm>
            <a:off x="1379449" y="2398375"/>
            <a:ext cx="16648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Anselmino</a:t>
            </a:r>
            <a:r>
              <a:rPr lang="en-US" sz="1350" dirty="0"/>
              <a:t> et al 2016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002A4-F1AF-6B4C-BCC8-036565C4B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448" y="2675374"/>
            <a:ext cx="3562804" cy="2144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373DD-7F5B-7E4C-81D9-FB980E59D4E2}"/>
              </a:ext>
            </a:extLst>
          </p:cNvPr>
          <p:cNvSpPr txBox="1"/>
          <p:nvPr/>
        </p:nvSpPr>
        <p:spPr>
          <a:xfrm>
            <a:off x="1501357" y="1413679"/>
            <a:ext cx="177253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QCD evolution: </a:t>
            </a:r>
          </a:p>
          <a:p>
            <a:r>
              <a:rPr lang="en-US" sz="1350" dirty="0"/>
              <a:t>reduces the amplitude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91018-F883-D146-A03C-5BD997EFFD6F}"/>
              </a:ext>
            </a:extLst>
          </p:cNvPr>
          <p:cNvSpPr txBox="1"/>
          <p:nvPr/>
        </p:nvSpPr>
        <p:spPr>
          <a:xfrm>
            <a:off x="5555395" y="3089642"/>
            <a:ext cx="216988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RHIC data:</a:t>
            </a:r>
          </a:p>
          <a:p>
            <a:r>
              <a:rPr lang="en-US" sz="1350" dirty="0"/>
              <a:t>Statistically limited, ~0(10%)</a:t>
            </a:r>
          </a:p>
          <a:p>
            <a:endParaRPr lang="en-US" sz="1350" dirty="0"/>
          </a:p>
          <a:p>
            <a:r>
              <a:rPr lang="en-US" sz="1350" b="1" dirty="0"/>
              <a:t>E1039: </a:t>
            </a:r>
          </a:p>
          <a:p>
            <a:r>
              <a:rPr lang="en-US" sz="1350" dirty="0"/>
              <a:t>- lower Q</a:t>
            </a:r>
            <a:r>
              <a:rPr lang="en-US" sz="1350" baseline="30000" dirty="0"/>
              <a:t>2</a:t>
            </a:r>
          </a:p>
          <a:p>
            <a:r>
              <a:rPr lang="en-US" sz="1350" dirty="0"/>
              <a:t>- Better statistics, ~O(1%)  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C551A9-6691-A442-B907-61A4EBF3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07AD-0F80-A04A-90CA-40B95C84F0E6}" type="datetime1">
              <a:rPr lang="en-US" smtClean="0"/>
              <a:t>7/26/18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E9EB1B0-ED72-CA4B-8FEB-43344849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9BB1C8-362B-694F-A697-AE74A15E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41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AHMS_pbarKnegativeSS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323850"/>
            <a:ext cx="4514850" cy="45148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DA394-5F70-2343-AF92-3DF87186ECFC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77100" y="4767263"/>
            <a:ext cx="381000" cy="273844"/>
          </a:xfrm>
        </p:spPr>
        <p:txBody>
          <a:bodyPr/>
          <a:lstStyle/>
          <a:p>
            <a:fld id="{C319BD08-AE3E-5343-AD33-8D343E951F04}" type="slidenum">
              <a:rPr lang="en-US" smtClean="0"/>
              <a:t>46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99250" y="-28575"/>
            <a:ext cx="6687451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rgbClr val="FF0000"/>
                </a:solidFill>
                <a:latin typeface="Tekton Pro Bold"/>
                <a:cs typeface="Tekton Pro Bold"/>
              </a:rPr>
              <a:t>Non-Vanishing Sea Quark </a:t>
            </a:r>
            <a:r>
              <a:rPr lang="en-US" sz="2100" dirty="0" err="1">
                <a:solidFill>
                  <a:srgbClr val="FF0000"/>
                </a:solidFill>
                <a:latin typeface="Tekton Pro Bold"/>
                <a:cs typeface="Tekton Pro Bold"/>
              </a:rPr>
              <a:t>Sivers</a:t>
            </a:r>
            <a:r>
              <a:rPr lang="en-US" sz="2100" dirty="0">
                <a:solidFill>
                  <a:srgbClr val="FF0000"/>
                </a:solidFill>
                <a:latin typeface="Tekton Pro Bold"/>
                <a:cs typeface="Tekton Pro Bold"/>
              </a:rPr>
              <a:t> Distribution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6850" y="1380638"/>
            <a:ext cx="2667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Sea quark generates left-right bias ?</a:t>
            </a:r>
          </a:p>
          <a:p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Left-right bias generated through fragmentation process ?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56" y="1327683"/>
            <a:ext cx="695837" cy="27432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06" y="1661699"/>
            <a:ext cx="705818" cy="219456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1104487"/>
            <a:ext cx="1323975" cy="211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153968-1CFE-0D44-86CE-2C66796A28EC}"/>
              </a:ext>
            </a:extLst>
          </p:cNvPr>
          <p:cNvSpPr txBox="1"/>
          <p:nvPr/>
        </p:nvSpPr>
        <p:spPr>
          <a:xfrm>
            <a:off x="5359337" y="3005971"/>
            <a:ext cx="26866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But the asymmetry from sea-quark</a:t>
            </a:r>
          </a:p>
          <a:p>
            <a:r>
              <a:rPr lang="en-US" sz="1350" b="1" dirty="0">
                <a:solidFill>
                  <a:srgbClr val="FF0000"/>
                </a:solidFill>
              </a:rPr>
              <a:t>could not be very large</a:t>
            </a:r>
          </a:p>
        </p:txBody>
      </p:sp>
    </p:spTree>
    <p:extLst>
      <p:ext uri="{BB962C8B-B14F-4D97-AF65-F5344CB8AC3E}">
        <p14:creationId xmlns:p14="http://schemas.microsoft.com/office/powerpoint/2010/main" val="26555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71437"/>
            <a:ext cx="6172200" cy="967979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700" dirty="0">
                <a:solidFill>
                  <a:srgbClr val="FF0000"/>
                </a:solidFill>
              </a:rPr>
              <a:t>Open Charm Production in </a:t>
            </a:r>
            <a:r>
              <a:rPr lang="en-US" sz="2700" dirty="0" err="1">
                <a:solidFill>
                  <a:srgbClr val="FF0000"/>
                </a:solidFill>
              </a:rPr>
              <a:t>p+p</a:t>
            </a:r>
            <a:r>
              <a:rPr lang="en-US" sz="2700" dirty="0">
                <a:solidFill>
                  <a:srgbClr val="FF0000"/>
                </a:solidFill>
              </a:rPr>
              <a:t> at LO</a:t>
            </a:r>
            <a:br>
              <a:rPr lang="en-US" sz="2700" dirty="0">
                <a:solidFill>
                  <a:srgbClr val="FF0000"/>
                </a:solidFill>
              </a:rPr>
            </a:br>
            <a:r>
              <a:rPr lang="en-US" sz="2700" dirty="0">
                <a:solidFill>
                  <a:srgbClr val="FF0000"/>
                </a:solidFill>
              </a:rPr>
              <a:t>- access gluon distribution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4DEEE5-EB52-3A44-94CC-C8A8C736066D}" type="datetime1">
              <a:rPr lang="en-US" smtClean="0"/>
              <a:t>7/26/18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020C42-1D9A-624C-8ABF-DE905021EE77}" type="slidenum">
              <a:rPr lang="en-US"/>
              <a:pPr>
                <a:defRPr/>
              </a:pPr>
              <a:t>47</a:t>
            </a:fld>
            <a:endParaRPr lang="en-US"/>
          </a:p>
        </p:txBody>
      </p:sp>
      <p:pic>
        <p:nvPicPr>
          <p:cNvPr id="44035" name="Picture 6" descr="total_charm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7135" y="1158479"/>
            <a:ext cx="5124450" cy="387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Up Arrow 10"/>
          <p:cNvSpPr/>
          <p:nvPr/>
        </p:nvSpPr>
        <p:spPr>
          <a:xfrm>
            <a:off x="2906316" y="3745706"/>
            <a:ext cx="200025" cy="26312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4040" name="TextBox 11"/>
          <p:cNvSpPr txBox="1">
            <a:spLocks noChangeArrowheads="1"/>
          </p:cNvSpPr>
          <p:nvPr/>
        </p:nvSpPr>
        <p:spPr bwMode="auto">
          <a:xfrm>
            <a:off x="2783682" y="3967162"/>
            <a:ext cx="53412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 dirty="0">
                <a:latin typeface="Calibri" charset="0"/>
              </a:rPr>
              <a:t>E906</a:t>
            </a:r>
          </a:p>
        </p:txBody>
      </p:sp>
      <p:sp>
        <p:nvSpPr>
          <p:cNvPr id="13" name="Up Arrow 12"/>
          <p:cNvSpPr/>
          <p:nvPr/>
        </p:nvSpPr>
        <p:spPr>
          <a:xfrm>
            <a:off x="4719638" y="2811066"/>
            <a:ext cx="200025" cy="26312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4042" name="TextBox 13"/>
          <p:cNvSpPr txBox="1">
            <a:spLocks noChangeArrowheads="1"/>
          </p:cNvSpPr>
          <p:nvPr/>
        </p:nvSpPr>
        <p:spPr bwMode="auto">
          <a:xfrm>
            <a:off x="4373167" y="3076575"/>
            <a:ext cx="103105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 dirty="0">
                <a:latin typeface="Calibri" charset="0"/>
              </a:rPr>
              <a:t>RHIC 62GeV</a:t>
            </a:r>
          </a:p>
        </p:txBody>
      </p:sp>
      <p:sp>
        <p:nvSpPr>
          <p:cNvPr id="15" name="Up Arrow 14"/>
          <p:cNvSpPr/>
          <p:nvPr/>
        </p:nvSpPr>
        <p:spPr>
          <a:xfrm>
            <a:off x="2396729" y="4227910"/>
            <a:ext cx="198834" cy="26431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4044" name="TextBox 15"/>
          <p:cNvSpPr txBox="1">
            <a:spLocks noChangeArrowheads="1"/>
          </p:cNvSpPr>
          <p:nvPr/>
        </p:nvSpPr>
        <p:spPr bwMode="auto">
          <a:xfrm>
            <a:off x="2512219" y="4376737"/>
            <a:ext cx="61138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Calibri" charset="0"/>
              </a:rPr>
              <a:t>JAPRC</a:t>
            </a:r>
          </a:p>
        </p:txBody>
      </p:sp>
      <p:sp>
        <p:nvSpPr>
          <p:cNvPr id="14" name="Up Arrow 13"/>
          <p:cNvSpPr/>
          <p:nvPr/>
        </p:nvSpPr>
        <p:spPr>
          <a:xfrm>
            <a:off x="6231545" y="2547939"/>
            <a:ext cx="200025" cy="26312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5884137" y="2935694"/>
            <a:ext cx="11576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RHIC 200 </a:t>
            </a:r>
            <a:r>
              <a:rPr lang="en-US" sz="1350" dirty="0" err="1"/>
              <a:t>GeV</a:t>
            </a:r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D26ECA-9EF5-B249-85EE-910FC841E7C1}"/>
              </a:ext>
            </a:extLst>
          </p:cNvPr>
          <p:cNvSpPr txBox="1"/>
          <p:nvPr/>
        </p:nvSpPr>
        <p:spPr>
          <a:xfrm>
            <a:off x="2512219" y="1562101"/>
            <a:ext cx="2740750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@</a:t>
            </a:r>
            <a:r>
              <a:rPr lang="en-US" sz="1350" dirty="0" err="1">
                <a:solidFill>
                  <a:srgbClr val="FF0000"/>
                </a:solidFill>
              </a:rPr>
              <a:t>SeaQuest</a:t>
            </a:r>
            <a:r>
              <a:rPr lang="en-US" sz="1350" dirty="0">
                <a:solidFill>
                  <a:srgbClr val="FF0000"/>
                </a:solidFill>
              </a:rPr>
              <a:t>: </a:t>
            </a:r>
          </a:p>
          <a:p>
            <a:r>
              <a:rPr lang="en-US" sz="1350" dirty="0">
                <a:solidFill>
                  <a:srgbClr val="FF0000"/>
                </a:solidFill>
              </a:rPr>
              <a:t>relative contributions sensitive to XF</a:t>
            </a:r>
          </a:p>
          <a:p>
            <a:r>
              <a:rPr lang="en-US" sz="1350" dirty="0">
                <a:solidFill>
                  <a:srgbClr val="FF0000"/>
                </a:solidFill>
              </a:rPr>
              <a:t>~50% from </a:t>
            </a:r>
            <a:r>
              <a:rPr lang="en-US" sz="1350" dirty="0" err="1">
                <a:solidFill>
                  <a:srgbClr val="FF0000"/>
                </a:solidFill>
              </a:rPr>
              <a:t>g+g</a:t>
            </a:r>
            <a:endParaRPr lang="en-US" sz="1350" dirty="0">
              <a:solidFill>
                <a:srgbClr val="FF0000"/>
              </a:solidFill>
            </a:endParaRPr>
          </a:p>
          <a:p>
            <a:r>
              <a:rPr lang="en-US" sz="1350" dirty="0">
                <a:solidFill>
                  <a:srgbClr val="FF0000"/>
                </a:solidFill>
              </a:rPr>
              <a:t>~50% from </a:t>
            </a:r>
            <a:r>
              <a:rPr lang="en-US" sz="1350" dirty="0" err="1">
                <a:solidFill>
                  <a:srgbClr val="FF0000"/>
                </a:solidFill>
              </a:rPr>
              <a:t>q+qbar</a:t>
            </a:r>
            <a:endParaRPr lang="en-US" sz="1350" dirty="0">
              <a:solidFill>
                <a:srgbClr val="FF0000"/>
              </a:solidFill>
            </a:endParaRPr>
          </a:p>
          <a:p>
            <a:r>
              <a:rPr lang="en-US" sz="1350" dirty="0"/>
              <a:t>Similar for J/Psi</a:t>
            </a:r>
          </a:p>
        </p:txBody>
      </p:sp>
    </p:spTree>
    <p:extLst>
      <p:ext uri="{BB962C8B-B14F-4D97-AF65-F5344CB8AC3E}">
        <p14:creationId xmlns:p14="http://schemas.microsoft.com/office/powerpoint/2010/main" val="8743603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C6F9-69E7-0D43-BE79-E367AEE4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17" y="26098"/>
            <a:ext cx="6639449" cy="994172"/>
          </a:xfrm>
        </p:spPr>
        <p:txBody>
          <a:bodyPr>
            <a:normAutofit/>
          </a:bodyPr>
          <a:lstStyle/>
          <a:p>
            <a:r>
              <a:rPr lang="en-US" dirty="0"/>
              <a:t>Gluon </a:t>
            </a:r>
            <a:r>
              <a:rPr lang="en-US" dirty="0" err="1"/>
              <a:t>Sivers</a:t>
            </a:r>
            <a:r>
              <a:rPr lang="en-US" dirty="0"/>
              <a:t> in the Valence Region</a:t>
            </a:r>
            <a:br>
              <a:rPr lang="en-US" dirty="0"/>
            </a:br>
            <a:r>
              <a:rPr lang="en-US" sz="3000" dirty="0">
                <a:solidFill>
                  <a:srgbClr val="1F28FF"/>
                </a:solidFill>
              </a:rPr>
              <a:t>- a lot of gluons at high x!</a:t>
            </a:r>
            <a:endParaRPr lang="en-US" dirty="0">
              <a:solidFill>
                <a:srgbClr val="1F28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1D3D4-908B-DD4A-A202-D1471D9C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4975" y="1130061"/>
            <a:ext cx="3385432" cy="534597"/>
          </a:xfrm>
        </p:spPr>
        <p:txBody>
          <a:bodyPr>
            <a:normAutofit/>
          </a:bodyPr>
          <a:lstStyle/>
          <a:p>
            <a:r>
              <a:rPr lang="en-US" dirty="0"/>
              <a:t>Gluon </a:t>
            </a:r>
            <a:r>
              <a:rPr lang="en-US" dirty="0" err="1"/>
              <a:t>Sivers</a:t>
            </a:r>
            <a:r>
              <a:rPr lang="en-US" dirty="0"/>
              <a:t> poorly known</a:t>
            </a:r>
          </a:p>
          <a:p>
            <a:endParaRPr lang="en-US" dirty="0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9BC118FF-F58D-AE4E-B009-9E734AB23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B4770-F410-FE41-8451-45E25B1219B3}" type="datetime1">
              <a:rPr lang="en-US" smtClean="0"/>
              <a:t>7/26/18</a:t>
            </a:fld>
            <a:endParaRPr lang="en-US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890EDBB9-DCC5-CC48-9EEA-D968FBA5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2658B6F-DEB4-E241-BF1E-F2F02E08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48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2E6847-DD9E-9445-9C5B-EF9B7F8A1B67}"/>
              </a:ext>
            </a:extLst>
          </p:cNvPr>
          <p:cNvGrpSpPr/>
          <p:nvPr/>
        </p:nvGrpSpPr>
        <p:grpSpPr>
          <a:xfrm>
            <a:off x="1479659" y="1664658"/>
            <a:ext cx="2971761" cy="3368702"/>
            <a:chOff x="5697758" y="2285681"/>
            <a:chExt cx="3446242" cy="39669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4209EB-448B-7147-A54F-4CA903254C4B}"/>
                </a:ext>
              </a:extLst>
            </p:cNvPr>
            <p:cNvSpPr txBox="1"/>
            <p:nvPr/>
          </p:nvSpPr>
          <p:spPr>
            <a:xfrm>
              <a:off x="6107835" y="2285681"/>
              <a:ext cx="2288434" cy="598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Unpolarized PDF:</a:t>
              </a:r>
            </a:p>
            <a:p>
              <a:r>
                <a:rPr lang="en-US" sz="1350" dirty="0" err="1"/>
                <a:t>Glons</a:t>
              </a:r>
              <a:r>
                <a:rPr lang="en-US" sz="1350" dirty="0"/>
                <a:t> dominate at x &lt; 0.2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E7FF677-37B2-DE4A-8F18-B23E9677F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7758" y="2938422"/>
              <a:ext cx="3446242" cy="3314258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FC81D7E-0684-4445-B1BB-6A07FF2A82E1}"/>
                </a:ext>
              </a:extLst>
            </p:cNvPr>
            <p:cNvCxnSpPr>
              <a:cxnSpLocks/>
            </p:cNvCxnSpPr>
            <p:nvPr/>
          </p:nvCxnSpPr>
          <p:spPr>
            <a:xfrm>
              <a:off x="6240026" y="4732774"/>
              <a:ext cx="693336" cy="0"/>
            </a:xfrm>
            <a:prstGeom prst="straightConnector1">
              <a:avLst/>
            </a:prstGeom>
            <a:ln w="476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22663-BF1C-8242-AADA-ECDDF09EC608}"/>
                </a:ext>
              </a:extLst>
            </p:cNvPr>
            <p:cNvSpPr txBox="1"/>
            <p:nvPr/>
          </p:nvSpPr>
          <p:spPr>
            <a:xfrm>
              <a:off x="7144379" y="4390617"/>
              <a:ext cx="1813436" cy="598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>
                  <a:solidFill>
                    <a:schemeClr val="accent5">
                      <a:lumMod val="50000"/>
                    </a:schemeClr>
                  </a:solidFill>
                </a:rPr>
                <a:t>SeaQuest</a:t>
              </a:r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 coverage </a:t>
              </a:r>
            </a:p>
            <a:p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by charm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2ED72A-61B7-0648-B4DD-612A5D110C94}"/>
              </a:ext>
            </a:extLst>
          </p:cNvPr>
          <p:cNvGrpSpPr/>
          <p:nvPr/>
        </p:nvGrpSpPr>
        <p:grpSpPr>
          <a:xfrm>
            <a:off x="4903596" y="797791"/>
            <a:ext cx="2845957" cy="4343633"/>
            <a:chOff x="4823209" y="1204393"/>
            <a:chExt cx="3794609" cy="579151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10AF940-948C-9D40-B444-8ED1FA83AE8E}"/>
                </a:ext>
              </a:extLst>
            </p:cNvPr>
            <p:cNvGrpSpPr/>
            <p:nvPr/>
          </p:nvGrpSpPr>
          <p:grpSpPr>
            <a:xfrm>
              <a:off x="4823209" y="1204393"/>
              <a:ext cx="3794609" cy="2706334"/>
              <a:chOff x="0" y="2041496"/>
              <a:chExt cx="3429605" cy="253234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9213292-A58B-1E46-AE71-A5E606398D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75" b="15928"/>
              <a:stretch/>
            </p:blipFill>
            <p:spPr>
              <a:xfrm>
                <a:off x="0" y="2285679"/>
                <a:ext cx="3366197" cy="2288164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C19781-3488-0A48-89B8-8D8364A8E8BF}"/>
                  </a:ext>
                </a:extLst>
              </p:cNvPr>
              <p:cNvSpPr txBox="1"/>
              <p:nvPr/>
            </p:nvSpPr>
            <p:spPr>
              <a:xfrm>
                <a:off x="1323615" y="2041496"/>
                <a:ext cx="2105990" cy="316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1611.00125  Z. Lu &amp; B.Q. Ma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F41158-BC36-EE40-8DB2-3D4144013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15" r="14993" b="19128"/>
            <a:stretch/>
          </p:blipFill>
          <p:spPr>
            <a:xfrm>
              <a:off x="5034704" y="3673386"/>
              <a:ext cx="3512958" cy="3322517"/>
            </a:xfrm>
            <a:prstGeom prst="rect">
              <a:avLst/>
            </a:prstGeom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8DBF7C-F7FC-874C-A069-850BD3263B68}"/>
              </a:ext>
            </a:extLst>
          </p:cNvPr>
          <p:cNvCxnSpPr>
            <a:cxnSpLocks/>
          </p:cNvCxnSpPr>
          <p:nvPr/>
        </p:nvCxnSpPr>
        <p:spPr>
          <a:xfrm>
            <a:off x="6545645" y="3810510"/>
            <a:ext cx="597877" cy="0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240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5" y="46477"/>
            <a:ext cx="5915025" cy="699613"/>
          </a:xfrm>
        </p:spPr>
        <p:txBody>
          <a:bodyPr>
            <a:norm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J/</a:t>
            </a:r>
            <a:r>
              <a:rPr lang="en-US" i="1" dirty="0" err="1">
                <a:solidFill>
                  <a:srgbClr val="FF0000"/>
                </a:solidFill>
              </a:rPr>
              <a:t>ψ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i="1" baseline="-25000" dirty="0">
                <a:solidFill>
                  <a:srgbClr val="FF0000"/>
                </a:solidFill>
              </a:rPr>
              <a:t>N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156" y="866250"/>
            <a:ext cx="5931040" cy="181499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i="1" dirty="0"/>
              <a:t> J/</a:t>
            </a:r>
            <a:r>
              <a:rPr lang="en-US" i="1" dirty="0" err="1"/>
              <a:t>ψ</a:t>
            </a:r>
            <a:r>
              <a:rPr lang="en-US" dirty="0"/>
              <a:t> A</a:t>
            </a:r>
            <a:r>
              <a:rPr lang="en-US" baseline="-25000" dirty="0"/>
              <a:t>N</a:t>
            </a:r>
            <a:r>
              <a:rPr lang="en-US" dirty="0"/>
              <a:t> is sensitive to the production mechanisms </a:t>
            </a:r>
          </a:p>
          <a:p>
            <a:pPr lvl="1"/>
            <a:r>
              <a:rPr lang="en-US" dirty="0"/>
              <a:t>Assuming a non-zero gluon </a:t>
            </a:r>
            <a:r>
              <a:rPr lang="en-US" dirty="0" err="1"/>
              <a:t>Sivers</a:t>
            </a:r>
            <a:r>
              <a:rPr lang="en-US" dirty="0"/>
              <a:t> function, in pp scattering, </a:t>
            </a:r>
            <a:r>
              <a:rPr lang="en-US" i="1" dirty="0"/>
              <a:t>J/</a:t>
            </a:r>
            <a:r>
              <a:rPr lang="en-US" i="1" dirty="0" err="1"/>
              <a:t>ψ</a:t>
            </a:r>
            <a:r>
              <a:rPr lang="en-US" dirty="0"/>
              <a:t> A</a:t>
            </a:r>
            <a:r>
              <a:rPr lang="en-US" baseline="-25000" dirty="0"/>
              <a:t>N</a:t>
            </a:r>
            <a:r>
              <a:rPr lang="en-US" dirty="0"/>
              <a:t> vanishes if the pair are produced in a color-octet model but survives in the color-singlet model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1103-61C0-8345-8D1E-7CE25AE52765}" type="datetime1">
              <a:rPr lang="en-US" smtClean="0">
                <a:latin typeface="Times New Roman" charset="0"/>
                <a:cs typeface="Times New Roman" charset="0"/>
              </a:rPr>
              <a:t>7/26/18</a:t>
            </a:fld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05B3-F0E6-B645-A1F6-5D4123BFD979}" type="slidenum"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49</a:t>
            </a:fld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847641" y="2399635"/>
            <a:ext cx="5448719" cy="2123310"/>
            <a:chOff x="576" y="1488"/>
            <a:chExt cx="4800" cy="16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956"/>
            <a:stretch>
              <a:fillRect/>
            </a:stretch>
          </p:blipFill>
          <p:spPr bwMode="auto">
            <a:xfrm>
              <a:off x="1104" y="1488"/>
              <a:ext cx="3600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V="1">
              <a:off x="1392" y="2304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13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576" y="2592"/>
              <a:ext cx="2016" cy="568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013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Times New Roman" charset="0"/>
                  <a:cs typeface="Times New Roman" charset="0"/>
                </a:rPr>
                <a:t>One color-singlet diagram</a:t>
              </a:r>
            </a:p>
            <a:p>
              <a:pPr>
                <a:defRPr/>
              </a:pPr>
              <a:r>
                <a:rPr lang="en-US" altLang="zh-CN" sz="1013" dirty="0">
                  <a:latin typeface="Times New Roman" charset="0"/>
                  <a:ea typeface="Times New Roman" charset="0"/>
                  <a:cs typeface="Times New Roman" charset="0"/>
                </a:rPr>
                <a:t>— no cancellation, asymmetry generated by the initial state interaction,  </a:t>
              </a:r>
              <a:r>
                <a:rPr lang="en-US" altLang="zh-CN" sz="1013" i="1" dirty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US" altLang="zh-CN" sz="1013" i="1" baseline="-25000" dirty="0"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r>
                <a:rPr lang="en-US" sz="1013" dirty="0">
                  <a:latin typeface="Times New Roman" charset="0"/>
                  <a:ea typeface="Times New Roman" charset="0"/>
                  <a:cs typeface="Times New Roman" charset="0"/>
                </a:rPr>
                <a:t>≠0</a:t>
              </a:r>
            </a:p>
          </p:txBody>
        </p: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2832" y="2352"/>
              <a:ext cx="2544" cy="822"/>
              <a:chOff x="2832" y="2647"/>
              <a:chExt cx="2544" cy="822"/>
            </a:xfrm>
          </p:grpSpPr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2544" cy="445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1013" dirty="0">
                    <a:latin typeface="Times New Roman" charset="0"/>
                    <a:ea typeface="Times New Roman" charset="0"/>
                    <a:cs typeface="Times New Roman" charset="0"/>
                  </a:rPr>
                  <a:t>    </a:t>
                </a:r>
                <a:r>
                  <a:rPr lang="en-US" altLang="zh-CN" sz="1013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charset="0"/>
                    <a:ea typeface="Times New Roman" charset="0"/>
                    <a:cs typeface="Times New Roman" charset="0"/>
                  </a:rPr>
                  <a:t>Two color-octet diagrams</a:t>
                </a:r>
              </a:p>
              <a:p>
                <a:pPr>
                  <a:defRPr/>
                </a:pPr>
                <a:r>
                  <a:rPr lang="en-US" altLang="zh-CN" sz="1013" dirty="0">
                    <a:latin typeface="Times New Roman" charset="0"/>
                    <a:ea typeface="Times New Roman" charset="0"/>
                    <a:cs typeface="Times New Roman" charset="0"/>
                  </a:rPr>
                  <a:t>— cancellation between initial and final state interactions, no asymmetry </a:t>
                </a:r>
                <a:r>
                  <a:rPr lang="en-US" altLang="zh-CN" sz="1013" i="1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lang="en-US" altLang="zh-CN" sz="1013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N</a:t>
                </a:r>
                <a:r>
                  <a:rPr lang="en-US" altLang="zh-CN" sz="1013" dirty="0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lang="en-US" sz="1013" dirty="0">
                    <a:latin typeface="Times New Roman" charset="0"/>
                    <a:ea typeface="Times New Roman" charset="0"/>
                    <a:cs typeface="Times New Roman" charset="0"/>
                  </a:rPr>
                  <a:t>0</a:t>
                </a:r>
                <a:endParaRPr lang="en-US" altLang="zh-CN" sz="1013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flipH="1" flipV="1">
                <a:off x="3216" y="2647"/>
                <a:ext cx="24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flipV="1">
                <a:off x="3456" y="2647"/>
                <a:ext cx="48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7BDD481-7210-9C46-B8A8-46299149FBB5}"/>
              </a:ext>
            </a:extLst>
          </p:cNvPr>
          <p:cNvSpPr txBox="1"/>
          <p:nvPr/>
        </p:nvSpPr>
        <p:spPr>
          <a:xfrm>
            <a:off x="5729288" y="2171905"/>
            <a:ext cx="18742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sz="1050" dirty="0">
                <a:solidFill>
                  <a:srgbClr val="0000FF"/>
                </a:solidFill>
                <a:ea typeface="宋体" charset="-122"/>
                <a:cs typeface="宋体" charset="-122"/>
              </a:rPr>
              <a:t>F. Yuan, PRD 78, 014024(2008)</a:t>
            </a:r>
            <a:endParaRPr lang="en-US" altLang="zh-CN" sz="1050" dirty="0">
              <a:ea typeface="宋体" charset="-122"/>
              <a:cs typeface="宋体" charset="-122"/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94415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64873-C770-E048-9523-64A7D0FE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17935"/>
          </a:xfrm>
        </p:spPr>
        <p:txBody>
          <a:bodyPr/>
          <a:lstStyle/>
          <a:p>
            <a:r>
              <a:rPr lang="en-US" dirty="0" err="1"/>
              <a:t>SeaQuest</a:t>
            </a:r>
            <a:r>
              <a:rPr lang="en-US" dirty="0"/>
              <a:t>/E1039 Collaboration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87BEC8-3FF6-154C-B203-69B54F2C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F0AA-1B46-7144-B892-F7B4631F14D8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7A02C-8D92-ED4B-B481-0FFB3A45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4204E-F96F-C04C-AC2D-36E35295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CC7A9B-D44C-AD40-81EC-EBDC90ED3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501"/>
          <a:stretch/>
        </p:blipFill>
        <p:spPr>
          <a:xfrm>
            <a:off x="0" y="1111383"/>
            <a:ext cx="4959774" cy="3420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93A4F-5021-2E4E-9FFD-73504A4BB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01"/>
          <a:stretch/>
        </p:blipFill>
        <p:spPr>
          <a:xfrm>
            <a:off x="4269737" y="1394432"/>
            <a:ext cx="4874263" cy="31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912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2045787" y="230956"/>
            <a:ext cx="5028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sz="3000" dirty="0">
                <a:solidFill>
                  <a:srgbClr val="FF0000"/>
                </a:solidFill>
                <a:latin typeface="Times New Roman" charset="0"/>
              </a:rPr>
              <a:t>Heavy Flavor: J/</a:t>
            </a:r>
            <a:r>
              <a:rPr lang="el-GR" sz="3000" dirty="0">
                <a:solidFill>
                  <a:srgbClr val="FF0000"/>
                </a:solidFill>
                <a:latin typeface="Times New Roman" charset="0"/>
              </a:rPr>
              <a:t>ψ</a:t>
            </a:r>
            <a:r>
              <a:rPr lang="en-US" sz="3000" dirty="0">
                <a:solidFill>
                  <a:srgbClr val="FF0000"/>
                </a:solidFill>
                <a:latin typeface="Times New Roman" charset="0"/>
              </a:rPr>
              <a:t> A</a:t>
            </a:r>
            <a:r>
              <a:rPr lang="en-US" sz="3000" baseline="-25000" dirty="0">
                <a:solidFill>
                  <a:srgbClr val="FF0000"/>
                </a:solidFill>
                <a:latin typeface="Times New Roman" charset="0"/>
              </a:rPr>
              <a:t>N </a:t>
            </a:r>
            <a:endParaRPr lang="el-GR" sz="3000" baseline="-250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1668403" y="4767263"/>
            <a:ext cx="1600200" cy="273844"/>
          </a:xfrm>
        </p:spPr>
        <p:txBody>
          <a:bodyPr/>
          <a:lstStyle/>
          <a:p>
            <a:fld id="{6C38EAF4-95A6-664B-803F-5EF3648F9985}" type="datetime1">
              <a:rPr lang="en-US" smtClean="0"/>
              <a:t>7/26/18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EF186F-A40A-5A43-9C4E-6DF3A036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325979"/>
              </p:ext>
            </p:extLst>
          </p:nvPr>
        </p:nvGraphicFramePr>
        <p:xfrm>
          <a:off x="5729287" y="1184093"/>
          <a:ext cx="979916" cy="259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7" name="Equation" r:id="rId3" imgW="863600" imgH="228600" progId="Equation.3">
                  <p:embed/>
                </p:oleObj>
              </mc:Choice>
              <mc:Fallback>
                <p:oleObj name="Equation" r:id="rId3" imgW="863600" imgH="2286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29287" y="1184093"/>
                        <a:ext cx="979916" cy="259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E1523EA-CE2E-8B46-A629-E8CC59B1E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234" y="1532421"/>
            <a:ext cx="6117308" cy="31099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DAB561-58B9-EA41-BA65-973E5C4F23F2}"/>
              </a:ext>
            </a:extLst>
          </p:cNvPr>
          <p:cNvSpPr txBox="1"/>
          <p:nvPr/>
        </p:nvSpPr>
        <p:spPr>
          <a:xfrm>
            <a:off x="1734126" y="1354543"/>
            <a:ext cx="13131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PHENIX: 1805.01491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594FF-A083-DE40-AB1E-34E86B475C6A}"/>
              </a:ext>
            </a:extLst>
          </p:cNvPr>
          <p:cNvSpPr txBox="1"/>
          <p:nvPr/>
        </p:nvSpPr>
        <p:spPr>
          <a:xfrm>
            <a:off x="1668403" y="988605"/>
            <a:ext cx="2503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Some nuclear final state effects? </a:t>
            </a:r>
          </a:p>
        </p:txBody>
      </p:sp>
    </p:spTree>
    <p:extLst>
      <p:ext uri="{BB962C8B-B14F-4D97-AF65-F5344CB8AC3E}">
        <p14:creationId xmlns:p14="http://schemas.microsoft.com/office/powerpoint/2010/main" val="195531661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0ECC-C03B-FA49-B419-7135438E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273845"/>
            <a:ext cx="6263541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Precision 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Measurements @</a:t>
            </a:r>
            <a:r>
              <a:rPr lang="en-US" dirty="0" err="1">
                <a:solidFill>
                  <a:srgbClr val="FF0000"/>
                </a:solidFill>
              </a:rPr>
              <a:t>SeaQuest</a:t>
            </a:r>
            <a:br>
              <a:rPr lang="en-US" baseline="-25000" dirty="0"/>
            </a:br>
            <a:endParaRPr lang="en-US" baseline="-250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5403E-1EF4-744C-9BE5-497F70588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657E-74FC-F945-BA49-69034CF8C4DD}" type="datetime1">
              <a:rPr lang="en-US" smtClean="0"/>
              <a:t>7/26/18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E87BCA-3000-4449-A960-DBF6EB26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A13AE-0F6C-2C45-BC4B-ABC2B4F7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48876-A96A-134B-BF62-311A47CD6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78" r="17678" b="12828"/>
          <a:stretch/>
        </p:blipFill>
        <p:spPr>
          <a:xfrm>
            <a:off x="3667648" y="1335845"/>
            <a:ext cx="4137409" cy="2816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1DDC3-B553-D245-8527-B3820CDFD72E}"/>
              </a:ext>
            </a:extLst>
          </p:cNvPr>
          <p:cNvSpPr txBox="1"/>
          <p:nvPr/>
        </p:nvSpPr>
        <p:spPr>
          <a:xfrm>
            <a:off x="1338942" y="1519857"/>
            <a:ext cx="24869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Cross section contributions:</a:t>
            </a:r>
          </a:p>
          <a:p>
            <a:r>
              <a:rPr lang="en-US" sz="1350" dirty="0"/>
              <a:t>-     </a:t>
            </a:r>
            <a:r>
              <a:rPr lang="en-US" sz="1350" dirty="0" err="1"/>
              <a:t>gluon+gluon</a:t>
            </a: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/>
              <a:t>u + </a:t>
            </a:r>
            <a:r>
              <a:rPr lang="en-US" sz="1350" dirty="0" err="1"/>
              <a:t>ubar</a:t>
            </a: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rgbClr val="1F28FF"/>
                </a:solidFill>
              </a:rPr>
              <a:t>d + </a:t>
            </a:r>
            <a:r>
              <a:rPr lang="en-US" sz="1350" dirty="0" err="1">
                <a:solidFill>
                  <a:srgbClr val="1F28FF"/>
                </a:solidFill>
              </a:rPr>
              <a:t>dbar</a:t>
            </a:r>
            <a:r>
              <a:rPr lang="en-US" sz="1350" dirty="0">
                <a:solidFill>
                  <a:srgbClr val="1F28FF"/>
                </a:solidFill>
              </a:rPr>
              <a:t>, could be significant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 err="1"/>
              <a:t>Sivers</a:t>
            </a:r>
            <a:r>
              <a:rPr lang="en-US" sz="1350" dirty="0"/>
              <a:t> functions:</a:t>
            </a:r>
          </a:p>
          <a:p>
            <a:pPr marL="557213" lvl="1" indent="-214313">
              <a:buFontTx/>
              <a:buChar char="-"/>
            </a:pPr>
            <a:r>
              <a:rPr lang="en-US" sz="1350" dirty="0"/>
              <a:t>Gluon</a:t>
            </a:r>
          </a:p>
          <a:p>
            <a:pPr marL="557213" lvl="1" indent="-214313">
              <a:buFontTx/>
              <a:buChar char="-"/>
            </a:pPr>
            <a:r>
              <a:rPr lang="en-US" sz="1350" dirty="0" err="1"/>
              <a:t>ubar</a:t>
            </a:r>
            <a:endParaRPr lang="en-US" sz="1350" dirty="0"/>
          </a:p>
          <a:p>
            <a:pPr marL="557213" lvl="1" indent="-214313">
              <a:buFontTx/>
              <a:buChar char="-"/>
            </a:pPr>
            <a:r>
              <a:rPr lang="en-US" sz="1350" dirty="0" err="1">
                <a:solidFill>
                  <a:srgbClr val="FF0000"/>
                </a:solidFill>
              </a:rPr>
              <a:t>dbar</a:t>
            </a:r>
            <a:endParaRPr lang="en-US" sz="1350" dirty="0">
              <a:solidFill>
                <a:srgbClr val="FF0000"/>
              </a:solidFill>
            </a:endParaRPr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BC395-12D7-1543-9C65-215814CD9FF1}"/>
              </a:ext>
            </a:extLst>
          </p:cNvPr>
          <p:cNvSpPr txBox="1"/>
          <p:nvPr/>
        </p:nvSpPr>
        <p:spPr>
          <a:xfrm>
            <a:off x="1531589" y="3918439"/>
            <a:ext cx="140314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Polarized targets:</a:t>
            </a:r>
          </a:p>
          <a:p>
            <a:r>
              <a:rPr lang="en-US" sz="1350" dirty="0"/>
              <a:t>- NH3</a:t>
            </a:r>
          </a:p>
          <a:p>
            <a:r>
              <a:rPr lang="en-US" sz="1350" dirty="0"/>
              <a:t>- ND3</a:t>
            </a:r>
          </a:p>
        </p:txBody>
      </p:sp>
    </p:spTree>
    <p:extLst>
      <p:ext uri="{BB962C8B-B14F-4D97-AF65-F5344CB8AC3E}">
        <p14:creationId xmlns:p14="http://schemas.microsoft.com/office/powerpoint/2010/main" val="2760158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2FB60-FFCC-4B4D-837A-B0707F78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879" y="59656"/>
            <a:ext cx="5915025" cy="994172"/>
          </a:xfrm>
        </p:spPr>
        <p:txBody>
          <a:bodyPr>
            <a:normAutofit/>
          </a:bodyPr>
          <a:lstStyle/>
          <a:p>
            <a:r>
              <a:rPr lang="en-US" dirty="0" err="1"/>
              <a:t>SeaQuest</a:t>
            </a:r>
            <a:r>
              <a:rPr lang="en-US" dirty="0"/>
              <a:t> Dimuons: </a:t>
            </a:r>
            <a:br>
              <a:rPr lang="en-US" dirty="0"/>
            </a:br>
            <a:r>
              <a:rPr lang="en-US" sz="2325" dirty="0"/>
              <a:t>Improve acceptance for low mass dimuons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402398C-7463-EB4D-8B63-407A47B1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51D3-4C33-9A4B-8E3B-F49E5A0072B7}" type="datetime1">
              <a:rPr lang="en-US" smtClean="0"/>
              <a:t>7/26/18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15978B1-072B-9E4B-84E7-880F01417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EF2AA6-EFC9-A547-BFBA-D2D48C09C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A3A68-704F-9B44-AFD1-90EB175C1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592" y="2118605"/>
            <a:ext cx="3047621" cy="2365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8FAE9-50C3-F447-9A88-09994429B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54" y="2111460"/>
            <a:ext cx="3362668" cy="2613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871E58-AAC3-2E44-BF91-2EE6A3A0066D}"/>
              </a:ext>
            </a:extLst>
          </p:cNvPr>
          <p:cNvSpPr txBox="1"/>
          <p:nvPr/>
        </p:nvSpPr>
        <p:spPr>
          <a:xfrm>
            <a:off x="1474597" y="1142343"/>
            <a:ext cx="3820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Open up dimuon acceptance at trigger level: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Possible with the dark photon triggers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Improved DAQ 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Better background determination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D3513-792E-5D44-86E2-E801CF5E3565}"/>
              </a:ext>
            </a:extLst>
          </p:cNvPr>
          <p:cNvSpPr txBox="1"/>
          <p:nvPr/>
        </p:nvSpPr>
        <p:spPr>
          <a:xfrm>
            <a:off x="6191399" y="1904090"/>
            <a:ext cx="13612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PHENIX dimuons</a:t>
            </a:r>
          </a:p>
        </p:txBody>
      </p:sp>
    </p:spTree>
    <p:extLst>
      <p:ext uri="{BB962C8B-B14F-4D97-AF65-F5344CB8AC3E}">
        <p14:creationId xmlns:p14="http://schemas.microsoft.com/office/powerpoint/2010/main" val="6701076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02112C-6476-DD4E-975B-6BEEFD259F3C}" type="datetime1">
              <a:rPr lang="en-US" smtClean="0"/>
              <a:t>7/26/18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7E30E-5F6E-9749-BFCB-9A37ECE9B944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85900" y="0"/>
            <a:ext cx="6172200" cy="733425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Open Charm TSSA in Twist-3 Approach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16976" y="664150"/>
            <a:ext cx="5757863" cy="4011758"/>
            <a:chOff x="631968" y="885533"/>
            <a:chExt cx="7677150" cy="5349011"/>
          </a:xfrm>
        </p:grpSpPr>
        <p:pic>
          <p:nvPicPr>
            <p:cNvPr id="25602" name="Picture 2"/>
            <p:cNvPicPr>
              <a:picLocks noChangeAspect="1"/>
            </p:cNvPicPr>
            <p:nvPr/>
          </p:nvPicPr>
          <p:blipFill rotWithShape="1">
            <a:blip r:embed="rId2"/>
            <a:srcRect t="4783" b="7866"/>
            <a:stretch/>
          </p:blipFill>
          <p:spPr bwMode="auto">
            <a:xfrm>
              <a:off x="631968" y="885533"/>
              <a:ext cx="7677150" cy="5349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1082042" y="5555317"/>
              <a:ext cx="5583826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161068" y="733425"/>
            <a:ext cx="8675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Qiu</a:t>
            </a:r>
            <a:r>
              <a:rPr lang="en-US" sz="1350" dirty="0"/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6791788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51819"/>
            <a:ext cx="61722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000" dirty="0"/>
              <a:t>Heavy Quark TSSA @</a:t>
            </a:r>
            <a:r>
              <a:rPr lang="en-US" sz="3000" dirty="0" err="1"/>
              <a:t>Fermilab</a:t>
            </a:r>
            <a:br>
              <a:rPr lang="en-US" dirty="0">
                <a:ea typeface="+mj-ea"/>
                <a:cs typeface="+mj-cs"/>
              </a:rPr>
            </a:br>
            <a:r>
              <a:rPr lang="en-US" sz="2333" dirty="0">
                <a:solidFill>
                  <a:srgbClr val="1F28FF"/>
                </a:solidFill>
              </a:rPr>
              <a:t>Twist-3 quark-gluon cor</a:t>
            </a:r>
            <a:r>
              <a:rPr lang="en-US" altLang="zh-CN" sz="2333" dirty="0">
                <a:solidFill>
                  <a:srgbClr val="1F28FF"/>
                </a:solidFill>
              </a:rPr>
              <a:t>r</a:t>
            </a:r>
            <a:r>
              <a:rPr lang="en-US" sz="2333" dirty="0">
                <a:solidFill>
                  <a:srgbClr val="1F28FF"/>
                </a:solidFill>
              </a:rPr>
              <a:t>elation functions </a:t>
            </a:r>
          </a:p>
        </p:txBody>
      </p:sp>
      <p:sp>
        <p:nvSpPr>
          <p:cNvPr id="26631" name="Content Placeholder 2"/>
          <p:cNvSpPr>
            <a:spLocks noGrp="1"/>
          </p:cNvSpPr>
          <p:nvPr>
            <p:ph idx="1"/>
          </p:nvPr>
        </p:nvSpPr>
        <p:spPr>
          <a:xfrm>
            <a:off x="1485900" y="1022747"/>
            <a:ext cx="6172200" cy="3571875"/>
          </a:xfrm>
        </p:spPr>
        <p:txBody>
          <a:bodyPr/>
          <a:lstStyle/>
          <a:p>
            <a:r>
              <a:rPr lang="en-US" dirty="0"/>
              <a:t>Different color factors for charm and anti-charm A</a:t>
            </a:r>
            <a:r>
              <a:rPr lang="en-US" baseline="-25000" dirty="0"/>
              <a:t>N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349935-BA1C-DC45-858D-A63F312E3A54}" type="datetime1">
              <a:rPr lang="en-US" smtClean="0"/>
              <a:t>7/26/18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F6113-A6CF-5442-90E2-0669EE6BB9E1}" type="slidenum">
              <a:rPr lang="en-US"/>
              <a:pPr>
                <a:defRPr/>
              </a:pPr>
              <a:t>54</a:t>
            </a:fld>
            <a:endParaRPr lang="en-US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283619" y="3488532"/>
          <a:ext cx="467916" cy="403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81" name="Equation" r:id="rId3" imgW="457200" imgH="393700" progId="Equation.3">
                  <p:embed/>
                </p:oleObj>
              </mc:Choice>
              <mc:Fallback>
                <p:oleObj name="Equation" r:id="rId3" imgW="457200" imgH="393700" progId="Equation.3">
                  <p:embed/>
                  <p:pic>
                    <p:nvPicPr>
                      <p:cNvPr id="266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3619" y="3488532"/>
                        <a:ext cx="467916" cy="4036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4260056" y="3512344"/>
          <a:ext cx="671513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82" name="Equation" r:id="rId5" imgW="596900" imgH="419100" progId="Equation.3">
                  <p:embed/>
                </p:oleObj>
              </mc:Choice>
              <mc:Fallback>
                <p:oleObj name="Equation" r:id="rId5" imgW="596900" imgH="419100" progId="Equation.3">
                  <p:embed/>
                  <p:pic>
                    <p:nvPicPr>
                      <p:cNvPr id="26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0056" y="3512344"/>
                        <a:ext cx="671513" cy="47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6342460" y="3486150"/>
          <a:ext cx="51435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83" name="Equation" r:id="rId7" imgW="457200" imgH="393700" progId="Equation.3">
                  <p:embed/>
                </p:oleObj>
              </mc:Choice>
              <mc:Fallback>
                <p:oleObj name="Equation" r:id="rId7" imgW="457200" imgH="393700" progId="Equation.3">
                  <p:embed/>
                  <p:pic>
                    <p:nvPicPr>
                      <p:cNvPr id="266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460" y="3486150"/>
                        <a:ext cx="514350" cy="442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TextBox 7"/>
          <p:cNvSpPr txBox="1">
            <a:spLocks noChangeArrowheads="1"/>
          </p:cNvSpPr>
          <p:nvPr/>
        </p:nvSpPr>
        <p:spPr bwMode="auto">
          <a:xfrm>
            <a:off x="4300538" y="4086225"/>
            <a:ext cx="65114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Calibri" charset="0"/>
              </a:rPr>
              <a:t>Charm</a:t>
            </a:r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6098382" y="4086225"/>
            <a:ext cx="97494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Calibri" charset="0"/>
              </a:rPr>
              <a:t>anti-Charm</a:t>
            </a:r>
          </a:p>
        </p:txBody>
      </p:sp>
      <p:sp>
        <p:nvSpPr>
          <p:cNvPr id="26634" name="TextBox 9"/>
          <p:cNvSpPr txBox="1">
            <a:spLocks noChangeArrowheads="1"/>
          </p:cNvSpPr>
          <p:nvPr/>
        </p:nvSpPr>
        <p:spPr bwMode="auto">
          <a:xfrm>
            <a:off x="2134791" y="4086225"/>
            <a:ext cx="96423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Calibri" charset="0"/>
              </a:rPr>
              <a:t>Initial state</a:t>
            </a:r>
          </a:p>
        </p:txBody>
      </p:sp>
      <p:pic>
        <p:nvPicPr>
          <p:cNvPr id="26635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10941" y="2212181"/>
            <a:ext cx="55721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TextBox 11"/>
          <p:cNvSpPr txBox="1">
            <a:spLocks noChangeArrowheads="1"/>
          </p:cNvSpPr>
          <p:nvPr/>
        </p:nvSpPr>
        <p:spPr bwMode="auto">
          <a:xfrm>
            <a:off x="5497117" y="1613297"/>
            <a:ext cx="220925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latin typeface="Calibri" charset="0"/>
              </a:rPr>
              <a:t>F. Yuan and J. Zhou PLB 668 (2008) 216-220</a:t>
            </a:r>
          </a:p>
        </p:txBody>
      </p:sp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3198425" y="1501988"/>
          <a:ext cx="1301642" cy="319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84" name="Equation" r:id="rId10" imgW="673100" imgH="165100" progId="Equation.3">
                  <p:embed/>
                </p:oleObj>
              </mc:Choice>
              <mc:Fallback>
                <p:oleObj name="Equation" r:id="rId10" imgW="673100" imgH="165100" progId="Equation.3">
                  <p:embed/>
                  <p:pic>
                    <p:nvPicPr>
                      <p:cNvPr id="266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8425" y="1501988"/>
                        <a:ext cx="1301642" cy="3196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70164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2717304" y="715269"/>
          <a:ext cx="3331667" cy="448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2" name="Equation" r:id="rId3" imgW="1320800" imgH="177800" progId="Equation.3">
                  <p:embed/>
                </p:oleObj>
              </mc:Choice>
              <mc:Fallback>
                <p:oleObj name="Equation" r:id="rId3" imgW="1320800" imgH="177800" progId="Equation.3">
                  <p:embed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7304" y="715269"/>
                        <a:ext cx="3331667" cy="4482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54798" y="1420714"/>
            <a:ext cx="3755827" cy="131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54797" y="3018235"/>
            <a:ext cx="3614738" cy="126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2769990" y="1253728"/>
            <a:ext cx="739305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13">
                <a:latin typeface="Calibri" charset="0"/>
              </a:rPr>
              <a:t>JPARC p+p</a:t>
            </a:r>
          </a:p>
        </p:txBody>
      </p: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2769991" y="2864644"/>
            <a:ext cx="800219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13">
                <a:latin typeface="Calibri" charset="0"/>
              </a:rPr>
              <a:t>GSI: p+pbar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3F35D7-AD33-B84A-9756-E88791F6A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101649"/>
            <a:ext cx="5915025" cy="56852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Open Charm TSSA at Low Energy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E78F94-2333-8344-B800-66956D5B33FD}" type="datetime1">
              <a:rPr lang="en-US" smtClean="0"/>
              <a:t>7/26/18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2707A9-C933-6647-A923-31028429414B}" type="slidenum">
              <a:rPr lang="en-US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984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62BE1-00FE-7241-A615-1D89C1A3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2" y="60291"/>
            <a:ext cx="6239084" cy="8139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First Precision Open HF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from PHENIX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E1D9844-AD3B-4043-BC33-041A8A2A9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CA27-6034-564C-AD8A-924246343E95}" type="datetime1">
              <a:rPr lang="en-US" smtClean="0"/>
              <a:t>7/26/18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EA4CEE8-7565-7E45-B6DA-67067D3CC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122FB3D-42B6-154F-8176-2CB77E55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56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F40E99-405B-B046-99B5-2154D9D20CF8}"/>
              </a:ext>
            </a:extLst>
          </p:cNvPr>
          <p:cNvGrpSpPr/>
          <p:nvPr/>
        </p:nvGrpSpPr>
        <p:grpSpPr>
          <a:xfrm>
            <a:off x="2265904" y="746091"/>
            <a:ext cx="3964074" cy="4129872"/>
            <a:chOff x="542611" y="1397053"/>
            <a:chExt cx="4833257" cy="512432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4DAA30-86A3-F240-BB2E-5A3452615DA9}"/>
                </a:ext>
              </a:extLst>
            </p:cNvPr>
            <p:cNvGrpSpPr/>
            <p:nvPr/>
          </p:nvGrpSpPr>
          <p:grpSpPr>
            <a:xfrm>
              <a:off x="542611" y="1600253"/>
              <a:ext cx="4833257" cy="4921127"/>
              <a:chOff x="2200589" y="1690689"/>
              <a:chExt cx="4230705" cy="446674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9C083D0-A684-B148-82EF-E3C3F5818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91991" y="1690689"/>
                <a:ext cx="3939303" cy="4466741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4BEC688-87F5-844F-ABCE-0184A424985B}"/>
                  </a:ext>
                </a:extLst>
              </p:cNvPr>
              <p:cNvSpPr/>
              <p:nvPr/>
            </p:nvSpPr>
            <p:spPr>
              <a:xfrm>
                <a:off x="2200589" y="2461846"/>
                <a:ext cx="572756" cy="15373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7584B6B-6863-414C-A13E-7570686F72E4}"/>
                  </a:ext>
                </a:extLst>
              </p:cNvPr>
              <p:cNvSpPr/>
              <p:nvPr/>
            </p:nvSpPr>
            <p:spPr>
              <a:xfrm>
                <a:off x="2200589" y="4770401"/>
                <a:ext cx="572756" cy="796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6E3F44-549E-7B4E-81F7-F154873FC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5692" y="1397053"/>
              <a:ext cx="19304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75287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614488" y="172786"/>
            <a:ext cx="5915025" cy="99417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More on Open Charm Production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sz="half" idx="1"/>
          </p:nvPr>
        </p:nvSpPr>
        <p:spPr>
          <a:xfrm>
            <a:off x="1549959" y="1198266"/>
            <a:ext cx="2979179" cy="2787947"/>
          </a:xfrm>
        </p:spPr>
        <p:txBody>
          <a:bodyPr/>
          <a:lstStyle/>
          <a:p>
            <a:r>
              <a:rPr lang="en-US" dirty="0"/>
              <a:t>Fixed targets </a:t>
            </a:r>
            <a:r>
              <a:rPr lang="en-US" dirty="0" err="1"/>
              <a:t>vs</a:t>
            </a:r>
            <a:r>
              <a:rPr lang="en-US" dirty="0"/>
              <a:t> NLO</a:t>
            </a:r>
          </a:p>
        </p:txBody>
      </p:sp>
      <p:sp>
        <p:nvSpPr>
          <p:cNvPr id="43012" name="Content Placeholder 4"/>
          <p:cNvSpPr>
            <a:spLocks noGrp="1"/>
          </p:cNvSpPr>
          <p:nvPr>
            <p:ph sz="half" idx="2"/>
          </p:nvPr>
        </p:nvSpPr>
        <p:spPr>
          <a:xfrm>
            <a:off x="4614862" y="1198266"/>
            <a:ext cx="2685265" cy="2787947"/>
          </a:xfrm>
        </p:spPr>
        <p:txBody>
          <a:bodyPr/>
          <a:lstStyle/>
          <a:p>
            <a:r>
              <a:rPr lang="en-US" dirty="0"/>
              <a:t>Collider mode @RHIC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3408-D44B-1A43-BF3E-641E8D33A212}" type="datetime1">
              <a:rPr lang="en-US" smtClean="0"/>
              <a:t>7/26/18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705B6-DC6A-D141-9D94-8385CC3EDF31}" type="slidenum">
              <a:rPr lang="en-US"/>
              <a:pPr>
                <a:defRPr/>
              </a:pPr>
              <a:t>57</a:t>
            </a:fld>
            <a:endParaRPr lang="en-US"/>
          </a:p>
        </p:txBody>
      </p:sp>
      <p:pic>
        <p:nvPicPr>
          <p:cNvPr id="4301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4686" y="1925242"/>
            <a:ext cx="3190177" cy="27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4389" y="1967750"/>
            <a:ext cx="1962260" cy="142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6394" y="3244156"/>
            <a:ext cx="2148198" cy="152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TextBox 7"/>
          <p:cNvSpPr txBox="1">
            <a:spLocks noChangeArrowheads="1"/>
          </p:cNvSpPr>
          <p:nvPr/>
        </p:nvSpPr>
        <p:spPr bwMode="auto">
          <a:xfrm>
            <a:off x="5270437" y="1752117"/>
            <a:ext cx="2008883" cy="1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75" dirty="0">
                <a:latin typeface="Calibri" charset="0"/>
              </a:rPr>
              <a:t>PRL 95, 122001 (2005) M. </a:t>
            </a:r>
            <a:r>
              <a:rPr lang="en-US" sz="675" dirty="0" err="1">
                <a:latin typeface="Calibri" charset="0"/>
              </a:rPr>
              <a:t>Cacciari</a:t>
            </a:r>
            <a:r>
              <a:rPr lang="en-US" sz="675" dirty="0">
                <a:latin typeface="Calibri" charset="0"/>
              </a:rPr>
              <a:t>, P. </a:t>
            </a:r>
            <a:r>
              <a:rPr lang="en-US" sz="675" dirty="0" err="1">
                <a:latin typeface="Calibri" charset="0"/>
              </a:rPr>
              <a:t>Nason</a:t>
            </a:r>
            <a:r>
              <a:rPr lang="en-US" sz="675" dirty="0">
                <a:latin typeface="Calibri" charset="0"/>
              </a:rPr>
              <a:t>, R. Vogt</a:t>
            </a:r>
          </a:p>
        </p:txBody>
      </p:sp>
      <p:sp>
        <p:nvSpPr>
          <p:cNvPr id="43017" name="TextBox 8"/>
          <p:cNvSpPr txBox="1">
            <a:spLocks noChangeArrowheads="1"/>
          </p:cNvSpPr>
          <p:nvPr/>
        </p:nvSpPr>
        <p:spPr bwMode="auto">
          <a:xfrm>
            <a:off x="2329757" y="1925241"/>
            <a:ext cx="2064989" cy="1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75">
                <a:latin typeface="Calibri" charset="0"/>
              </a:rPr>
              <a:t>EPJ C 52, 987 (2007) J. Riedl, A. Schafer, M. Stratmann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D29B4-F340-824C-A543-DFD9DBD6C3EC}"/>
              </a:ext>
            </a:extLst>
          </p:cNvPr>
          <p:cNvSpPr txBox="1"/>
          <p:nvPr/>
        </p:nvSpPr>
        <p:spPr>
          <a:xfrm>
            <a:off x="2234519" y="3892698"/>
            <a:ext cx="8624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>
                <a:solidFill>
                  <a:srgbClr val="0070C0"/>
                </a:solidFill>
              </a:rPr>
              <a:t>SeaQuest</a:t>
            </a:r>
            <a:endParaRPr lang="en-US" sz="1350" b="1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8DC7AC-68CE-6F46-B463-F228431ED69B}"/>
              </a:ext>
            </a:extLst>
          </p:cNvPr>
          <p:cNvCxnSpPr/>
          <p:nvPr/>
        </p:nvCxnSpPr>
        <p:spPr>
          <a:xfrm flipV="1">
            <a:off x="2614425" y="3677697"/>
            <a:ext cx="0" cy="21500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0407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14A96-2789-3940-A19A-503ACC14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Open Charm via high </a:t>
            </a:r>
            <a:r>
              <a:rPr lang="en-US" sz="2700" dirty="0" err="1"/>
              <a:t>pT</a:t>
            </a:r>
            <a:r>
              <a:rPr lang="en-US" sz="2700" dirty="0"/>
              <a:t> Single muons?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91969-2CD2-B04B-97F9-1449A0CBA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8" y="1371600"/>
            <a:ext cx="5915025" cy="3472138"/>
          </a:xfrm>
        </p:spPr>
        <p:txBody>
          <a:bodyPr/>
          <a:lstStyle/>
          <a:p>
            <a:r>
              <a:rPr lang="en-US" dirty="0"/>
              <a:t>Open charm cross section </a:t>
            </a:r>
          </a:p>
          <a:p>
            <a:pPr lvl="1"/>
            <a:r>
              <a:rPr lang="en-US" dirty="0"/>
              <a:t>Test NLO </a:t>
            </a:r>
            <a:r>
              <a:rPr lang="en-US" dirty="0" err="1"/>
              <a:t>pQCD</a:t>
            </a:r>
            <a:r>
              <a:rPr lang="en-US" dirty="0"/>
              <a:t> framework</a:t>
            </a:r>
          </a:p>
          <a:p>
            <a:r>
              <a:rPr lang="en-US" dirty="0"/>
              <a:t>Open charm TSSA  </a:t>
            </a:r>
          </a:p>
          <a:p>
            <a:pPr lvl="1"/>
            <a:r>
              <a:rPr lang="en-US" dirty="0"/>
              <a:t>test </a:t>
            </a:r>
            <a:r>
              <a:rPr lang="en-US" dirty="0" err="1"/>
              <a:t>pQCD</a:t>
            </a:r>
            <a:r>
              <a:rPr lang="en-US" dirty="0"/>
              <a:t> twist-3 framework </a:t>
            </a:r>
          </a:p>
          <a:p>
            <a:endParaRPr lang="en-US" dirty="0"/>
          </a:p>
          <a:p>
            <a:r>
              <a:rPr lang="en-US" dirty="0"/>
              <a:t>High </a:t>
            </a:r>
            <a:r>
              <a:rPr lang="en-US" dirty="0" err="1"/>
              <a:t>pT</a:t>
            </a:r>
            <a:r>
              <a:rPr lang="en-US" dirty="0"/>
              <a:t> single muon trigger</a:t>
            </a:r>
          </a:p>
          <a:p>
            <a:r>
              <a:rPr lang="en-US" dirty="0"/>
              <a:t>Target and dump separation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D0A34-E889-D54B-B839-D1B1DE420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FDFF-373E-1742-B340-84F1F379D914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88F6C-F2EE-094A-B03D-4488BDB51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6DE35-8104-B245-B71B-FDF1A767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0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A937-E0B0-2E42-9D47-68BDBFC1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8617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Unpolarized Sea Quark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98B7-C758-2B48-BA21-65E1DD54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9C779-4993-C946-8479-19098A62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8336E-FA7F-0342-9F23-294D5D69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59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913590-4DED-414F-B61A-21C1CDD784C8}"/>
              </a:ext>
            </a:extLst>
          </p:cNvPr>
          <p:cNvGrpSpPr/>
          <p:nvPr/>
        </p:nvGrpSpPr>
        <p:grpSpPr>
          <a:xfrm>
            <a:off x="1954327" y="931388"/>
            <a:ext cx="1796347" cy="993943"/>
            <a:chOff x="639582" y="2405835"/>
            <a:chExt cx="2395129" cy="1325257"/>
          </a:xfrm>
        </p:grpSpPr>
        <p:pic>
          <p:nvPicPr>
            <p:cNvPr id="7" name="droppedImage.pdf" descr="droppedImage.pdf">
              <a:extLst>
                <a:ext uri="{FF2B5EF4-FFF2-40B4-BE49-F238E27FC236}">
                  <a16:creationId xmlns:a16="http://schemas.microsoft.com/office/drawing/2014/main" id="{D0566700-ABD1-1D40-A17A-2919D34E3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41728"/>
            <a:stretch>
              <a:fillRect/>
            </a:stretch>
          </p:blipFill>
          <p:spPr>
            <a:xfrm>
              <a:off x="639582" y="3172291"/>
              <a:ext cx="2395129" cy="558801"/>
            </a:xfrm>
            <a:prstGeom prst="rect">
              <a:avLst/>
            </a:prstGeom>
            <a:ln w="12700"/>
          </p:spPr>
        </p:pic>
        <p:pic>
          <p:nvPicPr>
            <p:cNvPr id="8" name="droppedImage.pdf" descr="droppedImage.pdf">
              <a:extLst>
                <a:ext uri="{FF2B5EF4-FFF2-40B4-BE49-F238E27FC236}">
                  <a16:creationId xmlns:a16="http://schemas.microsoft.com/office/drawing/2014/main" id="{8C188436-A85E-0942-A72F-7C050AFE0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r="58255"/>
            <a:stretch>
              <a:fillRect/>
            </a:stretch>
          </p:blipFill>
          <p:spPr>
            <a:xfrm>
              <a:off x="639582" y="2405835"/>
              <a:ext cx="1715835" cy="558801"/>
            </a:xfrm>
            <a:prstGeom prst="rect">
              <a:avLst/>
            </a:prstGeom>
            <a:ln w="12700"/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16B18C-A10A-974A-82F1-170C3ACACD9F}"/>
              </a:ext>
            </a:extLst>
          </p:cNvPr>
          <p:cNvGrpSpPr/>
          <p:nvPr/>
        </p:nvGrpSpPr>
        <p:grpSpPr>
          <a:xfrm>
            <a:off x="1485901" y="2195536"/>
            <a:ext cx="3340826" cy="2272700"/>
            <a:chOff x="1539070" y="1080599"/>
            <a:chExt cx="6515194" cy="4162162"/>
          </a:xfrm>
        </p:grpSpPr>
        <p:pic>
          <p:nvPicPr>
            <p:cNvPr id="11" name="Run11-12-Prelim-04202015.png" descr="Run11-12-Prelim-04202015.png">
              <a:extLst>
                <a:ext uri="{FF2B5EF4-FFF2-40B4-BE49-F238E27FC236}">
                  <a16:creationId xmlns:a16="http://schemas.microsoft.com/office/drawing/2014/main" id="{213ABCD3-BF48-504B-B309-C1895E180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2824" t="7173" r="6884"/>
            <a:stretch>
              <a:fillRect/>
            </a:stretch>
          </p:blipFill>
          <p:spPr>
            <a:xfrm>
              <a:off x="1877020" y="1080599"/>
              <a:ext cx="6177244" cy="416216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0E1C0366-EBA8-0547-83EA-4DCC9D3D4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1076579" y="2769804"/>
              <a:ext cx="1509184" cy="584201"/>
            </a:xfrm>
            <a:prstGeom prst="rect">
              <a:avLst/>
            </a:prstGeom>
            <a:ln w="12700"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FE7130-015E-5540-812D-1DDF93B3158E}"/>
              </a:ext>
            </a:extLst>
          </p:cNvPr>
          <p:cNvGrpSpPr/>
          <p:nvPr/>
        </p:nvGrpSpPr>
        <p:grpSpPr>
          <a:xfrm>
            <a:off x="5411556" y="492308"/>
            <a:ext cx="2332515" cy="2241221"/>
            <a:chOff x="5565574" y="1430899"/>
            <a:chExt cx="3361885" cy="3685985"/>
          </a:xfrm>
        </p:grpSpPr>
        <p:pic>
          <p:nvPicPr>
            <p:cNvPr id="17" name="dbarubar-BS15.pdf" descr="dbarubar-BS15.pdf">
              <a:extLst>
                <a:ext uri="{FF2B5EF4-FFF2-40B4-BE49-F238E27FC236}">
                  <a16:creationId xmlns:a16="http://schemas.microsoft.com/office/drawing/2014/main" id="{AF07265B-47AB-4445-8BDD-6E24A4EB2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4" t="17018" r="50522" b="2367"/>
            <a:stretch/>
          </p:blipFill>
          <p:spPr>
            <a:xfrm>
              <a:off x="5565574" y="1430899"/>
              <a:ext cx="3335641" cy="3685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C. Bourrely and J. Soffer (2013)">
              <a:extLst>
                <a:ext uri="{FF2B5EF4-FFF2-40B4-BE49-F238E27FC236}">
                  <a16:creationId xmlns:a16="http://schemas.microsoft.com/office/drawing/2014/main" id="{3BC9C825-8F88-2C4A-9ADD-052608CC10C7}"/>
                </a:ext>
              </a:extLst>
            </p:cNvPr>
            <p:cNvSpPr txBox="1"/>
            <p:nvPr/>
          </p:nvSpPr>
          <p:spPr>
            <a:xfrm>
              <a:off x="6864245" y="1644780"/>
              <a:ext cx="2063214" cy="316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spcBef>
                  <a:spcPts val="1000"/>
                </a:spcBef>
                <a:buClr>
                  <a:srgbClr val="000000"/>
                </a:buClr>
                <a:buFont typeface="Arial"/>
                <a:defRPr sz="1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750" dirty="0"/>
                <a:t>C. </a:t>
              </a:r>
              <a:r>
                <a:rPr sz="750" dirty="0" err="1"/>
                <a:t>Bourrely</a:t>
              </a:r>
              <a:r>
                <a:rPr sz="750" dirty="0"/>
                <a:t> and J. </a:t>
              </a:r>
              <a:r>
                <a:rPr sz="750" dirty="0" err="1"/>
                <a:t>Soffer</a:t>
              </a:r>
              <a:r>
                <a:rPr sz="750" dirty="0"/>
                <a:t> (2013)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17ECCB3-D7CE-F848-A020-3BE2348F5040}"/>
              </a:ext>
            </a:extLst>
          </p:cNvPr>
          <p:cNvSpPr txBox="1"/>
          <p:nvPr/>
        </p:nvSpPr>
        <p:spPr>
          <a:xfrm>
            <a:off x="3589520" y="2316919"/>
            <a:ext cx="10262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0.1 &lt; x &lt; 0.3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5BC0D8-949A-9E4B-99B0-10B8310B0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760" y="868466"/>
            <a:ext cx="1533525" cy="78105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26EA187-5241-A940-8396-124088735E27}"/>
              </a:ext>
            </a:extLst>
          </p:cNvPr>
          <p:cNvGrpSpPr/>
          <p:nvPr/>
        </p:nvGrpSpPr>
        <p:grpSpPr>
          <a:xfrm>
            <a:off x="5466079" y="2842924"/>
            <a:ext cx="2259785" cy="2141159"/>
            <a:chOff x="503841" y="1684025"/>
            <a:chExt cx="4109605" cy="412376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FB8BCC-5A51-AE4D-B86A-99326E862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3841" y="1701800"/>
              <a:ext cx="4096560" cy="410598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167075-B95A-074D-830A-573C33796A91}"/>
                </a:ext>
              </a:extLst>
            </p:cNvPr>
            <p:cNvSpPr txBox="1"/>
            <p:nvPr/>
          </p:nvSpPr>
          <p:spPr>
            <a:xfrm>
              <a:off x="3617925" y="1684025"/>
              <a:ext cx="995521" cy="800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projected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5261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>
            <a:extLst>
              <a:ext uri="{FF2B5EF4-FFF2-40B4-BE49-F238E27FC236}">
                <a16:creationId xmlns:a16="http://schemas.microsoft.com/office/drawing/2014/main" id="{05CAB435-E539-D248-B2DE-BF6AEB1E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Autofit/>
          </a:bodyPr>
          <a:lstStyle/>
          <a:p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Drell-Yan @</a:t>
            </a:r>
            <a:r>
              <a:rPr lang="en-US" altLang="en-US" sz="3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SeaQuest</a:t>
            </a: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a Sea Quark Laboratory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0494EA39-0F59-0149-B4FE-8EE7D1CB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898989"/>
                </a:solidFill>
              </a:rPr>
              <a:t>Ming X. Liu  SPIN2010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F96D8B-DEBB-AB48-891F-EC2D13F0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DA1F8B-461C-F846-8382-EA892919529C}" type="slidenum">
              <a:rPr lang="en-US" altLang="en-US" sz="9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20486" name="Picture 3" descr="slide5a">
            <a:extLst>
              <a:ext uri="{FF2B5EF4-FFF2-40B4-BE49-F238E27FC236}">
                <a16:creationId xmlns:a16="http://schemas.microsoft.com/office/drawing/2014/main" id="{69F46AE9-4CDE-0941-A494-C2264AA3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27376" r="9787"/>
          <a:stretch>
            <a:fillRect/>
          </a:stretch>
        </p:blipFill>
        <p:spPr bwMode="auto">
          <a:xfrm>
            <a:off x="205898" y="726132"/>
            <a:ext cx="4481759" cy="206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x1x2_accept">
            <a:extLst>
              <a:ext uri="{FF2B5EF4-FFF2-40B4-BE49-F238E27FC236}">
                <a16:creationId xmlns:a16="http://schemas.microsoft.com/office/drawing/2014/main" id="{A08C4402-7A00-A549-BD57-EE5CBDD22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8757" y="845247"/>
            <a:ext cx="3205878" cy="252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0DD8B-E97D-9D47-AB21-D75B0CB6410B}"/>
              </a:ext>
            </a:extLst>
          </p:cNvPr>
          <p:cNvSpPr txBox="1"/>
          <p:nvPr/>
        </p:nvSpPr>
        <p:spPr>
          <a:xfrm>
            <a:off x="6252517" y="1198608"/>
            <a:ext cx="1246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SeaQuest</a:t>
            </a:r>
            <a:endParaRPr lang="en-US" dirty="0"/>
          </a:p>
          <a:p>
            <a:r>
              <a:rPr lang="en-US" dirty="0"/>
              <a:t>acceptance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24571CA-3B18-5E4F-98FE-1B993BD37B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980282"/>
              </p:ext>
            </p:extLst>
          </p:nvPr>
        </p:nvGraphicFramePr>
        <p:xfrm>
          <a:off x="328613" y="2819242"/>
          <a:ext cx="4719700" cy="1830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9" name="Equation" r:id="rId6" imgW="2946400" imgH="1143000" progId="Equation.3">
                  <p:embed/>
                </p:oleObj>
              </mc:Choice>
              <mc:Fallback>
                <p:oleObj name="Equation" r:id="rId6" imgW="2946400" imgH="114300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2819242"/>
                        <a:ext cx="4719700" cy="183094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5DB7EB-5479-254D-A06A-05F565DBF852}"/>
              </a:ext>
            </a:extLst>
          </p:cNvPr>
          <p:cNvSpPr txBox="1"/>
          <p:nvPr/>
        </p:nvSpPr>
        <p:spPr>
          <a:xfrm>
            <a:off x="5253573" y="3683636"/>
            <a:ext cx="3696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Kinematically favors sea-quarks </a:t>
            </a:r>
          </a:p>
          <a:p>
            <a:r>
              <a:rPr lang="en-US" dirty="0"/>
              <a:t>from target – </a:t>
            </a:r>
            <a:r>
              <a:rPr lang="en-US" b="1" dirty="0">
                <a:solidFill>
                  <a:srgbClr val="FF0000"/>
                </a:solidFill>
              </a:rPr>
              <a:t>a Sea Quark Lab!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6BFC51E6-836A-A94A-BE0C-7571581763CF}"/>
              </a:ext>
            </a:extLst>
          </p:cNvPr>
          <p:cNvSpPr/>
          <p:nvPr/>
        </p:nvSpPr>
        <p:spPr>
          <a:xfrm>
            <a:off x="3914676" y="2662474"/>
            <a:ext cx="1110326" cy="1065255"/>
          </a:xfrm>
          <a:prstGeom prst="mathMultiply">
            <a:avLst>
              <a:gd name="adj1" fmla="val 1014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FF0B07-41EF-5648-9B9B-CF33AB310D2A}"/>
              </a:ext>
            </a:extLst>
          </p:cNvPr>
          <p:cNvCxnSpPr>
            <a:cxnSpLocks/>
          </p:cNvCxnSpPr>
          <p:nvPr/>
        </p:nvCxnSpPr>
        <p:spPr>
          <a:xfrm>
            <a:off x="5652655" y="2232561"/>
            <a:ext cx="0" cy="692149"/>
          </a:xfrm>
          <a:prstGeom prst="straightConnector1">
            <a:avLst/>
          </a:prstGeom>
          <a:ln w="25400">
            <a:solidFill>
              <a:srgbClr val="1F28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5DB284-2184-C84E-9E93-F93D9DACB9E1}"/>
              </a:ext>
            </a:extLst>
          </p:cNvPr>
          <p:cNvCxnSpPr/>
          <p:nvPr/>
        </p:nvCxnSpPr>
        <p:spPr>
          <a:xfrm>
            <a:off x="3028950" y="3367341"/>
            <a:ext cx="557398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252781-59A2-6040-8F84-40281F1F9A98}"/>
              </a:ext>
            </a:extLst>
          </p:cNvPr>
          <p:cNvCxnSpPr/>
          <p:nvPr/>
        </p:nvCxnSpPr>
        <p:spPr>
          <a:xfrm>
            <a:off x="3240725" y="4493518"/>
            <a:ext cx="557398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5211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75330-45E5-924D-855B-330E3FFF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273845"/>
            <a:ext cx="5915025" cy="11128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Day-1 Physics:</a:t>
            </a:r>
            <a:br>
              <a:rPr lang="en-US" dirty="0"/>
            </a:br>
            <a:r>
              <a:rPr lang="en-US" sz="3000" dirty="0">
                <a:solidFill>
                  <a:srgbClr val="1F28FF"/>
                </a:solidFill>
              </a:rPr>
              <a:t>Can we confirm positive TSSA from day-1?</a:t>
            </a:r>
            <a:endParaRPr lang="en-US" dirty="0">
              <a:solidFill>
                <a:srgbClr val="1F28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FA755-3CB2-3844-98C1-30AF6E1D6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8" y="1688123"/>
            <a:ext cx="5915025" cy="29445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Large TSSA observed in charged hadron production</a:t>
            </a:r>
          </a:p>
          <a:p>
            <a:endParaRPr lang="en-US" dirty="0"/>
          </a:p>
          <a:p>
            <a:r>
              <a:rPr lang="en-US" dirty="0"/>
              <a:t>Help to understand the polarized target and detector performance  </a:t>
            </a:r>
          </a:p>
          <a:p>
            <a:endParaRPr lang="en-US" dirty="0"/>
          </a:p>
          <a:p>
            <a:r>
              <a:rPr lang="en-US" dirty="0"/>
              <a:t>Control the systematics </a:t>
            </a:r>
          </a:p>
          <a:p>
            <a:endParaRPr lang="en-US" dirty="0"/>
          </a:p>
          <a:p>
            <a:r>
              <a:rPr lang="en-US" dirty="0"/>
              <a:t>Requires trigger optimization for</a:t>
            </a:r>
          </a:p>
          <a:p>
            <a:pPr lvl="1"/>
            <a:r>
              <a:rPr lang="en-US" dirty="0"/>
              <a:t>Target vs dump events  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70145-54D1-0249-BF79-11F19D27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2DB0-EB73-954B-B0E4-3A137D882ECA}" type="datetime1">
              <a:rPr lang="en-US" smtClean="0"/>
              <a:t>7/26/18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7332F-0B58-EE46-9068-75621D1C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30695-58BC-5F4B-B39F-10B34AF0C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60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22C334-2A7B-0642-9542-33DDF617E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624" y="2802706"/>
            <a:ext cx="2326477" cy="234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096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573" y="27377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Layout for Single Muon Positive Signal Confirmation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8217-CD2C-6146-91B8-4D06523296BB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</a:t>
            </a:r>
            <a:r>
              <a:rPr lang="en-US" dirty="0" err="1"/>
              <a:t>SeaQuest</a:t>
            </a:r>
            <a:r>
              <a:rPr lang="en-US" dirty="0"/>
              <a:t>/E1039 Collab. </a:t>
            </a:r>
            <a:r>
              <a:rPr lang="en-US" dirty="0" err="1"/>
              <a:t>Mtg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61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485900" y="2636089"/>
            <a:ext cx="6172200" cy="19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585607" y="2578365"/>
            <a:ext cx="259791" cy="16355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2591490" y="2159861"/>
            <a:ext cx="1159043" cy="9909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4058432" y="1827946"/>
            <a:ext cx="67354" cy="164515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ç</a:t>
            </a:r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5700591" y="1813514"/>
            <a:ext cx="67354" cy="164515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ç</a:t>
            </a:r>
            <a:endParaRPr lang="en-US" sz="1350" dirty="0"/>
          </a:p>
        </p:txBody>
      </p:sp>
      <p:sp>
        <p:nvSpPr>
          <p:cNvPr id="10" name="Rectangle 9"/>
          <p:cNvSpPr/>
          <p:nvPr/>
        </p:nvSpPr>
        <p:spPr>
          <a:xfrm>
            <a:off x="6633179" y="1813514"/>
            <a:ext cx="67354" cy="164515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ç</a:t>
            </a:r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7432038" y="1813514"/>
            <a:ext cx="67354" cy="164515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ç</a:t>
            </a:r>
            <a:endParaRPr lang="en-US" sz="1350" dirty="0"/>
          </a:p>
        </p:txBody>
      </p:sp>
      <p:sp>
        <p:nvSpPr>
          <p:cNvPr id="12" name="Rectangle 11"/>
          <p:cNvSpPr/>
          <p:nvPr/>
        </p:nvSpPr>
        <p:spPr>
          <a:xfrm>
            <a:off x="6946877" y="1813514"/>
            <a:ext cx="241541" cy="16595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2394721" y="3334596"/>
            <a:ext cx="4411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Z=0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8736" y="3334596"/>
            <a:ext cx="8819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Z=-350cm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04206" y="1443453"/>
            <a:ext cx="4761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88418" y="1399051"/>
            <a:ext cx="4761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ST-4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79011" y="1414513"/>
            <a:ext cx="4761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11599" y="1414513"/>
            <a:ext cx="4761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ST-3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25326" y="1905092"/>
            <a:ext cx="853685" cy="156800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9" name="Group 38"/>
          <p:cNvGrpSpPr/>
          <p:nvPr/>
        </p:nvGrpSpPr>
        <p:grpSpPr>
          <a:xfrm>
            <a:off x="1715502" y="2159861"/>
            <a:ext cx="6054831" cy="468118"/>
            <a:chOff x="763336" y="2879814"/>
            <a:chExt cx="8073108" cy="624157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763336" y="3267763"/>
              <a:ext cx="519800" cy="236208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1283136" y="2879814"/>
              <a:ext cx="3915550" cy="38794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198686" y="2879815"/>
              <a:ext cx="3637758" cy="38794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1692466" y="3559473"/>
            <a:ext cx="54524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en-US" sz="1350" dirty="0"/>
              <a:t>Tag: single </a:t>
            </a:r>
            <a:r>
              <a:rPr lang="en-US" sz="1350" dirty="0" err="1"/>
              <a:t>muons</a:t>
            </a:r>
            <a:r>
              <a:rPr lang="en-US" sz="1350" dirty="0"/>
              <a:t> from pi/K decays</a:t>
            </a:r>
          </a:p>
          <a:p>
            <a:r>
              <a:rPr lang="en-US" sz="1350" dirty="0"/>
              <a:t>       - from </a:t>
            </a:r>
            <a:r>
              <a:rPr lang="en-US" sz="1350" dirty="0">
                <a:solidFill>
                  <a:srgbClr val="FF0000"/>
                </a:solidFill>
              </a:rPr>
              <a:t>target </a:t>
            </a:r>
            <a:r>
              <a:rPr lang="en-US" sz="1350" dirty="0"/>
              <a:t>and </a:t>
            </a:r>
            <a:r>
              <a:rPr lang="en-US" sz="1350" dirty="0">
                <a:solidFill>
                  <a:srgbClr val="0000FF"/>
                </a:solidFill>
              </a:rPr>
              <a:t>beam dump</a:t>
            </a:r>
          </a:p>
          <a:p>
            <a:r>
              <a:rPr lang="en-US" sz="1350" dirty="0"/>
              <a:t>2. Trigger: single </a:t>
            </a:r>
            <a:r>
              <a:rPr lang="en-US" sz="1350" dirty="0" err="1"/>
              <a:t>muons</a:t>
            </a:r>
            <a:endParaRPr lang="en-US" sz="1350" dirty="0"/>
          </a:p>
          <a:p>
            <a:r>
              <a:rPr lang="en-US" sz="1350" dirty="0"/>
              <a:t>       - high statistic single muons to provide positive A</a:t>
            </a:r>
            <a:r>
              <a:rPr lang="en-US" sz="1350" baseline="-25000" dirty="0"/>
              <a:t>N</a:t>
            </a:r>
            <a:r>
              <a:rPr lang="en-US" sz="1350" dirty="0"/>
              <a:t> signals</a:t>
            </a:r>
          </a:p>
          <a:p>
            <a:r>
              <a:rPr lang="en-US" sz="1350" baseline="30000" dirty="0"/>
              <a:t>        </a:t>
            </a:r>
            <a:endParaRPr lang="en-US" sz="1350" baseline="30000" dirty="0">
              <a:solidFill>
                <a:srgbClr val="FF0000"/>
              </a:solidFill>
            </a:endParaRPr>
          </a:p>
          <a:p>
            <a:r>
              <a:rPr lang="en-US" sz="1350" b="1" baseline="30000" dirty="0">
                <a:solidFill>
                  <a:srgbClr val="FF0000"/>
                </a:solidFill>
              </a:rPr>
              <a:t>- Low </a:t>
            </a:r>
            <a:r>
              <a:rPr lang="en-US" sz="1350" b="1" baseline="30000" dirty="0" err="1">
                <a:solidFill>
                  <a:srgbClr val="FF0000"/>
                </a:solidFill>
              </a:rPr>
              <a:t>pZ</a:t>
            </a:r>
            <a:r>
              <a:rPr lang="en-US" sz="1350" b="1" baseline="30000" dirty="0">
                <a:solidFill>
                  <a:srgbClr val="FF0000"/>
                </a:solidFill>
              </a:rPr>
              <a:t> events preferred (more “valence origin” hadrons), trigger optimization required; </a:t>
            </a:r>
          </a:p>
          <a:p>
            <a:r>
              <a:rPr lang="en-US" sz="1350" b="1" baseline="30000" dirty="0">
                <a:solidFill>
                  <a:srgbClr val="FF0000"/>
                </a:solidFill>
              </a:rPr>
              <a:t>- High </a:t>
            </a:r>
            <a:r>
              <a:rPr lang="en-US" sz="1350" b="1" baseline="30000" dirty="0" err="1">
                <a:solidFill>
                  <a:srgbClr val="FF0000"/>
                </a:solidFill>
              </a:rPr>
              <a:t>pZ</a:t>
            </a:r>
            <a:r>
              <a:rPr lang="en-US" sz="1350" b="1" baseline="30000" dirty="0">
                <a:solidFill>
                  <a:srgbClr val="FF0000"/>
                </a:solidFill>
              </a:rPr>
              <a:t> events are more sensitive to gluon and sea-quark </a:t>
            </a:r>
            <a:r>
              <a:rPr lang="en-US" sz="1350" b="1" baseline="30000" dirty="0" err="1">
                <a:solidFill>
                  <a:srgbClr val="FF0000"/>
                </a:solidFill>
              </a:rPr>
              <a:t>Sivers</a:t>
            </a:r>
            <a:r>
              <a:rPr lang="en-US" sz="1350" b="1" baseline="30000" dirty="0">
                <a:solidFill>
                  <a:srgbClr val="FF0000"/>
                </a:solidFill>
              </a:rPr>
              <a:t>  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661125" y="2673729"/>
            <a:ext cx="389850" cy="263288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985507" y="2918941"/>
            <a:ext cx="2056508" cy="38520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042014" y="3005318"/>
            <a:ext cx="2728319" cy="2909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298735" y="1478078"/>
            <a:ext cx="86818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Polarized </a:t>
            </a:r>
          </a:p>
          <a:p>
            <a:r>
              <a:rPr lang="en-US" sz="1350" dirty="0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14254090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48211"/>
            <a:ext cx="6172200" cy="75231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Target and Beam Dump Event Separation</a:t>
            </a:r>
            <a:br>
              <a:rPr lang="en-US" sz="2700" dirty="0"/>
            </a:br>
            <a:r>
              <a:rPr lang="en-US" sz="2700" dirty="0">
                <a:solidFill>
                  <a:srgbClr val="0000FF"/>
                </a:solidFill>
              </a:rPr>
              <a:t>target at upstream: Z=-3.5m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3DE7-1DCB-4A4A-B74E-9A39A0DC7A13}" type="datetime1">
              <a:rPr lang="en-US" smtClean="0"/>
              <a:t>7/26/18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62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847" y="800522"/>
            <a:ext cx="5159672" cy="4018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E69D43-7422-3D43-A104-C02F334CA2DB}"/>
              </a:ext>
            </a:extLst>
          </p:cNvPr>
          <p:cNvSpPr txBox="1"/>
          <p:nvPr/>
        </p:nvSpPr>
        <p:spPr>
          <a:xfrm>
            <a:off x="2755761" y="1311310"/>
            <a:ext cx="23092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Trigger optimization possible!</a:t>
            </a:r>
          </a:p>
        </p:txBody>
      </p:sp>
    </p:spTree>
    <p:extLst>
      <p:ext uri="{BB962C8B-B14F-4D97-AF65-F5344CB8AC3E}">
        <p14:creationId xmlns:p14="http://schemas.microsoft.com/office/powerpoint/2010/main" val="2766015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104776"/>
            <a:ext cx="5915025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Confirm positive signals from muons from charged hadrons h</a:t>
            </a:r>
            <a:r>
              <a:rPr lang="en-US" baseline="30000" dirty="0"/>
              <a:t>+/-</a:t>
            </a:r>
            <a:r>
              <a:rPr lang="en-US" dirty="0"/>
              <a:t> decays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2807" y="1235869"/>
            <a:ext cx="5547030" cy="33944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Target @ Z= -350cm, long decay length </a:t>
            </a:r>
          </a:p>
          <a:p>
            <a:r>
              <a:rPr lang="en-US" dirty="0"/>
              <a:t>Decay </a:t>
            </a:r>
            <a:r>
              <a:rPr lang="en-US" dirty="0" err="1"/>
              <a:t>muons</a:t>
            </a:r>
            <a:r>
              <a:rPr lang="en-US" dirty="0"/>
              <a:t> from charged pi</a:t>
            </a:r>
            <a:r>
              <a:rPr lang="en-US" baseline="30000" dirty="0"/>
              <a:t>+/-</a:t>
            </a:r>
            <a:r>
              <a:rPr lang="en-US" dirty="0"/>
              <a:t> and K</a:t>
            </a:r>
            <a:r>
              <a:rPr lang="en-US" baseline="30000" dirty="0"/>
              <a:t>+/-</a:t>
            </a:r>
          </a:p>
          <a:p>
            <a:pPr lvl="1"/>
            <a:r>
              <a:rPr lang="en-US" dirty="0"/>
              <a:t>K+/- decay could be very important</a:t>
            </a:r>
          </a:p>
          <a:p>
            <a:r>
              <a:rPr lang="en-US" dirty="0"/>
              <a:t>Confirm positive signal from mu</a:t>
            </a:r>
            <a:r>
              <a:rPr lang="en-US" baseline="30000" dirty="0"/>
              <a:t>+</a:t>
            </a:r>
            <a:r>
              <a:rPr lang="en-US" dirty="0"/>
              <a:t> and mu</a:t>
            </a:r>
            <a:r>
              <a:rPr lang="en-US" baseline="30000" dirty="0"/>
              <a:t>-</a:t>
            </a:r>
          </a:p>
          <a:p>
            <a:endParaRPr lang="en-US" dirty="0"/>
          </a:p>
          <a:p>
            <a:r>
              <a:rPr lang="en-US" dirty="0" err="1"/>
              <a:t>Asy</a:t>
            </a:r>
            <a:r>
              <a:rPr lang="en-US" dirty="0"/>
              <a:t> (phi) = S(phi)/Ref(phi)</a:t>
            </a:r>
          </a:p>
          <a:p>
            <a:endParaRPr lang="en-US" dirty="0"/>
          </a:p>
          <a:p>
            <a:r>
              <a:rPr lang="en-US" dirty="0"/>
              <a:t>Need to rum full MC to simulate </a:t>
            </a:r>
          </a:p>
          <a:p>
            <a:pPr lvl="1"/>
            <a:r>
              <a:rPr lang="en-US" dirty="0"/>
              <a:t>Single mu</a:t>
            </a:r>
            <a:r>
              <a:rPr lang="en-US" baseline="30000" dirty="0"/>
              <a:t>+/-</a:t>
            </a:r>
            <a:r>
              <a:rPr lang="en-US" dirty="0"/>
              <a:t> from pi/K decays</a:t>
            </a:r>
          </a:p>
          <a:p>
            <a:pPr lvl="1"/>
            <a:r>
              <a:rPr lang="en-US" dirty="0"/>
              <a:t>Kinematics and single muon trigger optimization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C4E0-2206-EF4A-B117-3815EDF46732}" type="datetime1">
              <a:rPr lang="en-US" smtClean="0"/>
              <a:t>7/26/18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051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02" y="676735"/>
            <a:ext cx="4207034" cy="473132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26" y="2673776"/>
            <a:ext cx="6432758" cy="5382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7466" y="1619512"/>
            <a:ext cx="24102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for pure NH</a:t>
            </a:r>
            <a:r>
              <a:rPr lang="en-US" sz="1500" baseline="-25000" dirty="0"/>
              <a:t>3</a:t>
            </a:r>
            <a:r>
              <a:rPr lang="en-US" sz="1500" dirty="0"/>
              <a:t>  dilution factor: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00" y="1477537"/>
            <a:ext cx="3999471" cy="5683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2670" y="2069365"/>
            <a:ext cx="6185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In reality,  need count all </a:t>
            </a:r>
            <a:r>
              <a:rPr lang="en-US" sz="1350" dirty="0" err="1"/>
              <a:t>unpolarized</a:t>
            </a:r>
            <a:r>
              <a:rPr lang="en-US" sz="1350" dirty="0"/>
              <a:t> material in beam’s path, f=0.12~0.14. </a:t>
            </a:r>
          </a:p>
          <a:p>
            <a:r>
              <a:rPr lang="en-US" sz="1350" dirty="0"/>
              <a:t>In JLab Hall B,  deep-inelastic scattering data, </a:t>
            </a:r>
            <a:r>
              <a:rPr lang="en-US" sz="1500" b="1" dirty="0"/>
              <a:t>f=0.14 </a:t>
            </a:r>
            <a:r>
              <a:rPr lang="en-US" sz="1350" dirty="0"/>
              <a:t>(eg1-dvcs).</a:t>
            </a:r>
          </a:p>
          <a:p>
            <a:endParaRPr lang="en-US" sz="135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485900" y="-169964"/>
            <a:ext cx="6172200" cy="85725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The Measured Raw Asymmetry: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DF1D-5D3A-A94A-B643-21C558AAF486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2864-8A32-264B-9889-0E5A774CDC54}" type="slidenum">
              <a:rPr lang="en-US" smtClean="0"/>
              <a:t>64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46529" y="719391"/>
            <a:ext cx="1969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</a:t>
            </a:r>
            <a:r>
              <a:rPr lang="en-US" sz="1350" baseline="-25000" dirty="0"/>
              <a:t>T</a:t>
            </a:r>
            <a:r>
              <a:rPr lang="en-US" sz="1350" dirty="0"/>
              <a:t>=0.8 target polarization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6724" y="3450701"/>
            <a:ext cx="649848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è"/>
            </a:pPr>
            <a:r>
              <a:rPr lang="en-US" sz="2100" dirty="0">
                <a:sym typeface="Wingdings"/>
              </a:rPr>
              <a:t>Need to c</a:t>
            </a:r>
            <a:r>
              <a:rPr lang="en-US" sz="2100" dirty="0"/>
              <a:t>ontrol systematic uncertainty on measured asymmetry to  </a:t>
            </a:r>
            <a:r>
              <a:rPr lang="en-US" sz="3300" b="1" dirty="0" err="1">
                <a:solidFill>
                  <a:srgbClr val="FF0000"/>
                </a:solidFill>
              </a:rPr>
              <a:t>δ</a:t>
            </a:r>
            <a:r>
              <a:rPr lang="en-US" sz="3300" b="1" dirty="0">
                <a:solidFill>
                  <a:srgbClr val="FF0000"/>
                </a:solidFill>
              </a:rPr>
              <a:t>(A)</a:t>
            </a:r>
            <a:r>
              <a:rPr lang="en-US" sz="3300" b="1" baseline="-25000" dirty="0" err="1">
                <a:solidFill>
                  <a:srgbClr val="FF0000"/>
                </a:solidFill>
              </a:rPr>
              <a:t>meas</a:t>
            </a:r>
            <a:r>
              <a:rPr lang="en-US" sz="3300" b="1" dirty="0">
                <a:solidFill>
                  <a:srgbClr val="FF0000"/>
                </a:solidFill>
              </a:rPr>
              <a:t> ≈ 0.1% for DY</a:t>
            </a:r>
          </a:p>
          <a:p>
            <a:r>
              <a:rPr lang="en-US" sz="3300" b="1" dirty="0">
                <a:solidFill>
                  <a:srgbClr val="FF0000"/>
                </a:solidFill>
              </a:rPr>
              <a:t>                                       (1% for h</a:t>
            </a:r>
            <a:r>
              <a:rPr lang="en-US" sz="3300" b="1" baseline="30000" dirty="0">
                <a:solidFill>
                  <a:srgbClr val="FF0000"/>
                </a:solidFill>
              </a:rPr>
              <a:t>+/-</a:t>
            </a:r>
            <a:r>
              <a:rPr lang="en-US" sz="3300" b="1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63325" y="4327864"/>
            <a:ext cx="4876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8000"/>
                </a:solidFill>
              </a:rPr>
              <a:t>Challenging !!! </a:t>
            </a:r>
            <a:endParaRPr lang="en-US" sz="3000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56000" y="1257302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~0.1</a:t>
            </a:r>
          </a:p>
        </p:txBody>
      </p:sp>
      <p:sp>
        <p:nvSpPr>
          <p:cNvPr id="17" name="Left Brace 16"/>
          <p:cNvSpPr/>
          <p:nvPr/>
        </p:nvSpPr>
        <p:spPr>
          <a:xfrm rot="16200000">
            <a:off x="3721089" y="819674"/>
            <a:ext cx="190500" cy="769727"/>
          </a:xfrm>
          <a:prstGeom prst="leftBrac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996810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869" y="100154"/>
            <a:ext cx="6687394" cy="578885"/>
          </a:xfrm>
        </p:spPr>
        <p:txBody>
          <a:bodyPr>
            <a:noAutofit/>
          </a:bodyPr>
          <a:lstStyle/>
          <a:p>
            <a:r>
              <a:rPr lang="en-US" sz="2100" dirty="0"/>
              <a:t>The Normal Approach in “collider-mode”: RHIC, </a:t>
            </a:r>
            <a:r>
              <a:rPr lang="en-US" sz="2100" dirty="0" err="1"/>
              <a:t>JLab</a:t>
            </a:r>
            <a:r>
              <a:rPr lang="en-US" sz="2100" dirty="0"/>
              <a:t> etc.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F90-D723-BA42-8BEB-1BB791DB9A40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45693" y="957617"/>
            <a:ext cx="19893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Spin UP(1) and DOWN(2):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419" y="1407949"/>
            <a:ext cx="3804145" cy="286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19" y="1949797"/>
            <a:ext cx="3751431" cy="282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789" y="2518665"/>
            <a:ext cx="1268007" cy="2691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635" y="3394407"/>
            <a:ext cx="6248440" cy="250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4797" y="1094626"/>
            <a:ext cx="28477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A = &lt;pol&gt;*physics asymmetry, ~O(1%)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23696" y="2639350"/>
            <a:ext cx="67873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Relative luminosity, </a:t>
            </a:r>
          </a:p>
          <a:p>
            <a:r>
              <a:rPr lang="en-US" sz="1350" dirty="0"/>
              <a:t>for E1039, this is the luminosity of beam on target, which is very hard to measure to &lt;&lt;(0.1%)!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296" y="4280287"/>
            <a:ext cx="2115608" cy="2528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45693" y="3885537"/>
            <a:ext cx="54484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Need precision measurements of relative luminosity, better than ~O(0.1%) </a:t>
            </a:r>
          </a:p>
        </p:txBody>
      </p:sp>
    </p:spTree>
    <p:extLst>
      <p:ext uri="{BB962C8B-B14F-4D97-AF65-F5344CB8AC3E}">
        <p14:creationId xmlns:p14="http://schemas.microsoft.com/office/powerpoint/2010/main" val="5219905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to Measure </a:t>
            </a:r>
            <a:r>
              <a:rPr lang="en-US" sz="2400" dirty="0" err="1"/>
              <a:t>Drell</a:t>
            </a:r>
            <a:r>
              <a:rPr lang="en-US" sz="2400" dirty="0"/>
              <a:t>-Yan(Single Muon) TSSA Raw Asymmetry at 10^-3 Level with a polarized proton target?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216415"/>
            <a:ext cx="6172200" cy="368256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challenges of precision TSSA measurements </a:t>
            </a:r>
          </a:p>
          <a:p>
            <a:pPr lvl="1"/>
            <a:r>
              <a:rPr lang="en-US" dirty="0"/>
              <a:t>Detector acceptance * efficiency varies &gt;&gt;1% level over a few hours of operation under a given “target polarization” configuration</a:t>
            </a:r>
          </a:p>
          <a:p>
            <a:pPr marL="685800" lvl="2" indent="0">
              <a:buNone/>
            </a:pPr>
            <a:endParaRPr lang="en-US" dirty="0"/>
          </a:p>
          <a:p>
            <a:pPr lvl="1"/>
            <a:r>
              <a:rPr lang="en-US" dirty="0"/>
              <a:t>Very difficult to measure the relative beam on target(NH3) luminosity at ~10^-3 level</a:t>
            </a:r>
          </a:p>
          <a:p>
            <a:pPr lvl="2"/>
            <a:r>
              <a:rPr lang="en-US" dirty="0"/>
              <a:t>Large beam x-y profile </a:t>
            </a:r>
          </a:p>
          <a:p>
            <a:pPr lvl="2"/>
            <a:r>
              <a:rPr lang="en-US" dirty="0"/>
              <a:t>small target size</a:t>
            </a:r>
          </a:p>
          <a:p>
            <a:pPr lvl="2"/>
            <a:r>
              <a:rPr lang="en-US" dirty="0"/>
              <a:t>Beam position/direction jitter (</a:t>
            </a:r>
            <a:r>
              <a:rPr lang="en-US" dirty="0" err="1"/>
              <a:t>dX</a:t>
            </a:r>
            <a:r>
              <a:rPr lang="en-US" dirty="0"/>
              <a:t> ~ 1-2mm), </a:t>
            </a:r>
          </a:p>
          <a:p>
            <a:pPr lvl="3"/>
            <a:r>
              <a:rPr lang="en-US" dirty="0">
                <a:solidFill>
                  <a:srgbClr val="FF0000"/>
                </a:solidFill>
              </a:rPr>
              <a:t>see https://p25ext.lanl.gov/</a:t>
            </a:r>
            <a:r>
              <a:rPr lang="en-US" dirty="0" err="1">
                <a:solidFill>
                  <a:srgbClr val="FF0000"/>
                </a:solidFill>
              </a:rPr>
              <a:t>elog</a:t>
            </a:r>
            <a:r>
              <a:rPr lang="en-US" dirty="0">
                <a:solidFill>
                  <a:srgbClr val="FF0000"/>
                </a:solidFill>
              </a:rPr>
              <a:t>/Hardware/12</a:t>
            </a:r>
          </a:p>
          <a:p>
            <a:pPr lvl="2"/>
            <a:r>
              <a:rPr lang="en-US" dirty="0"/>
              <a:t>non-uniform DC responses to large beam intensity fluctuations  (~O(10%))</a:t>
            </a:r>
          </a:p>
          <a:p>
            <a:pPr lvl="2"/>
            <a:r>
              <a:rPr lang="en-US" dirty="0"/>
              <a:t>NH3 packing factor variation &gt;~1% from target to target</a:t>
            </a:r>
          </a:p>
          <a:p>
            <a:pPr lvl="2"/>
            <a:r>
              <a:rPr lang="en-US" dirty="0"/>
              <a:t>Target polarization known to ~O(3-4%) level through NMR</a:t>
            </a:r>
          </a:p>
          <a:p>
            <a:pPr lvl="2"/>
            <a:r>
              <a:rPr lang="en-US" dirty="0"/>
              <a:t>Other variations, including target changes </a:t>
            </a:r>
            <a:r>
              <a:rPr lang="en-US" dirty="0" err="1"/>
              <a:t>etc</a:t>
            </a:r>
            <a:r>
              <a:rPr lang="en-US" dirty="0"/>
              <a:t>, ~O(1%)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Frequent spin flip is hard/impossible</a:t>
            </a:r>
          </a:p>
          <a:p>
            <a:pPr lvl="2"/>
            <a:r>
              <a:rPr lang="en-US" dirty="0"/>
              <a:t>can’t do what we are doing at RHIC and </a:t>
            </a:r>
            <a:r>
              <a:rPr lang="en-US" dirty="0" err="1"/>
              <a:t>Jlab</a:t>
            </a:r>
            <a:endParaRPr lang="en-US" dirty="0"/>
          </a:p>
          <a:p>
            <a:pPr lvl="2"/>
            <a:r>
              <a:rPr lang="en-US" dirty="0"/>
              <a:t>Takes time to reach a stable polarization </a:t>
            </a:r>
          </a:p>
          <a:p>
            <a:pPr lvl="2"/>
            <a:r>
              <a:rPr lang="en-US" dirty="0"/>
              <a:t>  </a:t>
            </a:r>
          </a:p>
          <a:p>
            <a:pPr lvl="1"/>
            <a:r>
              <a:rPr lang="en-US" dirty="0"/>
              <a:t>We must be able to measure raw TSSA at 10^-3 level for a given target polarization configuration </a:t>
            </a:r>
          </a:p>
          <a:p>
            <a:endParaRPr lang="en-US" dirty="0"/>
          </a:p>
          <a:p>
            <a:r>
              <a:rPr lang="en-US" dirty="0"/>
              <a:t>A new approach needed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EDD6-D9F6-C246-83EE-3AFE5DB0A0EA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755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7095"/>
            <a:ext cx="6172200" cy="857250"/>
          </a:xfrm>
        </p:spPr>
        <p:txBody>
          <a:bodyPr/>
          <a:lstStyle/>
          <a:p>
            <a:r>
              <a:rPr lang="en-US" dirty="0"/>
              <a:t>False Detector Asymmetry Study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864346"/>
            <a:ext cx="6172200" cy="339447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Run-2 data </a:t>
            </a:r>
            <a:r>
              <a:rPr lang="en-US" dirty="0" err="1"/>
              <a:t>dimuons</a:t>
            </a:r>
            <a:r>
              <a:rPr lang="en-US" dirty="0"/>
              <a:t> (</a:t>
            </a:r>
            <a:r>
              <a:rPr lang="en-US" dirty="0" err="1"/>
              <a:t>Roadset</a:t>
            </a:r>
            <a:r>
              <a:rPr lang="en-US" dirty="0"/>
              <a:t> 57)</a:t>
            </a:r>
          </a:p>
          <a:p>
            <a:endParaRPr lang="en-US" dirty="0"/>
          </a:p>
          <a:p>
            <a:r>
              <a:rPr lang="en-US" dirty="0"/>
              <a:t>Event selection:</a:t>
            </a:r>
          </a:p>
          <a:p>
            <a:pPr lvl="1"/>
            <a:r>
              <a:rPr lang="en-US" dirty="0"/>
              <a:t>4&lt; mass &lt; 7</a:t>
            </a:r>
          </a:p>
          <a:p>
            <a:pPr lvl="1"/>
            <a:r>
              <a:rPr lang="en-US" dirty="0"/>
              <a:t>Target events:  -250 &lt; z0 &lt; -50cm</a:t>
            </a:r>
          </a:p>
          <a:p>
            <a:pPr lvl="1"/>
            <a:r>
              <a:rPr lang="en-US" dirty="0"/>
              <a:t>Beam dump events: -50 &lt; z0 &lt; 200 cm</a:t>
            </a:r>
          </a:p>
          <a:p>
            <a:pPr lvl="1"/>
            <a:r>
              <a:rPr lang="en-US" dirty="0"/>
              <a:t>Track quality cuts </a:t>
            </a:r>
          </a:p>
          <a:p>
            <a:endParaRPr lang="en-US" dirty="0"/>
          </a:p>
          <a:p>
            <a:r>
              <a:rPr lang="en-US" dirty="0"/>
              <a:t>Detector (relative) acceptance for DY events</a:t>
            </a:r>
          </a:p>
          <a:p>
            <a:pPr lvl="1"/>
            <a:r>
              <a:rPr lang="en-US" dirty="0"/>
              <a:t>Raw “spin” asymmetries </a:t>
            </a:r>
          </a:p>
          <a:p>
            <a:pPr lvl="1"/>
            <a:r>
              <a:rPr lang="en-US" dirty="0"/>
              <a:t>MC study need to correct target/beam dump acceptance difference </a:t>
            </a:r>
          </a:p>
          <a:p>
            <a:pPr lvl="2"/>
            <a:r>
              <a:rPr lang="en-US" dirty="0"/>
              <a:t>Trigger road bias	</a:t>
            </a:r>
          </a:p>
          <a:p>
            <a:pPr lvl="2"/>
            <a:r>
              <a:rPr lang="en-US" dirty="0"/>
              <a:t>Detector acceptance corrections  </a:t>
            </a:r>
          </a:p>
          <a:p>
            <a:pPr lvl="1"/>
            <a:r>
              <a:rPr lang="en-US" dirty="0"/>
              <a:t>Further reduce raw asymmetry via target spin-flip and </a:t>
            </a:r>
            <a:r>
              <a:rPr lang="en-US" dirty="0" err="1"/>
              <a:t>Fmag</a:t>
            </a:r>
            <a:r>
              <a:rPr lang="en-US" dirty="0"/>
              <a:t>/</a:t>
            </a:r>
            <a:r>
              <a:rPr lang="en-US" dirty="0" err="1"/>
              <a:t>kMag</a:t>
            </a:r>
            <a:r>
              <a:rPr lang="en-US" dirty="0"/>
              <a:t> field directions</a:t>
            </a:r>
          </a:p>
          <a:p>
            <a:pPr lvl="2"/>
            <a:r>
              <a:rPr lang="en-US" dirty="0"/>
              <a:t>Keep the same “target dipole field”, only change RF frequency to flip the direction of target polarization </a:t>
            </a:r>
          </a:p>
          <a:p>
            <a:pPr lvl="2"/>
            <a:r>
              <a:rPr lang="en-US" dirty="0"/>
              <a:t>Change the </a:t>
            </a:r>
            <a:r>
              <a:rPr lang="en-US" dirty="0" err="1"/>
              <a:t>FMag</a:t>
            </a:r>
            <a:r>
              <a:rPr lang="en-US" dirty="0"/>
              <a:t> and </a:t>
            </a:r>
            <a:r>
              <a:rPr lang="en-US" dirty="0" err="1"/>
              <a:t>kMag</a:t>
            </a:r>
            <a:r>
              <a:rPr lang="en-US" dirty="0"/>
              <a:t> field directions </a:t>
            </a:r>
          </a:p>
          <a:p>
            <a:pPr lvl="2"/>
            <a:r>
              <a:rPr lang="en-US" dirty="0"/>
              <a:t>Impact of Relative beam on target beam luminosity </a:t>
            </a:r>
          </a:p>
          <a:p>
            <a:pPr marL="685800" lvl="2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4D51-DC2E-F64C-9790-2DDFD8D23653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191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431"/>
            <a:ext cx="6172200" cy="66088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Run-2: Close Look of DY Phi Distributions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7D20-9904-9741-B95D-511AF8B162FE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56601"/>
            <a:ext cx="6858000" cy="1947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107" y="1242873"/>
            <a:ext cx="3308794" cy="2732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4960" y="4351764"/>
            <a:ext cx="29048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Huge false asymmetry:    &gt;&gt; X10 sigma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93125" y="3904315"/>
            <a:ext cx="3013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A = 0.171 +/- 0.013   --</a:t>
            </a:r>
            <a:r>
              <a:rPr lang="en-US" sz="1350" dirty="0">
                <a:solidFill>
                  <a:srgbClr val="FF0000"/>
                </a:solidFill>
                <a:sym typeface="Wingdings"/>
              </a:rPr>
              <a:t> 100x too large!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767" y="744361"/>
            <a:ext cx="55797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We need to get the false asymmetry &lt;&lt; 0.1% ~ expected raw spin asymmetry</a:t>
            </a:r>
          </a:p>
        </p:txBody>
      </p:sp>
    </p:spTree>
    <p:extLst>
      <p:ext uri="{BB962C8B-B14F-4D97-AF65-F5344CB8AC3E}">
        <p14:creationId xmlns:p14="http://schemas.microsoft.com/office/powerpoint/2010/main" val="31902405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787"/>
            <a:ext cx="6172200" cy="534791"/>
          </a:xfrm>
        </p:spPr>
        <p:txBody>
          <a:bodyPr>
            <a:normAutofit fontScale="90000"/>
          </a:bodyPr>
          <a:lstStyle/>
          <a:p>
            <a:r>
              <a:rPr lang="en-US" dirty="0"/>
              <a:t>A New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8756" y="590804"/>
            <a:ext cx="6259344" cy="167857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Using the same DY( or h</a:t>
            </a:r>
            <a:r>
              <a:rPr lang="en-US" baseline="30000" dirty="0"/>
              <a:t>+/-</a:t>
            </a:r>
            <a:r>
              <a:rPr lang="en-US" dirty="0"/>
              <a:t>) events from beam dump to normalize the detector acceptance effects</a:t>
            </a:r>
          </a:p>
          <a:p>
            <a:pPr lvl="1"/>
            <a:r>
              <a:rPr lang="en-US" dirty="0"/>
              <a:t>Beam dump events, 100x statistics, similar </a:t>
            </a:r>
            <a:r>
              <a:rPr lang="en-US" dirty="0" err="1"/>
              <a:t>muon</a:t>
            </a:r>
            <a:r>
              <a:rPr lang="en-US" dirty="0"/>
              <a:t> acceptance</a:t>
            </a:r>
          </a:p>
          <a:p>
            <a:pPr lvl="2"/>
            <a:r>
              <a:rPr lang="en-US" dirty="0"/>
              <a:t>the </a:t>
            </a:r>
            <a:r>
              <a:rPr lang="en-US" dirty="0" err="1"/>
              <a:t>stat_err</a:t>
            </a:r>
            <a:r>
              <a:rPr lang="en-US" dirty="0"/>
              <a:t> from reference &lt;&lt;  signal </a:t>
            </a:r>
            <a:r>
              <a:rPr lang="en-US" dirty="0" err="1"/>
              <a:t>stat_err</a:t>
            </a:r>
            <a:r>
              <a:rPr lang="en-US" dirty="0"/>
              <a:t>    </a:t>
            </a:r>
          </a:p>
          <a:p>
            <a:pPr lvl="1"/>
            <a:r>
              <a:rPr lang="en-US" dirty="0"/>
              <a:t>the beam dump asymmetry = 0 </a:t>
            </a:r>
          </a:p>
          <a:p>
            <a:pPr lvl="2"/>
            <a:r>
              <a:rPr lang="en-US" dirty="0"/>
              <a:t>Known physics</a:t>
            </a:r>
          </a:p>
          <a:p>
            <a:pPr lvl="1"/>
            <a:r>
              <a:rPr lang="en-US" dirty="0"/>
              <a:t>normalize the beam intensity</a:t>
            </a:r>
          </a:p>
          <a:p>
            <a:pPr lvl="2"/>
            <a:r>
              <a:rPr lang="en-US" dirty="0"/>
              <a:t>Can achieve O(1%) on relative luminosity of beam on target, with dedicated telescopes </a:t>
            </a:r>
          </a:p>
          <a:p>
            <a:pPr lvl="1"/>
            <a:r>
              <a:rPr lang="en-US" dirty="0"/>
              <a:t>Identical timing and spatial variation of detector acceptance and efficiency for signal and background</a:t>
            </a:r>
          </a:p>
          <a:p>
            <a:pPr lvl="2"/>
            <a:r>
              <a:rPr lang="en-US" dirty="0"/>
              <a:t>Can achieve O(0.1%)  on raw asymmetry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FCD2-EC23-0848-B36C-EA9DAA56365E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69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352" y="2259806"/>
            <a:ext cx="4676775" cy="2781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973" y="4364796"/>
            <a:ext cx="1937702" cy="1930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01352" y="2443517"/>
            <a:ext cx="21996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False asymmetry after normalization:</a:t>
            </a:r>
          </a:p>
          <a:p>
            <a:endParaRPr lang="en-US" sz="1350" dirty="0"/>
          </a:p>
          <a:p>
            <a:r>
              <a:rPr lang="en-US" sz="1350" dirty="0">
                <a:solidFill>
                  <a:srgbClr val="0000FF"/>
                </a:solidFill>
              </a:rPr>
              <a:t>~ 1 sigma, good! </a:t>
            </a:r>
          </a:p>
          <a:p>
            <a:endParaRPr lang="en-US" sz="1350" dirty="0"/>
          </a:p>
          <a:p>
            <a:r>
              <a:rPr lang="en-US" sz="1350" dirty="0"/>
              <a:t>Need to run ~100x more MC or data to prove we can reach 0.001 level! </a:t>
            </a:r>
          </a:p>
        </p:txBody>
      </p:sp>
    </p:spTree>
    <p:extLst>
      <p:ext uri="{BB962C8B-B14F-4D97-AF65-F5344CB8AC3E}">
        <p14:creationId xmlns:p14="http://schemas.microsoft.com/office/powerpoint/2010/main" val="956360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C665-7E66-364A-ADC2-62CA5960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9304"/>
            <a:ext cx="7886700" cy="994172"/>
          </a:xfrm>
        </p:spPr>
        <p:txBody>
          <a:bodyPr/>
          <a:lstStyle/>
          <a:p>
            <a:r>
              <a:rPr lang="en-US" dirty="0"/>
              <a:t>E906 Unpolarized Physics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76EB1-7F20-A548-9136-BE64DB34F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886700" cy="3364707"/>
          </a:xfrm>
        </p:spPr>
        <p:txBody>
          <a:bodyPr/>
          <a:lstStyle/>
          <a:p>
            <a:r>
              <a:rPr lang="en-US" dirty="0"/>
              <a:t>Targets: ~10% interaction length</a:t>
            </a:r>
          </a:p>
          <a:p>
            <a:pPr lvl="1"/>
            <a:r>
              <a:rPr lang="en-US" dirty="0"/>
              <a:t>Liquid H/D</a:t>
            </a:r>
          </a:p>
          <a:p>
            <a:pPr lvl="1"/>
            <a:r>
              <a:rPr lang="en-US" dirty="0"/>
              <a:t>Solid C, Fe, W</a:t>
            </a:r>
          </a:p>
          <a:p>
            <a:r>
              <a:rPr lang="en-US" dirty="0"/>
              <a:t>Physics </a:t>
            </a:r>
          </a:p>
          <a:p>
            <a:pPr lvl="1"/>
            <a:r>
              <a:rPr lang="en-US" dirty="0"/>
              <a:t>Sea quark flavor asymmetry </a:t>
            </a:r>
          </a:p>
          <a:p>
            <a:pPr lvl="1"/>
            <a:r>
              <a:rPr lang="en-US" dirty="0"/>
              <a:t>Quark energy loss in </a:t>
            </a:r>
            <a:r>
              <a:rPr lang="en-US" dirty="0" err="1"/>
              <a:t>p+A</a:t>
            </a:r>
            <a:r>
              <a:rPr lang="en-US" dirty="0"/>
              <a:t> collisions</a:t>
            </a:r>
          </a:p>
          <a:p>
            <a:pPr lvl="1"/>
            <a:endParaRPr lang="en-US" dirty="0"/>
          </a:p>
          <a:p>
            <a:r>
              <a:rPr lang="en-US" dirty="0"/>
              <a:t>Experimental runs: </a:t>
            </a:r>
          </a:p>
          <a:p>
            <a:pPr lvl="1"/>
            <a:r>
              <a:rPr lang="en-US" dirty="0"/>
              <a:t>2012 – commissioning </a:t>
            </a:r>
          </a:p>
          <a:p>
            <a:pPr lvl="1"/>
            <a:r>
              <a:rPr lang="en-US" dirty="0"/>
              <a:t>2017 – completed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2F443-F22D-0D4D-81BA-A6EB07EA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2727-895B-9D42-A624-09BFC104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3802C-E8A9-D747-B1C4-6A26FEB9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EA17F2-5A41-3842-A369-0B4F601720D8}"/>
              </a:ext>
            </a:extLst>
          </p:cNvPr>
          <p:cNvSpPr txBox="1"/>
          <p:nvPr/>
        </p:nvSpPr>
        <p:spPr>
          <a:xfrm>
            <a:off x="6543304" y="1959429"/>
            <a:ext cx="130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Run history </a:t>
            </a:r>
          </a:p>
        </p:txBody>
      </p:sp>
    </p:spTree>
    <p:extLst>
      <p:ext uri="{BB962C8B-B14F-4D97-AF65-F5344CB8AC3E}">
        <p14:creationId xmlns:p14="http://schemas.microsoft.com/office/powerpoint/2010/main" val="26566972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0085"/>
            <a:ext cx="6172200" cy="8572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J/Psi MC at Production: Phi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661A2-6F43-B046-ADD5-82E3A84B98FC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 descr="phi-dimuon-JPsi-M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9850" y="240620"/>
            <a:ext cx="39097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50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8030"/>
            <a:ext cx="6172200" cy="547686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Drell</a:t>
            </a:r>
            <a:r>
              <a:rPr lang="en-US" sz="2400" dirty="0">
                <a:solidFill>
                  <a:srgbClr val="FF0000"/>
                </a:solidFill>
              </a:rPr>
              <a:t>-Yan MC: Target and Dump Distributions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3F5E-1D1B-D14C-B134-A89575B266F5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71</a:t>
            </a:fld>
            <a:endParaRPr lang="en-US"/>
          </a:p>
        </p:txBody>
      </p:sp>
      <p:pic>
        <p:nvPicPr>
          <p:cNvPr id="3" name="Picture 2" descr="phi-target-dump-DY-MC-flag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0415" y="128281"/>
            <a:ext cx="4324986" cy="565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561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87071"/>
            <a:ext cx="6172200" cy="585002"/>
          </a:xfrm>
        </p:spPr>
        <p:txBody>
          <a:bodyPr/>
          <a:lstStyle/>
          <a:p>
            <a:r>
              <a:rPr lang="en-US" dirty="0"/>
              <a:t>Future Work for Improvements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5900" y="868448"/>
            <a:ext cx="6172200" cy="370606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Detailed MC simulation with the new polarized target position	</a:t>
            </a:r>
          </a:p>
          <a:p>
            <a:pPr lvl="1"/>
            <a:r>
              <a:rPr lang="en-US" dirty="0"/>
              <a:t>Prove the systematic error can be controlled to O(0.1%)</a:t>
            </a:r>
          </a:p>
          <a:p>
            <a:pPr lvl="1"/>
            <a:r>
              <a:rPr lang="en-US" dirty="0"/>
              <a:t>Target/Dump DY acceptance correction study </a:t>
            </a:r>
          </a:p>
          <a:p>
            <a:pPr lvl="1"/>
            <a:r>
              <a:rPr lang="en-US" dirty="0"/>
              <a:t>100x more MC events to reach O(0.1%) level precision </a:t>
            </a:r>
          </a:p>
          <a:p>
            <a:r>
              <a:rPr lang="en-US" dirty="0"/>
              <a:t>Real data analysis to understand and correct the large false asymmetry </a:t>
            </a:r>
          </a:p>
          <a:p>
            <a:pPr lvl="1"/>
            <a:r>
              <a:rPr lang="en-US" dirty="0"/>
              <a:t>Beam axis, directions </a:t>
            </a:r>
          </a:p>
          <a:p>
            <a:pPr lvl="1"/>
            <a:r>
              <a:rPr lang="en-US" dirty="0"/>
              <a:t>Detector response to instant beam fluctuations </a:t>
            </a:r>
          </a:p>
          <a:p>
            <a:pPr lvl="1"/>
            <a:r>
              <a:rPr lang="en-US" dirty="0"/>
              <a:t>Systematic reduction of the false asymmetry</a:t>
            </a:r>
          </a:p>
          <a:p>
            <a:r>
              <a:rPr lang="en-US" dirty="0"/>
              <a:t>New beam position/direction monitoring instruments?</a:t>
            </a:r>
          </a:p>
          <a:p>
            <a:pPr lvl="1"/>
            <a:r>
              <a:rPr lang="en-US" dirty="0"/>
              <a:t>Summer shutdown work 2018? </a:t>
            </a:r>
          </a:p>
          <a:p>
            <a:r>
              <a:rPr lang="en-US" dirty="0"/>
              <a:t>Beam on target luminosity telescope </a:t>
            </a:r>
          </a:p>
          <a:p>
            <a:pPr lvl="1"/>
            <a:r>
              <a:rPr lang="en-US" dirty="0"/>
              <a:t>Summer shutdown work 2018?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1E63-C2F3-A243-A7EE-4D48EC3BD0C6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542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682" y="1"/>
            <a:ext cx="6782637" cy="1085222"/>
          </a:xfrm>
        </p:spPr>
        <p:txBody>
          <a:bodyPr>
            <a:normAutofit/>
          </a:bodyPr>
          <a:lstStyle/>
          <a:p>
            <a:r>
              <a:rPr lang="en-US" sz="3000" dirty="0"/>
              <a:t>Summary: New Physics Topics for E1039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488" y="1085223"/>
            <a:ext cx="5915025" cy="341630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Gluons </a:t>
            </a:r>
            <a:r>
              <a:rPr lang="en-US" dirty="0" err="1"/>
              <a:t>Sivers</a:t>
            </a:r>
            <a:r>
              <a:rPr lang="en-US" dirty="0"/>
              <a:t> functions in “valence region”</a:t>
            </a:r>
          </a:p>
          <a:p>
            <a:pPr lvl="1"/>
            <a:r>
              <a:rPr lang="en-US" dirty="0" err="1"/>
              <a:t>Xg</a:t>
            </a:r>
            <a:r>
              <a:rPr lang="en-US" dirty="0"/>
              <a:t> = 0.1~0.3</a:t>
            </a:r>
          </a:p>
          <a:p>
            <a:pPr lvl="1"/>
            <a:r>
              <a:rPr lang="en-US" dirty="0"/>
              <a:t>Gluon </a:t>
            </a:r>
            <a:r>
              <a:rPr lang="en-US" dirty="0" err="1"/>
              <a:t>Sivers</a:t>
            </a:r>
            <a:r>
              <a:rPr lang="en-US" dirty="0"/>
              <a:t> </a:t>
            </a:r>
            <a:r>
              <a:rPr lang="en-US" dirty="0" err="1"/>
              <a:t>functinos</a:t>
            </a:r>
            <a:r>
              <a:rPr lang="en-US" dirty="0"/>
              <a:t> can be best determined in E1039 </a:t>
            </a:r>
          </a:p>
          <a:p>
            <a:pPr lvl="1"/>
            <a:r>
              <a:rPr lang="en-US" dirty="0"/>
              <a:t>Large A</a:t>
            </a:r>
            <a:r>
              <a:rPr lang="en-US" baseline="-25000" dirty="0"/>
              <a:t>N</a:t>
            </a:r>
            <a:r>
              <a:rPr lang="en-US" dirty="0"/>
              <a:t> observed from valance quark in this x-range, it would be very interesting to explore the gluon sector in this kinematic region.</a:t>
            </a:r>
          </a:p>
          <a:p>
            <a:pPr lvl="1"/>
            <a:r>
              <a:rPr lang="en-US" dirty="0"/>
              <a:t>Could be probed by charm, J/Psi and high </a:t>
            </a:r>
            <a:r>
              <a:rPr lang="en-US" dirty="0" err="1"/>
              <a:t>pZ</a:t>
            </a:r>
            <a:r>
              <a:rPr lang="en-US" dirty="0"/>
              <a:t> hadrons(q-g scattering)</a:t>
            </a:r>
          </a:p>
          <a:p>
            <a:pPr lvl="1"/>
            <a:endParaRPr lang="en-US" dirty="0"/>
          </a:p>
          <a:p>
            <a:r>
              <a:rPr lang="en-US" dirty="0"/>
              <a:t>Open charm and anti-Charm A</a:t>
            </a:r>
            <a:r>
              <a:rPr lang="en-US" baseline="-25000" dirty="0"/>
              <a:t>N</a:t>
            </a:r>
          </a:p>
          <a:p>
            <a:pPr lvl="1"/>
            <a:r>
              <a:rPr lang="en-US" dirty="0"/>
              <a:t>Single muon A</a:t>
            </a:r>
            <a:r>
              <a:rPr lang="en-US" baseline="-25000" dirty="0"/>
              <a:t>N</a:t>
            </a:r>
            <a:r>
              <a:rPr lang="en-US" dirty="0"/>
              <a:t> for mu</a:t>
            </a:r>
            <a:r>
              <a:rPr lang="en-US" baseline="30000" dirty="0"/>
              <a:t>+</a:t>
            </a:r>
            <a:r>
              <a:rPr lang="en-US" dirty="0"/>
              <a:t> and mu</a:t>
            </a:r>
            <a:r>
              <a:rPr lang="en-US" baseline="30000" dirty="0"/>
              <a:t>-</a:t>
            </a:r>
            <a:r>
              <a:rPr lang="en-US" dirty="0"/>
              <a:t>  from charm decay</a:t>
            </a:r>
          </a:p>
          <a:p>
            <a:pPr lvl="1"/>
            <a:r>
              <a:rPr lang="en-US" dirty="0"/>
              <a:t>Reveals the underlying physics of color interaction</a:t>
            </a:r>
          </a:p>
          <a:p>
            <a:pPr lvl="1"/>
            <a:r>
              <a:rPr lang="en-US" dirty="0"/>
              <a:t>Test </a:t>
            </a:r>
            <a:r>
              <a:rPr lang="en-US" dirty="0" err="1"/>
              <a:t>pQCD</a:t>
            </a:r>
            <a:r>
              <a:rPr lang="en-US" dirty="0"/>
              <a:t> Twist-3 framework </a:t>
            </a:r>
          </a:p>
          <a:p>
            <a:pPr lvl="1"/>
            <a:endParaRPr lang="en-US" dirty="0"/>
          </a:p>
          <a:p>
            <a:r>
              <a:rPr lang="en-US" dirty="0"/>
              <a:t>J/Psi and Psi’</a:t>
            </a:r>
          </a:p>
          <a:p>
            <a:pPr lvl="1"/>
            <a:r>
              <a:rPr lang="en-US" dirty="0"/>
              <a:t>Study the J/Psi production mechanisms with A</a:t>
            </a:r>
            <a:r>
              <a:rPr lang="en-US" baseline="-25000" dirty="0"/>
              <a:t>N</a:t>
            </a:r>
            <a:r>
              <a:rPr lang="en-US" dirty="0"/>
              <a:t>.  </a:t>
            </a:r>
          </a:p>
          <a:p>
            <a:pPr lvl="1"/>
            <a:r>
              <a:rPr lang="en-US" dirty="0"/>
              <a:t>Early theoretical work shows J/Psi A</a:t>
            </a:r>
            <a:r>
              <a:rPr lang="en-US" baseline="-25000" dirty="0"/>
              <a:t>N</a:t>
            </a:r>
            <a:r>
              <a:rPr lang="en-US" dirty="0"/>
              <a:t> is sensitive to production processes</a:t>
            </a:r>
          </a:p>
          <a:p>
            <a:r>
              <a:rPr lang="en-US" b="1" dirty="0">
                <a:solidFill>
                  <a:srgbClr val="1F28FF"/>
                </a:solidFill>
              </a:rPr>
              <a:t>Light hadron A</a:t>
            </a:r>
            <a:r>
              <a:rPr lang="en-US" b="1" baseline="-25000" dirty="0">
                <a:solidFill>
                  <a:srgbClr val="1F28FF"/>
                </a:solidFill>
              </a:rPr>
              <a:t>N</a:t>
            </a:r>
            <a:r>
              <a:rPr lang="en-US" b="1" dirty="0">
                <a:solidFill>
                  <a:srgbClr val="1F28FF"/>
                </a:solidFill>
              </a:rPr>
              <a:t> using decay muons: day-1 physics</a:t>
            </a:r>
          </a:p>
          <a:p>
            <a:pPr lvl="1"/>
            <a:r>
              <a:rPr lang="en-US" dirty="0"/>
              <a:t>This is the one we plan to use to calibrate the Drell-Yan A</a:t>
            </a:r>
            <a:r>
              <a:rPr lang="en-US" baseline="-25000" dirty="0"/>
              <a:t>N</a:t>
            </a:r>
            <a:r>
              <a:rPr lang="en-US" dirty="0"/>
              <a:t> measurements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DEB7-3BAC-F841-9F00-EFF6D928A355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D1620-4177-3445-B12C-E9773DDFA37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806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E67A8-336B-0A47-A157-75DC553E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3739AF-4C55-FE4A-A4D6-60EDA7F6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FC9E5-5199-B04D-A561-184005B256C6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8AEF6D-1F9D-2140-BAC1-3C7D4387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084ED-04A8-094D-905B-7F05482D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05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1509931" y="14580"/>
            <a:ext cx="6230114" cy="85617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 anchor="ctr"/>
          <a:lstStyle/>
          <a:p>
            <a:pPr algn="ctr">
              <a:lnSpc>
                <a:spcPct val="100000"/>
              </a:lnSpc>
            </a:pPr>
            <a:r>
              <a:rPr lang="en-US" sz="2700" dirty="0">
                <a:solidFill>
                  <a:srgbClr val="FF0000"/>
                </a:solidFill>
                <a:latin typeface="Calibri"/>
              </a:rPr>
              <a:t>Three Decades of the Proton Spin Puzzle </a:t>
            </a:r>
            <a:endParaRPr sz="2700" dirty="0"/>
          </a:p>
        </p:txBody>
      </p:sp>
      <p:sp>
        <p:nvSpPr>
          <p:cNvPr id="476" name="CustomShape 2"/>
          <p:cNvSpPr/>
          <p:nvPr/>
        </p:nvSpPr>
        <p:spPr>
          <a:xfrm>
            <a:off x="1509930" y="707670"/>
            <a:ext cx="6171120" cy="339336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FF"/>
                </a:solidFill>
                <a:latin typeface="Calibri"/>
              </a:rPr>
              <a:t>Early expectation: large gluon polarization </a:t>
            </a:r>
            <a:endParaRPr sz="1350"/>
          </a:p>
        </p:txBody>
      </p:sp>
      <p:sp>
        <p:nvSpPr>
          <p:cNvPr id="477" name="CustomShape 3"/>
          <p:cNvSpPr/>
          <p:nvPr/>
        </p:nvSpPr>
        <p:spPr>
          <a:xfrm>
            <a:off x="1485900" y="4767390"/>
            <a:ext cx="1599210" cy="27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606320" y="1235250"/>
            <a:ext cx="1534680" cy="1437750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6"/>
          <p:cNvSpPr/>
          <p:nvPr/>
        </p:nvSpPr>
        <p:spPr>
          <a:xfrm flipH="1">
            <a:off x="2804310" y="1619190"/>
            <a:ext cx="454680" cy="21519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2476530" y="2267730"/>
            <a:ext cx="164700" cy="12879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8" name="CustomShape 10"/>
          <p:cNvSpPr/>
          <p:nvPr/>
        </p:nvSpPr>
        <p:spPr>
          <a:xfrm>
            <a:off x="3387780" y="2267730"/>
            <a:ext cx="1492830" cy="386640"/>
          </a:xfrm>
          <a:prstGeom prst="rect">
            <a:avLst/>
          </a:prstGeom>
          <a:noFill/>
          <a:ln>
            <a:noFill/>
          </a:ln>
        </p:spPr>
        <p:txBody>
          <a:bodyPr wrap="none" lIns="67500" tIns="33750" rIns="67500" bIns="33750"/>
          <a:lstStyle/>
          <a:p>
            <a:pPr>
              <a:lnSpc>
                <a:spcPct val="100000"/>
              </a:lnSpc>
            </a:pPr>
            <a:r>
              <a:rPr lang="en-US" sz="1050" dirty="0">
                <a:solidFill>
                  <a:srgbClr val="000000"/>
                </a:solidFill>
                <a:latin typeface="Calibri"/>
              </a:rPr>
              <a:t>Axial anomaly</a:t>
            </a:r>
            <a:endParaRPr sz="1350" dirty="0"/>
          </a:p>
          <a:p>
            <a:pPr>
              <a:lnSpc>
                <a:spcPct val="100000"/>
              </a:lnSpc>
            </a:pPr>
            <a:r>
              <a:rPr lang="en-US" sz="1050" dirty="0">
                <a:solidFill>
                  <a:srgbClr val="000000"/>
                </a:solidFill>
                <a:latin typeface="Calibri"/>
              </a:rPr>
              <a:t>Cheng &amp; Li, PRL (1989)</a:t>
            </a:r>
            <a:endParaRPr sz="1350" dirty="0"/>
          </a:p>
        </p:txBody>
      </p:sp>
      <p:pic>
        <p:nvPicPr>
          <p:cNvPr id="491" name="Picture 490"/>
          <p:cNvPicPr/>
          <p:nvPr/>
        </p:nvPicPr>
        <p:blipFill>
          <a:blip r:embed="rId3"/>
          <a:stretch>
            <a:fillRect/>
          </a:stretch>
        </p:blipFill>
        <p:spPr>
          <a:xfrm>
            <a:off x="3470670" y="1406565"/>
            <a:ext cx="1085130" cy="713610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4790161" y="1352430"/>
          <a:ext cx="3101924" cy="2674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991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Quark</a:t>
                      </a:r>
                      <a:r>
                        <a:rPr lang="zh-CN" altLang="en-US" sz="1000" dirty="0"/>
                        <a:t> </a:t>
                      </a:r>
                      <a:r>
                        <a:rPr lang="en-US" altLang="zh-CN" sz="1000" dirty="0"/>
                        <a:t>Spin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Gluon</a:t>
                      </a:r>
                      <a:r>
                        <a:rPr lang="zh-CN" altLang="en-US" sz="1000" dirty="0"/>
                        <a:t> </a:t>
                      </a:r>
                      <a:r>
                        <a:rPr lang="en-US" altLang="zh-CN" sz="1000" dirty="0"/>
                        <a:t>Spin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48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SLAC</a:t>
                      </a:r>
                      <a:endParaRPr lang="zh-CN" altLang="en-US" sz="1000" dirty="0"/>
                    </a:p>
                    <a:p>
                      <a:pPr algn="ctr"/>
                      <a:r>
                        <a:rPr lang="zh-CN" altLang="en-US" sz="1000" baseline="0" dirty="0"/>
                        <a:t> </a:t>
                      </a:r>
                      <a:r>
                        <a:rPr lang="en-US" altLang="zh-CN" sz="1000" baseline="0" dirty="0"/>
                        <a:t>-&gt; 2000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E80 – E155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48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CERN</a:t>
                      </a:r>
                    </a:p>
                    <a:p>
                      <a:pPr algn="ctr"/>
                      <a:r>
                        <a:rPr lang="en-US" sz="1000" dirty="0"/>
                        <a:t>ongoing</a:t>
                      </a: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EMC, </a:t>
                      </a:r>
                      <a:r>
                        <a:rPr lang="en-US" sz="1000" dirty="0"/>
                        <a:t>SMC, COMPASS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48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DESY</a:t>
                      </a:r>
                    </a:p>
                    <a:p>
                      <a:pPr algn="ctr"/>
                      <a:r>
                        <a:rPr lang="en-US" sz="1000" dirty="0"/>
                        <a:t>-&gt;2007</a:t>
                      </a: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HERMES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48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JLab</a:t>
                      </a:r>
                      <a:endParaRPr lang="en-US" sz="1000" dirty="0"/>
                    </a:p>
                    <a:p>
                      <a:pPr algn="ctr"/>
                      <a:r>
                        <a:rPr lang="en-US" sz="1000" dirty="0"/>
                        <a:t>ongoing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Hall</a:t>
                      </a:r>
                      <a:r>
                        <a:rPr lang="en-US" sz="1000" baseline="0" dirty="0"/>
                        <a:t> A,B,C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48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RHIC</a:t>
                      </a:r>
                    </a:p>
                    <a:p>
                      <a:pPr algn="ctr"/>
                      <a:r>
                        <a:rPr lang="en-US" sz="1000" dirty="0"/>
                        <a:t>ongoing</a:t>
                      </a: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(BRAHMS), (PHENIX), STAR</a:t>
                      </a:r>
                    </a:p>
                  </a:txBody>
                  <a:tcPr marL="68580" marR="68580" marT="34290" marB="3429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5786981" y="4146544"/>
          <a:ext cx="2056898" cy="7208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dirty="0"/>
                        <a:t>SIDIS/DIS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259"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Polarized </a:t>
                      </a:r>
                      <a:r>
                        <a:rPr lang="en-US" sz="1000" dirty="0" err="1"/>
                        <a:t>p+p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73504" y="2801925"/>
            <a:ext cx="10160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EMC, 1980s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75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BB580-8884-3547-A2A3-F02B54B6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320" y="3139465"/>
            <a:ext cx="2594314" cy="147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815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720329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700" dirty="0">
                <a:solidFill>
                  <a:srgbClr val="FF0000"/>
                </a:solidFill>
              </a:rPr>
              <a:t>TSSA in Heavy Quark Production in </a:t>
            </a:r>
            <a:r>
              <a:rPr lang="en-US" sz="2700" dirty="0" err="1">
                <a:solidFill>
                  <a:srgbClr val="FF0000"/>
                </a:solidFill>
              </a:rPr>
              <a:t>p+p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5195D2-ACEE-564F-AA8E-B9E651306171}" type="datetime1">
              <a:rPr lang="en-US" smtClean="0"/>
              <a:t>7/26/18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EB036A-C40C-E745-938B-86772EF25766}" type="slidenum">
              <a:rPr lang="en-US"/>
              <a:pPr>
                <a:defRPr/>
              </a:pPr>
              <a:t>76</a:t>
            </a:fld>
            <a:endParaRPr lang="en-US"/>
          </a:p>
        </p:txBody>
      </p:sp>
      <p:pic>
        <p:nvPicPr>
          <p:cNvPr id="24579" name="Picture 4"/>
          <p:cNvPicPr>
            <a:picLocks noChangeAspect="1"/>
          </p:cNvPicPr>
          <p:nvPr/>
        </p:nvPicPr>
        <p:blipFill rotWithShape="1">
          <a:blip r:embed="rId2"/>
          <a:srcRect l="-30" t="1611" r="30" b="11145"/>
          <a:stretch/>
        </p:blipFill>
        <p:spPr bwMode="auto">
          <a:xfrm>
            <a:off x="1698498" y="905256"/>
            <a:ext cx="5820966" cy="375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5179219" y="581025"/>
            <a:ext cx="284443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Calibri" charset="0"/>
              </a:rPr>
              <a:t>Kang, Qiu, Vogelsang, Yuan, PRD 2008</a:t>
            </a:r>
          </a:p>
        </p:txBody>
      </p:sp>
    </p:spTree>
    <p:extLst>
      <p:ext uri="{BB962C8B-B14F-4D97-AF65-F5344CB8AC3E}">
        <p14:creationId xmlns:p14="http://schemas.microsoft.com/office/powerpoint/2010/main" val="37282577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197" y="102803"/>
            <a:ext cx="61722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667" dirty="0"/>
              <a:t>Open Charm TSSA at High Energy at RHIC </a:t>
            </a:r>
            <a:br>
              <a:rPr lang="en-US" dirty="0">
                <a:ea typeface="+mj-ea"/>
                <a:cs typeface="+mj-cs"/>
              </a:rPr>
            </a:br>
            <a:r>
              <a:rPr lang="en-US" sz="1350" dirty="0">
                <a:solidFill>
                  <a:srgbClr val="0000FF"/>
                </a:solidFill>
              </a:rPr>
              <a:t>Twist-3 tri-gluon correlation Functions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61F48D-90F2-654A-A7DC-97C4A84FE287}" type="datetime1">
              <a:rPr lang="en-US" smtClean="0"/>
              <a:t>7/26/18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FB62C-1A63-D34F-A1CD-FE287CED0414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28678" name="TextBox 4"/>
          <p:cNvSpPr txBox="1">
            <a:spLocks noChangeArrowheads="1"/>
          </p:cNvSpPr>
          <p:nvPr/>
        </p:nvSpPr>
        <p:spPr bwMode="auto">
          <a:xfrm>
            <a:off x="1550976" y="3891256"/>
            <a:ext cx="205697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Calibri" charset="0"/>
              </a:rPr>
              <a:t>Koike </a:t>
            </a:r>
            <a:r>
              <a:rPr lang="en-US" sz="1050" i="1" dirty="0">
                <a:latin typeface="Calibri" charset="0"/>
              </a:rPr>
              <a:t>et. al.</a:t>
            </a:r>
            <a:r>
              <a:rPr lang="en-US" sz="1050" dirty="0">
                <a:latin typeface="Calibri" charset="0"/>
              </a:rPr>
              <a:t> (2011)</a:t>
            </a:r>
          </a:p>
          <a:p>
            <a:r>
              <a:rPr lang="en-US" sz="1050" dirty="0">
                <a:latin typeface="Calibri" charset="0"/>
              </a:rPr>
              <a:t>Kang, </a:t>
            </a:r>
            <a:r>
              <a:rPr lang="en-US" sz="1050" dirty="0" err="1">
                <a:latin typeface="Calibri" charset="0"/>
              </a:rPr>
              <a:t>Qiu</a:t>
            </a:r>
            <a:r>
              <a:rPr lang="en-US" sz="1050" dirty="0">
                <a:latin typeface="Calibri" charset="0"/>
              </a:rPr>
              <a:t>, </a:t>
            </a:r>
            <a:r>
              <a:rPr lang="en-US" sz="1050" dirty="0" err="1">
                <a:latin typeface="Calibri" charset="0"/>
              </a:rPr>
              <a:t>Vogelsang</a:t>
            </a:r>
            <a:r>
              <a:rPr lang="en-US" sz="1050" dirty="0">
                <a:latin typeface="Calibri" charset="0"/>
              </a:rPr>
              <a:t>, Yuan (2008)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141811"/>
            <a:ext cx="4556925" cy="13545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242560" y="935171"/>
            <a:ext cx="1600200" cy="2357690"/>
            <a:chOff x="5943600" y="1905000"/>
            <a:chExt cx="2912887" cy="391068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52500" t="23720" r="18750" b="10512"/>
            <a:stretch>
              <a:fillRect/>
            </a:stretch>
          </p:blipFill>
          <p:spPr bwMode="auto">
            <a:xfrm>
              <a:off x="5943600" y="1905000"/>
              <a:ext cx="2912887" cy="3862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6975683" y="5204760"/>
              <a:ext cx="1880804" cy="610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975" y="3054644"/>
            <a:ext cx="5762625" cy="18002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254184" y="1678933"/>
            <a:ext cx="343122" cy="301733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1690500" y="2717910"/>
          <a:ext cx="1868590" cy="574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31" name="Equation" r:id="rId6" imgW="990600" imgH="304800" progId="Equation.3">
                  <p:embed/>
                </p:oleObj>
              </mc:Choice>
              <mc:Fallback>
                <p:oleObj name="Equation" r:id="rId6" imgW="990600" imgH="3048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90500" y="2717910"/>
                        <a:ext cx="1868590" cy="574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"/>
          <p:cNvGraphicFramePr>
            <a:graphicFrameLocks noChangeAspect="1"/>
          </p:cNvGraphicFramePr>
          <p:nvPr>
            <p:extLst/>
          </p:nvPr>
        </p:nvGraphicFramePr>
        <p:xfrm>
          <a:off x="5810251" y="1870667"/>
          <a:ext cx="1097312" cy="219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32" name="Equation" r:id="rId8" imgW="825500" imgH="165100" progId="Equation.3">
                  <p:embed/>
                </p:oleObj>
              </mc:Choice>
              <mc:Fallback>
                <p:oleObj name="Equation" r:id="rId8" imgW="825500" imgH="165100" progId="Equation.3">
                  <p:embed/>
                  <p:pic>
                    <p:nvPicPr>
                      <p:cNvPr id="1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1" y="1870667"/>
                        <a:ext cx="1097312" cy="2199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690500" y="2496361"/>
          <a:ext cx="1129904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33" name="Equation" r:id="rId10" imgW="1130300" imgH="228600" progId="Equation.3">
                  <p:embed/>
                </p:oleObj>
              </mc:Choice>
              <mc:Fallback>
                <p:oleObj name="Equation" r:id="rId10" imgW="1130300" imgH="2286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90500" y="2496361"/>
                        <a:ext cx="1129904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48515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26534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Drell</a:t>
            </a:r>
            <a:r>
              <a:rPr lang="en-US" dirty="0"/>
              <a:t>-Yan Asymmetry (II)</a:t>
            </a:r>
            <a:br>
              <a:rPr lang="en-US" dirty="0"/>
            </a:br>
            <a:r>
              <a:rPr lang="en-US" dirty="0"/>
              <a:t>05/27/2015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Use beam-dump events as reference, R(phi) </a:t>
            </a:r>
          </a:p>
          <a:p>
            <a:r>
              <a:rPr lang="en-US" dirty="0"/>
              <a:t>Use target events as signal, S(phi)</a:t>
            </a:r>
          </a:p>
          <a:p>
            <a:endParaRPr lang="en-US" dirty="0"/>
          </a:p>
          <a:p>
            <a:r>
              <a:rPr lang="en-US" dirty="0"/>
              <a:t>Asymmetry(phi) = S(phi)/Ref(Phi)</a:t>
            </a:r>
          </a:p>
          <a:p>
            <a:endParaRPr lang="en-US" dirty="0"/>
          </a:p>
          <a:p>
            <a:r>
              <a:rPr lang="en-US" dirty="0"/>
              <a:t>This is a follow up of previous discussions about DY spin asymmetry measurements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https://p25ext.lanl.gov/elog/Drell-Yan/29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www.phenix.bnl.gov</a:t>
            </a:r>
            <a:r>
              <a:rPr lang="en-US" dirty="0"/>
              <a:t>/WWW/publish/</a:t>
            </a:r>
            <a:r>
              <a:rPr lang="en-US" dirty="0" err="1"/>
              <a:t>mxliu</a:t>
            </a:r>
            <a:r>
              <a:rPr lang="en-US" dirty="0"/>
              <a:t>/E906/LDRD-Pol-DY-Work-2015-Ming.pdf (</a:t>
            </a:r>
            <a:r>
              <a:rPr lang="en-US" dirty="0" err="1"/>
              <a:t>pptx</a:t>
            </a:r>
            <a:r>
              <a:rPr lang="en-US" dirty="0"/>
              <a:t>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CA7D-3FA1-0941-8E61-C7C25704989C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063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Bean Profile Study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 descr="GxPA_1_Lumberjack_Plot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375569"/>
            <a:ext cx="4064000" cy="32512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4C6D-AFEE-9344-A378-95ACB5B61B69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79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3000" y="588757"/>
            <a:ext cx="67539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Chuck suggested to scan W-target and monitor radiation rates outside of the building (Yellow)</a:t>
            </a:r>
          </a:p>
          <a:p>
            <a:r>
              <a:rPr lang="en-US" sz="1350" dirty="0"/>
              <a:t>Can do at ~2 sigma level (~5%), but hard to reach 0.1% for beam </a:t>
            </a:r>
            <a:r>
              <a:rPr lang="en-US" sz="1350"/>
              <a:t>halo study… 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79350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7377-241C-1244-99CC-27E80904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12" y="12174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Flavor Asymmetry of Sea Quarks at Intermediate 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A2956-64F2-394C-80FA-B6ACE154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EC1A-3BD7-2641-A538-080C58E2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1AEA2-A73A-5E42-845C-307577C9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44C9D-9066-EB49-857E-95A0B8DE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762" y="1445779"/>
            <a:ext cx="4600238" cy="3189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6F023-0E40-9840-98FF-4EB737542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89" y="2923738"/>
            <a:ext cx="4112315" cy="9235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23CB50-5B1D-4F46-884C-9A6A3927F9B4}"/>
              </a:ext>
            </a:extLst>
          </p:cNvPr>
          <p:cNvSpPr txBox="1"/>
          <p:nvPr/>
        </p:nvSpPr>
        <p:spPr>
          <a:xfrm>
            <a:off x="227599" y="2003741"/>
            <a:ext cx="315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Proton vs “Neutron” targets: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67F834-0413-154E-98B9-A88D07874E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52" r="3089"/>
          <a:stretch/>
        </p:blipFill>
        <p:spPr>
          <a:xfrm>
            <a:off x="4009372" y="1477817"/>
            <a:ext cx="534390" cy="65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694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Telescope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4 units of 2”x2” telescope rates:</a:t>
            </a:r>
          </a:p>
          <a:p>
            <a:pPr lvl="1"/>
            <a:r>
              <a:rPr lang="en-US" dirty="0"/>
              <a:t>3+4:          349k counts/spill</a:t>
            </a:r>
          </a:p>
          <a:p>
            <a:pPr lvl="1"/>
            <a:r>
              <a:rPr lang="en-US" dirty="0"/>
              <a:t>1+2+3+4: 339K counts/spill</a:t>
            </a:r>
          </a:p>
          <a:p>
            <a:pPr lvl="1"/>
            <a:r>
              <a:rPr lang="en-US" dirty="0"/>
              <a:t>Background rate &lt; 1 Hz</a:t>
            </a:r>
          </a:p>
          <a:p>
            <a:r>
              <a:rPr lang="en-US" dirty="0"/>
              <a:t>Location</a:t>
            </a:r>
          </a:p>
          <a:p>
            <a:pPr lvl="1"/>
            <a:r>
              <a:rPr lang="en-US" dirty="0"/>
              <a:t>~5m from the instrumentation package (~1%)</a:t>
            </a:r>
          </a:p>
          <a:p>
            <a:pPr lvl="1"/>
            <a:r>
              <a:rPr lang="en-US" dirty="0"/>
              <a:t>~45 degree</a:t>
            </a:r>
          </a:p>
          <a:p>
            <a:r>
              <a:rPr lang="en-US" dirty="0"/>
              <a:t>Polarized target:</a:t>
            </a:r>
          </a:p>
          <a:p>
            <a:pPr lvl="1"/>
            <a:r>
              <a:rPr lang="en-US" dirty="0"/>
              <a:t>Small tunnels at ~90 degree on both L/R sides to provide service lines (</a:t>
            </a:r>
            <a:r>
              <a:rPr lang="en-US" dirty="0" err="1"/>
              <a:t>Cryo</a:t>
            </a:r>
            <a:r>
              <a:rPr lang="en-US" dirty="0"/>
              <a:t> and Microwave)</a:t>
            </a:r>
          </a:p>
          <a:p>
            <a:pPr lvl="1"/>
            <a:r>
              <a:rPr lang="en-US" dirty="0"/>
              <a:t>Scattering rate at ~90? Must by very low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9493-76B3-3748-BFD8-441D531CC501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487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8"/>
            <a:ext cx="6172200" cy="1023185"/>
          </a:xfrm>
        </p:spPr>
        <p:txBody>
          <a:bodyPr>
            <a:normAutofit fontScale="90000"/>
          </a:bodyPr>
          <a:lstStyle/>
          <a:p>
            <a:r>
              <a:rPr lang="en-US" dirty="0"/>
              <a:t>Beam on Target: 4-sigma coverage</a:t>
            </a:r>
            <a:br>
              <a:rPr lang="en-US" dirty="0"/>
            </a:br>
            <a:r>
              <a:rPr lang="en-US" sz="2325" dirty="0">
                <a:solidFill>
                  <a:srgbClr val="0000FF"/>
                </a:solidFill>
              </a:rPr>
              <a:t>relative luminosity measurement better than 2x10</a:t>
            </a:r>
            <a:r>
              <a:rPr lang="en-US" sz="2325" baseline="30000" dirty="0">
                <a:solidFill>
                  <a:srgbClr val="0000FF"/>
                </a:solidFill>
              </a:rPr>
              <a:t>-4</a:t>
            </a:r>
            <a:r>
              <a:rPr lang="en-US" sz="2325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3FD5-2D54-834A-8747-3306C12B86CB}" type="datetime1">
              <a:rPr lang="en-US" smtClean="0"/>
              <a:t>7/26/18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81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592" y="1521040"/>
            <a:ext cx="4230646" cy="3069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283756" y="1736565"/>
            <a:ext cx="2729548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Expected Raw Asymmetry:</a:t>
            </a:r>
          </a:p>
          <a:p>
            <a:endParaRPr lang="en-US" sz="1350" dirty="0">
              <a:solidFill>
                <a:srgbClr val="0000FF"/>
              </a:solidFill>
            </a:endParaRPr>
          </a:p>
          <a:p>
            <a:r>
              <a:rPr lang="en-US" sz="1350" dirty="0"/>
              <a:t> ~ 1%/10~20 = 5 x 10</a:t>
            </a:r>
            <a:r>
              <a:rPr lang="en-US" sz="1350" baseline="30000" dirty="0"/>
              <a:t>-4</a:t>
            </a:r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r>
              <a:rPr lang="en-US" sz="1350" dirty="0" err="1"/>
              <a:t>Asymetry</a:t>
            </a:r>
            <a:r>
              <a:rPr lang="en-US" sz="1350" dirty="0"/>
              <a:t> = (N</a:t>
            </a:r>
            <a:r>
              <a:rPr lang="en-US" sz="1350" baseline="30000" dirty="0"/>
              <a:t>+</a:t>
            </a:r>
            <a:r>
              <a:rPr lang="en-US" sz="1350" dirty="0"/>
              <a:t>/</a:t>
            </a:r>
            <a:r>
              <a:rPr lang="en-US" sz="1350" dirty="0">
                <a:solidFill>
                  <a:srgbClr val="FF0000"/>
                </a:solidFill>
              </a:rPr>
              <a:t>R</a:t>
            </a:r>
            <a:r>
              <a:rPr lang="en-US" sz="1350" dirty="0"/>
              <a:t> - N</a:t>
            </a:r>
            <a:r>
              <a:rPr lang="en-US" sz="1350" baseline="30000" dirty="0"/>
              <a:t>-</a:t>
            </a:r>
            <a:r>
              <a:rPr lang="en-US" sz="1350" dirty="0"/>
              <a:t>)/(N</a:t>
            </a:r>
            <a:r>
              <a:rPr lang="en-US" sz="1350" baseline="30000" dirty="0"/>
              <a:t>+</a:t>
            </a:r>
            <a:r>
              <a:rPr lang="en-US" sz="1350" dirty="0"/>
              <a:t>/</a:t>
            </a:r>
            <a:r>
              <a:rPr lang="en-US" sz="1350" dirty="0">
                <a:solidFill>
                  <a:srgbClr val="FF0000"/>
                </a:solidFill>
              </a:rPr>
              <a:t>R</a:t>
            </a:r>
            <a:r>
              <a:rPr lang="en-US" sz="1350" dirty="0"/>
              <a:t> + N</a:t>
            </a:r>
            <a:r>
              <a:rPr lang="en-US" sz="1350" baseline="30000" dirty="0"/>
              <a:t>-</a:t>
            </a:r>
            <a:r>
              <a:rPr lang="en-US" sz="1350" dirty="0"/>
              <a:t>)</a:t>
            </a:r>
          </a:p>
          <a:p>
            <a:endParaRPr lang="en-US" sz="1350" dirty="0"/>
          </a:p>
          <a:p>
            <a:r>
              <a:rPr lang="en-US" sz="1350" dirty="0">
                <a:solidFill>
                  <a:srgbClr val="FF0000"/>
                </a:solidFill>
              </a:rPr>
              <a:t>R = spin-dependent </a:t>
            </a:r>
          </a:p>
          <a:p>
            <a:r>
              <a:rPr lang="en-US" sz="1350" dirty="0">
                <a:solidFill>
                  <a:srgbClr val="FF0000"/>
                </a:solidFill>
              </a:rPr>
              <a:t>       relative luminosity</a:t>
            </a:r>
          </a:p>
          <a:p>
            <a:r>
              <a:rPr lang="en-US" sz="1350" dirty="0" err="1">
                <a:solidFill>
                  <a:srgbClr val="FF0000"/>
                </a:solidFill>
              </a:rPr>
              <a:t>dR</a:t>
            </a:r>
            <a:r>
              <a:rPr lang="en-US" sz="1350" dirty="0">
                <a:solidFill>
                  <a:srgbClr val="FF0000"/>
                </a:solidFill>
              </a:rPr>
              <a:t> &lt;~ 2x10</a:t>
            </a:r>
            <a:r>
              <a:rPr lang="en-US" sz="1350" baseline="30000" dirty="0">
                <a:solidFill>
                  <a:srgbClr val="FF0000"/>
                </a:solidFill>
              </a:rPr>
              <a:t>-4</a:t>
            </a:r>
            <a:r>
              <a:rPr lang="en-US" sz="135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39787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906_KTEV_BEAM_LAYOUT_2 Layou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4889" y="1065976"/>
            <a:ext cx="3554765" cy="4600283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2036" y="4023096"/>
            <a:ext cx="182567" cy="292278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1269595" y="25135"/>
            <a:ext cx="6631184" cy="625903"/>
          </a:xfrm>
        </p:spPr>
        <p:txBody>
          <a:bodyPr>
            <a:noAutofit/>
          </a:bodyPr>
          <a:lstStyle/>
          <a:p>
            <a:r>
              <a:rPr lang="en-US" sz="2400" dirty="0"/>
              <a:t>New Beam Collimator, Focusing Q3 and Target</a:t>
            </a: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1B26-CA13-5440-ACFD-4E3CB4D2B02A}" type="datetime1">
              <a:rPr lang="en-US" smtClean="0"/>
              <a:t>7/26/18</a:t>
            </a:fld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82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643353" y="4267484"/>
            <a:ext cx="1675881" cy="0"/>
          </a:xfrm>
          <a:prstGeom prst="line">
            <a:avLst/>
          </a:prstGeom>
          <a:ln w="12700" cap="flat" cmpd="sng">
            <a:solidFill>
              <a:srgbClr val="FF0000"/>
            </a:solidFill>
            <a:prstDash val="lgDashDot"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26230" y="4082872"/>
            <a:ext cx="385947" cy="36922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58903" y="4521091"/>
            <a:ext cx="10632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8000"/>
                </a:solidFill>
              </a:rPr>
              <a:t>Final focusing Q3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75506" y="3852039"/>
            <a:ext cx="10807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</a:rPr>
              <a:t>Beam collimator</a:t>
            </a:r>
          </a:p>
        </p:txBody>
      </p:sp>
      <p:sp>
        <p:nvSpPr>
          <p:cNvPr id="26" name="Oval 25"/>
          <p:cNvSpPr/>
          <p:nvPr/>
        </p:nvSpPr>
        <p:spPr>
          <a:xfrm>
            <a:off x="1475506" y="658708"/>
            <a:ext cx="646241" cy="11533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2221069" y="772245"/>
            <a:ext cx="25263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Target cross section</a:t>
            </a:r>
            <a:r>
              <a:rPr lang="en-US" sz="1350" dirty="0"/>
              <a:t>: 18 x 28 mm</a:t>
            </a:r>
            <a:r>
              <a:rPr lang="en-US" sz="1350" baseline="30000" dirty="0"/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1688996" y="991950"/>
            <a:ext cx="217021" cy="47891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/>
          <p:cNvSpPr txBox="1"/>
          <p:nvPr/>
        </p:nvSpPr>
        <p:spPr>
          <a:xfrm>
            <a:off x="2225536" y="1065294"/>
            <a:ext cx="23977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Beam cross section: </a:t>
            </a:r>
          </a:p>
          <a:p>
            <a:r>
              <a:rPr lang="en-US" sz="1350" dirty="0"/>
              <a:t>Need be well contained within </a:t>
            </a:r>
          </a:p>
          <a:p>
            <a:r>
              <a:rPr lang="en-US" sz="1350" dirty="0"/>
              <a:t>4 sigma, required by </a:t>
            </a:r>
            <a:r>
              <a:rPr lang="en-US" sz="1350" dirty="0" err="1"/>
              <a:t>dR</a:t>
            </a:r>
            <a:r>
              <a:rPr lang="en-US" sz="1350" dirty="0"/>
              <a:t>&lt; 2x10</a:t>
            </a:r>
            <a:r>
              <a:rPr lang="en-US" sz="1350" baseline="30000" dirty="0"/>
              <a:t>-4</a:t>
            </a:r>
          </a:p>
          <a:p>
            <a:endParaRPr lang="en-US" sz="1350" baseline="30000" dirty="0"/>
          </a:p>
          <a:p>
            <a:r>
              <a:rPr lang="en-US" sz="1350" dirty="0" err="1"/>
              <a:t>sigX</a:t>
            </a:r>
            <a:r>
              <a:rPr lang="en-US" sz="1350" dirty="0"/>
              <a:t> = 18/2/4 = </a:t>
            </a:r>
            <a:r>
              <a:rPr lang="en-US" sz="1350" dirty="0">
                <a:solidFill>
                  <a:srgbClr val="FF0000"/>
                </a:solidFill>
              </a:rPr>
              <a:t>2.2 mm </a:t>
            </a:r>
          </a:p>
          <a:p>
            <a:r>
              <a:rPr lang="en-US" sz="1350" dirty="0" err="1"/>
              <a:t>sigY</a:t>
            </a:r>
            <a:r>
              <a:rPr lang="en-US" sz="1350" dirty="0"/>
              <a:t> = 28/2/4 = </a:t>
            </a:r>
            <a:r>
              <a:rPr lang="en-US" sz="1350" dirty="0">
                <a:solidFill>
                  <a:srgbClr val="FF0000"/>
                </a:solidFill>
              </a:rPr>
              <a:t>3.5 mm</a:t>
            </a:r>
          </a:p>
          <a:p>
            <a:r>
              <a:rPr lang="en-US" sz="1350" dirty="0"/>
              <a:t>Beam jitter: </a:t>
            </a:r>
            <a:r>
              <a:rPr lang="en-US" sz="1350" dirty="0" err="1"/>
              <a:t>dX</a:t>
            </a:r>
            <a:r>
              <a:rPr lang="en-US" sz="1350" dirty="0"/>
              <a:t>=</a:t>
            </a:r>
            <a:r>
              <a:rPr lang="en-US" sz="1350" dirty="0" err="1"/>
              <a:t>dY</a:t>
            </a:r>
            <a:r>
              <a:rPr lang="en-US" sz="1350" dirty="0"/>
              <a:t> ~ 1mm</a:t>
            </a:r>
          </a:p>
        </p:txBody>
      </p:sp>
      <p:pic>
        <p:nvPicPr>
          <p:cNvPr id="30" name="Picture 29" descr="20141112_091441_E906_BeamProfi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4741" y="1171731"/>
            <a:ext cx="1826219" cy="102724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353106" y="851712"/>
            <a:ext cx="15171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E906 beam profile:</a:t>
            </a:r>
          </a:p>
          <a:p>
            <a:r>
              <a:rPr lang="en-US" sz="1350" dirty="0" err="1"/>
              <a:t>SigX</a:t>
            </a:r>
            <a:r>
              <a:rPr lang="en-US" sz="1350" dirty="0"/>
              <a:t> = </a:t>
            </a:r>
            <a:r>
              <a:rPr lang="en-US" sz="1350" dirty="0">
                <a:solidFill>
                  <a:srgbClr val="FF0000"/>
                </a:solidFill>
              </a:rPr>
              <a:t>4.0mm</a:t>
            </a:r>
          </a:p>
          <a:p>
            <a:r>
              <a:rPr lang="en-US" sz="1350" dirty="0" err="1"/>
              <a:t>SigY</a:t>
            </a:r>
            <a:r>
              <a:rPr lang="en-US" sz="1350" dirty="0"/>
              <a:t> = </a:t>
            </a:r>
            <a:r>
              <a:rPr lang="en-US" sz="1350" dirty="0">
                <a:solidFill>
                  <a:srgbClr val="FF0000"/>
                </a:solidFill>
              </a:rPr>
              <a:t>3.0mm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97155" y="2598464"/>
            <a:ext cx="123623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1 sig = 0.68269</a:t>
            </a:r>
          </a:p>
          <a:p>
            <a:r>
              <a:rPr lang="en-US" sz="1350" dirty="0"/>
              <a:t>2 sig = 0.95450</a:t>
            </a:r>
          </a:p>
          <a:p>
            <a:r>
              <a:rPr lang="en-US" sz="1350" dirty="0"/>
              <a:t>3 sig = 0.99730</a:t>
            </a:r>
          </a:p>
          <a:p>
            <a:r>
              <a:rPr lang="en-US" sz="1350" dirty="0">
                <a:solidFill>
                  <a:srgbClr val="FF0000"/>
                </a:solidFill>
              </a:rPr>
              <a:t>4 sig = 0.99994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445" y="1794192"/>
            <a:ext cx="1542968" cy="328142"/>
          </a:xfrm>
          <a:prstGeom prst="rect">
            <a:avLst/>
          </a:prstGeom>
        </p:spPr>
      </p:pic>
      <p:sp>
        <p:nvSpPr>
          <p:cNvPr id="34" name="Frame 33"/>
          <p:cNvSpPr/>
          <p:nvPr/>
        </p:nvSpPr>
        <p:spPr>
          <a:xfrm>
            <a:off x="1740440" y="4185678"/>
            <a:ext cx="480629" cy="161682"/>
          </a:xfrm>
          <a:prstGeom prst="frame">
            <a:avLst/>
          </a:prstGeom>
          <a:solidFill>
            <a:srgbClr val="3366FF"/>
          </a:solidFill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1190375" y="4216265"/>
            <a:ext cx="397353" cy="102439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/>
          <p:cNvSpPr txBox="1"/>
          <p:nvPr/>
        </p:nvSpPr>
        <p:spPr>
          <a:xfrm>
            <a:off x="1190375" y="4438841"/>
            <a:ext cx="6206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800000"/>
                </a:solidFill>
              </a:rPr>
              <a:t>120GeV</a:t>
            </a:r>
          </a:p>
          <a:p>
            <a:r>
              <a:rPr lang="en-US" sz="1050" dirty="0">
                <a:solidFill>
                  <a:srgbClr val="8000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21225308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Beam position and angular direction measurements 4/1/2015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sets of “position-sensitive diamond detector” ~2cm apart, better than 1mm spatial resolution </a:t>
            </a:r>
          </a:p>
          <a:p>
            <a:r>
              <a:rPr lang="en-US" dirty="0"/>
              <a:t>Quadrant Pattern</a:t>
            </a:r>
          </a:p>
          <a:p>
            <a:pPr lvl="1"/>
            <a:r>
              <a:rPr lang="en-US" dirty="0"/>
              <a:t>(X,Y) and sigma</a:t>
            </a:r>
          </a:p>
          <a:p>
            <a:r>
              <a:rPr lang="en-US" dirty="0"/>
              <a:t>MC PYTHIA </a:t>
            </a:r>
            <a:r>
              <a:rPr lang="en-US" dirty="0" err="1"/>
              <a:t>Sim</a:t>
            </a:r>
            <a:endParaRPr lang="en-US" dirty="0"/>
          </a:p>
          <a:p>
            <a:pPr lvl="1"/>
            <a:r>
              <a:rPr lang="en-US" dirty="0"/>
              <a:t>MB to check rates</a:t>
            </a:r>
          </a:p>
          <a:p>
            <a:pPr lvl="1"/>
            <a:r>
              <a:rPr lang="en-US" dirty="0"/>
              <a:t>Optimal </a:t>
            </a:r>
            <a:r>
              <a:rPr lang="en-US"/>
              <a:t>detector locations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E99B-CDB0-F545-A531-124E91DA6A40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83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671997" y="2496307"/>
            <a:ext cx="1343170" cy="1029225"/>
            <a:chOff x="6038662" y="3328409"/>
            <a:chExt cx="1790893" cy="1372300"/>
          </a:xfrm>
        </p:grpSpPr>
        <p:sp>
          <p:nvSpPr>
            <p:cNvPr id="9" name="Rectangle 8"/>
            <p:cNvSpPr/>
            <p:nvPr/>
          </p:nvSpPr>
          <p:spPr>
            <a:xfrm>
              <a:off x="6038662" y="3328409"/>
              <a:ext cx="514538" cy="427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38662" y="4273709"/>
              <a:ext cx="514538" cy="427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15017" y="4273709"/>
              <a:ext cx="514538" cy="427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15017" y="3328409"/>
              <a:ext cx="514538" cy="427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Oval 12"/>
            <p:cNvSpPr/>
            <p:nvPr/>
          </p:nvSpPr>
          <p:spPr>
            <a:xfrm>
              <a:off x="6607936" y="3700664"/>
              <a:ext cx="641393" cy="678820"/>
            </a:xfrm>
            <a:prstGeom prst="ellipse">
              <a:avLst/>
            </a:prstGeom>
            <a:gradFill flip="none" rotWithShape="1">
              <a:gsLst>
                <a:gs pos="0">
                  <a:srgbClr val="FF66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617285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"/>
            <a:ext cx="6172200" cy="483341"/>
          </a:xfrm>
        </p:spPr>
        <p:txBody>
          <a:bodyPr>
            <a:normAutofit/>
          </a:bodyPr>
          <a:lstStyle/>
          <a:p>
            <a:r>
              <a:rPr lang="en-US" sz="2100" dirty="0"/>
              <a:t>Reality: Not So Perfect Detector and Beam Controls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581758"/>
            <a:ext cx="6172200" cy="205770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Not so perfect detectors (</a:t>
            </a:r>
            <a:r>
              <a:rPr lang="en-US" dirty="0" err="1"/>
              <a:t>dt</a:t>
            </a:r>
            <a:r>
              <a:rPr lang="en-US" dirty="0"/>
              <a:t> ~ minutes) without fast spin flip (</a:t>
            </a:r>
            <a:r>
              <a:rPr lang="en-US" dirty="0" err="1"/>
              <a:t>dT</a:t>
            </a:r>
            <a:r>
              <a:rPr lang="en-US" dirty="0"/>
              <a:t> &lt;&lt; minutes)</a:t>
            </a:r>
          </a:p>
          <a:p>
            <a:pPr lvl="1"/>
            <a:r>
              <a:rPr lang="en-US" dirty="0"/>
              <a:t>Polarized target spin-flip period ~ several hours</a:t>
            </a:r>
          </a:p>
          <a:p>
            <a:r>
              <a:rPr lang="en-US" dirty="0"/>
              <a:t>Acceptance varies within the time of a fixed “target spin </a:t>
            </a:r>
            <a:r>
              <a:rPr lang="en-US" dirty="0" err="1"/>
              <a:t>config</a:t>
            </a:r>
            <a:r>
              <a:rPr lang="en-US" dirty="0"/>
              <a:t>.”</a:t>
            </a:r>
          </a:p>
          <a:p>
            <a:pPr lvl="1"/>
            <a:r>
              <a:rPr lang="en-US" dirty="0"/>
              <a:t>Time dependence </a:t>
            </a:r>
          </a:p>
          <a:p>
            <a:pPr lvl="1"/>
            <a:r>
              <a:rPr lang="en-US" dirty="0"/>
              <a:t>Dead and hot space points</a:t>
            </a:r>
          </a:p>
          <a:p>
            <a:pPr lvl="1"/>
            <a:r>
              <a:rPr lang="en-US" dirty="0"/>
              <a:t>Impossible to get to &lt;&lt; O(0.1%)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If target is not a pure proton, for e.g. NH</a:t>
            </a:r>
            <a:r>
              <a:rPr lang="en-US" baseline="-25000" dirty="0"/>
              <a:t>3</a:t>
            </a:r>
            <a:r>
              <a:rPr lang="en-US" dirty="0"/>
              <a:t>, another background fraction “</a:t>
            </a:r>
            <a:r>
              <a:rPr lang="en-US" dirty="0" err="1"/>
              <a:t>f</a:t>
            </a:r>
            <a:r>
              <a:rPr lang="en-US" baseline="-25000" dirty="0" err="1"/>
              <a:t>B</a:t>
            </a:r>
            <a:r>
              <a:rPr lang="en-US" dirty="0"/>
              <a:t>”,  including all other supporting materials,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3984-FF79-AD48-98CF-AC13AAD30B1E}" type="datetime1">
              <a:rPr lang="en-US" smtClean="0"/>
              <a:t>7/26/18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84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995" y="1794169"/>
            <a:ext cx="5480267" cy="279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937" y="2639464"/>
            <a:ext cx="5115718" cy="2319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57093" y="3195013"/>
            <a:ext cx="17161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Background fraction:</a:t>
            </a:r>
          </a:p>
          <a:p>
            <a:r>
              <a:rPr lang="en-US" sz="1350" dirty="0">
                <a:solidFill>
                  <a:srgbClr val="FF0000"/>
                </a:solidFill>
              </a:rPr>
              <a:t>Varies target to target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1485900" y="4328140"/>
            <a:ext cx="2719208" cy="386615"/>
          </a:xfrm>
          <a:prstGeom prst="wedgeRectCallout">
            <a:avLst>
              <a:gd name="adj1" fmla="val 11269"/>
              <a:gd name="adj2" fmla="val -124305"/>
            </a:avLst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DY events produced in “Target”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6737892" y="4328140"/>
            <a:ext cx="1002918" cy="514821"/>
          </a:xfrm>
          <a:prstGeom prst="wedgeEllipseCallout">
            <a:avLst>
              <a:gd name="adj1" fmla="val 22650"/>
              <a:gd name="adj2" fmla="val -1139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FFFF00"/>
                </a:solidFill>
              </a:rPr>
              <a:t>(</a:t>
            </a:r>
            <a:r>
              <a:rPr lang="en-US" sz="900" dirty="0" err="1">
                <a:solidFill>
                  <a:srgbClr val="FFFF00"/>
                </a:solidFill>
              </a:rPr>
              <a:t>space,time</a:t>
            </a:r>
            <a:r>
              <a:rPr lang="en-US" sz="900" dirty="0">
                <a:solidFill>
                  <a:srgbClr val="FFFF00"/>
                </a:solidFill>
              </a:rPr>
              <a:t>) variation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4693823" y="4252442"/>
            <a:ext cx="1002918" cy="514821"/>
          </a:xfrm>
          <a:prstGeom prst="wedgeEllipseCallout">
            <a:avLst>
              <a:gd name="adj1" fmla="val -38406"/>
              <a:gd name="adj2" fmla="val -908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Target variation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5734974" y="3128145"/>
            <a:ext cx="1002918" cy="514821"/>
          </a:xfrm>
          <a:prstGeom prst="wedgeEllipseCallout">
            <a:avLst>
              <a:gd name="adj1" fmla="val -64354"/>
              <a:gd name="adj2" fmla="val 796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FFFF00"/>
                </a:solidFill>
              </a:rPr>
              <a:t>Target and time-dependent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522" y="3226536"/>
            <a:ext cx="1197878" cy="4164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189" y="3767545"/>
            <a:ext cx="6177622" cy="27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957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1967"/>
            <a:ext cx="3016468" cy="667072"/>
          </a:xfrm>
        </p:spPr>
        <p:txBody>
          <a:bodyPr>
            <a:normAutofit/>
          </a:bodyPr>
          <a:lstStyle/>
          <a:p>
            <a:r>
              <a:rPr lang="en-US" dirty="0"/>
              <a:t>How it works?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B4D7-5A52-4647-A4E8-FA84B8745B61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85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245730" y="798005"/>
          <a:ext cx="3374231" cy="1870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3" name="Equation" r:id="rId3" imgW="2997200" imgH="1663700" progId="Equation.3">
                  <p:embed/>
                </p:oleObj>
              </mc:Choice>
              <mc:Fallback>
                <p:oleObj name="Equation" r:id="rId3" imgW="2997200" imgH="16637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5730" y="798005"/>
                        <a:ext cx="3374231" cy="1870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421" y="2930530"/>
            <a:ext cx="3932865" cy="2788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90270" y="21130"/>
            <a:ext cx="3225683" cy="279307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If we use the same DY </a:t>
            </a:r>
            <a:r>
              <a:rPr lang="en-US" sz="1350" dirty="0" err="1"/>
              <a:t>dimuon</a:t>
            </a:r>
            <a:r>
              <a:rPr lang="en-US" sz="1350" dirty="0"/>
              <a:t> events </a:t>
            </a:r>
          </a:p>
          <a:p>
            <a:r>
              <a:rPr lang="en-US" sz="1350" dirty="0"/>
              <a:t>(mass, </a:t>
            </a:r>
            <a:r>
              <a:rPr lang="en-US" sz="1350" dirty="0" err="1"/>
              <a:t>pT,xF</a:t>
            </a:r>
            <a:r>
              <a:rPr lang="en-US" sz="1350" dirty="0"/>
              <a:t> </a:t>
            </a:r>
            <a:r>
              <a:rPr lang="en-US" sz="1350" dirty="0" err="1"/>
              <a:t>etc</a:t>
            </a:r>
            <a:r>
              <a:rPr lang="en-US" sz="1350" dirty="0"/>
              <a:t>) from Target and Dump:</a:t>
            </a:r>
          </a:p>
          <a:p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/>
              <a:t>the time-dependent  detector acceptance variations are mostly canceled out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The small difference can be corrected with MC and data by using the </a:t>
            </a:r>
            <a:r>
              <a:rPr lang="en-US" sz="1350" dirty="0" err="1"/>
              <a:t>muons</a:t>
            </a:r>
            <a:r>
              <a:rPr lang="en-US" sz="1350" dirty="0"/>
              <a:t> measured in the same phase space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rgbClr val="FF0000"/>
                </a:solidFill>
              </a:rPr>
              <a:t>Much reduced requirements on relative </a:t>
            </a:r>
            <a:r>
              <a:rPr lang="en-US" sz="1350" dirty="0" err="1">
                <a:solidFill>
                  <a:srgbClr val="FF0000"/>
                </a:solidFill>
              </a:rPr>
              <a:t>lumi</a:t>
            </a:r>
            <a:r>
              <a:rPr lang="en-US" sz="1350" dirty="0">
                <a:solidFill>
                  <a:srgbClr val="FF0000"/>
                </a:solidFill>
              </a:rPr>
              <a:t>, background fraction, target polarization measurements </a:t>
            </a:r>
          </a:p>
          <a:p>
            <a:pPr marL="557213" lvl="1" indent="-214313">
              <a:buFontTx/>
              <a:buChar char="-"/>
            </a:pPr>
            <a:r>
              <a:rPr lang="en-US" sz="1350" dirty="0">
                <a:solidFill>
                  <a:srgbClr val="FF0000"/>
                </a:solidFill>
              </a:rPr>
              <a:t>sufficient at O(1%) level.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211" y="3438108"/>
            <a:ext cx="6191498" cy="519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1421" y="4164380"/>
            <a:ext cx="5160681" cy="6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228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471041"/>
          </a:xfrm>
        </p:spPr>
        <p:txBody>
          <a:bodyPr>
            <a:normAutofit/>
          </a:bodyPr>
          <a:lstStyle/>
          <a:p>
            <a:r>
              <a:rPr lang="en-US" sz="2100" dirty="0"/>
              <a:t>Run-2 DY </a:t>
            </a:r>
            <a:r>
              <a:rPr lang="en-US" sz="2100" dirty="0" err="1"/>
              <a:t>Dimuon</a:t>
            </a:r>
            <a:r>
              <a:rPr lang="en-US" sz="2100" dirty="0"/>
              <a:t> (</a:t>
            </a:r>
            <a:r>
              <a:rPr lang="en-US" sz="2100" dirty="0" err="1"/>
              <a:t>Roadset</a:t>
            </a:r>
            <a:r>
              <a:rPr lang="en-US" sz="2100" dirty="0"/>
              <a:t> 57): all targets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1953-E263-9944-9316-306A013665BE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86</a:t>
            </a:fld>
            <a:endParaRPr lang="en-US"/>
          </a:p>
        </p:txBody>
      </p:sp>
      <p:pic>
        <p:nvPicPr>
          <p:cNvPr id="6" name="Picture 5" descr="phi-target-dump-new-flag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3118" y="338588"/>
            <a:ext cx="4736148" cy="48736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2202" y="1710826"/>
            <a:ext cx="7873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4 &lt; m &lt;7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8202" y="778644"/>
            <a:ext cx="4788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vtxZ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1328202" y="2630569"/>
            <a:ext cx="4074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phi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6528" y="3633299"/>
            <a:ext cx="360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pT</a:t>
            </a:r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2289491" y="4403125"/>
            <a:ext cx="6058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target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35685" y="4499082"/>
            <a:ext cx="5966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dump</a:t>
            </a:r>
          </a:p>
        </p:txBody>
      </p:sp>
    </p:spTree>
    <p:extLst>
      <p:ext uri="{BB962C8B-B14F-4D97-AF65-F5344CB8AC3E}">
        <p14:creationId xmlns:p14="http://schemas.microsoft.com/office/powerpoint/2010/main" val="3639321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906_KTEV_BEAM_LAYOUT_2 Layou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4889" y="1065976"/>
            <a:ext cx="3554765" cy="4600283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2036" y="4023096"/>
            <a:ext cx="182567" cy="292278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1269595" y="25135"/>
            <a:ext cx="6631184" cy="625903"/>
          </a:xfrm>
        </p:spPr>
        <p:txBody>
          <a:bodyPr>
            <a:noAutofit/>
          </a:bodyPr>
          <a:lstStyle/>
          <a:p>
            <a:r>
              <a:rPr lang="en-US" sz="2400" dirty="0"/>
              <a:t>New Beam Collimator, Focusing Q3 and Target</a:t>
            </a: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97BA3-7325-DD4C-826A-5F27F06454C5}" type="datetime1">
              <a:rPr lang="en-US" smtClean="0"/>
              <a:t>7/26/18</a:t>
            </a:fld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87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643353" y="4267484"/>
            <a:ext cx="1675881" cy="0"/>
          </a:xfrm>
          <a:prstGeom prst="line">
            <a:avLst/>
          </a:prstGeom>
          <a:ln w="12700" cap="flat" cmpd="sng">
            <a:solidFill>
              <a:srgbClr val="FF0000"/>
            </a:solidFill>
            <a:prstDash val="lgDashDot"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26230" y="4082872"/>
            <a:ext cx="385947" cy="36922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58903" y="4521091"/>
            <a:ext cx="10632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8000"/>
                </a:solidFill>
              </a:rPr>
              <a:t>Final focusing Q3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75506" y="3852039"/>
            <a:ext cx="10807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</a:rPr>
              <a:t>Beam collimator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21069" y="772245"/>
            <a:ext cx="25263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Target cross section</a:t>
            </a:r>
            <a:r>
              <a:rPr lang="en-US" sz="1350" dirty="0"/>
              <a:t>: 18 x 28 mm</a:t>
            </a:r>
            <a:r>
              <a:rPr lang="en-US" sz="1350" baseline="30000" dirty="0"/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19289" y="658708"/>
            <a:ext cx="852151" cy="1337401"/>
            <a:chOff x="443341" y="878277"/>
            <a:chExt cx="861654" cy="1537827"/>
          </a:xfrm>
        </p:grpSpPr>
        <p:sp>
          <p:nvSpPr>
            <p:cNvPr id="26" name="Oval 25"/>
            <p:cNvSpPr/>
            <p:nvPr/>
          </p:nvSpPr>
          <p:spPr>
            <a:xfrm>
              <a:off x="443341" y="878277"/>
              <a:ext cx="861654" cy="153782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727994" y="1322599"/>
              <a:ext cx="289361" cy="638551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225536" y="1065294"/>
            <a:ext cx="23977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Beam cross section: </a:t>
            </a:r>
          </a:p>
          <a:p>
            <a:r>
              <a:rPr lang="en-US" sz="1350" dirty="0"/>
              <a:t>Need be well contained within </a:t>
            </a:r>
          </a:p>
          <a:p>
            <a:r>
              <a:rPr lang="en-US" sz="1350" dirty="0"/>
              <a:t>4 sigma, required by </a:t>
            </a:r>
            <a:r>
              <a:rPr lang="en-US" sz="1350" dirty="0" err="1"/>
              <a:t>dR</a:t>
            </a:r>
            <a:r>
              <a:rPr lang="en-US" sz="1350" dirty="0"/>
              <a:t>&lt; 2x10</a:t>
            </a:r>
            <a:r>
              <a:rPr lang="en-US" sz="1350" baseline="30000" dirty="0"/>
              <a:t>-4</a:t>
            </a:r>
          </a:p>
          <a:p>
            <a:endParaRPr lang="en-US" sz="1350" baseline="30000" dirty="0"/>
          </a:p>
          <a:p>
            <a:r>
              <a:rPr lang="en-US" sz="1350" dirty="0" err="1"/>
              <a:t>sigX</a:t>
            </a:r>
            <a:r>
              <a:rPr lang="en-US" sz="1350" dirty="0"/>
              <a:t> = 18/2/4 = </a:t>
            </a:r>
            <a:r>
              <a:rPr lang="en-US" sz="1350" dirty="0">
                <a:solidFill>
                  <a:srgbClr val="FF0000"/>
                </a:solidFill>
              </a:rPr>
              <a:t>2.2 mm </a:t>
            </a:r>
          </a:p>
          <a:p>
            <a:r>
              <a:rPr lang="en-US" sz="1350" dirty="0" err="1"/>
              <a:t>sigY</a:t>
            </a:r>
            <a:r>
              <a:rPr lang="en-US" sz="1350" dirty="0"/>
              <a:t> = 28/2/4 = </a:t>
            </a:r>
            <a:r>
              <a:rPr lang="en-US" sz="1350" dirty="0">
                <a:solidFill>
                  <a:srgbClr val="FF0000"/>
                </a:solidFill>
              </a:rPr>
              <a:t>3.5 mm</a:t>
            </a:r>
          </a:p>
          <a:p>
            <a:r>
              <a:rPr lang="en-US" sz="1350" dirty="0"/>
              <a:t>Beam jitter: </a:t>
            </a:r>
            <a:r>
              <a:rPr lang="en-US" sz="1350" dirty="0" err="1"/>
              <a:t>dX</a:t>
            </a:r>
            <a:r>
              <a:rPr lang="en-US" sz="1350" dirty="0"/>
              <a:t>=</a:t>
            </a:r>
            <a:r>
              <a:rPr lang="en-US" sz="1350" dirty="0" err="1"/>
              <a:t>dY</a:t>
            </a:r>
            <a:r>
              <a:rPr lang="en-US" sz="1350" dirty="0"/>
              <a:t> ~ 2mm</a:t>
            </a:r>
          </a:p>
        </p:txBody>
      </p:sp>
      <p:pic>
        <p:nvPicPr>
          <p:cNvPr id="30" name="Picture 29" descr="20141112_091441_E906_BeamProfi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4741" y="1171731"/>
            <a:ext cx="1826219" cy="102724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353106" y="851712"/>
            <a:ext cx="15171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E906 beam profile:</a:t>
            </a:r>
          </a:p>
          <a:p>
            <a:r>
              <a:rPr lang="en-US" sz="1350" dirty="0" err="1"/>
              <a:t>SigX</a:t>
            </a:r>
            <a:r>
              <a:rPr lang="en-US" sz="1350" dirty="0"/>
              <a:t> = </a:t>
            </a:r>
            <a:r>
              <a:rPr lang="en-US" sz="1350" dirty="0">
                <a:solidFill>
                  <a:srgbClr val="FF0000"/>
                </a:solidFill>
              </a:rPr>
              <a:t>5.0mm</a:t>
            </a:r>
          </a:p>
          <a:p>
            <a:r>
              <a:rPr lang="en-US" sz="1350" dirty="0" err="1"/>
              <a:t>SigY</a:t>
            </a:r>
            <a:r>
              <a:rPr lang="en-US" sz="1350" dirty="0"/>
              <a:t> = </a:t>
            </a:r>
            <a:r>
              <a:rPr lang="en-US" sz="1350" dirty="0">
                <a:solidFill>
                  <a:srgbClr val="FF0000"/>
                </a:solidFill>
              </a:rPr>
              <a:t>3.5mm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97155" y="2598464"/>
            <a:ext cx="123623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1 sig = 0.68269</a:t>
            </a:r>
          </a:p>
          <a:p>
            <a:r>
              <a:rPr lang="en-US" sz="1350" dirty="0"/>
              <a:t>2 sig = 0.95450</a:t>
            </a:r>
          </a:p>
          <a:p>
            <a:r>
              <a:rPr lang="en-US" sz="1350" dirty="0"/>
              <a:t>3 sig = 0.99730</a:t>
            </a:r>
          </a:p>
          <a:p>
            <a:r>
              <a:rPr lang="en-US" sz="1350" dirty="0">
                <a:solidFill>
                  <a:srgbClr val="FF0000"/>
                </a:solidFill>
              </a:rPr>
              <a:t>4 sig = 0.99994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445" y="1794192"/>
            <a:ext cx="1542968" cy="328142"/>
          </a:xfrm>
          <a:prstGeom prst="rect">
            <a:avLst/>
          </a:prstGeom>
        </p:spPr>
      </p:pic>
      <p:sp>
        <p:nvSpPr>
          <p:cNvPr id="34" name="Frame 33"/>
          <p:cNvSpPr/>
          <p:nvPr/>
        </p:nvSpPr>
        <p:spPr>
          <a:xfrm>
            <a:off x="1740440" y="4185678"/>
            <a:ext cx="480629" cy="161682"/>
          </a:xfrm>
          <a:prstGeom prst="frame">
            <a:avLst/>
          </a:prstGeom>
          <a:solidFill>
            <a:srgbClr val="3366FF"/>
          </a:solidFill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1190375" y="4216265"/>
            <a:ext cx="397353" cy="102439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/>
          <p:cNvSpPr txBox="1"/>
          <p:nvPr/>
        </p:nvSpPr>
        <p:spPr>
          <a:xfrm>
            <a:off x="1190375" y="4438841"/>
            <a:ext cx="6206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800000"/>
                </a:solidFill>
              </a:rPr>
              <a:t>120GeV</a:t>
            </a:r>
          </a:p>
          <a:p>
            <a:r>
              <a:rPr lang="en-US" sz="1050" dirty="0">
                <a:solidFill>
                  <a:srgbClr val="800000"/>
                </a:solidFill>
              </a:rPr>
              <a:t>beam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302725" y="2122334"/>
            <a:ext cx="85215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45148" y="2147182"/>
            <a:ext cx="6367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18mm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269596" y="651038"/>
            <a:ext cx="0" cy="13450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1018651" y="1190372"/>
            <a:ext cx="6367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28mm</a:t>
            </a:r>
          </a:p>
        </p:txBody>
      </p:sp>
    </p:spTree>
    <p:extLst>
      <p:ext uri="{BB962C8B-B14F-4D97-AF65-F5344CB8AC3E}">
        <p14:creationId xmlns:p14="http://schemas.microsoft.com/office/powerpoint/2010/main" val="22349866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9858"/>
            <a:ext cx="6172200" cy="774625"/>
          </a:xfrm>
        </p:spPr>
        <p:txBody>
          <a:bodyPr>
            <a:normAutofit/>
          </a:bodyPr>
          <a:lstStyle/>
          <a:p>
            <a:r>
              <a:rPr lang="en-US" sz="2100" dirty="0"/>
              <a:t>Run-3 Beam X Position Stability </a:t>
            </a:r>
            <a:r>
              <a:rPr lang="en-US" sz="2100" dirty="0" err="1"/>
              <a:t>vs</a:t>
            </a:r>
            <a:r>
              <a:rPr lang="en-US" sz="2100" dirty="0"/>
              <a:t> </a:t>
            </a:r>
            <a:r>
              <a:rPr lang="en-US" sz="2100" dirty="0" err="1"/>
              <a:t>Spill_ID</a:t>
            </a:r>
            <a:br>
              <a:rPr lang="en-US" sz="2100" dirty="0"/>
            </a:br>
            <a:r>
              <a:rPr lang="en-US" sz="2100" dirty="0">
                <a:solidFill>
                  <a:srgbClr val="0000FF"/>
                </a:solidFill>
              </a:rPr>
              <a:t>Run = 13360,  M3TGHM/HS; VM/VS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122C-F465-B84C-B474-EFE8E11E1E62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1AEC-DA1C-8E4A-8740-4E5E3C3812A5}" type="slidenum">
              <a:rPr lang="en-US" smtClean="0"/>
              <a:t>88</a:t>
            </a:fld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1143000" y="784483"/>
          <a:ext cx="6858000" cy="3838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04480" y="645983"/>
            <a:ext cx="5661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(mm)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7456" y="4490263"/>
            <a:ext cx="6783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Spill-ID</a:t>
            </a:r>
          </a:p>
        </p:txBody>
      </p:sp>
    </p:spTree>
    <p:extLst>
      <p:ext uri="{BB962C8B-B14F-4D97-AF65-F5344CB8AC3E}">
        <p14:creationId xmlns:p14="http://schemas.microsoft.com/office/powerpoint/2010/main" val="31545318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E910D7-016E-664D-BDFB-AB5C14E86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F0AA-1B46-7144-B892-F7B4631F14D8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85298-5465-2F49-BE83-FB4CFA0D7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88B4E-7738-A147-93C6-A414EB031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FF5A1F-E573-C84A-9FA3-09879C985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8" y="281161"/>
            <a:ext cx="3051896" cy="26399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618F2D-4B9B-C842-8F70-5CA548D9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113" y="281161"/>
            <a:ext cx="2998259" cy="23297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87A35A-6FFE-4242-82B4-A1B4F6923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643" y="2777836"/>
            <a:ext cx="2823730" cy="15239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9A7DD5-9305-814C-83DB-A483B34DE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646" y="3067307"/>
            <a:ext cx="3228556" cy="123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65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03" y="3919"/>
            <a:ext cx="4442273" cy="857250"/>
          </a:xfrm>
        </p:spPr>
        <p:txBody>
          <a:bodyPr>
            <a:noAutofit/>
          </a:bodyPr>
          <a:lstStyle/>
          <a:p>
            <a:r>
              <a:rPr lang="en-US" sz="2700" dirty="0"/>
              <a:t>Flavor Asymmetry and Sea Quarks OAM?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65" y="1152541"/>
            <a:ext cx="4065778" cy="13836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Sea-quark flavor asymmetry</a:t>
            </a:r>
          </a:p>
          <a:p>
            <a:r>
              <a:rPr lang="en-US" dirty="0"/>
              <a:t>Sea-quark orbital angular motion </a:t>
            </a:r>
            <a:r>
              <a:rPr lang="en-US" altLang="zh-CN" dirty="0"/>
              <a:t>and </a:t>
            </a:r>
            <a:r>
              <a:rPr lang="en-US" altLang="zh-CN" dirty="0" err="1"/>
              <a:t>Sivers</a:t>
            </a:r>
            <a:r>
              <a:rPr lang="en-US" altLang="zh-CN" dirty="0"/>
              <a:t> function at x = 0.0 ~ 0.3</a:t>
            </a:r>
            <a:endParaRPr lang="en-US" dirty="0"/>
          </a:p>
          <a:p>
            <a:r>
              <a:rPr lang="en-US" dirty="0"/>
              <a:t>Proton spin puzzle?</a:t>
            </a: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12/20/12</a:t>
            </a: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 mliu@lanl.gov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7" descr="x1x2_acce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8050" y="28689300"/>
            <a:ext cx="6115050" cy="485775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7372350" y="28803600"/>
            <a:ext cx="6115050" cy="4857750"/>
            <a:chOff x="6313488" y="3433763"/>
            <a:chExt cx="2830512" cy="2822575"/>
          </a:xfrm>
        </p:grpSpPr>
        <p:pic>
          <p:nvPicPr>
            <p:cNvPr id="6" name="Picture 37" descr="x1x2_accep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 rot="18747925">
              <a:off x="7333035" y="4364713"/>
              <a:ext cx="504083" cy="192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50" dirty="0"/>
                <a:t>E906 </a:t>
              </a:r>
              <a:r>
                <a:rPr lang="en-US" sz="1050" dirty="0" err="1"/>
                <a:t>Spect</a:t>
              </a:r>
              <a:r>
                <a:rPr lang="en-US" sz="1050" dirty="0"/>
                <a:t>. </a:t>
              </a:r>
            </a:p>
            <a:p>
              <a:r>
                <a:rPr lang="en-US" sz="1050" dirty="0"/>
                <a:t>Monte Carlo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86650" y="28917900"/>
            <a:ext cx="6115050" cy="4857750"/>
            <a:chOff x="6313488" y="3433763"/>
            <a:chExt cx="2830512" cy="2822575"/>
          </a:xfrm>
        </p:grpSpPr>
        <p:pic>
          <p:nvPicPr>
            <p:cNvPr id="9" name="Picture 37" descr="x1x2_accep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0" name="Text Box 30"/>
            <p:cNvSpPr txBox="1">
              <a:spLocks noChangeArrowheads="1"/>
            </p:cNvSpPr>
            <p:nvPr/>
          </p:nvSpPr>
          <p:spPr bwMode="auto">
            <a:xfrm rot="18747925">
              <a:off x="7333035" y="4364713"/>
              <a:ext cx="504083" cy="192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50" dirty="0"/>
                <a:t>E906 </a:t>
              </a:r>
              <a:r>
                <a:rPr lang="en-US" sz="1050" dirty="0" err="1"/>
                <a:t>Spect</a:t>
              </a:r>
              <a:r>
                <a:rPr lang="en-US" sz="1050" dirty="0"/>
                <a:t>. </a:t>
              </a:r>
            </a:p>
            <a:p>
              <a:r>
                <a:rPr lang="en-US" sz="1050" dirty="0"/>
                <a:t>Monte Carlo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00950" y="29032200"/>
            <a:ext cx="6115050" cy="4857750"/>
            <a:chOff x="6313488" y="3433763"/>
            <a:chExt cx="2830512" cy="2822575"/>
          </a:xfrm>
        </p:grpSpPr>
        <p:pic>
          <p:nvPicPr>
            <p:cNvPr id="12" name="Picture 37" descr="x1x2_accep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3" name="Text Box 30"/>
            <p:cNvSpPr txBox="1">
              <a:spLocks noChangeArrowheads="1"/>
            </p:cNvSpPr>
            <p:nvPr/>
          </p:nvSpPr>
          <p:spPr bwMode="auto">
            <a:xfrm rot="18747925">
              <a:off x="7333035" y="4364713"/>
              <a:ext cx="504083" cy="192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50" dirty="0"/>
                <a:t>E906 </a:t>
              </a:r>
              <a:r>
                <a:rPr lang="en-US" sz="1050" dirty="0" err="1"/>
                <a:t>Spect</a:t>
              </a:r>
              <a:r>
                <a:rPr lang="en-US" sz="1050" dirty="0"/>
                <a:t>. </a:t>
              </a:r>
            </a:p>
            <a:p>
              <a:r>
                <a:rPr lang="en-US" sz="1050" dirty="0"/>
                <a:t>Monte Carlo</a:t>
              </a:r>
            </a:p>
          </p:txBody>
        </p:sp>
      </p:grpSp>
      <p:pic>
        <p:nvPicPr>
          <p:cNvPr id="16" name="Picture 2" descr="NaiveProtonSpinPionCloud"/>
          <p:cNvPicPr>
            <a:picLocks noChangeAspect="1" noChangeArrowheads="1"/>
          </p:cNvPicPr>
          <p:nvPr/>
        </p:nvPicPr>
        <p:blipFill rotWithShape="1">
          <a:blip r:embed="rId4"/>
          <a:srcRect t="10189" b="36464"/>
          <a:stretch/>
        </p:blipFill>
        <p:spPr>
          <a:xfrm>
            <a:off x="4572000" y="2870113"/>
            <a:ext cx="4265749" cy="1758700"/>
          </a:xfrm>
          <a:prstGeom prst="rect">
            <a:avLst/>
          </a:prstGeom>
        </p:spPr>
      </p:pic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95003" y="2621142"/>
            <a:ext cx="2307884" cy="2156156"/>
            <a:chOff x="3600" y="672"/>
            <a:chExt cx="1920" cy="1776"/>
          </a:xfrm>
        </p:grpSpPr>
        <p:pic>
          <p:nvPicPr>
            <p:cNvPr id="18" name="Picture 11" descr="puzzle_LP0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00" y="672"/>
              <a:ext cx="1779" cy="1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4608" y="1488"/>
              <a:ext cx="864" cy="3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350"/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5088" y="1200"/>
              <a:ext cx="288" cy="10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350"/>
            </a:p>
          </p:txBody>
        </p:sp>
        <p:sp>
          <p:nvSpPr>
            <p:cNvPr id="21" name="AutoShape 14"/>
            <p:cNvSpPr>
              <a:spLocks noChangeArrowheads="1"/>
            </p:cNvSpPr>
            <p:nvPr/>
          </p:nvSpPr>
          <p:spPr bwMode="auto">
            <a:xfrm flipH="1">
              <a:off x="4992" y="1008"/>
              <a:ext cx="528" cy="240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350"/>
            </a:p>
          </p:txBody>
        </p:sp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 flipH="1" flipV="1">
              <a:off x="4704" y="1692"/>
              <a:ext cx="432" cy="756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350"/>
            </a:p>
          </p:txBody>
        </p:sp>
        <p:sp>
          <p:nvSpPr>
            <p:cNvPr id="23" name="AutoShape 16"/>
            <p:cNvSpPr>
              <a:spLocks noChangeArrowheads="1"/>
            </p:cNvSpPr>
            <p:nvPr/>
          </p:nvSpPr>
          <p:spPr bwMode="auto">
            <a:xfrm flipH="1">
              <a:off x="4704" y="1248"/>
              <a:ext cx="624" cy="240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350"/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4608" y="1728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350"/>
            </a:p>
          </p:txBody>
        </p:sp>
      </p:grp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37276"/>
            <a:ext cx="2589779" cy="229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250929"/>
              </p:ext>
            </p:extLst>
          </p:nvPr>
        </p:nvGraphicFramePr>
        <p:xfrm>
          <a:off x="7372350" y="1157241"/>
          <a:ext cx="1477565" cy="127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2" name="Equation" r:id="rId7" imgW="1663700" imgH="1143000" progId="Equation.3">
                  <p:embed/>
                </p:oleObj>
              </mc:Choice>
              <mc:Fallback>
                <p:oleObj name="Equation" r:id="rId7" imgW="1663700" imgH="1143000" progId="Equation.3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2350" y="1157241"/>
                        <a:ext cx="1477565" cy="12735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D7F93441-F136-0948-95F0-41021E56E5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6282" y="3442667"/>
            <a:ext cx="2111724" cy="11986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635670-3A61-F841-9EA1-2F5F2111F8B0}"/>
              </a:ext>
            </a:extLst>
          </p:cNvPr>
          <p:cNvSpPr txBox="1"/>
          <p:nvPr/>
        </p:nvSpPr>
        <p:spPr>
          <a:xfrm>
            <a:off x="4537276" y="2685447"/>
            <a:ext cx="3975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28FF"/>
                </a:solidFill>
              </a:rPr>
              <a:t>|p&gt; = |p</a:t>
            </a:r>
            <a:r>
              <a:rPr lang="en-US" baseline="-25000" dirty="0">
                <a:solidFill>
                  <a:srgbClr val="1F28FF"/>
                </a:solidFill>
              </a:rPr>
              <a:t>0</a:t>
            </a:r>
            <a:r>
              <a:rPr lang="en-US" dirty="0">
                <a:solidFill>
                  <a:srgbClr val="1F28FF"/>
                </a:solidFill>
              </a:rPr>
              <a:t>&gt; + a|p</a:t>
            </a:r>
            <a:r>
              <a:rPr lang="en-US" baseline="-25000" dirty="0">
                <a:solidFill>
                  <a:srgbClr val="1F28FF"/>
                </a:solidFill>
              </a:rPr>
              <a:t>0</a:t>
            </a:r>
            <a:r>
              <a:rPr lang="en-US" dirty="0">
                <a:solidFill>
                  <a:srgbClr val="1F28FF"/>
                </a:solidFill>
              </a:rPr>
              <a:t> + pi</a:t>
            </a:r>
            <a:r>
              <a:rPr lang="en-US" baseline="30000" dirty="0">
                <a:solidFill>
                  <a:srgbClr val="1F28FF"/>
                </a:solidFill>
              </a:rPr>
              <a:t>0</a:t>
            </a:r>
            <a:r>
              <a:rPr lang="en-US" dirty="0">
                <a:solidFill>
                  <a:srgbClr val="1F28FF"/>
                </a:solidFill>
              </a:rPr>
              <a:t>&gt; + </a:t>
            </a:r>
            <a:r>
              <a:rPr lang="en-US" dirty="0" err="1">
                <a:solidFill>
                  <a:srgbClr val="1F28FF"/>
                </a:solidFill>
              </a:rPr>
              <a:t>b|n+pi</a:t>
            </a:r>
            <a:r>
              <a:rPr lang="en-US" baseline="30000" dirty="0">
                <a:solidFill>
                  <a:srgbClr val="1F28FF"/>
                </a:solidFill>
              </a:rPr>
              <a:t>+</a:t>
            </a:r>
            <a:r>
              <a:rPr lang="en-US" dirty="0">
                <a:solidFill>
                  <a:srgbClr val="1F28FF"/>
                </a:solidFill>
              </a:rPr>
              <a:t>&gt; + …  </a:t>
            </a:r>
          </a:p>
        </p:txBody>
      </p:sp>
    </p:spTree>
    <p:extLst>
      <p:ext uri="{BB962C8B-B14F-4D97-AF65-F5344CB8AC3E}">
        <p14:creationId xmlns:p14="http://schemas.microsoft.com/office/powerpoint/2010/main" val="29464480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E7874-A0F7-884D-9325-A74C0CD2E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3E6003-453F-554D-9976-72E6F21C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EFEB9-F7F8-1946-BED5-F78445A8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05269-A49F-284F-A934-65CBD3F16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558" y="531668"/>
            <a:ext cx="1808885" cy="2343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EE27B5-0291-AD43-9DC1-87369E891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787" y="2558762"/>
            <a:ext cx="800100" cy="857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968BC-F153-2C47-A10C-2124128EB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645" y="778452"/>
            <a:ext cx="762000" cy="1276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7EE4EC-B7DD-1F49-A663-FED350910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462" y="651163"/>
            <a:ext cx="958562" cy="1278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0B2A2-891F-0F4B-A4E5-5CB371288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488" y="3131482"/>
            <a:ext cx="1967345" cy="1379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360C82-D7E0-BC43-B22B-D5DAFB17C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0963" y="3131481"/>
            <a:ext cx="1979901" cy="146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46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F9A678-9904-E244-AFFE-6E193D63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3A00D-6245-5F42-8FBC-3100079E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249E7-CC23-5942-8778-CFC169E79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8245F-964B-9649-9C83-8D7833D3E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8" y="353615"/>
            <a:ext cx="5915025" cy="44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015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50C26A-5E6D-AC42-9B44-FFFE8D0A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F0AA-1B46-7144-B892-F7B4631F14D8}" type="datetime1">
              <a:rPr lang="en-US" smtClean="0"/>
              <a:t>7/26/18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7AD36-EE50-DE44-BDF4-62AC73D4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3F5A1-C2F9-7E42-B4D8-23D721CF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C5C93-1664-854B-9549-375EEEDAA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8" y="1"/>
            <a:ext cx="733858" cy="1016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1AFEED-9A50-B440-9044-77C08EA32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68"/>
          <a:stretch/>
        </p:blipFill>
        <p:spPr>
          <a:xfrm>
            <a:off x="1506002" y="1597307"/>
            <a:ext cx="6023511" cy="2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227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81B5EB-3CD6-2A40-A32D-5ADC3C49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618D7-0F3A-4D4E-92BD-1C3D9D73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85D2B-9550-114F-B155-A28553F1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07A69-CA2D-0247-8E1D-22771437F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8" y="632005"/>
            <a:ext cx="4133850" cy="2711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E41B0-9C05-8C42-86EE-9D8969F63808}"/>
              </a:ext>
            </a:extLst>
          </p:cNvPr>
          <p:cNvSpPr txBox="1"/>
          <p:nvPr/>
        </p:nvSpPr>
        <p:spPr>
          <a:xfrm>
            <a:off x="1714500" y="176645"/>
            <a:ext cx="2760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DNP = Dynamic Nuclear Polarization </a:t>
            </a:r>
          </a:p>
        </p:txBody>
      </p:sp>
    </p:spTree>
    <p:extLst>
      <p:ext uri="{BB962C8B-B14F-4D97-AF65-F5344CB8AC3E}">
        <p14:creationId xmlns:p14="http://schemas.microsoft.com/office/powerpoint/2010/main" val="1708391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23CD5-768C-044B-B527-66D1CE1BC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290717-D593-474F-A27F-9A72BEE5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0452E-F9B4-814B-AA0E-5A6A8C1A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CF209-DA1F-FA4B-8ACB-E520570F8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355433"/>
            <a:ext cx="6189086" cy="463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419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E3C19A-CC31-C447-BD51-8062879F6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E36953-5480-FE45-A2D0-61093A1BB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E85FC-0EA7-6544-B24A-E5A9A9F5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53DB5-9BCD-DD47-A3C5-BB1C30083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463" y="290218"/>
            <a:ext cx="5777345" cy="432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089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5B7C59-D347-214E-8658-B702D5719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A45CAD-DC11-7F4E-8320-72BE942AC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4D1C7-A231-FD4E-A234-01D2374D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FDB40-F12F-684E-A59F-9C6A3DC6B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073" y="282431"/>
            <a:ext cx="5465618" cy="409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465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7F6999-D4BE-AE43-9E5C-D3EAF03A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CB80E-B0D0-A640-AE08-4DF44850D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13B24-6A8F-9D4D-8586-3E8497630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14ABFA-BE0D-3D42-AE6D-B1FDA6974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855" y="298005"/>
            <a:ext cx="5902037" cy="442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828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00ACD-AABF-A745-86A6-EF11A07D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E3A979-EBF7-D745-9918-46E0B90DA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4DED7-C0A4-9948-A60F-6E28D65A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D73DFF-3FFD-3B46-AADE-FA697DCF5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1"/>
            <a:ext cx="6473537" cy="485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106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654AE7-142E-1447-95F4-59BCF2108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7/26/18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A0D7C8-A03B-3247-B68C-9E6B474F0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1105-A988-674A-B4DD-BE029A44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046B89-2096-9B40-BDB0-7A828C86A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57175"/>
            <a:ext cx="6043613" cy="453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9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7166</TotalTime>
  <Words>5126</Words>
  <Application>Microsoft Macintosh PowerPoint</Application>
  <PresentationFormat>On-screen Show (16:9)</PresentationFormat>
  <Paragraphs>1021</Paragraphs>
  <Slides>100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19" baseType="lpstr">
      <vt:lpstr>等线</vt:lpstr>
      <vt:lpstr>等线 Light</vt:lpstr>
      <vt:lpstr>ＭＳ Ｐゴシック</vt:lpstr>
      <vt:lpstr>宋体</vt:lpstr>
      <vt:lpstr>Tekton Pro Bold</vt:lpstr>
      <vt:lpstr>游ゴシック</vt:lpstr>
      <vt:lpstr>游ゴシック Light</vt:lpstr>
      <vt:lpstr>Arial</vt:lpstr>
      <vt:lpstr>Calibri</vt:lpstr>
      <vt:lpstr>Calibri Light</vt:lpstr>
      <vt:lpstr>Gill Sans</vt:lpstr>
      <vt:lpstr>Helvetica</vt:lpstr>
      <vt:lpstr>Symbol</vt:lpstr>
      <vt:lpstr>Times</vt:lpstr>
      <vt:lpstr>Times New Roman</vt:lpstr>
      <vt:lpstr>Wingdings</vt:lpstr>
      <vt:lpstr>Office Theme</vt:lpstr>
      <vt:lpstr>Equation</vt:lpstr>
      <vt:lpstr>Picture</vt:lpstr>
      <vt:lpstr>Overview of SeaQuest/E1039 Polarized Fixed Target Drell-Yan Experiment at Fermilab </vt:lpstr>
      <vt:lpstr>Outline</vt:lpstr>
      <vt:lpstr>PowerPoint Presentation</vt:lpstr>
      <vt:lpstr>SeaQuest Spectrometer</vt:lpstr>
      <vt:lpstr>SeaQuest/E1039 Collaboration </vt:lpstr>
      <vt:lpstr>Drell-Yan @SeaQuest – a Sea Quark Laboratory</vt:lpstr>
      <vt:lpstr>E906 Unpolarized Physics Program</vt:lpstr>
      <vt:lpstr>Flavor Asymmetry of Sea Quarks at Intermediate x</vt:lpstr>
      <vt:lpstr>Flavor Asymmetry and Sea Quarks OAM?</vt:lpstr>
      <vt:lpstr>TMD and Sivers Function</vt:lpstr>
      <vt:lpstr>Dimuon Mass</vt:lpstr>
      <vt:lpstr>High Density Polarized Proton (Neutron) Target</vt:lpstr>
      <vt:lpstr>Polarization </vt:lpstr>
      <vt:lpstr>Projected Sensitivity</vt:lpstr>
      <vt:lpstr>E1039 Status</vt:lpstr>
      <vt:lpstr>SeaQuest: A Sea Quarks Factory  Unique access to sea quarks at Intermediate-x via Drell-Yan Process</vt:lpstr>
      <vt:lpstr>PowerPoint Presentation</vt:lpstr>
      <vt:lpstr>SeaQuest – Introduction </vt:lpstr>
      <vt:lpstr>SeaQuest Timeline</vt:lpstr>
      <vt:lpstr>Top View of SeaQuest/E1039 Spectrometer (Photo)</vt:lpstr>
      <vt:lpstr>Proposal for a Dedicated Dark Sector Physics Program at SeaQuest </vt:lpstr>
      <vt:lpstr>PowerPoint Presentation</vt:lpstr>
      <vt:lpstr>PowerPoint Presentation</vt:lpstr>
      <vt:lpstr>Money Plots (I) to include all other experimental searches up to year ~2025+</vt:lpstr>
      <vt:lpstr>Money Plots (II) - with all Future Projections</vt:lpstr>
      <vt:lpstr>PowerPoint Presentation</vt:lpstr>
      <vt:lpstr>SeaQuest at the Intensity Frontier at Fermilab</vt:lpstr>
      <vt:lpstr>SeaQuest/E1039 Drell-Yan Exp. </vt:lpstr>
      <vt:lpstr>PowerPoint Presentation</vt:lpstr>
      <vt:lpstr>PowerPoint Presentation</vt:lpstr>
      <vt:lpstr>Nucleon Structure @Leading Twist  Collinear Approximation (I)</vt:lpstr>
      <vt:lpstr>Including kT … 5 more (II)</vt:lpstr>
      <vt:lpstr>PowerPoint Presentation</vt:lpstr>
      <vt:lpstr>Drell-Yan Transverse Single Spin Asymmetry @Fermilab SeaQuark Sivers Effects</vt:lpstr>
      <vt:lpstr>Outline</vt:lpstr>
      <vt:lpstr>Four Decades of Transverse Spin Measurements  - Do we understand the physics?  </vt:lpstr>
      <vt:lpstr>Nucleon 3-D Structure and TMD</vt:lpstr>
      <vt:lpstr>Probe the Underlying Physics via Hard Scatterings TMD vs Collinear Twist-3 Factorizations</vt:lpstr>
      <vt:lpstr>PowerPoint Presentation</vt:lpstr>
      <vt:lpstr>Sivers Functions from Global Fits – Quarks </vt:lpstr>
      <vt:lpstr>Drell-Yan Sivers Asymmetries</vt:lpstr>
      <vt:lpstr>Polarized Target</vt:lpstr>
      <vt:lpstr>E1039 DY AN Sensitivity</vt:lpstr>
      <vt:lpstr>Electroweak Probe for Sea Quarks at High Energy at RHIC</vt:lpstr>
      <vt:lpstr>PowerPoint Presentation</vt:lpstr>
      <vt:lpstr>PowerPoint Presentation</vt:lpstr>
      <vt:lpstr>Open Charm Production in p+p at LO - access gluon distribution </vt:lpstr>
      <vt:lpstr>Gluon Sivers in the Valence Region - a lot of gluons at high x!</vt:lpstr>
      <vt:lpstr>J/ψ AN</vt:lpstr>
      <vt:lpstr>PowerPoint Presentation</vt:lpstr>
      <vt:lpstr>High Precision  AN Measurements @SeaQuest </vt:lpstr>
      <vt:lpstr>SeaQuest Dimuons:  Improve acceptance for low mass dimuons</vt:lpstr>
      <vt:lpstr>PowerPoint Presentation</vt:lpstr>
      <vt:lpstr>Heavy Quark TSSA @Fermilab Twist-3 quark-gluon correlation functions </vt:lpstr>
      <vt:lpstr>Open Charm TSSA at Low Energy</vt:lpstr>
      <vt:lpstr>First Precision Open HF AN from PHENIX</vt:lpstr>
      <vt:lpstr>More on Open Charm Production</vt:lpstr>
      <vt:lpstr>Open Charm via high pT Single muons?</vt:lpstr>
      <vt:lpstr>Unpolarized Sea Quark Distributions</vt:lpstr>
      <vt:lpstr>Day-1 Physics: Can we confirm positive TSSA from day-1?</vt:lpstr>
      <vt:lpstr>Experimental Layout for Single Muon Positive Signal Confirmation </vt:lpstr>
      <vt:lpstr>Target and Beam Dump Event Separation target at upstream: Z=-3.5m </vt:lpstr>
      <vt:lpstr>Confirm positive signals from muons from charged hadrons h+/- decays</vt:lpstr>
      <vt:lpstr>The Measured Raw Asymmetry:</vt:lpstr>
      <vt:lpstr>The Normal Approach in “collider-mode”: RHIC, JLab etc.</vt:lpstr>
      <vt:lpstr>How to Measure Drell-Yan(Single Muon) TSSA Raw Asymmetry at 10^-3 Level with a polarized proton target?</vt:lpstr>
      <vt:lpstr>False Detector Asymmetry Study </vt:lpstr>
      <vt:lpstr>Run-2: Close Look of DY Phi Distributions</vt:lpstr>
      <vt:lpstr>A New Approach</vt:lpstr>
      <vt:lpstr>J/Psi MC at Production: Phi</vt:lpstr>
      <vt:lpstr>Drell-Yan MC: Target and Dump Distributions</vt:lpstr>
      <vt:lpstr>Future Work for Improvements</vt:lpstr>
      <vt:lpstr>Summary: New Physics Topics for E1039</vt:lpstr>
      <vt:lpstr>Backup slides</vt:lpstr>
      <vt:lpstr>PowerPoint Presentation</vt:lpstr>
      <vt:lpstr>TSSA in Heavy Quark Production in p+p</vt:lpstr>
      <vt:lpstr>Open Charm TSSA at High Energy at RHIC  Twist-3 tri-gluon correlation Functions </vt:lpstr>
      <vt:lpstr>Drell-Yan Asymmetry (II) 05/27/2015</vt:lpstr>
      <vt:lpstr>Bean Profile Study </vt:lpstr>
      <vt:lpstr>Telescope </vt:lpstr>
      <vt:lpstr>Beam on Target: 4-sigma coverage relative luminosity measurement better than 2x10-4 </vt:lpstr>
      <vt:lpstr>New Beam Collimator, Focusing Q3 and Target</vt:lpstr>
      <vt:lpstr>Beam position and angular direction measurements 4/1/2015 </vt:lpstr>
      <vt:lpstr>Reality: Not So Perfect Detector and Beam Controls </vt:lpstr>
      <vt:lpstr>How it works?</vt:lpstr>
      <vt:lpstr>Run-2 DY Dimuon (Roadset 57): all targets</vt:lpstr>
      <vt:lpstr>New Beam Collimator, Focusing Q3 and Target</vt:lpstr>
      <vt:lpstr>Run-3 Beam X Position Stability vs Spill_ID Run = 13360,  M3TGHM/HS; VM/VS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Determine and Calibrate dE/dx with DY in p+A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Transverse Spin Physics at SeaQuest </dc:title>
  <dc:creator>Ming Liu</dc:creator>
  <cp:lastModifiedBy>Ming Liu</cp:lastModifiedBy>
  <cp:revision>318</cp:revision>
  <cp:lastPrinted>2018-06-15T14:40:28Z</cp:lastPrinted>
  <dcterms:created xsi:type="dcterms:W3CDTF">2018-06-11T16:38:12Z</dcterms:created>
  <dcterms:modified xsi:type="dcterms:W3CDTF">2018-07-26T09:59:26Z</dcterms:modified>
</cp:coreProperties>
</file>