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65" r:id="rId2"/>
    <p:sldId id="256" r:id="rId3"/>
    <p:sldId id="334" r:id="rId4"/>
    <p:sldId id="283" r:id="rId5"/>
    <p:sldId id="260" r:id="rId6"/>
    <p:sldId id="266" r:id="rId7"/>
    <p:sldId id="279" r:id="rId8"/>
    <p:sldId id="276" r:id="rId9"/>
    <p:sldId id="282" r:id="rId10"/>
    <p:sldId id="337" r:id="rId11"/>
    <p:sldId id="271" r:id="rId12"/>
    <p:sldId id="275" r:id="rId13"/>
    <p:sldId id="274" r:id="rId14"/>
    <p:sldId id="269" r:id="rId15"/>
    <p:sldId id="278" r:id="rId16"/>
    <p:sldId id="284" r:id="rId17"/>
    <p:sldId id="296" r:id="rId18"/>
    <p:sldId id="285" r:id="rId19"/>
    <p:sldId id="286" r:id="rId20"/>
    <p:sldId id="301" r:id="rId21"/>
    <p:sldId id="299" r:id="rId22"/>
    <p:sldId id="304" r:id="rId23"/>
    <p:sldId id="309" r:id="rId24"/>
    <p:sldId id="305" r:id="rId25"/>
    <p:sldId id="325" r:id="rId26"/>
    <p:sldId id="316" r:id="rId27"/>
    <p:sldId id="317" r:id="rId28"/>
    <p:sldId id="327" r:id="rId29"/>
    <p:sldId id="318" r:id="rId30"/>
    <p:sldId id="322" r:id="rId31"/>
    <p:sldId id="313" r:id="rId32"/>
    <p:sldId id="331" r:id="rId33"/>
    <p:sldId id="308" r:id="rId34"/>
    <p:sldId id="335" r:id="rId35"/>
    <p:sldId id="302" r:id="rId36"/>
    <p:sldId id="288" r:id="rId37"/>
    <p:sldId id="263" r:id="rId38"/>
    <p:sldId id="338" r:id="rId39"/>
    <p:sldId id="259" r:id="rId40"/>
    <p:sldId id="340" r:id="rId41"/>
    <p:sldId id="268" r:id="rId42"/>
    <p:sldId id="339" r:id="rId43"/>
    <p:sldId id="290" r:id="rId44"/>
    <p:sldId id="291" r:id="rId45"/>
    <p:sldId id="292" r:id="rId46"/>
    <p:sldId id="294" r:id="rId47"/>
    <p:sldId id="293" r:id="rId48"/>
    <p:sldId id="277" r:id="rId49"/>
    <p:sldId id="314" r:id="rId50"/>
    <p:sldId id="280" r:id="rId51"/>
    <p:sldId id="272" r:id="rId52"/>
    <p:sldId id="273" r:id="rId53"/>
    <p:sldId id="303" r:id="rId54"/>
    <p:sldId id="300" r:id="rId55"/>
    <p:sldId id="319" r:id="rId56"/>
    <p:sldId id="326" r:id="rId57"/>
    <p:sldId id="312" r:id="rId58"/>
    <p:sldId id="332" r:id="rId59"/>
    <p:sldId id="307" r:id="rId60"/>
    <p:sldId id="321" r:id="rId61"/>
    <p:sldId id="320" r:id="rId62"/>
    <p:sldId id="315" r:id="rId63"/>
    <p:sldId id="323" r:id="rId64"/>
    <p:sldId id="341" r:id="rId65"/>
    <p:sldId id="295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416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E77B0-A73B-204A-AC46-B2C4A1EE46E8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BB292-74DC-AA42-BD60-4424CD13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106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A8C9A-0FCB-424A-BA31-FD96017BE13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9015-E023-8D4D-9E32-A7BC67DE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820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P5 </a:t>
            </a:r>
            <a:r>
              <a:rPr lang="en-US" dirty="0" err="1" smtClean="0"/>
              <a:t>reprot</a:t>
            </a:r>
            <a:r>
              <a:rPr lang="en-US" dirty="0" smtClean="0"/>
              <a:t> </a:t>
            </a:r>
            <a:r>
              <a:rPr lang="en-US" dirty="0" err="1" smtClean="0"/>
              <a:t>highted</a:t>
            </a:r>
            <a:r>
              <a:rPr lang="en-US" dirty="0" smtClean="0"/>
              <a:t> the 5 </a:t>
            </a:r>
            <a:r>
              <a:rPr lang="en-US" dirty="0" err="1" smtClean="0"/>
              <a:t>sciecne</a:t>
            </a:r>
            <a:r>
              <a:rPr lang="en-US" dirty="0" smtClean="0"/>
              <a:t> driver …</a:t>
            </a:r>
          </a:p>
          <a:p>
            <a:r>
              <a:rPr lang="en-US" dirty="0" smtClean="0"/>
              <a:t>We respond</a:t>
            </a:r>
            <a:r>
              <a:rPr lang="en-US" baseline="0" dirty="0" smtClean="0"/>
              <a:t> to the call of P5 report and identified a new opportunity to explore key physics at </a:t>
            </a:r>
            <a:r>
              <a:rPr lang="en-US" baseline="0" dirty="0" err="1" smtClean="0"/>
              <a:t>Femirlab</a:t>
            </a:r>
            <a:r>
              <a:rPr lang="en-US" baseline="0" dirty="0" smtClean="0"/>
              <a:t> intensity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E17C-7648-BC41-A835-2793EA58364F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9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B17B-A94E-8C4A-8520-541149BF2A12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6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4FB1-8AD4-D94E-B90D-606C82DE6CFB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6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6557757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897F-D3D4-EB47-A8E3-5950BB4F6939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9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4245-3048-CB4D-A150-3DB9436EC26E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1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E3E9-713E-6B43-BE55-15C8B9E9A6A6}" type="datetime1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9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DABF-72C1-6446-AF43-BA4D63F7179E}" type="datetime1">
              <a:rPr lang="en-US" smtClean="0"/>
              <a:t>10/20/16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0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C6A2-93A7-074C-A391-EF32ADD6E53E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2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754C-7A04-8844-BC7D-C26BF500FEDD}" type="datetime1">
              <a:rPr lang="en-US" smtClean="0"/>
              <a:t>10/20/16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1105-E564-1F4A-9D35-5DF25DACF8BE}" type="datetime1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9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292-A765-DF47-B0B8-F04B966C51FE}" type="datetime1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18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E2188-D764-224D-908E-306A010932BF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A0545-752B-B84E-8034-9F714ECC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8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emf"/><Relationship Id="rId3" Type="http://schemas.openxmlformats.org/officeDocument/2006/relationships/image" Target="../media/image8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7550"/>
            <a:ext cx="8229600" cy="316864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Overview and Plan, 40+10’ – Ming Liu (PI)</a:t>
            </a:r>
          </a:p>
          <a:p>
            <a:endParaRPr lang="en-US" sz="2800" dirty="0" smtClean="0"/>
          </a:p>
          <a:p>
            <a:r>
              <a:rPr lang="en-US" sz="2800" dirty="0" smtClean="0"/>
              <a:t>Theoretical progress, 20+10’ – </a:t>
            </a:r>
            <a:r>
              <a:rPr lang="en-US" sz="2800" dirty="0" err="1" smtClean="0"/>
              <a:t>Zhongbo</a:t>
            </a:r>
            <a:r>
              <a:rPr lang="en-US" sz="2800" dirty="0" smtClean="0"/>
              <a:t> Kang(T-2, co-PI)</a:t>
            </a:r>
          </a:p>
          <a:p>
            <a:endParaRPr lang="en-US" sz="2800" dirty="0" smtClean="0"/>
          </a:p>
          <a:p>
            <a:r>
              <a:rPr lang="en-US" sz="2800" dirty="0" smtClean="0"/>
              <a:t>Experimental highlights, 20+10’ – Kun Liu (P-25, co-PI)</a:t>
            </a:r>
          </a:p>
          <a:p>
            <a:endParaRPr lang="en-US" sz="2800" dirty="0"/>
          </a:p>
          <a:p>
            <a:r>
              <a:rPr lang="en-US" sz="2800" dirty="0" smtClean="0"/>
              <a:t>Open Q&amp;As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8C09E-E859-4B43-A9CE-176FD315758F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8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Expected Coupling Strength from GUT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37314"/>
            <a:ext cx="8229600" cy="199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EWSB, there is a coupling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/>
              <a:t> between the dark photon and the photon (also the Z, less important at low energies). </a:t>
            </a:r>
          </a:p>
          <a:p>
            <a:endParaRPr lang="en-US" dirty="0" smtClean="0"/>
          </a:p>
          <a:p>
            <a:r>
              <a:rPr lang="en-US" dirty="0" smtClean="0"/>
              <a:t>Theoretical prejudice for a mass scale </a:t>
            </a:r>
            <a:br>
              <a:rPr lang="en-US" dirty="0" smtClean="0"/>
            </a:b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’ ~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√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EW</a:t>
            </a:r>
            <a:r>
              <a:rPr lang="en-US" dirty="0" smtClean="0">
                <a:solidFill>
                  <a:srgbClr val="FF0000"/>
                </a:solidFill>
              </a:rPr>
              <a:t> ~ (MeV –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0DDB-4669-6649-B072-245C5E395C3C}" type="datetime1">
              <a:rPr lang="en-US" smtClean="0"/>
              <a:t>10/20/16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3" y="3339356"/>
            <a:ext cx="3233268" cy="261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76" y="3366578"/>
            <a:ext cx="3572624" cy="21398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60426" y="2398820"/>
            <a:ext cx="2430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e.g. </a:t>
            </a:r>
            <a:r>
              <a:rPr lang="en-US" sz="1050" dirty="0" err="1"/>
              <a:t>Arkani-Hamed</a:t>
            </a:r>
            <a:r>
              <a:rPr lang="en-US" sz="1050" dirty="0"/>
              <a:t> &amp; Weiner;</a:t>
            </a:r>
          </a:p>
          <a:p>
            <a:r>
              <a:rPr lang="en-US" sz="1050" dirty="0"/>
              <a:t>Cheung, </a:t>
            </a:r>
            <a:r>
              <a:rPr lang="en-US" sz="1050" dirty="0" err="1"/>
              <a:t>Ruderman</a:t>
            </a:r>
            <a:r>
              <a:rPr lang="en-US" sz="1050" dirty="0"/>
              <a:t>, Wang, </a:t>
            </a:r>
            <a:r>
              <a:rPr lang="en-US" sz="1050" dirty="0" err="1"/>
              <a:t>Yavin</a:t>
            </a:r>
            <a:r>
              <a:rPr lang="en-US" sz="1050" dirty="0"/>
              <a:t>;</a:t>
            </a:r>
          </a:p>
          <a:p>
            <a:r>
              <a:rPr lang="en-US" sz="1050" dirty="0"/>
              <a:t>Morrissey, Poland, </a:t>
            </a:r>
            <a:r>
              <a:rPr lang="en-US" sz="1050" dirty="0" err="1"/>
              <a:t>Zurek</a:t>
            </a:r>
            <a:r>
              <a:rPr lang="en-US" sz="1050" dirty="0" smtClean="0"/>
              <a:t>;</a:t>
            </a:r>
          </a:p>
          <a:p>
            <a:r>
              <a:rPr lang="en-US" sz="1050" dirty="0" err="1" smtClean="0"/>
              <a:t>Essig</a:t>
            </a:r>
            <a:r>
              <a:rPr lang="en-US" sz="1050" dirty="0" smtClean="0"/>
              <a:t>, Schuster, Toro;</a:t>
            </a:r>
            <a:endParaRPr lang="en-US" sz="1050" dirty="0"/>
          </a:p>
        </p:txBody>
      </p:sp>
      <p:sp>
        <p:nvSpPr>
          <p:cNvPr id="3" name="Rectangle 2"/>
          <p:cNvSpPr/>
          <p:nvPr/>
        </p:nvSpPr>
        <p:spPr>
          <a:xfrm>
            <a:off x="803643" y="5987018"/>
            <a:ext cx="7667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Weakly interacting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 small cross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section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high intensity beam to create them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6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0.4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820309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@E-1067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50,000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1 year of parasitic run)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1041-88EA-8F47-836C-71101B3C3283}" type="datetime1">
              <a:rPr lang="en-US" smtClean="0"/>
              <a:t>10/20/16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067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4"/>
            <a:ext cx="8925523" cy="1544543"/>
          </a:xfrm>
        </p:spPr>
        <p:txBody>
          <a:bodyPr>
            <a:noAutofit/>
          </a:bodyPr>
          <a:lstStyle/>
          <a:p>
            <a:r>
              <a:rPr lang="en-US" sz="3600" dirty="0" smtClean="0"/>
              <a:t>Dark Photon Production and Decay in </a:t>
            </a:r>
            <a:br>
              <a:rPr lang="en-US" sz="3600" dirty="0" smtClean="0"/>
            </a:br>
            <a:r>
              <a:rPr lang="en-US" sz="3600" dirty="0" err="1" smtClean="0"/>
              <a:t>p+Fe</a:t>
            </a:r>
            <a:r>
              <a:rPr lang="en-US" sz="3600" dirty="0" smtClean="0"/>
              <a:t> (Beam-dump) at </a:t>
            </a:r>
            <a:r>
              <a:rPr lang="en-US" sz="3600" dirty="0" err="1" smtClean="0"/>
              <a:t>Fermilab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209953"/>
            <a:ext cx="3415109" cy="186123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561" y="4065841"/>
            <a:ext cx="2251748" cy="4664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73506" y="1786473"/>
            <a:ext cx="3091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Photon portal: “vector” </a:t>
            </a:r>
          </a:p>
          <a:p>
            <a:endParaRPr lang="en-US" b="1" i="1" dirty="0" smtClean="0"/>
          </a:p>
          <a:p>
            <a:endParaRPr lang="en-US" b="1" i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451638" y="1911729"/>
            <a:ext cx="1" cy="4433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BC8C-95BE-A04E-90C1-C0F832D42659}" type="datetime1">
              <a:rPr lang="en-US" smtClean="0"/>
              <a:t>10/20/16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81635" y="2233951"/>
            <a:ext cx="27160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(on-going)</a:t>
            </a:r>
          </a:p>
          <a:p>
            <a:r>
              <a:rPr lang="en-US" dirty="0" err="1" smtClean="0"/>
              <a:t>SHiP</a:t>
            </a:r>
            <a:r>
              <a:rPr lang="en-US" dirty="0" smtClean="0"/>
              <a:t>/CERN(in preparation)</a:t>
            </a:r>
          </a:p>
          <a:p>
            <a:r>
              <a:rPr lang="en-US" dirty="0" smtClean="0"/>
              <a:t>J-Lab12(on-going)</a:t>
            </a:r>
          </a:p>
          <a:p>
            <a:r>
              <a:rPr lang="en-US" dirty="0" smtClean="0"/>
              <a:t>KEK B-factory(on-going)</a:t>
            </a:r>
          </a:p>
          <a:p>
            <a:r>
              <a:rPr lang="en-US" dirty="0"/>
              <a:t>a</a:t>
            </a:r>
            <a:r>
              <a:rPr lang="en-US" dirty="0" smtClean="0"/>
              <a:t>nd many more 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20" name="Picture 19" descr="dark-deca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540" y="4209953"/>
            <a:ext cx="3654660" cy="196103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77039" y="1835098"/>
            <a:ext cx="4235161" cy="2374855"/>
            <a:chOff x="3881040" y="3146210"/>
            <a:chExt cx="4805760" cy="3008537"/>
          </a:xfrm>
        </p:grpSpPr>
        <p:grpSp>
          <p:nvGrpSpPr>
            <p:cNvPr id="22" name="Group 21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24" name="Picture 23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23" name="Freeform 22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600498" y="1911729"/>
            <a:ext cx="308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visible decay mode: </a:t>
            </a:r>
            <a:r>
              <a:rPr lang="en-US" dirty="0" err="1" smtClean="0"/>
              <a:t>dimuons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8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60" y="-753"/>
            <a:ext cx="9109140" cy="859515"/>
          </a:xfrm>
        </p:spPr>
        <p:txBody>
          <a:bodyPr>
            <a:noAutofit/>
          </a:bodyPr>
          <a:lstStyle/>
          <a:p>
            <a:r>
              <a:rPr lang="en-US" sz="3600" dirty="0" smtClean="0"/>
              <a:t>Our Approach and Expected Signals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1174" y="1034426"/>
            <a:ext cx="5025125" cy="2227526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Dark </a:t>
            </a:r>
            <a:r>
              <a:rPr lang="en-US" dirty="0" smtClean="0"/>
              <a:t>photon displaced vertex trigger </a:t>
            </a:r>
            <a:r>
              <a:rPr lang="en-US" dirty="0"/>
              <a:t>upgrade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E906/E1039  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41BB-1F5C-F846-8B2C-93E04D3A0580}" type="datetime1">
              <a:rPr lang="en-US" smtClean="0"/>
              <a:t>10/20/16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045363" y="3195851"/>
            <a:ext cx="177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 View, B-field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045363" y="3967959"/>
            <a:ext cx="698500" cy="570795"/>
            <a:chOff x="457200" y="342900"/>
            <a:chExt cx="650862" cy="575902"/>
          </a:xfrm>
        </p:grpSpPr>
        <p:sp>
          <p:nvSpPr>
            <p:cNvPr id="30" name="Donut 29"/>
            <p:cNvSpPr/>
            <p:nvPr/>
          </p:nvSpPr>
          <p:spPr>
            <a:xfrm>
              <a:off x="457200" y="342900"/>
              <a:ext cx="650862" cy="575902"/>
            </a:xfrm>
            <a:prstGeom prst="donut">
              <a:avLst>
                <a:gd name="adj" fmla="val 8430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9600" y="342900"/>
              <a:ext cx="3824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X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39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0932"/>
          </a:xfrm>
        </p:spPr>
        <p:txBody>
          <a:bodyPr/>
          <a:lstStyle/>
          <a:p>
            <a:r>
              <a:rPr lang="en-US" dirty="0" smtClean="0"/>
              <a:t>Integrated </a:t>
            </a:r>
            <a:r>
              <a:rPr lang="en-US" dirty="0"/>
              <a:t>T</a:t>
            </a:r>
            <a:r>
              <a:rPr lang="en-US" dirty="0" smtClean="0"/>
              <a:t>heory </a:t>
            </a:r>
            <a:r>
              <a:rPr lang="en-US" dirty="0"/>
              <a:t>E</a:t>
            </a:r>
            <a:r>
              <a:rPr lang="en-US" dirty="0" smtClean="0"/>
              <a:t>ffort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870932"/>
            <a:ext cx="8229600" cy="2068832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Signal: detailed calculation for </a:t>
            </a:r>
            <a:r>
              <a:rPr lang="en-US" sz="1800" b="1" dirty="0" smtClean="0">
                <a:solidFill>
                  <a:srgbClr val="FF0000"/>
                </a:solidFill>
              </a:rPr>
              <a:t>dark photon </a:t>
            </a:r>
            <a:r>
              <a:rPr lang="en-US" sz="1800" b="1" dirty="0" smtClean="0">
                <a:solidFill>
                  <a:srgbClr val="0000FF"/>
                </a:solidFill>
              </a:rPr>
              <a:t>cross section</a:t>
            </a:r>
          </a:p>
          <a:p>
            <a:pPr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To provide expected </a:t>
            </a:r>
            <a:r>
              <a:rPr lang="en-US" sz="1600" dirty="0" err="1" smtClean="0">
                <a:solidFill>
                  <a:schemeClr val="tx1"/>
                </a:solidFill>
              </a:rPr>
              <a:t>dimuon</a:t>
            </a:r>
            <a:r>
              <a:rPr lang="en-US" sz="1600" dirty="0" smtClean="0">
                <a:solidFill>
                  <a:schemeClr val="tx1"/>
                </a:solidFill>
              </a:rPr>
              <a:t> signal from dark photon decay as function of decay length L and model parameters (</a:t>
            </a:r>
            <a:r>
              <a:rPr lang="en-US" sz="1600" dirty="0" err="1" smtClean="0">
                <a:solidFill>
                  <a:schemeClr val="tx1"/>
                </a:solidFill>
              </a:rPr>
              <a:t>ε</a:t>
            </a:r>
            <a:r>
              <a:rPr lang="en-US" sz="1600" dirty="0" smtClean="0">
                <a:solidFill>
                  <a:schemeClr val="tx1"/>
                </a:solidFill>
              </a:rPr>
              <a:t>, m</a:t>
            </a:r>
            <a:r>
              <a:rPr lang="en-US" sz="1600" baseline="-25000" dirty="0" smtClean="0">
                <a:solidFill>
                  <a:schemeClr val="tx1"/>
                </a:solidFill>
              </a:rPr>
              <a:t>A’</a:t>
            </a:r>
            <a:r>
              <a:rPr lang="en-US" sz="1600" dirty="0" smtClean="0">
                <a:solidFill>
                  <a:schemeClr val="tx1"/>
                </a:solidFill>
              </a:rPr>
              <a:t>), theory team will</a:t>
            </a: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Compute Dark photon production cross section at both LO and NLO</a:t>
            </a: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Derive the branching ratio of dark photon to </a:t>
            </a:r>
            <a:r>
              <a:rPr lang="en-US" sz="1400" dirty="0" err="1" smtClean="0">
                <a:solidFill>
                  <a:srgbClr val="008000"/>
                </a:solidFill>
              </a:rPr>
              <a:t>dimuon</a:t>
            </a:r>
            <a:endParaRPr lang="en-US" sz="1400" dirty="0" smtClean="0">
              <a:solidFill>
                <a:srgbClr val="008000"/>
              </a:solidFill>
            </a:endParaRP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Theory team: expertise in </a:t>
            </a:r>
            <a:r>
              <a:rPr lang="en-US" sz="1400" dirty="0" err="1" smtClean="0">
                <a:solidFill>
                  <a:srgbClr val="008000"/>
                </a:solidFill>
              </a:rPr>
              <a:t>perturbative</a:t>
            </a:r>
            <a:r>
              <a:rPr lang="en-US" sz="1400" dirty="0" smtClean="0">
                <a:solidFill>
                  <a:srgbClr val="008000"/>
                </a:solidFill>
              </a:rPr>
              <a:t> QCD and effective field theory for </a:t>
            </a:r>
            <a:r>
              <a:rPr lang="en-US" sz="1400" dirty="0" err="1" smtClean="0">
                <a:solidFill>
                  <a:srgbClr val="008000"/>
                </a:solidFill>
              </a:rPr>
              <a:t>resummation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0858" y="4677387"/>
            <a:ext cx="8229600" cy="21238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Background: detailed calculation for </a:t>
            </a:r>
            <a:r>
              <a:rPr lang="en-US" sz="1800" b="1" dirty="0" err="1" smtClean="0">
                <a:solidFill>
                  <a:srgbClr val="FF0000"/>
                </a:solidFill>
              </a:rPr>
              <a:t>Drell</a:t>
            </a:r>
            <a:r>
              <a:rPr lang="en-US" sz="1800" b="1" dirty="0" smtClean="0">
                <a:solidFill>
                  <a:srgbClr val="FF0000"/>
                </a:solidFill>
              </a:rPr>
              <a:t>-Yan </a:t>
            </a:r>
            <a:r>
              <a:rPr lang="en-US" sz="1800" b="1" dirty="0" smtClean="0">
                <a:solidFill>
                  <a:srgbClr val="0000FF"/>
                </a:solidFill>
              </a:rPr>
              <a:t>cross section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Main background is DY </a:t>
            </a:r>
            <a:r>
              <a:rPr lang="en-US" sz="1600" dirty="0" err="1" smtClean="0">
                <a:solidFill>
                  <a:schemeClr val="tx1"/>
                </a:solidFill>
              </a:rPr>
              <a:t>dimon</a:t>
            </a:r>
            <a:r>
              <a:rPr lang="en-US" sz="1600" dirty="0" smtClean="0">
                <a:solidFill>
                  <a:schemeClr val="tx1"/>
                </a:solidFill>
              </a:rPr>
              <a:t> production: reliable computation of the cross section is essential to calculate our experimental sensitivity to (</a:t>
            </a:r>
            <a:r>
              <a:rPr lang="en-US" sz="1600" dirty="0" err="1" smtClean="0">
                <a:solidFill>
                  <a:schemeClr val="tx1"/>
                </a:solidFill>
              </a:rPr>
              <a:t>ε</a:t>
            </a:r>
            <a:r>
              <a:rPr lang="en-US" sz="1600" dirty="0" smtClean="0">
                <a:solidFill>
                  <a:schemeClr val="tx1"/>
                </a:solidFill>
              </a:rPr>
              <a:t>, m</a:t>
            </a:r>
            <a:r>
              <a:rPr lang="en-US" sz="1600" baseline="-25000" dirty="0" smtClean="0">
                <a:solidFill>
                  <a:schemeClr val="tx1"/>
                </a:solidFill>
              </a:rPr>
              <a:t>A’</a:t>
            </a:r>
            <a:r>
              <a:rPr lang="en-US" sz="1600" dirty="0" smtClean="0">
                <a:solidFill>
                  <a:schemeClr val="tx1"/>
                </a:solidFill>
              </a:rPr>
              <a:t>), and understand implication of dark photon search</a:t>
            </a: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We have a NLO DY code that works well in the required energy range</a:t>
            </a: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Calculations will be performed in the necessary energy and kinematic regions</a:t>
            </a: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69643" y="3026739"/>
            <a:ext cx="4337212" cy="1454970"/>
            <a:chOff x="191304" y="2713628"/>
            <a:chExt cx="4928656" cy="1653375"/>
          </a:xfrm>
        </p:grpSpPr>
        <p:grpSp>
          <p:nvGrpSpPr>
            <p:cNvPr id="16" name="Group 15"/>
            <p:cNvGrpSpPr/>
            <p:nvPr/>
          </p:nvGrpSpPr>
          <p:grpSpPr>
            <a:xfrm>
              <a:off x="191304" y="2713628"/>
              <a:ext cx="4928656" cy="1653375"/>
              <a:chOff x="191304" y="2713628"/>
              <a:chExt cx="4928656" cy="165337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91304" y="2713628"/>
                <a:ext cx="4928656" cy="16533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828408" y="2753292"/>
                <a:ext cx="2157158" cy="38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/>
                  <a:t>Dimuon</a:t>
                </a:r>
                <a:r>
                  <a:rPr lang="en-US" sz="1600" dirty="0" smtClean="0"/>
                  <a:t> signal</a:t>
                </a:r>
                <a:endParaRPr lang="en-US" sz="1600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91304" y="3179553"/>
              <a:ext cx="4928656" cy="1187450"/>
              <a:chOff x="191304" y="3179553"/>
              <a:chExt cx="4928656" cy="1187450"/>
            </a:xfrm>
            <a:noFill/>
          </p:grpSpPr>
          <p:pic>
            <p:nvPicPr>
              <p:cNvPr id="6" name="Picture 5" descr="dark-2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0698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7" name="Picture 6" descr="dark-1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723427" y="3043411"/>
            <a:ext cx="2967721" cy="1453896"/>
            <a:chOff x="5549462" y="2782484"/>
            <a:chExt cx="3374908" cy="1653375"/>
          </a:xfrm>
        </p:grpSpPr>
        <p:sp>
          <p:nvSpPr>
            <p:cNvPr id="15" name="Rectangle 14"/>
            <p:cNvSpPr/>
            <p:nvPr/>
          </p:nvSpPr>
          <p:spPr>
            <a:xfrm>
              <a:off x="5549462" y="2782484"/>
              <a:ext cx="3374908" cy="16533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DY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9633" y="3179553"/>
              <a:ext cx="3022597" cy="11874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84373" y="2839512"/>
              <a:ext cx="2817857" cy="38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Drell</a:t>
              </a:r>
              <a:r>
                <a:rPr lang="en-US" sz="1600" dirty="0" smtClean="0"/>
                <a:t>-Yan background</a:t>
              </a:r>
              <a:endParaRPr lang="en-US" sz="16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97F8-A9C8-E54C-87AE-8EC2D5605190}" type="datetime1">
              <a:rPr lang="en-US" smtClean="0"/>
              <a:t>10/20/16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953049" y="0"/>
            <a:ext cx="119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Kang’s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40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99" y="1218737"/>
            <a:ext cx="8698867" cy="4635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6146" y="1849052"/>
            <a:ext cx="78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 Mag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2206" y="1849052"/>
            <a:ext cx="78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Mag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1244" y="3456825"/>
            <a:ext cx="78553" cy="78564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79777" y="3352073"/>
            <a:ext cx="78553" cy="10166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454400" y="4478159"/>
            <a:ext cx="306300" cy="1274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8627" y="5596146"/>
            <a:ext cx="3154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St-1 trigger plane, 160 x 160 cm</a:t>
            </a:r>
          </a:p>
          <a:p>
            <a:r>
              <a:rPr lang="en-US" dirty="0">
                <a:solidFill>
                  <a:srgbClr val="FF0000"/>
                </a:solidFill>
              </a:rPr>
              <a:t>Made of </a:t>
            </a:r>
            <a:r>
              <a:rPr lang="en-US" dirty="0" smtClean="0">
                <a:solidFill>
                  <a:srgbClr val="FF0000"/>
                </a:solidFill>
              </a:rPr>
              <a:t>4 1cm </a:t>
            </a:r>
            <a:r>
              <a:rPr lang="en-US" dirty="0">
                <a:solidFill>
                  <a:srgbClr val="FF0000"/>
                </a:solidFill>
              </a:rPr>
              <a:t>x </a:t>
            </a:r>
            <a:r>
              <a:rPr lang="en-US" dirty="0" smtClean="0">
                <a:solidFill>
                  <a:srgbClr val="FF0000"/>
                </a:solidFill>
              </a:rPr>
              <a:t>1cm </a:t>
            </a:r>
            <a:r>
              <a:rPr lang="en-US" dirty="0">
                <a:solidFill>
                  <a:srgbClr val="FF0000"/>
                </a:solidFill>
              </a:rPr>
              <a:t>x 8</a:t>
            </a:r>
            <a:r>
              <a:rPr lang="en-US" dirty="0" smtClean="0">
                <a:solidFill>
                  <a:srgbClr val="FF0000"/>
                </a:solidFill>
              </a:rPr>
              <a:t>0cm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scintillator planes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0166" y="5508544"/>
            <a:ext cx="3488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St-2 trigger plane, 200 cm x 200 cm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Made of 4 2cm x 2cm x 100cm 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cintillator planes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325343" y="4447243"/>
            <a:ext cx="256307" cy="12550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6423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Side View of the Proposed Experimental Setup 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326F-47F3-2240-B173-CAEACA7B23EA}" type="datetime1">
              <a:rPr lang="en-US" smtClean="0"/>
              <a:t>10/20/16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15</a:t>
            </a:fld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0" y="3841750"/>
            <a:ext cx="641350" cy="635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7550" y="5596146"/>
            <a:ext cx="7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LDRD: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8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 New </a:t>
            </a:r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igh-Granularity Displayed </a:t>
            </a:r>
            <a:r>
              <a:rPr lang="en-US" sz="2800" dirty="0" err="1" smtClean="0">
                <a:solidFill>
                  <a:srgbClr val="FF0000"/>
                </a:solidFill>
              </a:rPr>
              <a:t>Dimuon</a:t>
            </a:r>
            <a:r>
              <a:rPr lang="en-US" sz="2800" dirty="0" smtClean="0">
                <a:solidFill>
                  <a:srgbClr val="FF0000"/>
                </a:solidFill>
              </a:rPr>
              <a:t> Vertex Trigger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5504-4F5F-D142-B575-07B163D2F942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36" y="1330647"/>
            <a:ext cx="6005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(non-bending)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80cm x 80cm (100cmx100cm @ST-2)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ST1: 1cm x 1cm x 80 cm scintillating strips, </a:t>
            </a:r>
            <a:r>
              <a:rPr lang="en-US" sz="1400" dirty="0" err="1" smtClean="0">
                <a:solidFill>
                  <a:srgbClr val="FF0000"/>
                </a:solidFill>
              </a:rPr>
              <a:t>SiPM</a:t>
            </a:r>
            <a:r>
              <a:rPr lang="en-US" sz="1400" dirty="0" smtClean="0">
                <a:solidFill>
                  <a:srgbClr val="FF0000"/>
                </a:solidFill>
              </a:rPr>
              <a:t> readout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ST2: 2cm x 2 cm x 100 cm strips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600" dirty="0" smtClean="0"/>
              <a:t>-     Straight line projection, </a:t>
            </a:r>
            <a:r>
              <a:rPr lang="en-US" sz="2000" dirty="0" err="1" smtClean="0"/>
              <a:t>σ</a:t>
            </a:r>
            <a:r>
              <a:rPr lang="en-US" sz="2000" baseline="-25000" dirty="0" err="1" smtClean="0"/>
              <a:t>Z</a:t>
            </a:r>
            <a:r>
              <a:rPr lang="en-US" sz="1600" dirty="0" smtClean="0"/>
              <a:t> ~30cm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Displaced z-vertex, mostly low mass &lt; 3GeV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67357" y="3965273"/>
            <a:ext cx="5879797" cy="2058806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75418" cy="305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75418" cy="305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511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954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low rate,  &lt;&lt; 1 kHz(current 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9511" y="3266270"/>
            <a:ext cx="2348828" cy="1498380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575" y="3411039"/>
            <a:ext cx="1874383" cy="160255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575" y="5013591"/>
            <a:ext cx="1874383" cy="17966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790793" y="3904726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ST1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7888636" y="5405172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040247" y="3731497"/>
            <a:ext cx="1270753" cy="9778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892292" y="5261708"/>
            <a:ext cx="1516551" cy="12475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610038" y="1463088"/>
            <a:ext cx="3313728" cy="116955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Y-channels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80(St1) + 50(St2) </a:t>
            </a:r>
            <a:r>
              <a:rPr lang="en-US" sz="1400" dirty="0" smtClean="0">
                <a:solidFill>
                  <a:srgbClr val="008000"/>
                </a:solidFill>
              </a:rPr>
              <a:t>+ 8x2 (St4-Y1,2) = 146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96+64 = 160 inputs possible </a:t>
            </a:r>
          </a:p>
          <a:p>
            <a:pPr lvl="1"/>
            <a:r>
              <a:rPr lang="en-US" sz="1400" dirty="0" smtClean="0"/>
              <a:t>(2NIM=</a:t>
            </a:r>
            <a:r>
              <a:rPr lang="en-US" sz="1400" dirty="0" err="1" smtClean="0"/>
              <a:t>RFCLK+ComSTOP</a:t>
            </a:r>
            <a:r>
              <a:rPr lang="en-US" sz="1400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4532" y="6005574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Z1=9m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4761662" y="6024079"/>
            <a:ext cx="9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Z1=12m</a:t>
            </a:r>
            <a:endParaRPr lang="en-US" dirty="0"/>
          </a:p>
        </p:txBody>
      </p:sp>
      <p:sp>
        <p:nvSpPr>
          <p:cNvPr id="89" name="4-Point Star 88"/>
          <p:cNvSpPr/>
          <p:nvPr/>
        </p:nvSpPr>
        <p:spPr>
          <a:xfrm>
            <a:off x="5883103" y="4306312"/>
            <a:ext cx="354235" cy="32813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4-Point Star 89"/>
          <p:cNvSpPr/>
          <p:nvPr/>
        </p:nvSpPr>
        <p:spPr>
          <a:xfrm>
            <a:off x="5883103" y="5561304"/>
            <a:ext cx="354235" cy="32813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4-Point Star 90"/>
          <p:cNvSpPr/>
          <p:nvPr/>
        </p:nvSpPr>
        <p:spPr>
          <a:xfrm>
            <a:off x="6198965" y="4280787"/>
            <a:ext cx="354235" cy="32813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4-Point Star 91"/>
          <p:cNvSpPr/>
          <p:nvPr/>
        </p:nvSpPr>
        <p:spPr>
          <a:xfrm>
            <a:off x="6198965" y="5589838"/>
            <a:ext cx="354235" cy="32813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904712" y="3280059"/>
            <a:ext cx="845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80x80cm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506" y="3176108"/>
            <a:ext cx="149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ST1: beam view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1554038" y="3710891"/>
            <a:ext cx="45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Q1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1583475" y="4274058"/>
            <a:ext cx="45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Q2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621985" y="4306312"/>
            <a:ext cx="45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Q3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653530" y="3704949"/>
            <a:ext cx="45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Q4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5704761" y="390420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Q1: track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704761" y="583584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Q3: track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1546" y="6023952"/>
            <a:ext cx="287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Trigger fired: Q1 &amp; Q3 &amp; VTX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4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8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Displaced Dark Photon Trigger Logic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8929-17ED-984E-B4E9-9A48EF1BB87A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2307"/>
            <a:ext cx="308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V1495 boards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1662" y="5798145"/>
            <a:ext cx="864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Per quadrant Q</a:t>
            </a:r>
            <a:r>
              <a:rPr lang="en-US" sz="1200" dirty="0" smtClean="0">
                <a:solidFill>
                  <a:srgbClr val="FF0000"/>
                </a:solidFill>
              </a:rPr>
              <a:t>(1-4)</a:t>
            </a:r>
            <a:r>
              <a:rPr lang="en-US" dirty="0" smtClean="0">
                <a:solidFill>
                  <a:srgbClr val="FF0000"/>
                </a:solidFill>
              </a:rPr>
              <a:t>: 80(ST1) +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0 (ST2) + 2x8(ST4-Y1/2) = 146, FANOUT ST4 Hodo</a:t>
            </a:r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0712" y="5161986"/>
            <a:ext cx="78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V1495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650847" y="1296874"/>
            <a:ext cx="287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Trigger fired: Q1 &amp; Q3 &amp; VTX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398683"/>
            <a:ext cx="5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VTX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4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510"/>
            <a:ext cx="8229600" cy="11420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Scintillator Size Optimization </a:t>
            </a:r>
            <a:br>
              <a:rPr lang="en-US" dirty="0" smtClean="0"/>
            </a:br>
            <a:r>
              <a:rPr lang="en-US" sz="3100" dirty="0" smtClean="0">
                <a:solidFill>
                  <a:schemeClr val="tx1"/>
                </a:solidFill>
              </a:rPr>
              <a:t>Single </a:t>
            </a:r>
            <a:r>
              <a:rPr lang="en-US" sz="3100" dirty="0" err="1" smtClean="0">
                <a:solidFill>
                  <a:schemeClr val="tx1"/>
                </a:solidFill>
              </a:rPr>
              <a:t>Muon</a:t>
            </a:r>
            <a:r>
              <a:rPr lang="en-US" sz="3100" dirty="0" smtClean="0">
                <a:solidFill>
                  <a:schemeClr val="tx1"/>
                </a:solidFill>
              </a:rPr>
              <a:t> Z-Vertex Resolution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A5AA-85CB-D84B-9B4B-36BFD0B8B1F0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00" y="1453463"/>
            <a:ext cx="3442411" cy="23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6594" y="1919610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1cm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220" y="1369596"/>
            <a:ext cx="3616763" cy="2459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92536" y="1832355"/>
            <a:ext cx="1724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b="1" dirty="0">
                <a:solidFill>
                  <a:srgbClr val="FF0000"/>
                </a:solidFill>
              </a:rPr>
              <a:t>Backward: </a:t>
            </a:r>
            <a:r>
              <a:rPr lang="en-US" b="1" dirty="0" smtClean="0">
                <a:solidFill>
                  <a:srgbClr val="FF0000"/>
                </a:solidFill>
              </a:rPr>
              <a:t>2cm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Sigma_Z</a:t>
            </a:r>
            <a:r>
              <a:rPr lang="en-US" b="1" dirty="0" smtClean="0">
                <a:solidFill>
                  <a:srgbClr val="FF0000"/>
                </a:solidFill>
              </a:rPr>
              <a:t> ~ 30cm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99" y="3931733"/>
            <a:ext cx="3442411" cy="2306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02126" y="4323970"/>
            <a:ext cx="9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is-IS" dirty="0" smtClean="0"/>
              <a:t>E906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180" y="3870515"/>
            <a:ext cx="3618803" cy="2402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68853" y="3954638"/>
            <a:ext cx="11578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</a:rPr>
              <a:t>Forward: 1cm</a:t>
            </a:r>
          </a:p>
          <a:p>
            <a:r>
              <a:rPr lang="en-US" sz="1200" dirty="0">
                <a:solidFill>
                  <a:srgbClr val="000090"/>
                </a:solidFill>
              </a:rPr>
              <a:t>Backward: </a:t>
            </a:r>
            <a:r>
              <a:rPr lang="en-US" sz="1200" dirty="0" smtClean="0">
                <a:solidFill>
                  <a:srgbClr val="000090"/>
                </a:solidFill>
              </a:rPr>
              <a:t>1cm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Backward: 2cm</a:t>
            </a:r>
          </a:p>
          <a:p>
            <a:endParaRPr lang="en-US" sz="1200" dirty="0" smtClean="0"/>
          </a:p>
          <a:p>
            <a:r>
              <a:rPr lang="en-US" sz="1200" dirty="0" smtClean="0">
                <a:solidFill>
                  <a:srgbClr val="CC66FF"/>
                </a:solidFill>
              </a:rPr>
              <a:t>Forward</a:t>
            </a:r>
            <a:r>
              <a:rPr lang="en-US" sz="1200" dirty="0">
                <a:solidFill>
                  <a:srgbClr val="CC66FF"/>
                </a:solidFill>
              </a:rPr>
              <a:t>: 2cm</a:t>
            </a:r>
          </a:p>
          <a:p>
            <a:r>
              <a:rPr lang="en-US" sz="1200" dirty="0">
                <a:solidFill>
                  <a:srgbClr val="CC66FF"/>
                </a:solidFill>
              </a:rPr>
              <a:t>Backward: </a:t>
            </a:r>
            <a:r>
              <a:rPr lang="en-US" sz="1200" dirty="0" smtClean="0">
                <a:solidFill>
                  <a:srgbClr val="CC66FF"/>
                </a:solidFill>
              </a:rPr>
              <a:t>2cm</a:t>
            </a:r>
          </a:p>
          <a:p>
            <a:endParaRPr lang="en-US" sz="1200" dirty="0"/>
          </a:p>
          <a:p>
            <a:r>
              <a:rPr lang="en-US" sz="1200" dirty="0" smtClean="0"/>
              <a:t>E906</a:t>
            </a:r>
          </a:p>
          <a:p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03200" y="1019935"/>
            <a:ext cx="103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σ</a:t>
            </a:r>
            <a:r>
              <a:rPr lang="en-US" sz="2800" baseline="-25000" dirty="0" err="1" smtClean="0"/>
              <a:t>Z</a:t>
            </a:r>
            <a:r>
              <a:rPr lang="en-US" sz="2800" dirty="0" smtClean="0"/>
              <a:t> </a:t>
            </a:r>
            <a:r>
              <a:rPr lang="en-US" sz="2000" dirty="0" smtClean="0"/>
              <a:t>(cm)</a:t>
            </a:r>
            <a:endParaRPr lang="en-US" sz="200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3693028"/>
            <a:ext cx="103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σ</a:t>
            </a:r>
            <a:r>
              <a:rPr lang="en-US" sz="2800" baseline="-25000" dirty="0" err="1" smtClean="0"/>
              <a:t>Z</a:t>
            </a:r>
            <a:r>
              <a:rPr lang="en-US" sz="2800" dirty="0" smtClean="0"/>
              <a:t> </a:t>
            </a:r>
            <a:r>
              <a:rPr lang="en-US" sz="2000" dirty="0" smtClean="0"/>
              <a:t>(cm)</a:t>
            </a:r>
            <a:endParaRPr lang="en-US" sz="20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6644953" y="6011790"/>
            <a:ext cx="103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σ</a:t>
            </a:r>
            <a:r>
              <a:rPr lang="en-US" sz="2800" baseline="-25000" dirty="0" err="1" smtClean="0"/>
              <a:t>Z</a:t>
            </a:r>
            <a:r>
              <a:rPr lang="en-US" sz="2800" dirty="0" smtClean="0"/>
              <a:t> </a:t>
            </a:r>
            <a:r>
              <a:rPr lang="en-US" sz="2000" dirty="0" smtClean="0"/>
              <a:t>(cm)</a:t>
            </a:r>
            <a:endParaRPr lang="en-US" sz="20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4078098" y="1107680"/>
            <a:ext cx="103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σ</a:t>
            </a:r>
            <a:r>
              <a:rPr lang="en-US" sz="2800" baseline="-25000" dirty="0" err="1" smtClean="0"/>
              <a:t>Z</a:t>
            </a:r>
            <a:r>
              <a:rPr lang="en-US" sz="2800" dirty="0" smtClean="0"/>
              <a:t> </a:t>
            </a:r>
            <a:r>
              <a:rPr lang="en-US" sz="2000" dirty="0" smtClean="0"/>
              <a:t>(cm)</a:t>
            </a:r>
            <a:endParaRPr lang="en-US" sz="20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102126" y="6155940"/>
            <a:ext cx="1280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Open. Angl.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26331" y="729099"/>
            <a:ext cx="173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Kun’s</a:t>
            </a:r>
            <a:r>
              <a:rPr lang="en-US" dirty="0" smtClean="0"/>
              <a:t> talk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DPSim</a:t>
            </a:r>
            <a:r>
              <a:rPr lang="en-US" dirty="0" smtClean="0"/>
              <a:t> package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36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~10+kHz with small cost 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15+kHz possible for next run (reprogramming trigger firmware etc.)</a:t>
            </a:r>
          </a:p>
          <a:p>
            <a:endParaRPr lang="en-US" dirty="0" smtClean="0"/>
          </a:p>
          <a:p>
            <a:r>
              <a:rPr lang="en-US" b="1" dirty="0" smtClean="0"/>
              <a:t>Parasitic mode: use up to ~10% DAQ bandwidth</a:t>
            </a:r>
            <a:endParaRPr lang="en-US" b="1" dirty="0"/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FBA32-5ED3-3E4C-9AB2-C7D4683EABDE}" type="datetime1">
              <a:rPr lang="en-US" smtClean="0"/>
              <a:t>10/20/16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19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06532" y="5453049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Expected (Prompt) Low 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performance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5133" y="1076867"/>
            <a:ext cx="60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50268" y="186426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59858" y="3915592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Kun’s</a:t>
            </a:r>
            <a:r>
              <a:rPr lang="en-US" sz="1400" dirty="0" smtClean="0">
                <a:solidFill>
                  <a:srgbClr val="0000FF"/>
                </a:solidFill>
              </a:rPr>
              <a:t> talk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- </a:t>
            </a:r>
            <a:r>
              <a:rPr lang="en-US" sz="1400" dirty="0" err="1" smtClean="0">
                <a:solidFill>
                  <a:srgbClr val="0000FF"/>
                </a:solidFill>
              </a:rPr>
              <a:t>DPSim</a:t>
            </a:r>
            <a:r>
              <a:rPr lang="en-US" sz="1400" dirty="0" smtClean="0">
                <a:solidFill>
                  <a:srgbClr val="0000FF"/>
                </a:solidFill>
              </a:rPr>
              <a:t> &amp; DAQ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100" y="221961"/>
            <a:ext cx="8775700" cy="17973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Search for Low-Mass Dark Photons at </a:t>
            </a:r>
            <a:r>
              <a:rPr lang="en-US" dirty="0" err="1" smtClean="0"/>
              <a:t>Fermilab</a:t>
            </a:r>
            <a:r>
              <a:rPr lang="en-US" dirty="0" smtClean="0"/>
              <a:t> Intensity Frontier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1920586"/>
            <a:ext cx="6400800" cy="248631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Ming Liu (PI), </a:t>
            </a:r>
            <a:r>
              <a:rPr lang="en-US" dirty="0" err="1" smtClean="0"/>
              <a:t>Zhongbo</a:t>
            </a:r>
            <a:r>
              <a:rPr lang="en-US" dirty="0" smtClean="0"/>
              <a:t> Kang(co-PI, T-2), Kun Liu (co-PI), Hubert van </a:t>
            </a:r>
            <a:r>
              <a:rPr lang="en-US" dirty="0" err="1" smtClean="0"/>
              <a:t>Hecke</a:t>
            </a:r>
            <a:r>
              <a:rPr lang="en-US" dirty="0" smtClean="0"/>
              <a:t>, </a:t>
            </a:r>
            <a:r>
              <a:rPr lang="en-US" dirty="0" err="1" smtClean="0"/>
              <a:t>Sanghoon</a:t>
            </a:r>
            <a:r>
              <a:rPr lang="en-US" dirty="0" smtClean="0"/>
              <a:t> Lim, Pat </a:t>
            </a:r>
            <a:r>
              <a:rPr lang="en-US" dirty="0" err="1" smtClean="0"/>
              <a:t>McGaughey</a:t>
            </a:r>
            <a:r>
              <a:rPr lang="en-US" dirty="0" smtClean="0"/>
              <a:t>, Richard Van De Water, </a:t>
            </a:r>
            <a:r>
              <a:rPr lang="en-US" dirty="0" err="1" smtClean="0"/>
              <a:t>Xinkun</a:t>
            </a:r>
            <a:r>
              <a:rPr lang="en-US" dirty="0" smtClean="0"/>
              <a:t> Chu, Vincenzo </a:t>
            </a:r>
            <a:r>
              <a:rPr lang="en-US" dirty="0" err="1" smtClean="0"/>
              <a:t>Cirigliano</a:t>
            </a:r>
            <a:r>
              <a:rPr lang="en-US" dirty="0" smtClean="0"/>
              <a:t>(T-2)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LDRD/ER 20160081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 joint experimental and theoretical project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84C32-CE01-F841-8AD3-F6E86E1E2D09}" type="datetime1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417" y="4337050"/>
            <a:ext cx="3040706" cy="2065892"/>
          </a:xfrm>
          <a:prstGeom prst="rect">
            <a:avLst/>
          </a:prstGeom>
        </p:spPr>
      </p:pic>
      <p:pic>
        <p:nvPicPr>
          <p:cNvPr id="9" name="Picture 2" descr="droppedImag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504958"/>
            <a:ext cx="2870959" cy="169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02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1143000"/>
          </a:xfrm>
        </p:spPr>
        <p:txBody>
          <a:bodyPr/>
          <a:lstStyle/>
          <a:p>
            <a:r>
              <a:rPr lang="en-US" dirty="0" smtClean="0"/>
              <a:t>Trigger Detector R&amp;D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245F-D313-AB46-89CA-EF26DF9FBE8E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83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800"/>
            <a:ext cx="8229600" cy="12373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Scintillator Thickness and Light Yield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97823"/>
            <a:ext cx="4686300" cy="38631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For thickness = 1.0cm, P &gt; 5GeV</a:t>
            </a:r>
          </a:p>
          <a:p>
            <a:pPr lvl="1"/>
            <a:r>
              <a:rPr lang="en-US" dirty="0" err="1" smtClean="0"/>
              <a:t>dE</a:t>
            </a:r>
            <a:r>
              <a:rPr lang="en-US" dirty="0" smtClean="0"/>
              <a:t>/dx = 2.5MeV/cm</a:t>
            </a:r>
          </a:p>
          <a:p>
            <a:pPr lvl="1"/>
            <a:r>
              <a:rPr lang="en-US" dirty="0" smtClean="0"/>
              <a:t>Light yield = 2.5MeV / 100eV</a:t>
            </a:r>
            <a:r>
              <a:rPr lang="en-US" dirty="0"/>
              <a:t> ~</a:t>
            </a:r>
            <a:r>
              <a:rPr lang="en-US" dirty="0" smtClean="0"/>
              <a:t> 25K photons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err="1" smtClean="0"/>
              <a:t>Eff</a:t>
            </a:r>
            <a:r>
              <a:rPr lang="en-US" dirty="0" smtClean="0"/>
              <a:t> = 30%</a:t>
            </a:r>
          </a:p>
          <a:p>
            <a:pPr lvl="1"/>
            <a:r>
              <a:rPr lang="en-US" dirty="0" smtClean="0"/>
              <a:t>Scintillator/WLSF light collection </a:t>
            </a:r>
            <a:r>
              <a:rPr lang="en-US" dirty="0" err="1" smtClean="0"/>
              <a:t>Eff</a:t>
            </a:r>
            <a:r>
              <a:rPr lang="en-US" dirty="0" smtClean="0"/>
              <a:t> estimated ~O(1%)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Total “PE” = 25K x 30% x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% = 75 &gt;&gt;1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Required light output</a:t>
            </a:r>
          </a:p>
          <a:p>
            <a:pPr lvl="1"/>
            <a:r>
              <a:rPr lang="en-US" dirty="0" smtClean="0"/>
              <a:t>MIP detecting </a:t>
            </a:r>
            <a:r>
              <a:rPr lang="en-US" dirty="0" err="1" smtClean="0"/>
              <a:t>eff</a:t>
            </a:r>
            <a:r>
              <a:rPr lang="en-US" dirty="0" smtClean="0"/>
              <a:t> &gt; 95%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B8D6-9616-DD45-A047-525C08202EF9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polystyrene_ded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714" y="1348510"/>
            <a:ext cx="3910285" cy="2651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5600" y="4347339"/>
            <a:ext cx="3340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Using polystyrene as example (same as FNAL scintillator)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Muon</a:t>
            </a:r>
            <a:r>
              <a:rPr lang="en-US" sz="1400" dirty="0" smtClean="0"/>
              <a:t> </a:t>
            </a:r>
            <a:r>
              <a:rPr lang="en-US" sz="1400" dirty="0" err="1" smtClean="0"/>
              <a:t>dE</a:t>
            </a:r>
            <a:r>
              <a:rPr lang="en-US" sz="1400" dirty="0" smtClean="0"/>
              <a:t>/dx = 2.41 MeV/cm @ 4 </a:t>
            </a:r>
            <a:r>
              <a:rPr lang="en-US" sz="1400" dirty="0" err="1" smtClean="0"/>
              <a:t>GeV</a:t>
            </a:r>
            <a:r>
              <a:rPr lang="en-US" sz="1400" dirty="0" smtClean="0"/>
              <a:t>, and 2.69 MeV/cm @ 20 </a:t>
            </a:r>
            <a:r>
              <a:rPr lang="en-US" sz="1400" dirty="0" err="1" smtClean="0"/>
              <a:t>GeV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22108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746"/>
            <a:ext cx="8229600" cy="1143000"/>
          </a:xfrm>
        </p:spPr>
        <p:txBody>
          <a:bodyPr/>
          <a:lstStyle/>
          <a:p>
            <a:r>
              <a:rPr lang="en-US" dirty="0" smtClean="0"/>
              <a:t>Selection of Trigger Scintillator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46693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 quality scintillator bars </a:t>
            </a:r>
          </a:p>
          <a:p>
            <a:pPr lvl="1"/>
            <a:r>
              <a:rPr lang="en-US" dirty="0" smtClean="0"/>
              <a:t>1x1x50cm </a:t>
            </a:r>
          </a:p>
          <a:p>
            <a:pPr lvl="1"/>
            <a:r>
              <a:rPr lang="en-US" dirty="0" smtClean="0"/>
              <a:t>Directly coupled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Expensive, ~$100/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Original plan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Fermilab</a:t>
            </a:r>
            <a:r>
              <a:rPr lang="en-US" dirty="0" smtClean="0"/>
              <a:t> extruded scintillator + WLSF for light detection</a:t>
            </a:r>
          </a:p>
          <a:p>
            <a:pPr lvl="1"/>
            <a:r>
              <a:rPr lang="en-US" dirty="0" smtClean="0"/>
              <a:t>1x1cm</a:t>
            </a:r>
          </a:p>
          <a:p>
            <a:pPr lvl="1"/>
            <a:r>
              <a:rPr lang="en-US" dirty="0" smtClean="0"/>
              <a:t>2x2cm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Low cost, ~$10/</a:t>
            </a:r>
            <a:r>
              <a:rPr lang="en-US" dirty="0" err="1" smtClean="0"/>
              <a:t>ch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Final choice!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20150310_1522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956" y="1600200"/>
            <a:ext cx="3823854" cy="2150918"/>
          </a:xfrm>
          <a:prstGeom prst="rect">
            <a:avLst/>
          </a:prstGeom>
        </p:spPr>
      </p:pic>
      <p:pic>
        <p:nvPicPr>
          <p:cNvPr id="5" name="Picture 4" descr="20151104_090221_resiz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956" y="4194433"/>
            <a:ext cx="3742857" cy="210535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3FB2-F339-5440-ABA3-6D6B67605813}" type="datetime1">
              <a:rPr lang="en-US" smtClean="0"/>
              <a:t>10/20/16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Detector R&amp;</a:t>
            </a:r>
            <a:r>
              <a:rPr lang="en-US" dirty="0" smtClean="0"/>
              <a:t>D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136366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Scintillator directly coupled to </a:t>
            </a:r>
            <a:r>
              <a:rPr lang="en-US" dirty="0" err="1" smtClean="0"/>
              <a:t>SiPMs</a:t>
            </a:r>
            <a:endParaRPr lang="en-US" dirty="0" smtClean="0"/>
          </a:p>
          <a:p>
            <a:pPr lvl="1"/>
            <a:r>
              <a:rPr lang="en-US" dirty="0" smtClean="0"/>
              <a:t>Preamps developed by </a:t>
            </a:r>
            <a:r>
              <a:rPr lang="en-US" dirty="0" err="1" smtClean="0"/>
              <a:t>sPHENIX</a:t>
            </a:r>
            <a:r>
              <a:rPr lang="en-US" dirty="0" smtClean="0"/>
              <a:t> group at BNL</a:t>
            </a:r>
          </a:p>
          <a:p>
            <a:pPr lvl="1"/>
            <a:r>
              <a:rPr lang="en-US" dirty="0" smtClean="0"/>
              <a:t>Clear MIP signal </a:t>
            </a:r>
            <a:r>
              <a:rPr lang="en-US" dirty="0" smtClean="0"/>
              <a:t>observed</a:t>
            </a:r>
          </a:p>
          <a:p>
            <a:pPr lvl="1"/>
            <a:r>
              <a:rPr lang="en-US" dirty="0" smtClean="0"/>
              <a:t>But with long tail </a:t>
            </a:r>
            <a:r>
              <a:rPr lang="is-IS" dirty="0" smtClean="0"/>
              <a:t>… 30nS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20151113_151509_resiz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895024"/>
            <a:ext cx="6218382" cy="3497839"/>
          </a:xfrm>
          <a:prstGeom prst="rect">
            <a:avLst/>
          </a:prstGeom>
        </p:spPr>
      </p:pic>
      <p:pic>
        <p:nvPicPr>
          <p:cNvPr id="5" name="Picture 4" descr="20151113_151254_resize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316" y="3729183"/>
            <a:ext cx="2333683" cy="201121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CFE60-3673-E244-84AE-2653FC92F435}" type="datetime1">
              <a:rPr lang="en-US" smtClean="0"/>
              <a:t>10/20/16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6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57" y="59052"/>
            <a:ext cx="4133335" cy="9572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 Detector Prototype R&amp;D (II)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4153-0386-274F-B842-857553B89D98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5575" y="1158277"/>
            <a:ext cx="454312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    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 extruded scintillator + WLSF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FF"/>
                </a:solidFill>
              </a:rPr>
              <a:t>SiPM</a:t>
            </a:r>
            <a:r>
              <a:rPr lang="en-US" dirty="0" smtClean="0">
                <a:solidFill>
                  <a:srgbClr val="0000FF"/>
                </a:solidFill>
              </a:rPr>
              <a:t> readout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Excellent S/B!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Default option now!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2" y="3312558"/>
            <a:ext cx="4203350" cy="2865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188" y="2589438"/>
            <a:ext cx="3464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x 2 x 50 cm + 1mmD WLSF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  <p:pic>
        <p:nvPicPr>
          <p:cNvPr id="12" name="Picture 11" descr="IMG_00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092" y="245534"/>
            <a:ext cx="3422439" cy="25668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091" y="2812365"/>
            <a:ext cx="3432297" cy="35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1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Trigger R&amp;D Lab - C114</a:t>
            </a:r>
            <a:br>
              <a:rPr lang="en-US" dirty="0" smtClean="0"/>
            </a:br>
            <a:r>
              <a:rPr lang="en-US" sz="2200" dirty="0" smtClean="0">
                <a:solidFill>
                  <a:schemeClr val="tx1"/>
                </a:solidFill>
              </a:rPr>
              <a:t>a good training ground for postdocs on detector hardware skills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1200151"/>
            <a:ext cx="2748864" cy="20256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614D5-6DC5-A24A-907F-A168963959C4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370539"/>
            <a:ext cx="3638550" cy="2865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887" y="4044950"/>
            <a:ext cx="2534786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550" y="1468437"/>
            <a:ext cx="3435350" cy="25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7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Light Collection Efficiency </a:t>
            </a:r>
            <a:r>
              <a:rPr lang="en-US" dirty="0" err="1" smtClean="0"/>
              <a:t>vs</a:t>
            </a:r>
            <a:r>
              <a:rPr lang="en-US" dirty="0" smtClean="0"/>
              <a:t> # of WLSF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872301"/>
            <a:ext cx="7079755" cy="530389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407D-F9ED-DB42-8043-E7DA92A82AA5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125" y="3796690"/>
            <a:ext cx="3241675" cy="255966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3550" y="1905000"/>
            <a:ext cx="622300" cy="2057400"/>
            <a:chOff x="7721600" y="1346200"/>
            <a:chExt cx="622300" cy="2057400"/>
          </a:xfrm>
        </p:grpSpPr>
        <p:grpSp>
          <p:nvGrpSpPr>
            <p:cNvPr id="10" name="Group 9"/>
            <p:cNvGrpSpPr/>
            <p:nvPr/>
          </p:nvGrpSpPr>
          <p:grpSpPr>
            <a:xfrm>
              <a:off x="7721600" y="1346200"/>
              <a:ext cx="622300" cy="647700"/>
              <a:chOff x="7721600" y="1346200"/>
              <a:chExt cx="622300" cy="6477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721600" y="1346200"/>
                <a:ext cx="622300" cy="6477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7943850" y="1581150"/>
                <a:ext cx="190500" cy="17145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721600" y="2755900"/>
              <a:ext cx="622300" cy="647700"/>
              <a:chOff x="7721600" y="1346200"/>
              <a:chExt cx="622300" cy="6477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721600" y="1346200"/>
                <a:ext cx="622300" cy="6477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943850" y="1581150"/>
                <a:ext cx="190500" cy="17145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721600" y="2044700"/>
              <a:ext cx="622300" cy="647700"/>
              <a:chOff x="7721600" y="1346200"/>
              <a:chExt cx="622300" cy="6477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7721600" y="1346200"/>
                <a:ext cx="622300" cy="6477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943850" y="1581150"/>
                <a:ext cx="190500" cy="171450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9" name="Straight Arrow Connector 18"/>
          <p:cNvCxnSpPr/>
          <p:nvPr/>
        </p:nvCxnSpPr>
        <p:spPr>
          <a:xfrm>
            <a:off x="584200" y="1028700"/>
            <a:ext cx="95250" cy="3619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3602" y="4836636"/>
            <a:ext cx="120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ray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493495" y="3032035"/>
            <a:ext cx="165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</a:t>
            </a:r>
            <a:r>
              <a:rPr lang="en-US" sz="1200" dirty="0" smtClean="0">
                <a:solidFill>
                  <a:srgbClr val="FF0000"/>
                </a:solidFill>
              </a:rPr>
              <a:t>ole: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 - d~ 2.8mm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 - up to 7 1mm fibers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8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Scintillator-based Trigger Efficiency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417638"/>
            <a:ext cx="7531100" cy="4711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A003-BAAA-0849-B665-6C6339B8D272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27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468034" y="1737783"/>
            <a:ext cx="0" cy="379306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92867" y="5855011"/>
            <a:ext cx="2347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Threshold: 5~10mV</a:t>
            </a:r>
          </a:p>
          <a:p>
            <a:r>
              <a:rPr lang="en-US" dirty="0" err="1" smtClean="0"/>
              <a:t>Eff</a:t>
            </a:r>
            <a:r>
              <a:rPr lang="en-US" dirty="0" smtClean="0"/>
              <a:t> &gt; 98% (w/ 2+ WLSF)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6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294" y="2698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SiPM</a:t>
            </a:r>
            <a:r>
              <a:rPr lang="en-US" sz="2800" dirty="0" smtClean="0"/>
              <a:t> Irradiation Study at LANSCE and </a:t>
            </a:r>
            <a:r>
              <a:rPr lang="en-US" sz="2800" dirty="0" err="1" smtClean="0"/>
              <a:t>Fermilab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3679-7220-6A40-9780-0CA02DBB0AEC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90650"/>
            <a:ext cx="3302257" cy="4457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64886" y="140335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#1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4887" y="3282168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#2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4887" y="4959084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#3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0" y="1175177"/>
            <a:ext cx="3479800" cy="24763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300" y="3934848"/>
            <a:ext cx="3390900" cy="24215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50200" y="4095234"/>
            <a:ext cx="1348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days</a:t>
            </a:r>
          </a:p>
          <a:p>
            <a:endParaRPr lang="en-US" dirty="0"/>
          </a:p>
          <a:p>
            <a:r>
              <a:rPr lang="en-US" dirty="0" smtClean="0"/>
              <a:t>Y-position </a:t>
            </a:r>
          </a:p>
          <a:p>
            <a:r>
              <a:rPr lang="en-US" dirty="0" smtClean="0"/>
              <a:t>dependence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894940" y="13843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2,9,24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45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6038"/>
            <a:ext cx="58547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SiPM</a:t>
            </a:r>
            <a:r>
              <a:rPr lang="en-US" dirty="0" smtClean="0"/>
              <a:t> Readout R&amp;D with </a:t>
            </a:r>
            <a:r>
              <a:rPr lang="en-US" dirty="0" err="1" smtClean="0"/>
              <a:t>Fermilab</a:t>
            </a:r>
            <a:r>
              <a:rPr lang="en-US" dirty="0" smtClean="0"/>
              <a:t> preamps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1" y="1338146"/>
            <a:ext cx="9144000" cy="5519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54031" y="-156430"/>
            <a:ext cx="2633539" cy="29464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2D94-299F-E745-A7E1-27621D52928B}" type="datetime1">
              <a:rPr lang="en-US" smtClean="0"/>
              <a:t>10/20/16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7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Goal of the LDRD/ER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225550"/>
            <a:ext cx="5765800" cy="237643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Direct search of dark photon production in the beam-dump mode using </a:t>
            </a:r>
            <a:r>
              <a:rPr lang="en-US" dirty="0" err="1" smtClean="0"/>
              <a:t>SeaQuest</a:t>
            </a:r>
            <a:r>
              <a:rPr lang="en-US" dirty="0" smtClean="0"/>
              <a:t>/E-1067 </a:t>
            </a:r>
            <a:r>
              <a:rPr lang="en-US" dirty="0" err="1"/>
              <a:t>d</a:t>
            </a:r>
            <a:r>
              <a:rPr lang="en-US" dirty="0" err="1" smtClean="0"/>
              <a:t>imuon</a:t>
            </a:r>
            <a:r>
              <a:rPr lang="en-US" dirty="0" smtClean="0"/>
              <a:t> spectrometer at </a:t>
            </a:r>
            <a:r>
              <a:rPr lang="en-US" dirty="0" err="1" smtClean="0"/>
              <a:t>Fermilab</a:t>
            </a:r>
            <a:r>
              <a:rPr lang="en-US" dirty="0" smtClean="0"/>
              <a:t> Main Injector High Intensity Frontier</a:t>
            </a:r>
          </a:p>
          <a:p>
            <a:r>
              <a:rPr lang="en-US" dirty="0" smtClean="0"/>
              <a:t>Experimental measurements</a:t>
            </a:r>
          </a:p>
          <a:p>
            <a:r>
              <a:rPr lang="en-US" dirty="0" smtClean="0"/>
              <a:t>Theoretical study of sensitivity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4052-0DA0-ED4F-9808-17EA7380FF4E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14" descr="http://www.treasury.gov.au/PublicationsAndMedia/Speeches/2010/%7E/media/Treasury/Publications%20and%20Media/Speeches/2010/Measuring%20what%20we%20do%20or%20doing%20what%20we%20measure/Images/slide_Page_05.ash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554" y="1295400"/>
            <a:ext cx="2603928" cy="237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0" y="3853943"/>
            <a:ext cx="7524750" cy="260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07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Scope Capture of MIP signal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0" y="1229699"/>
            <a:ext cx="6950791" cy="52473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87A86-6C5C-3F40-A5FB-673644B04148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04335" y="3251200"/>
            <a:ext cx="375434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RF bucket: 19nS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Rising T: &lt; 2nS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Trailing Time: &lt;5nS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Fast: clear signal within one RF bucket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Excellent S/B &gt; 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80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450" y="152399"/>
            <a:ext cx="46355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4 Mechanical Box Frames Assembled 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890" y="2422525"/>
            <a:ext cx="2174165" cy="21018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387F-2A4F-594F-B4DB-35A83AB97CCA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86956" y="794543"/>
            <a:ext cx="6356350" cy="4767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72" y="3736975"/>
            <a:ext cx="2477635" cy="2705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450" y="1269998"/>
            <a:ext cx="2634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in progress:</a:t>
            </a:r>
          </a:p>
          <a:p>
            <a:pPr marL="285750" indent="-285750">
              <a:buFontTx/>
              <a:buChar char="-"/>
            </a:pPr>
            <a:r>
              <a:rPr lang="en-US" dirty="0"/>
              <a:t>4</a:t>
            </a:r>
            <a:r>
              <a:rPr lang="en-US" dirty="0" smtClean="0"/>
              <a:t> more box frames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System integration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Fermilab</a:t>
            </a:r>
            <a:r>
              <a:rPr lang="en-US" dirty="0" smtClean="0"/>
              <a:t> safety review  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 rot="2885046">
            <a:off x="6526884" y="2878042"/>
            <a:ext cx="1400518" cy="302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7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LANL Standalone DAQ/Trigger Upgrade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EED0-279F-5943-BBB1-DA45560618DB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990600"/>
            <a:ext cx="8670704" cy="2793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820" y="3784599"/>
            <a:ext cx="4773180" cy="28108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34" y="3879459"/>
            <a:ext cx="42370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Test new DAQ readout scheme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Trigger algorithm development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Trigger firmware and system integration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Online monitoring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DAQ new readout R&amp;D: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Proof of principle achieved! 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Expected improvement ~15x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1028" y="535198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Kun’s</a:t>
            </a:r>
            <a:r>
              <a:rPr lang="en-US" dirty="0" smtClean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3377018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882065"/>
          </a:xfrm>
        </p:spPr>
        <p:txBody>
          <a:bodyPr/>
          <a:lstStyle/>
          <a:p>
            <a:r>
              <a:rPr lang="en-US" dirty="0" smtClean="0"/>
              <a:t>Detector Upgrade </a:t>
            </a:r>
            <a:r>
              <a:rPr lang="en-US" dirty="0" smtClean="0"/>
              <a:t>Status: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785" y="1736393"/>
            <a:ext cx="4038600" cy="473887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WLSF: Y-11 (200)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1 mm D, 1,000m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1.5 mm D, 1,000m</a:t>
            </a:r>
          </a:p>
          <a:p>
            <a:r>
              <a:rPr lang="en-US" dirty="0" smtClean="0"/>
              <a:t>Extruded scintillator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Produced at 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</a:p>
          <a:p>
            <a:r>
              <a:rPr lang="en-US" dirty="0" err="1" smtClean="0"/>
              <a:t>SiPMs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3x3mm, 600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S13360-3050CS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Gain ~ 1.7 x 10^6</a:t>
            </a:r>
          </a:p>
          <a:p>
            <a:r>
              <a:rPr lang="en-US" dirty="0" smtClean="0"/>
              <a:t>Mechanical support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80/20 Al frame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Assembly 50%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System integration 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Safety review</a:t>
            </a:r>
            <a:r>
              <a:rPr lang="en-US" dirty="0" smtClean="0"/>
              <a:t> 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5232" y="1642399"/>
            <a:ext cx="4275043" cy="449170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VME and Control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 VME crate + Linux CPU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1 Linux computer</a:t>
            </a:r>
          </a:p>
          <a:p>
            <a:r>
              <a:rPr lang="en-US" dirty="0" smtClean="0"/>
              <a:t>New V1495 boards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4</a:t>
            </a:r>
            <a:r>
              <a:rPr lang="en-US" dirty="0" smtClean="0">
                <a:solidFill>
                  <a:srgbClr val="0000FF"/>
                </a:solidFill>
              </a:rPr>
              <a:t> V1495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12 daughter cards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Splitting Y-cables (12x2) </a:t>
            </a:r>
          </a:p>
          <a:p>
            <a:r>
              <a:rPr lang="en-US" dirty="0" smtClean="0"/>
              <a:t>E906 spares</a:t>
            </a:r>
          </a:p>
          <a:p>
            <a:pPr lvl="1"/>
            <a:r>
              <a:rPr lang="en-US" dirty="0" smtClean="0"/>
              <a:t>V1495, 4(LVL-0)+2</a:t>
            </a:r>
          </a:p>
          <a:p>
            <a:pPr lvl="1"/>
            <a:r>
              <a:rPr lang="en-US" dirty="0" smtClean="0"/>
              <a:t>Daughter cards, #?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DAQ upgrade 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Expected x15+ improvement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dirty="0" err="1">
                <a:solidFill>
                  <a:srgbClr val="FF6600"/>
                </a:solidFill>
              </a:rPr>
              <a:t>P</a:t>
            </a:r>
            <a:r>
              <a:rPr lang="en-US" dirty="0" err="1" smtClean="0">
                <a:solidFill>
                  <a:srgbClr val="FF6600"/>
                </a:solidFill>
              </a:rPr>
              <a:t>reamp+LVDS</a:t>
            </a:r>
            <a:r>
              <a:rPr lang="en-US" dirty="0" smtClean="0">
                <a:solidFill>
                  <a:srgbClr val="FF6600"/>
                </a:solidFill>
              </a:rPr>
              <a:t> digital board</a:t>
            </a: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Fermilab</a:t>
            </a:r>
            <a:r>
              <a:rPr lang="en-US" dirty="0" smtClean="0">
                <a:solidFill>
                  <a:srgbClr val="FF6600"/>
                </a:solidFill>
              </a:rPr>
              <a:t> stamp-</a:t>
            </a:r>
            <a:r>
              <a:rPr lang="en-US" dirty="0" err="1" smtClean="0">
                <a:solidFill>
                  <a:srgbClr val="FF6600"/>
                </a:solidFill>
              </a:rPr>
              <a:t>peramp</a:t>
            </a:r>
            <a:endParaRPr lang="en-US" dirty="0" smtClean="0"/>
          </a:p>
          <a:p>
            <a:pPr marL="57150" indent="0">
              <a:buNone/>
            </a:pP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F88D-46B8-A84E-9E86-B61B93B1F451}" type="datetime1">
              <a:rPr lang="en-US" smtClean="0"/>
              <a:t>10/20/16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33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2456" y="1077090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Trigger detector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65786" y="1077090"/>
            <a:ext cx="429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Readout &amp; DAQ integration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975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Dark Photon Physics Simulation and Sensitivity Study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683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A new MC simulation package developed</a:t>
            </a:r>
          </a:p>
          <a:p>
            <a:endParaRPr lang="en-US" dirty="0" smtClean="0"/>
          </a:p>
          <a:p>
            <a:r>
              <a:rPr lang="en-US" dirty="0" smtClean="0"/>
              <a:t>Updated theoretical model calculations</a:t>
            </a:r>
            <a:endParaRPr lang="en-US" dirty="0"/>
          </a:p>
          <a:p>
            <a:pPr lvl="1"/>
            <a:r>
              <a:rPr lang="en-US" dirty="0" smtClean="0"/>
              <a:t>Production channels</a:t>
            </a:r>
          </a:p>
          <a:p>
            <a:pPr lvl="1"/>
            <a:r>
              <a:rPr lang="en-US" dirty="0" smtClean="0"/>
              <a:t>Decay channels</a:t>
            </a:r>
          </a:p>
          <a:p>
            <a:pPr lvl="1"/>
            <a:r>
              <a:rPr lang="en-US" dirty="0" smtClean="0"/>
              <a:t>Collaboration with other leading theorists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63C5-0F70-4847-877A-7EBE2B943B37}" type="datetime1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13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74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</a:t>
            </a:r>
            <a:r>
              <a:rPr lang="en-US" sz="3200" dirty="0" smtClean="0"/>
              <a:t>Detection</a:t>
            </a:r>
            <a:r>
              <a:rPr lang="en-US" sz="3200" dirty="0" smtClean="0">
                <a:cs typeface="+mj-cs"/>
              </a:rPr>
              <a:t> 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Decay Channel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4F51-98CB-6D4B-AF85-45BEFCB324BA}" type="datetime1">
              <a:rPr lang="en-US" smtClean="0"/>
              <a:t>10/20/16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469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39" y="18818"/>
            <a:ext cx="8405861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Preliminary Results: Dark Photon Sensitivity </a:t>
            </a:r>
            <a:br>
              <a:rPr lang="en-US" sz="4000" dirty="0" smtClean="0"/>
            </a:br>
            <a:r>
              <a:rPr lang="en-US" sz="2800" dirty="0" smtClean="0">
                <a:solidFill>
                  <a:srgbClr val="000000"/>
                </a:solidFill>
              </a:rPr>
              <a:t>(parasitic run w/ E906/1039)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F903-9DCB-5245-9AAB-B1C055B16F2D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5541385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 Work in progress!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5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FY16: Scientific Impact to the Community 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E297-8A4F-B847-AE40-4E25DEF03F3A}" type="datetime1">
              <a:rPr lang="en-US" smtClean="0"/>
              <a:t>10/20/16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D7E8-DB72-5B4A-92C1-E0F780A53C87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79" y="3654160"/>
            <a:ext cx="4032481" cy="2576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778" y="1225152"/>
            <a:ext cx="44506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SLAC Dark Sectors Workshop: 4/28-30, 2016  </a:t>
            </a:r>
          </a:p>
          <a:p>
            <a:r>
              <a:rPr lang="en-US" dirty="0" smtClean="0"/>
              <a:t>- Community </a:t>
            </a:r>
            <a:r>
              <a:rPr lang="en-US" dirty="0" smtClean="0"/>
              <a:t>Report arXiv:1608.08632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report of </a:t>
            </a:r>
            <a:r>
              <a:rPr lang="en-US" dirty="0" err="1" smtClean="0"/>
              <a:t>Fermilab</a:t>
            </a:r>
            <a:r>
              <a:rPr lang="en-US" dirty="0" smtClean="0"/>
              <a:t> dark photon </a:t>
            </a:r>
          </a:p>
          <a:p>
            <a:r>
              <a:rPr lang="en-US" dirty="0" smtClean="0"/>
              <a:t>program to the community </a:t>
            </a:r>
          </a:p>
          <a:p>
            <a:r>
              <a:rPr lang="en-US" dirty="0" smtClean="0"/>
              <a:t>- Kun, Ming, Richard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1629" y="1247853"/>
            <a:ext cx="4140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BNL Dark </a:t>
            </a:r>
            <a:r>
              <a:rPr lang="en-US" dirty="0" smtClean="0"/>
              <a:t>Interactions: </a:t>
            </a:r>
            <a:r>
              <a:rPr lang="en-US" dirty="0" smtClean="0"/>
              <a:t>10/4-7, 2016</a:t>
            </a:r>
          </a:p>
          <a:p>
            <a:endParaRPr lang="en-US" dirty="0"/>
          </a:p>
          <a:p>
            <a:r>
              <a:rPr lang="en-US" dirty="0" smtClean="0"/>
              <a:t>Our </a:t>
            </a:r>
            <a:r>
              <a:rPr lang="en-US" dirty="0" err="1" smtClean="0"/>
              <a:t>Fermilab</a:t>
            </a:r>
            <a:r>
              <a:rPr lang="en-US" dirty="0" smtClean="0"/>
              <a:t> dark photon/Higgs program</a:t>
            </a:r>
          </a:p>
          <a:p>
            <a:r>
              <a:rPr lang="en-US" dirty="0" smtClean="0"/>
              <a:t> highlighted at opening plenary </a:t>
            </a:r>
            <a:r>
              <a:rPr lang="en-US" dirty="0" smtClean="0"/>
              <a:t>talk</a:t>
            </a:r>
            <a:endParaRPr lang="en-US" dirty="0" smtClean="0"/>
          </a:p>
          <a:p>
            <a:r>
              <a:rPr lang="en-US" dirty="0" smtClean="0"/>
              <a:t>- Two talks, by </a:t>
            </a:r>
            <a:r>
              <a:rPr lang="en-US" dirty="0" err="1" smtClean="0"/>
              <a:t>Arun</a:t>
            </a:r>
            <a:r>
              <a:rPr lang="en-US" dirty="0" smtClean="0"/>
              <a:t>, Ming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927" y="3677225"/>
            <a:ext cx="3830633" cy="255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3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dirty="0" smtClean="0"/>
              <a:t>Publications and Presentations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20800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SLAC Dark Sectors Physics Workshop, April, 2016</a:t>
            </a:r>
          </a:p>
          <a:p>
            <a:pPr lvl="1"/>
            <a:r>
              <a:rPr lang="en-US" dirty="0" smtClean="0"/>
              <a:t>Kun, Richard and Ming </a:t>
            </a:r>
          </a:p>
          <a:p>
            <a:pPr lvl="1"/>
            <a:r>
              <a:rPr lang="en-US" dirty="0" smtClean="0"/>
              <a:t>Community report whitepaper (arXiv:1608:08632)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BNL Dark Interaction Workshop, October, 2016</a:t>
            </a:r>
          </a:p>
          <a:p>
            <a:pPr lvl="1"/>
            <a:r>
              <a:rPr lang="en-US" dirty="0" err="1" smtClean="0"/>
              <a:t>Arun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SeaQuest</a:t>
            </a:r>
            <a:r>
              <a:rPr lang="en-US" dirty="0" smtClean="0"/>
              <a:t> student</a:t>
            </a:r>
            <a:r>
              <a:rPr lang="en-US" dirty="0" smtClean="0"/>
              <a:t>), Ming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Invited seminar at Caltech, November, 2015 </a:t>
            </a:r>
          </a:p>
          <a:p>
            <a:pPr lvl="1"/>
            <a:r>
              <a:rPr lang="en-US" dirty="0" smtClean="0"/>
              <a:t>Ming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Invited seminar at MIT,  ~early 2017 </a:t>
            </a:r>
          </a:p>
          <a:p>
            <a:pPr lvl="1"/>
            <a:r>
              <a:rPr lang="en-US" dirty="0" smtClean="0"/>
              <a:t>Ming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Invited review paper for Modern Physics Letters A (MPLA, World Scientific)</a:t>
            </a:r>
          </a:p>
          <a:p>
            <a:pPr lvl="1"/>
            <a:r>
              <a:rPr lang="en-US" dirty="0" smtClean="0"/>
              <a:t>Ming, in progress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preparation of a paper on updated sensitivity with latest calculations/simulations</a:t>
            </a:r>
          </a:p>
          <a:p>
            <a:pPr lvl="1"/>
            <a:r>
              <a:rPr lang="en-US" dirty="0" smtClean="0"/>
              <a:t>LDRD team + external collaborators (Toro et al.)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C6A2-93A7-074C-A391-EF32ADD6E53E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81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FY16 Progress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Met all FY16 milestones, and more!</a:t>
            </a:r>
          </a:p>
          <a:p>
            <a:pPr lvl="1"/>
            <a:r>
              <a:rPr lang="en-US" dirty="0" smtClean="0"/>
              <a:t>New MC simulation package </a:t>
            </a:r>
            <a:r>
              <a:rPr lang="en-US" dirty="0"/>
              <a:t>and DAQ </a:t>
            </a:r>
            <a:r>
              <a:rPr lang="en-US" dirty="0" smtClean="0"/>
              <a:t>Upgrade</a:t>
            </a:r>
            <a:endParaRPr lang="en-US" dirty="0"/>
          </a:p>
          <a:p>
            <a:pPr lvl="1"/>
            <a:r>
              <a:rPr lang="en-US" dirty="0"/>
              <a:t>Trigger detector R&amp;D and optimization</a:t>
            </a:r>
          </a:p>
          <a:p>
            <a:pPr lvl="1"/>
            <a:r>
              <a:rPr lang="en-US" dirty="0"/>
              <a:t>Trigger readout R&amp;D</a:t>
            </a:r>
          </a:p>
          <a:p>
            <a:pPr lvl="1"/>
            <a:r>
              <a:rPr lang="en-US" dirty="0"/>
              <a:t>Mechanical support </a:t>
            </a:r>
            <a:r>
              <a:rPr lang="en-US" dirty="0" smtClean="0"/>
              <a:t>frames R&amp;D</a:t>
            </a:r>
            <a:endParaRPr lang="en-US" dirty="0"/>
          </a:p>
          <a:p>
            <a:pPr lvl="1"/>
            <a:r>
              <a:rPr lang="en-US" dirty="0" smtClean="0"/>
              <a:t>Major hardware purchases </a:t>
            </a:r>
          </a:p>
          <a:p>
            <a:pPr lvl="1"/>
            <a:r>
              <a:rPr lang="en-US" dirty="0"/>
              <a:t>Completed LO calculation and </a:t>
            </a:r>
            <a:r>
              <a:rPr lang="en-US" dirty="0" smtClean="0"/>
              <a:t>more</a:t>
            </a:r>
            <a:endParaRPr lang="en-US" dirty="0"/>
          </a:p>
          <a:p>
            <a:pPr lvl="1"/>
            <a:r>
              <a:rPr lang="en-US" dirty="0" smtClean="0"/>
              <a:t>New </a:t>
            </a:r>
            <a:r>
              <a:rPr lang="en-US" dirty="0"/>
              <a:t>ideas </a:t>
            </a:r>
            <a:r>
              <a:rPr lang="en-US" dirty="0" smtClean="0"/>
              <a:t>developed for </a:t>
            </a:r>
            <a:r>
              <a:rPr lang="en-US" dirty="0"/>
              <a:t>the future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Recognized by the community as an important experiment </a:t>
            </a:r>
          </a:p>
          <a:p>
            <a:endParaRPr lang="en-US" dirty="0" smtClean="0"/>
          </a:p>
          <a:p>
            <a:r>
              <a:rPr lang="en-US" dirty="0" smtClean="0"/>
              <a:t>In good progress to meet FY-17 goals</a:t>
            </a:r>
          </a:p>
          <a:p>
            <a:pPr lvl="1"/>
            <a:r>
              <a:rPr lang="en-US" dirty="0" smtClean="0"/>
              <a:t>Experimental </a:t>
            </a:r>
          </a:p>
          <a:p>
            <a:pPr lvl="1"/>
            <a:r>
              <a:rPr lang="en-US" dirty="0" smtClean="0"/>
              <a:t>Theoretical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62FB-0A23-924C-9C87-A7ACD77A0C23}" type="datetime1">
              <a:rPr lang="en-US" smtClean="0"/>
              <a:t>10/20/16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7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LDRD Tasks &amp; Schedules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6759"/>
            <a:ext cx="9144000" cy="269642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810000" y="5403850"/>
            <a:ext cx="3479800" cy="488950"/>
          </a:xfrm>
          <a:prstGeom prst="wedgeRoundRectCallout">
            <a:avLst>
              <a:gd name="adj1" fmla="val -24389"/>
              <a:gd name="adj2" fmla="val -9687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Today, good work in progress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0BA-5EFF-3143-81BA-C8EFB9D9E131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59000" y="1745734"/>
            <a:ext cx="5009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FY16: Accomplished all milestones and more!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6300" y="4501634"/>
            <a:ext cx="21339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QCD </a:t>
            </a:r>
            <a:r>
              <a:rPr lang="en-US" sz="1200" dirty="0" err="1" smtClean="0"/>
              <a:t>resummation</a:t>
            </a:r>
            <a:r>
              <a:rPr lang="en-US" sz="1200" dirty="0" smtClean="0"/>
              <a:t> to all orders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806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LDRD Tasks &amp; Schedules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6759"/>
            <a:ext cx="9144000" cy="269642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810000" y="5403850"/>
            <a:ext cx="3479800" cy="488950"/>
          </a:xfrm>
          <a:prstGeom prst="wedgeRoundRectCallout">
            <a:avLst>
              <a:gd name="adj1" fmla="val -24389"/>
              <a:gd name="adj2" fmla="val -9687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Today, good work in progress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0BA-5EFF-3143-81BA-C8EFB9D9E131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40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59000" y="1745734"/>
            <a:ext cx="5009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FY16: Accomplished all milestones and more!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6300" y="4501634"/>
            <a:ext cx="21339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QCD </a:t>
            </a:r>
            <a:r>
              <a:rPr lang="en-US" sz="1200" dirty="0" err="1" smtClean="0"/>
              <a:t>resummation</a:t>
            </a:r>
            <a:r>
              <a:rPr lang="en-US" sz="1200" dirty="0" smtClean="0"/>
              <a:t> to all orders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472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FY17-FY18 and Beyond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FY-17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Complete DAQ upgrade for next run</a:t>
            </a:r>
          </a:p>
          <a:p>
            <a:pPr lvl="1"/>
            <a:r>
              <a:rPr lang="en-US" dirty="0" smtClean="0"/>
              <a:t>Early November  </a:t>
            </a:r>
          </a:p>
          <a:p>
            <a:r>
              <a:rPr lang="en-US" dirty="0"/>
              <a:t>T</a:t>
            </a:r>
            <a:r>
              <a:rPr lang="en-US" dirty="0" smtClean="0"/>
              <a:t>rigger detector installation and commissioning </a:t>
            </a:r>
          </a:p>
          <a:p>
            <a:pPr lvl="1"/>
            <a:r>
              <a:rPr lang="en-US" dirty="0" smtClean="0"/>
              <a:t>By early 2017 </a:t>
            </a:r>
          </a:p>
          <a:p>
            <a:r>
              <a:rPr lang="en-US" dirty="0" smtClean="0"/>
              <a:t>Parasitic data taking with E906</a:t>
            </a:r>
          </a:p>
          <a:p>
            <a:pPr lvl="1"/>
            <a:r>
              <a:rPr lang="en-US" dirty="0" smtClean="0"/>
              <a:t>Till summer 2017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FY-18 and beyond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Parasitic data taking with E1039 (polarized DY)</a:t>
            </a:r>
          </a:p>
          <a:p>
            <a:pPr lvl="1"/>
            <a:r>
              <a:rPr lang="en-US" dirty="0" smtClean="0"/>
              <a:t>Two years, FY18-19</a:t>
            </a:r>
          </a:p>
          <a:p>
            <a:r>
              <a:rPr lang="en-US" dirty="0" smtClean="0"/>
              <a:t>Physics data analysis</a:t>
            </a:r>
          </a:p>
          <a:p>
            <a:pPr lvl="1"/>
            <a:r>
              <a:rPr lang="en-US" dirty="0" smtClean="0"/>
              <a:t>FY17, 18 and 19 data sets</a:t>
            </a:r>
          </a:p>
          <a:p>
            <a:r>
              <a:rPr lang="en-US" dirty="0" smtClean="0"/>
              <a:t>Publications of preliminary results!</a:t>
            </a:r>
          </a:p>
          <a:p>
            <a:r>
              <a:rPr lang="en-US" dirty="0" smtClean="0"/>
              <a:t>Major discovery potential!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BFE5-29CE-8C4B-9DC1-5FAFAE53408B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1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New Ideas!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DABF-72C1-6446-AF43-BA4D63F7179E}" type="datetime1">
              <a:rPr lang="en-US" smtClean="0"/>
              <a:t>10/20/16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42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03810"/>
            <a:ext cx="6184900" cy="484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6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714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Higgs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46238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209259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High-mass:  hadrons, (5x)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0508" y="366307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0FCD-4358-3A41-AEA3-6FBDE99268F3}" type="datetime1">
              <a:rPr lang="en-US" smtClean="0"/>
              <a:t>10/20/16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43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945213" y="4387123"/>
            <a:ext cx="123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Electron ID 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upgrade!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6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812"/>
            <a:ext cx="8229600" cy="980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Projected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7578-B13B-024A-8A9F-9782E5AB80E4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44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640325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7454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E-1067 Future Upgrade: New Idea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100" dirty="0" smtClean="0">
                <a:solidFill>
                  <a:srgbClr val="0000FF"/>
                </a:solidFill>
              </a:rPr>
              <a:t>2018 ~ 2025+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287D-4D71-D144-8DBB-A92EF164EE33}" type="datetime1">
              <a:rPr lang="en-US" smtClean="0"/>
              <a:t>10/20/16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45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457200" y="5322454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Add </a:t>
            </a:r>
            <a:r>
              <a:rPr lang="en-US" dirty="0">
                <a:solidFill>
                  <a:schemeClr val="accent4"/>
                </a:solidFill>
              </a:rPr>
              <a:t>t</a:t>
            </a:r>
            <a:r>
              <a:rPr lang="en-US" dirty="0" smtClean="0">
                <a:solidFill>
                  <a:schemeClr val="accent4"/>
                </a:solidFill>
              </a:rPr>
              <a:t>racking detectors close to “target” to improve mass resolution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881256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 err="1" smtClean="0">
                <a:solidFill>
                  <a:srgbClr val="FF0000"/>
                </a:solidFill>
              </a:rPr>
              <a:t>EMCal</a:t>
            </a:r>
            <a:r>
              <a:rPr lang="en-US" dirty="0" smtClean="0">
                <a:solidFill>
                  <a:srgbClr val="FF0000"/>
                </a:solidFill>
              </a:rPr>
              <a:t>, PID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, h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 , π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00" y="4885526"/>
            <a:ext cx="2310853" cy="3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2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Displaced Low Mass Dark Photons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>
                <a:solidFill>
                  <a:srgbClr val="FF00FF"/>
                </a:solidFill>
              </a:rPr>
              <a:t>with </a:t>
            </a:r>
            <a:r>
              <a:rPr lang="en-US" altLang="zh-CN" sz="3100" dirty="0" err="1" smtClean="0">
                <a:solidFill>
                  <a:srgbClr val="FF00FF"/>
                </a:solidFill>
              </a:rPr>
              <a:t>EMCal</a:t>
            </a:r>
            <a:r>
              <a:rPr lang="en-US" altLang="zh-CN" sz="3100" dirty="0" smtClean="0">
                <a:solidFill>
                  <a:srgbClr val="FF00FF"/>
                </a:solidFill>
              </a:rPr>
              <a:t> </a:t>
            </a:r>
            <a:r>
              <a:rPr lang="en-US" sz="3100" dirty="0">
                <a:solidFill>
                  <a:srgbClr val="FF00FF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PHENIX/RHIC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100+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runs</a:t>
            </a:r>
          </a:p>
          <a:p>
            <a:pPr lvl="1"/>
            <a:r>
              <a:rPr lang="en-US" dirty="0" smtClean="0"/>
              <a:t>2018+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9A5F-0160-4F4A-9257-384F4720CDCC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00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9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67"/>
            <a:ext cx="8229600" cy="75851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from PHENIX/RHIC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96" y="926756"/>
            <a:ext cx="4930527" cy="195366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EMCal</a:t>
            </a:r>
            <a:r>
              <a:rPr lang="en-US" dirty="0" smtClean="0"/>
              <a:t> sectors are available from PHENIX experiment at RHIC, ~end of 2016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sector: </a:t>
            </a:r>
          </a:p>
          <a:p>
            <a:pPr lvl="2"/>
            <a:r>
              <a:rPr lang="en-US" dirty="0" smtClean="0"/>
              <a:t>2m x 4m, 18 (3x6)super modules</a:t>
            </a:r>
          </a:p>
          <a:p>
            <a:pPr lvl="2"/>
            <a:r>
              <a:rPr lang="en-US" dirty="0" smtClean="0"/>
              <a:t>Super module = 36 modules; Module = 4 towers </a:t>
            </a:r>
          </a:p>
          <a:p>
            <a:pPr lvl="2"/>
            <a:r>
              <a:rPr lang="en-US" dirty="0" smtClean="0"/>
              <a:t>36 x 4 x 18 = 2592 channels</a:t>
            </a:r>
          </a:p>
          <a:p>
            <a:pPr lvl="2"/>
            <a:r>
              <a:rPr lang="en-US" dirty="0" smtClean="0"/>
              <a:t>Could gang 2x2 (or 3x3) into one ADC/TDC readout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624485" y="1351001"/>
            <a:ext cx="2857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- </a:t>
            </a:r>
            <a:r>
              <a:rPr lang="en-US" i="1" dirty="0" err="1" smtClean="0"/>
              <a:t>dE</a:t>
            </a:r>
            <a:r>
              <a:rPr lang="en-US" i="1" dirty="0" smtClean="0"/>
              <a:t>/E = 8.1%/</a:t>
            </a:r>
            <a:r>
              <a:rPr lang="en-US" i="1" dirty="0" err="1" smtClean="0"/>
              <a:t>sqrt</a:t>
            </a:r>
            <a:r>
              <a:rPr lang="en-US" i="1" dirty="0" smtClean="0"/>
              <a:t>(E) + 2.1%</a:t>
            </a:r>
          </a:p>
          <a:p>
            <a:r>
              <a:rPr lang="en-US" i="1" dirty="0" smtClean="0"/>
              <a:t>- </a:t>
            </a:r>
            <a:r>
              <a:rPr lang="en-US" i="1" dirty="0" err="1" smtClean="0"/>
              <a:t>dT</a:t>
            </a:r>
            <a:r>
              <a:rPr lang="en-US" i="1" dirty="0" smtClean="0"/>
              <a:t> &lt; 200 </a:t>
            </a:r>
            <a:r>
              <a:rPr lang="en-US" i="1" dirty="0" err="1" smtClean="0"/>
              <a:t>ps</a:t>
            </a:r>
            <a:endParaRPr lang="en-US" i="1" dirty="0" smtClean="0"/>
          </a:p>
          <a:p>
            <a:r>
              <a:rPr lang="en-US" i="1" dirty="0" smtClean="0"/>
              <a:t>- Excellent e/pi separation</a:t>
            </a:r>
            <a:endParaRPr lang="en-US" i="1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8F1C-E2D1-D141-BC15-E9BA94207E85}" type="datetime1">
              <a:rPr lang="en-US" smtClean="0"/>
              <a:t>10/20/16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 descr="IMG_59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485" y="2655207"/>
            <a:ext cx="2775857" cy="3701143"/>
          </a:xfrm>
          <a:prstGeom prst="rect">
            <a:avLst/>
          </a:prstGeom>
        </p:spPr>
      </p:pic>
      <p:pic>
        <p:nvPicPr>
          <p:cNvPr id="13" name="Picture 12" descr="PHENIX_EMCal_4SeaQue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50" y="2691492"/>
            <a:ext cx="4886477" cy="366485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019523" y="3879273"/>
            <a:ext cx="822477" cy="7850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87885" y="846282"/>
            <a:ext cx="293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Available in summer 2017 for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installation at </a:t>
            </a:r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4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1"/>
            <a:ext cx="8229600" cy="648669"/>
          </a:xfrm>
        </p:spPr>
        <p:txBody>
          <a:bodyPr>
            <a:noAutofit/>
          </a:bodyPr>
          <a:lstStyle/>
          <a:p>
            <a:r>
              <a:rPr lang="en-US" sz="3600" dirty="0" smtClean="0"/>
              <a:t>Impacts on the 2014 US P-5 Report 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3CA9-7F76-BE4C-8F3B-07A3017ABBE2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48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" y="854364"/>
            <a:ext cx="9144000" cy="4579896"/>
            <a:chOff x="0" y="1320430"/>
            <a:chExt cx="9144000" cy="4579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20430"/>
              <a:ext cx="9144000" cy="4579896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5201785" y="1855672"/>
              <a:ext cx="285669" cy="29660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335121" y="2448879"/>
              <a:ext cx="285669" cy="28929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7680998" y="3034480"/>
              <a:ext cx="285669" cy="2813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ropped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25" y="1229157"/>
            <a:ext cx="2182847" cy="129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835" y="5711979"/>
            <a:ext cx="8947332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E1067/</a:t>
            </a:r>
            <a:r>
              <a:rPr lang="en-US" sz="20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SeaQuest</a:t>
            </a:r>
            <a:r>
              <a:rPr lang="en-US" sz="20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: Great Discovery Opportunities at the </a:t>
            </a:r>
            <a:r>
              <a:rPr lang="en-US" sz="20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Fermilab</a:t>
            </a:r>
            <a:r>
              <a:rPr lang="en-US" sz="20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 Intensity Frontier!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7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01" y="105434"/>
            <a:ext cx="5000240" cy="838737"/>
          </a:xfrm>
        </p:spPr>
        <p:txBody>
          <a:bodyPr>
            <a:normAutofit/>
          </a:bodyPr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 (LDRD</a:t>
            </a:r>
            <a:r>
              <a:rPr lang="en-US" b="1" i="1" dirty="0" smtClean="0">
                <a:solidFill>
                  <a:srgbClr val="FF0000"/>
                </a:solidFill>
              </a:rPr>
              <a:t>) on track!</a:t>
            </a:r>
            <a:endParaRPr lang="en-US" b="1" i="1" dirty="0" smtClean="0">
              <a:solidFill>
                <a:srgbClr val="FF0000"/>
              </a:solidFill>
            </a:endParaRPr>
          </a:p>
          <a:p>
            <a:pPr lvl="1"/>
            <a:r>
              <a:rPr lang="en-US" b="1" i="1" dirty="0" smtClean="0">
                <a:solidFill>
                  <a:srgbClr val="0000FF"/>
                </a:solidFill>
              </a:rPr>
              <a:t>Completed all FY16 milestones</a:t>
            </a:r>
          </a:p>
          <a:p>
            <a:pPr lvl="1"/>
            <a:r>
              <a:rPr lang="en-US" b="1" i="1" dirty="0" smtClean="0">
                <a:solidFill>
                  <a:srgbClr val="0000FF"/>
                </a:solidFill>
              </a:rPr>
              <a:t>On track to meet FY17 milestones</a:t>
            </a:r>
            <a:endParaRPr lang="en-US" b="1" i="1" dirty="0" smtClean="0">
              <a:solidFill>
                <a:srgbClr val="0000FF"/>
              </a:solidFill>
            </a:endParaRP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</a:t>
            </a:r>
            <a:r>
              <a:rPr lang="en-US" b="1" i="1" dirty="0" smtClean="0">
                <a:solidFill>
                  <a:srgbClr val="008000"/>
                </a:solidFill>
              </a:rPr>
              <a:t>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</a:t>
            </a:r>
            <a:r>
              <a:rPr lang="en-US" b="1" i="1" dirty="0" smtClean="0">
                <a:solidFill>
                  <a:srgbClr val="008000"/>
                </a:solidFill>
              </a:rPr>
              <a:t>parasitic data taking 2017-2019+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</a:p>
          <a:p>
            <a:pPr marL="0" indent="0">
              <a:buNone/>
            </a:pPr>
            <a:endParaRPr lang="en-US" b="1" i="1" dirty="0" smtClean="0"/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</a:t>
            </a:r>
            <a:r>
              <a:rPr lang="en-US" b="1" i="1" dirty="0" smtClean="0"/>
              <a:t>II (new ideas!)</a:t>
            </a:r>
            <a:endParaRPr lang="en-US" b="1" i="1" dirty="0" smtClean="0"/>
          </a:p>
          <a:p>
            <a:pPr lvl="1"/>
            <a:r>
              <a:rPr lang="en-US" b="1" i="1" dirty="0" smtClean="0"/>
              <a:t>Possible detector upgrade later, add electrons and hadrons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342F-873E-D346-82EE-F41555E0DB65}" type="datetime1">
              <a:rPr lang="en-US" smtClean="0"/>
              <a:t>10/20/16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7" name="Picture 26" descr="sensitivity_full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738" y="3009966"/>
            <a:ext cx="2047915" cy="183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8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3033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LDRD/ER Budget: 350K/year 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372778"/>
              </p:ext>
            </p:extLst>
          </p:nvPr>
        </p:nvGraphicFramePr>
        <p:xfrm>
          <a:off x="125465" y="1605501"/>
          <a:ext cx="8953838" cy="3506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" name="Worksheet" r:id="rId3" imgW="16471900" imgH="6451600" progId="Excel.Sheet.8">
                  <p:embed/>
                </p:oleObj>
              </mc:Choice>
              <mc:Fallback>
                <p:oleObj name="Worksheet" r:id="rId3" imgW="16471900" imgH="64516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465" y="1605501"/>
                        <a:ext cx="8953838" cy="3506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83AC9-4826-5F4F-BD52-A969C44C14DD}" type="datetime1">
              <a:rPr lang="en-US" smtClean="0"/>
              <a:t>10/20/16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4537" y="5504934"/>
            <a:ext cx="687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people get involved later at various R&amp;D and construction stages:</a:t>
            </a:r>
          </a:p>
          <a:p>
            <a:r>
              <a:rPr lang="en-US" dirty="0" smtClean="0"/>
              <a:t>Hubert, </a:t>
            </a:r>
            <a:r>
              <a:rPr lang="en-US" dirty="0" err="1" smtClean="0"/>
              <a:t>Sanghoon</a:t>
            </a:r>
            <a:r>
              <a:rPr lang="en-US" dirty="0" smtClean="0"/>
              <a:t>(PD), David(PD), </a:t>
            </a:r>
            <a:r>
              <a:rPr lang="en-US" dirty="0" err="1" smtClean="0"/>
              <a:t>Xinkun</a:t>
            </a:r>
            <a:r>
              <a:rPr lang="en-US" dirty="0"/>
              <a:t> </a:t>
            </a:r>
            <a:r>
              <a:rPr lang="en-US" dirty="0" smtClean="0"/>
              <a:t>(Student) et 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6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59CB-7137-0D4A-95CC-EA9084AA5FD0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7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members, ~60)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BE9F-98A3-E14D-8D65-A055A26ECA54}" type="datetime1">
              <a:rPr lang="en-US" smtClean="0"/>
              <a:t>10/20/16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51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3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86A2-FD75-AE45-A03E-BC1D06401259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634" y="499658"/>
            <a:ext cx="3760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New experiment!    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0779" y="493890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58479" y="2668460"/>
            <a:ext cx="3175736" cy="31700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LANL LDRD support: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- FY16-17-18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- $1M to implement 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the trigger/DAQ upgrade and theory development</a:t>
            </a: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 smtClean="0">
                <a:solidFill>
                  <a:srgbClr val="FF0000"/>
                </a:solidFill>
              </a:rPr>
              <a:t>Goals: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Trigger installed, 2017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Physics run, 2017-18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Preliminary results 2018! 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2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 LDRD/ER 1st Year Progress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5245-9355-CD45-AF19-9B08D024FC55}" type="datetime1">
              <a:rPr lang="en-US" smtClean="0"/>
              <a:t>10/20/16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424153" y="3591385"/>
            <a:ext cx="1215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 ID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required!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5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E906 Run 2 </a:t>
            </a:r>
            <a:r>
              <a:rPr lang="en-US" dirty="0"/>
              <a:t>D</a:t>
            </a:r>
            <a:r>
              <a:rPr lang="en-US" dirty="0" smtClean="0"/>
              <a:t>ata: </a:t>
            </a:r>
            <a:r>
              <a:rPr lang="en-US" dirty="0" err="1" smtClean="0"/>
              <a:t>Dimuon</a:t>
            </a:r>
            <a:r>
              <a:rPr lang="en-US" dirty="0" smtClean="0"/>
              <a:t> Invariant Mass and Reconstructed Z-Vertex</a:t>
            </a:r>
            <a:endParaRPr lang="en-US" dirty="0"/>
          </a:p>
        </p:txBody>
      </p:sp>
      <p:pic>
        <p:nvPicPr>
          <p:cNvPr id="4" name="Picture 3" descr="z_vertex_e906_data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451" b="23883"/>
          <a:stretch/>
        </p:blipFill>
        <p:spPr>
          <a:xfrm>
            <a:off x="4652033" y="1819656"/>
            <a:ext cx="4491967" cy="28292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03925" y="2747686"/>
            <a:ext cx="646403" cy="1382515"/>
            <a:chOff x="3686254" y="1920686"/>
            <a:chExt cx="712469" cy="333025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686254" y="1920686"/>
              <a:ext cx="0" cy="333025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Arrow 6"/>
            <p:cNvSpPr/>
            <p:nvPr/>
          </p:nvSpPr>
          <p:spPr>
            <a:xfrm>
              <a:off x="3686254" y="3128890"/>
              <a:ext cx="712469" cy="991331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0023" y="4824501"/>
            <a:ext cx="4232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Trigger and event selection optimized</a:t>
            </a:r>
          </a:p>
          <a:p>
            <a:r>
              <a:rPr lang="en-US" dirty="0" smtClean="0"/>
              <a:t>for high-mass </a:t>
            </a:r>
            <a:r>
              <a:rPr lang="en-US" dirty="0" err="1" smtClean="0"/>
              <a:t>dimuons</a:t>
            </a:r>
            <a:r>
              <a:rPr lang="en-US" dirty="0" smtClean="0"/>
              <a:t>, mass &gt; 2.5GeV ;</a:t>
            </a:r>
          </a:p>
          <a:p>
            <a:endParaRPr lang="en-US" dirty="0" smtClean="0"/>
          </a:p>
          <a:p>
            <a:r>
              <a:rPr lang="en-US" dirty="0"/>
              <a:t>L</a:t>
            </a:r>
            <a:r>
              <a:rPr lang="en-US" dirty="0" smtClean="0"/>
              <a:t>ow-mass </a:t>
            </a:r>
            <a:r>
              <a:rPr lang="en-US" dirty="0" err="1" smtClean="0"/>
              <a:t>dimuons</a:t>
            </a:r>
            <a:r>
              <a:rPr lang="en-US" dirty="0"/>
              <a:t> </a:t>
            </a:r>
            <a:r>
              <a:rPr lang="en-US" dirty="0" smtClean="0"/>
              <a:t>are rejected by trigger.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0785" y="4834566"/>
            <a:ext cx="3841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event z-</a:t>
            </a:r>
            <a:r>
              <a:rPr lang="en-US" dirty="0" err="1" smtClean="0"/>
              <a:t>vtx</a:t>
            </a:r>
            <a:r>
              <a:rPr lang="en-US" dirty="0" smtClean="0"/>
              <a:t> distributions</a:t>
            </a:r>
          </a:p>
          <a:p>
            <a:r>
              <a:rPr lang="en-US" dirty="0"/>
              <a:t>a</a:t>
            </a:r>
            <a:r>
              <a:rPr lang="en-US" dirty="0" smtClean="0"/>
              <a:t>fter</a:t>
            </a:r>
            <a:r>
              <a:rPr lang="en-US" dirty="0" smtClean="0">
                <a:solidFill>
                  <a:srgbClr val="FF0000"/>
                </a:solidFill>
              </a:rPr>
              <a:t> target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0000FF"/>
                </a:solidFill>
              </a:rPr>
              <a:t>dump</a:t>
            </a:r>
            <a:r>
              <a:rPr lang="en-US" dirty="0" smtClean="0"/>
              <a:t> separation; </a:t>
            </a:r>
          </a:p>
          <a:p>
            <a:endParaRPr lang="en-US" dirty="0"/>
          </a:p>
          <a:p>
            <a:r>
              <a:rPr lang="en-US" dirty="0" smtClean="0"/>
              <a:t>No events observed beyond Z-</a:t>
            </a:r>
            <a:r>
              <a:rPr lang="en-US" dirty="0" err="1" smtClean="0"/>
              <a:t>vtx</a:t>
            </a:r>
            <a:r>
              <a:rPr lang="en-US" dirty="0" smtClean="0"/>
              <a:t> &gt; 2m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2110" y="1806096"/>
            <a:ext cx="4381500" cy="2842850"/>
            <a:chOff x="152110" y="1806096"/>
            <a:chExt cx="4381500" cy="2842850"/>
          </a:xfrm>
        </p:grpSpPr>
        <p:pic>
          <p:nvPicPr>
            <p:cNvPr id="3" name="Picture 2" descr="mass_fit_dump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110" y="1806096"/>
              <a:ext cx="4381500" cy="28428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073042" y="2113501"/>
              <a:ext cx="131318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J/Psi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Psi’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>
                  <a:solidFill>
                    <a:srgbClr val="FF00FF"/>
                  </a:solidFill>
                </a:rPr>
                <a:t>Drell</a:t>
              </a:r>
              <a:r>
                <a:rPr lang="en-US" dirty="0" smtClean="0">
                  <a:solidFill>
                    <a:srgbClr val="FF00FF"/>
                  </a:solidFill>
                </a:rPr>
                <a:t>-Yan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/>
                <a:t>Rndm</a:t>
              </a:r>
              <a:endParaRPr lang="en-US" dirty="0" smtClean="0"/>
            </a:p>
            <a:p>
              <a:endParaRPr lang="en-US" dirty="0"/>
            </a:p>
          </p:txBody>
        </p: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2DB1-54E4-624E-8DDE-9D0641D5BD68}" type="datetime1">
              <a:rPr lang="en-US" smtClean="0"/>
              <a:t>10/20/16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0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963612"/>
          </a:xfrm>
        </p:spPr>
        <p:txBody>
          <a:bodyPr>
            <a:normAutofit/>
          </a:bodyPr>
          <a:lstStyle/>
          <a:p>
            <a:r>
              <a:rPr lang="en-US" dirty="0" smtClean="0"/>
              <a:t>Production Scintillator Bars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233488"/>
            <a:ext cx="7505700" cy="534044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59E49-8835-814B-A247-A09D7E94159C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55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5915" y="2635250"/>
            <a:ext cx="2775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Produced:</a:t>
            </a:r>
          </a:p>
          <a:p>
            <a:endParaRPr lang="en-US" dirty="0"/>
          </a:p>
          <a:p>
            <a:r>
              <a:rPr lang="en-US" dirty="0" smtClean="0"/>
              <a:t>ST</a:t>
            </a:r>
            <a:r>
              <a:rPr lang="en-US" dirty="0"/>
              <a:t>-1: 350(320), 1x1x80 cm </a:t>
            </a:r>
          </a:p>
          <a:p>
            <a:r>
              <a:rPr lang="en-US" dirty="0" smtClean="0"/>
              <a:t>ST-2: 240(200), 2x2x100 cm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1" y="842527"/>
            <a:ext cx="3962400" cy="35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5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0"/>
            <a:ext cx="8229600" cy="1143000"/>
          </a:xfrm>
        </p:spPr>
        <p:txBody>
          <a:bodyPr/>
          <a:lstStyle/>
          <a:p>
            <a:r>
              <a:rPr lang="en-US" dirty="0" smtClean="0"/>
              <a:t>Production SIPMs etc.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E2D0F-4E57-7746-9D3B-7A142857900F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664" y="1227666"/>
            <a:ext cx="6854335" cy="486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52134"/>
            <a:ext cx="1736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SiPMS</a:t>
            </a:r>
            <a:r>
              <a:rPr lang="en-US" dirty="0" smtClean="0"/>
              <a:t>, 600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Cables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Power supply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5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 Upgrade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Current E906 mode</a:t>
            </a:r>
          </a:p>
          <a:p>
            <a:pPr lvl="1"/>
            <a:r>
              <a:rPr lang="en-US" dirty="0" smtClean="0"/>
              <a:t>Log event on every trigger</a:t>
            </a:r>
          </a:p>
          <a:p>
            <a:pPr lvl="1"/>
            <a:r>
              <a:rPr lang="en-US" dirty="0" smtClean="0"/>
              <a:t>Store each event on disk at each trigger </a:t>
            </a:r>
          </a:p>
          <a:p>
            <a:pPr lvl="1"/>
            <a:endParaRPr lang="en-US" dirty="0"/>
          </a:p>
          <a:p>
            <a:r>
              <a:rPr lang="en-US" dirty="0" smtClean="0"/>
              <a:t>New DAQ mode</a:t>
            </a:r>
          </a:p>
          <a:p>
            <a:pPr lvl="1"/>
            <a:r>
              <a:rPr lang="en-US" dirty="0" smtClean="0"/>
              <a:t>Store event on buffer during the spill ~4 Sec</a:t>
            </a:r>
          </a:p>
          <a:p>
            <a:pPr lvl="1"/>
            <a:r>
              <a:rPr lang="en-US" dirty="0" smtClean="0"/>
              <a:t>Send data to disk when no beam, ~56 Sec </a:t>
            </a:r>
          </a:p>
          <a:p>
            <a:pPr lvl="1"/>
            <a:r>
              <a:rPr lang="en-US" dirty="0" smtClean="0"/>
              <a:t>Low dead time </a:t>
            </a:r>
          </a:p>
          <a:p>
            <a:pPr lvl="1"/>
            <a:r>
              <a:rPr lang="en-US" dirty="0" smtClean="0"/>
              <a:t>High bandwidth 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7B0D-7991-0841-A4F7-71DF78952A43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45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DAQ and Trigger Upgrade R&amp;D Tasks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448" y="1417638"/>
            <a:ext cx="5803352" cy="49387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Improve the DAQ bandwidth </a:t>
            </a:r>
          </a:p>
          <a:p>
            <a:pPr lvl="1"/>
            <a:r>
              <a:rPr lang="en-US" dirty="0" err="1" smtClean="0"/>
              <a:t>Xinkun</a:t>
            </a:r>
            <a:r>
              <a:rPr lang="en-US" dirty="0" smtClean="0"/>
              <a:t>, Kun, Grass, Dave C. et 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Trigger upgrade </a:t>
            </a:r>
          </a:p>
          <a:p>
            <a:pPr lvl="1"/>
            <a:r>
              <a:rPr lang="en-US" dirty="0" smtClean="0"/>
              <a:t>Build scintillator based displaced </a:t>
            </a:r>
            <a:r>
              <a:rPr lang="en-US" dirty="0" err="1" smtClean="0"/>
              <a:t>dimuon</a:t>
            </a:r>
            <a:r>
              <a:rPr lang="en-US" dirty="0" smtClean="0"/>
              <a:t> trigger detectors</a:t>
            </a:r>
          </a:p>
          <a:p>
            <a:pPr lvl="2"/>
            <a:r>
              <a:rPr lang="en-US" dirty="0" smtClean="0"/>
              <a:t>Mechanical assembly and support structure </a:t>
            </a:r>
          </a:p>
          <a:p>
            <a:pPr lvl="2"/>
            <a:r>
              <a:rPr lang="en-US" dirty="0" smtClean="0"/>
              <a:t>Readout integration </a:t>
            </a:r>
          </a:p>
          <a:p>
            <a:pPr lvl="1"/>
            <a:r>
              <a:rPr lang="en-US" dirty="0" smtClean="0"/>
              <a:t>Develop trigger firmware for displaced vertex</a:t>
            </a:r>
          </a:p>
          <a:p>
            <a:pPr lvl="2"/>
            <a:r>
              <a:rPr lang="en-US" dirty="0" smtClean="0"/>
              <a:t>V1495 </a:t>
            </a:r>
          </a:p>
          <a:p>
            <a:pPr lvl="1"/>
            <a:r>
              <a:rPr lang="en-US" dirty="0" smtClean="0"/>
              <a:t>Can use more help</a:t>
            </a:r>
          </a:p>
          <a:p>
            <a:pPr lvl="1"/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 Standalone DAQ – a sandbox</a:t>
            </a:r>
          </a:p>
          <a:p>
            <a:pPr lvl="1"/>
            <a:r>
              <a:rPr lang="en-US" dirty="0" smtClean="0"/>
              <a:t>DAQ improvement </a:t>
            </a:r>
          </a:p>
          <a:p>
            <a:pPr lvl="1"/>
            <a:r>
              <a:rPr lang="en-US" dirty="0" smtClean="0"/>
              <a:t>Trigger algorithm development (Byron Roe, Daniel Morton, Kun et al) </a:t>
            </a:r>
          </a:p>
          <a:p>
            <a:pPr lvl="1"/>
            <a:r>
              <a:rPr lang="en-US" dirty="0" smtClean="0"/>
              <a:t>Trigger firmware and DAQ integration (LANL)</a:t>
            </a:r>
          </a:p>
          <a:p>
            <a:pPr lvl="1"/>
            <a:r>
              <a:rPr lang="en-US" dirty="0" smtClean="0"/>
              <a:t>Can use more help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3" y="1417638"/>
            <a:ext cx="3640667" cy="167375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6739-0F3B-514A-AE99-7F8F568DC895}" type="datetime1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58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820" y="3784599"/>
            <a:ext cx="4773180" cy="281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3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125" y="14893"/>
            <a:ext cx="4448077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 Standalone DAQ</a:t>
            </a:r>
            <a:r>
              <a:rPr lang="en-US" sz="3600" dirty="0"/>
              <a:t> </a:t>
            </a:r>
            <a:r>
              <a:rPr lang="en-US" sz="3600" dirty="0" smtClean="0"/>
              <a:t>for Trigger Development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00D3-B902-0444-8C24-CD5DE23207B1}" type="datetime1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59</a:t>
            </a:fld>
            <a:endParaRPr lang="en-US"/>
          </a:p>
        </p:txBody>
      </p:sp>
      <p:pic>
        <p:nvPicPr>
          <p:cNvPr id="9" name="Picture 8" descr="20150226_1103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1" y="1157893"/>
            <a:ext cx="4238494" cy="2384153"/>
          </a:xfrm>
          <a:prstGeom prst="rect">
            <a:avLst/>
          </a:prstGeom>
        </p:spPr>
      </p:pic>
      <p:pic>
        <p:nvPicPr>
          <p:cNvPr id="10" name="Picture 9" descr="20150226_1100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378" y="2970212"/>
            <a:ext cx="6911622" cy="3887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863" y="263476"/>
            <a:ext cx="4147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PC/Linux: </a:t>
            </a:r>
            <a:r>
              <a:rPr lang="en-US" dirty="0" err="1" smtClean="0"/>
              <a:t>Jlab</a:t>
            </a:r>
            <a:r>
              <a:rPr lang="en-US" dirty="0" smtClean="0"/>
              <a:t> CODA, Ethernet 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CPU MVME5500: old </a:t>
            </a:r>
            <a:r>
              <a:rPr lang="en-US" dirty="0" err="1" smtClean="0"/>
              <a:t>VxWork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“TS” SIS3200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TDC-II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pulse generator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V1495 L1 Trigger “development </a:t>
            </a:r>
            <a:r>
              <a:rPr lang="en-US" dirty="0" err="1" smtClean="0">
                <a:solidFill>
                  <a:srgbClr val="FF0000"/>
                </a:solidFill>
              </a:rPr>
              <a:t>brd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Windows PC: </a:t>
            </a:r>
            <a:r>
              <a:rPr lang="en-US" dirty="0" err="1" smtClean="0">
                <a:solidFill>
                  <a:srgbClr val="FF0000"/>
                </a:solidFill>
              </a:rPr>
              <a:t>Altara</a:t>
            </a:r>
            <a:r>
              <a:rPr lang="en-US" dirty="0" smtClean="0">
                <a:solidFill>
                  <a:srgbClr val="FF0000"/>
                </a:solidFill>
              </a:rPr>
              <a:t> FPGA programing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17" y="3974483"/>
            <a:ext cx="22240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-CNTRL</a:t>
            </a:r>
          </a:p>
          <a:p>
            <a:r>
              <a:rPr lang="en-US" dirty="0" smtClean="0"/>
              <a:t>-SIS3200, as TS 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-V1495, trigger inputs</a:t>
            </a:r>
          </a:p>
          <a:p>
            <a:r>
              <a:rPr lang="en-US" dirty="0"/>
              <a:t> </a:t>
            </a:r>
            <a:r>
              <a:rPr lang="en-US" dirty="0" smtClean="0"/>
              <a:t> at least 4</a:t>
            </a:r>
          </a:p>
          <a:p>
            <a:r>
              <a:rPr lang="en-US" dirty="0" smtClean="0"/>
              <a:t>-V1495 as trigger </a:t>
            </a:r>
          </a:p>
          <a:p>
            <a:r>
              <a:rPr lang="en-US" dirty="0" smtClean="0"/>
              <a:t>pattern emulator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75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455"/>
            <a:ext cx="8229600" cy="1143000"/>
          </a:xfrm>
        </p:spPr>
        <p:txBody>
          <a:bodyPr/>
          <a:lstStyle/>
          <a:p>
            <a:r>
              <a:rPr lang="en-US" dirty="0" smtClean="0"/>
              <a:t>People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2796"/>
            <a:ext cx="8229600" cy="499355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Experimental efforts (P-25)</a:t>
            </a:r>
          </a:p>
          <a:p>
            <a:pPr lvl="1"/>
            <a:r>
              <a:rPr lang="en-US" dirty="0" smtClean="0"/>
              <a:t>Ming Liu, Kun Liu(PD, Staff), Pat </a:t>
            </a:r>
            <a:r>
              <a:rPr lang="en-US" dirty="0" err="1" smtClean="0"/>
              <a:t>McGaughey</a:t>
            </a:r>
            <a:r>
              <a:rPr lang="en-US" dirty="0" smtClean="0"/>
              <a:t>, Hubert van </a:t>
            </a:r>
            <a:r>
              <a:rPr lang="en-US" dirty="0" err="1" smtClean="0"/>
              <a:t>Hecke</a:t>
            </a:r>
            <a:r>
              <a:rPr lang="en-US" dirty="0" smtClean="0"/>
              <a:t>, </a:t>
            </a:r>
            <a:r>
              <a:rPr lang="en-US" dirty="0" err="1" smtClean="0"/>
              <a:t>Sanghoon</a:t>
            </a:r>
            <a:r>
              <a:rPr lang="en-US" dirty="0" smtClean="0"/>
              <a:t> Lim(PD), Richard Van de Water, Grass Wang(PD), </a:t>
            </a:r>
            <a:r>
              <a:rPr lang="en-US" dirty="0" err="1" smtClean="0"/>
              <a:t>Xinkun</a:t>
            </a:r>
            <a:r>
              <a:rPr lang="en-US" dirty="0" smtClean="0"/>
              <a:t> Chu (Student)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Theoretical effort (T-2)</a:t>
            </a:r>
          </a:p>
          <a:p>
            <a:pPr lvl="1"/>
            <a:r>
              <a:rPr lang="en-US" dirty="0" err="1" smtClean="0"/>
              <a:t>Zhongbo</a:t>
            </a:r>
            <a:r>
              <a:rPr lang="en-US" dirty="0" smtClean="0"/>
              <a:t> Kang</a:t>
            </a:r>
          </a:p>
          <a:p>
            <a:pPr lvl="1"/>
            <a:r>
              <a:rPr lang="en-US" dirty="0" smtClean="0"/>
              <a:t>Vincenzo </a:t>
            </a:r>
            <a:r>
              <a:rPr lang="en-US" dirty="0" err="1" smtClean="0"/>
              <a:t>Cirigliano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External collaborators 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/</a:t>
            </a:r>
            <a:r>
              <a:rPr lang="en-US" dirty="0" err="1" smtClean="0"/>
              <a:t>SeaQuest</a:t>
            </a:r>
            <a:endParaRPr lang="en-US" dirty="0"/>
          </a:p>
          <a:p>
            <a:pPr lvl="1"/>
            <a:r>
              <a:rPr lang="en-US" dirty="0" smtClean="0"/>
              <a:t>BNL/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SLAC/N. Toro, P. Schuster</a:t>
            </a:r>
          </a:p>
          <a:p>
            <a:pPr lvl="1"/>
            <a:r>
              <a:rPr lang="en-US" dirty="0" smtClean="0"/>
              <a:t>Caltech/Y. Zhang  </a:t>
            </a:r>
          </a:p>
          <a:p>
            <a:pPr lvl="1"/>
            <a:r>
              <a:rPr lang="en-US" dirty="0" smtClean="0"/>
              <a:t>Univ. Cincinnati/S. </a:t>
            </a:r>
            <a:r>
              <a:rPr lang="en-US" dirty="0" err="1" smtClean="0"/>
              <a:t>Gori</a:t>
            </a:r>
            <a:endParaRPr lang="en-US" dirty="0" smtClean="0"/>
          </a:p>
          <a:p>
            <a:pPr lvl="1"/>
            <a:r>
              <a:rPr lang="en-US" dirty="0" smtClean="0"/>
              <a:t>And more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640" y="2629568"/>
            <a:ext cx="3413760" cy="359343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28CB-D476-F54E-BCE0-3D16731AF619}" type="datetime1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DAQ and Trigger Test Stand at </a:t>
            </a:r>
            <a:r>
              <a:rPr lang="en-US" dirty="0" err="1" smtClean="0"/>
              <a:t>Fermilab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1417638"/>
            <a:ext cx="7200900" cy="539700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7189-0B84-FD4A-AD08-F593709462E0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2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V1495 Trigger Logic Unit R&amp;D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954" y="1303338"/>
            <a:ext cx="5753572" cy="54403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5971-F523-0742-A7A4-101FB09BFE61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9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More on </a:t>
            </a:r>
            <a:r>
              <a:rPr lang="en-US" sz="3200" dirty="0" err="1" smtClean="0"/>
              <a:t>Scintillator+WLSF</a:t>
            </a:r>
            <a:r>
              <a:rPr lang="en-US" sz="3200" dirty="0" smtClean="0"/>
              <a:t> Efficiency Study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67" y="1084299"/>
            <a:ext cx="7289800" cy="546125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F589-5A14-9449-B236-9B8452B288EA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5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024"/>
            <a:ext cx="8229600" cy="1143000"/>
          </a:xfrm>
        </p:spPr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I-V and Gain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179286"/>
            <a:ext cx="7874000" cy="53430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2610-7CDE-DA49-A865-E201B305AE95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8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SiPM</a:t>
            </a:r>
            <a:r>
              <a:rPr lang="en-US" sz="3600" dirty="0" smtClean="0"/>
              <a:t> Radiation Damage Study at </a:t>
            </a:r>
            <a:r>
              <a:rPr lang="en-US" sz="3600" dirty="0" err="1" smtClean="0"/>
              <a:t>Fermilab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422C-E452-E144-8D90-FAEC1D6E6C69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64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73600" y="1323473"/>
            <a:ext cx="40132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After </a:t>
            </a:r>
            <a:r>
              <a:rPr lang="en-US" dirty="0" smtClean="0"/>
              <a:t>24 </a:t>
            </a:r>
            <a:r>
              <a:rPr lang="en-US" dirty="0"/>
              <a:t>days </a:t>
            </a:r>
            <a:r>
              <a:rPr lang="en-US" dirty="0" smtClean="0"/>
              <a:t>exposure (~10% of total)</a:t>
            </a:r>
            <a:endParaRPr lang="en-US" dirty="0"/>
          </a:p>
          <a:p>
            <a:r>
              <a:rPr lang="en-US" dirty="0" smtClean="0"/>
              <a:t>~100nA </a:t>
            </a:r>
            <a:r>
              <a:rPr lang="en-US" dirty="0"/>
              <a:t>at 54V</a:t>
            </a:r>
          </a:p>
          <a:p>
            <a:r>
              <a:rPr lang="en-US" dirty="0" smtClean="0"/>
              <a:t>~400nA </a:t>
            </a:r>
            <a:r>
              <a:rPr lang="en-US" dirty="0"/>
              <a:t>at 56V</a:t>
            </a:r>
          </a:p>
          <a:p>
            <a:r>
              <a:rPr lang="en-US" dirty="0" smtClean="0"/>
              <a:t>~1,000nA </a:t>
            </a:r>
            <a:r>
              <a:rPr lang="en-US" dirty="0"/>
              <a:t>at </a:t>
            </a:r>
            <a:r>
              <a:rPr lang="en-US" dirty="0" smtClean="0"/>
              <a:t>58V</a:t>
            </a:r>
          </a:p>
          <a:p>
            <a:endParaRPr lang="en-US" dirty="0" smtClean="0"/>
          </a:p>
          <a:p>
            <a:r>
              <a:rPr lang="en-US" dirty="0" smtClean="0"/>
              <a:t>~ observed no change in gain (&lt;10%)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1323812"/>
            <a:ext cx="3479800" cy="2476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3888536"/>
            <a:ext cx="3606800" cy="25990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0" y="3077800"/>
            <a:ext cx="4591050" cy="327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27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93217" y="267890"/>
            <a:ext cx="8902218" cy="5268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800"/>
            </a:lvl1pPr>
          </a:lstStyle>
          <a:p>
            <a:r>
              <a:rPr dirty="0"/>
              <a:t>Two </a:t>
            </a:r>
            <a:r>
              <a:rPr lang="en-US" dirty="0"/>
              <a:t>P</a:t>
            </a:r>
            <a:r>
              <a:rPr lang="en-US" dirty="0" smtClean="0"/>
              <a:t>ossible </a:t>
            </a:r>
            <a:r>
              <a:rPr lang="en-US" dirty="0"/>
              <a:t>C</a:t>
            </a:r>
            <a:r>
              <a:rPr lang="en-US" dirty="0" smtClean="0"/>
              <a:t>onfigurations</a:t>
            </a:r>
            <a:r>
              <a:rPr dirty="0" smtClean="0"/>
              <a:t> </a:t>
            </a:r>
            <a:r>
              <a:rPr dirty="0"/>
              <a:t>and </a:t>
            </a:r>
            <a:r>
              <a:rPr lang="en-US" dirty="0"/>
              <a:t>T</a:t>
            </a:r>
            <a:r>
              <a:rPr lang="en-US" dirty="0" smtClean="0"/>
              <a:t>heir I</a:t>
            </a:r>
            <a:r>
              <a:rPr dirty="0" smtClean="0"/>
              <a:t>mpact</a:t>
            </a:r>
            <a:endParaRPr dirty="0"/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65</a:t>
            </a:fld>
            <a:endParaRPr/>
          </a:p>
        </p:txBody>
      </p:sp>
      <p:pic>
        <p:nvPicPr>
          <p:cNvPr id="170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512" y="1030730"/>
            <a:ext cx="5880430" cy="197913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6102942" y="1058771"/>
            <a:ext cx="3041058" cy="1795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28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sz="2000" dirty="0" smtClean="0"/>
              <a:t>Two configurations</a:t>
            </a:r>
            <a:r>
              <a:rPr sz="2000" dirty="0" smtClean="0"/>
              <a:t>:</a:t>
            </a:r>
            <a:endParaRPr sz="2000" dirty="0"/>
          </a:p>
          <a:p>
            <a:pPr algn="l">
              <a:defRPr sz="2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1200" dirty="0"/>
          </a:p>
          <a:p>
            <a:pPr algn="l">
              <a:defRPr sz="2800"/>
            </a:pPr>
            <a:r>
              <a:rPr sz="1600" i="1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Option </a:t>
            </a:r>
            <a:r>
              <a:rPr lang="en-US" sz="1600" i="1" dirty="0" smtClean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I</a:t>
            </a:r>
            <a:r>
              <a:rPr sz="1600" dirty="0" smtClean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:</a:t>
            </a:r>
            <a:r>
              <a:rPr sz="1600" dirty="0" smtClean="0"/>
              <a:t> </a:t>
            </a:r>
            <a:r>
              <a:rPr sz="1600" dirty="0"/>
              <a:t>use EMCal to </a:t>
            </a:r>
          </a:p>
          <a:p>
            <a:pPr algn="l">
              <a:defRPr sz="2800"/>
            </a:pPr>
            <a:r>
              <a:rPr sz="1600" dirty="0"/>
              <a:t>replace the absorber</a:t>
            </a:r>
          </a:p>
          <a:p>
            <a:pPr algn="l">
              <a:defRPr sz="2800"/>
            </a:pPr>
            <a:r>
              <a:rPr sz="1600" i="1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Option II</a:t>
            </a:r>
            <a:r>
              <a:rPr sz="1600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:</a:t>
            </a:r>
            <a:r>
              <a:rPr sz="1600" dirty="0"/>
              <a:t> insert EMCal between H3 and absorber (will need to slightly adjust station-3 position)</a:t>
            </a:r>
          </a:p>
        </p:txBody>
      </p:sp>
      <p:sp>
        <p:nvSpPr>
          <p:cNvPr id="172" name="Shape 172"/>
          <p:cNvSpPr/>
          <p:nvPr/>
        </p:nvSpPr>
        <p:spPr>
          <a:xfrm>
            <a:off x="4898352" y="872877"/>
            <a:ext cx="328585" cy="2294838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4894081" y="3852914"/>
            <a:ext cx="4101354" cy="2134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3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Potential impacts on our primary physics goal:</a:t>
            </a:r>
          </a:p>
          <a:p>
            <a:pPr algn="l">
              <a:defRPr sz="6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14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 err="1"/>
              <a:t>M</a:t>
            </a:r>
            <a:r>
              <a:rPr sz="1600" dirty="0" err="1" smtClean="0"/>
              <a:t>uon</a:t>
            </a:r>
            <a:r>
              <a:rPr sz="1600" dirty="0" smtClean="0"/>
              <a:t> </a:t>
            </a:r>
            <a:r>
              <a:rPr sz="1600" dirty="0"/>
              <a:t>identification </a:t>
            </a:r>
            <a:r>
              <a:rPr sz="1600" dirty="0" smtClean="0"/>
              <a:t>power</a:t>
            </a:r>
            <a:endParaRPr sz="16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A</a:t>
            </a:r>
            <a:r>
              <a:rPr sz="1600" dirty="0" smtClean="0"/>
              <a:t>cceptance</a:t>
            </a:r>
            <a:r>
              <a:rPr sz="1600" dirty="0"/>
              <a:t>? (</a:t>
            </a:r>
            <a:r>
              <a:rPr sz="1600" i="1" dirty="0"/>
              <a:t>MC shows no impact</a:t>
            </a:r>
            <a:r>
              <a:rPr sz="1600" dirty="0"/>
              <a:t>)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O</a:t>
            </a:r>
            <a:r>
              <a:rPr sz="1600" dirty="0" smtClean="0"/>
              <a:t>ccupancy </a:t>
            </a:r>
            <a:r>
              <a:rPr sz="1600" dirty="0"/>
              <a:t>in station-4 and thus our raw trigger </a:t>
            </a:r>
            <a:r>
              <a:rPr sz="1600" dirty="0" smtClean="0"/>
              <a:t>rate</a:t>
            </a:r>
            <a:endParaRPr sz="16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D</a:t>
            </a:r>
            <a:r>
              <a:rPr sz="1600" dirty="0" smtClean="0"/>
              <a:t>ata </a:t>
            </a:r>
            <a:r>
              <a:rPr sz="1600" dirty="0"/>
              <a:t>volume and DAQ deadtime?</a:t>
            </a:r>
          </a:p>
        </p:txBody>
      </p:sp>
      <p:sp>
        <p:nvSpPr>
          <p:cNvPr id="174" name="Shape 174"/>
          <p:cNvSpPr/>
          <p:nvPr/>
        </p:nvSpPr>
        <p:spPr>
          <a:xfrm>
            <a:off x="93217" y="3909922"/>
            <a:ext cx="4334587" cy="222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3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>
                <a:solidFill>
                  <a:srgbClr val="FF0000"/>
                </a:solidFill>
              </a:rPr>
              <a:t>Test MC samples (for each scenario):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500k single 𝛑/μ/e tracks with 5 GeV &lt; </a:t>
            </a:r>
            <a:r>
              <a:rPr sz="2000" i="1" dirty="0"/>
              <a:t>P</a:t>
            </a:r>
            <a:r>
              <a:rPr sz="2000" dirty="0"/>
              <a:t> &lt; 115 GeV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1M high mass (M &gt; 4 GeV) target DY pairs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2E10 inclusive pp collisions </a:t>
            </a:r>
            <a:r>
              <a:rPr sz="2000" dirty="0" smtClean="0"/>
              <a:t>(</a:t>
            </a:r>
            <a:r>
              <a:rPr lang="en-US" sz="2000" dirty="0" smtClean="0"/>
              <a:t>see, </a:t>
            </a:r>
            <a:r>
              <a:rPr sz="2000" i="1" dirty="0" smtClean="0"/>
              <a:t>MC </a:t>
            </a:r>
            <a:r>
              <a:rPr sz="2000" i="1" dirty="0"/>
              <a:t>simulation talk by David K.</a:t>
            </a:r>
            <a:r>
              <a:rPr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84176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1D47-B1C2-BB41-A072-6FFBE57D8970}" type="datetime1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Ming Liu, Dark Photon LDRD/ER 1st Year Progress 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6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12" y="223963"/>
            <a:ext cx="4313231" cy="80090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Why</a:t>
            </a:r>
            <a:r>
              <a:rPr lang="en-US" sz="3600" dirty="0"/>
              <a:t> </a:t>
            </a:r>
            <a:r>
              <a:rPr lang="en-US" sz="3600" dirty="0" smtClean="0"/>
              <a:t>Light Dark Matter?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812" y="1258765"/>
            <a:ext cx="3027683" cy="4827295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WIMPs (Weekly Interacting Massive Particles) being excluded?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Recent anomalies observed by satellite and terrestrial experiments suggest a new </a:t>
            </a:r>
            <a:r>
              <a:rPr lang="en-US" b="1" dirty="0" smtClean="0">
                <a:solidFill>
                  <a:srgbClr val="0000FF"/>
                </a:solidFill>
              </a:rPr>
              <a:t>“dark sector”</a:t>
            </a:r>
            <a:endParaRPr lang="en-US" dirty="0" smtClean="0"/>
          </a:p>
          <a:p>
            <a:pPr lvl="1"/>
            <a:r>
              <a:rPr lang="en-US" dirty="0" smtClean="0"/>
              <a:t>“</a:t>
            </a:r>
            <a:r>
              <a:rPr lang="en-US" dirty="0"/>
              <a:t>P</a:t>
            </a:r>
            <a:r>
              <a:rPr lang="en-US" dirty="0" smtClean="0"/>
              <a:t>ortals” to </a:t>
            </a:r>
            <a:r>
              <a:rPr lang="en-US" dirty="0"/>
              <a:t>the </a:t>
            </a:r>
            <a:r>
              <a:rPr lang="en-US" dirty="0" smtClean="0"/>
              <a:t>SM </a:t>
            </a:r>
            <a:endParaRPr lang="en-US" dirty="0"/>
          </a:p>
          <a:p>
            <a:pPr lvl="2"/>
            <a:r>
              <a:rPr lang="en-US" b="1" dirty="0" smtClean="0"/>
              <a:t>“vector portal”: dark photon</a:t>
            </a:r>
          </a:p>
          <a:p>
            <a:pPr lvl="2"/>
            <a:r>
              <a:rPr lang="en-US" b="1" dirty="0" smtClean="0"/>
              <a:t>“scalar portal”:  dark Higgs</a:t>
            </a:r>
          </a:p>
          <a:p>
            <a:pPr lvl="2"/>
            <a:r>
              <a:rPr lang="en-US" b="1" dirty="0" smtClean="0"/>
              <a:t> “neutrino portal” and more …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i="1" dirty="0" smtClean="0">
                <a:solidFill>
                  <a:srgbClr val="0000FF"/>
                </a:solidFill>
              </a:rPr>
              <a:t>“Sub-</a:t>
            </a:r>
            <a:r>
              <a:rPr lang="en-US" b="1" i="1" dirty="0" err="1" smtClean="0">
                <a:solidFill>
                  <a:srgbClr val="0000FF"/>
                </a:solidFill>
              </a:rPr>
              <a:t>GeV</a:t>
            </a:r>
            <a:r>
              <a:rPr lang="en-US" b="1" i="1" dirty="0" smtClean="0">
                <a:solidFill>
                  <a:srgbClr val="0000FF"/>
                </a:solidFill>
              </a:rPr>
              <a:t>” </a:t>
            </a:r>
            <a:r>
              <a:rPr lang="en-US" b="1" i="1" dirty="0">
                <a:solidFill>
                  <a:srgbClr val="0000FF"/>
                </a:solidFill>
              </a:rPr>
              <a:t>l</a:t>
            </a:r>
            <a:r>
              <a:rPr lang="en-US" b="1" i="1" dirty="0" smtClean="0">
                <a:solidFill>
                  <a:srgbClr val="0000FF"/>
                </a:solidFill>
              </a:rPr>
              <a:t>ow mass weakly-interacting dark particles become very interesting!</a:t>
            </a:r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      Mass:  </a:t>
            </a:r>
            <a:r>
              <a:rPr lang="en-US" i="1" dirty="0" smtClean="0">
                <a:solidFill>
                  <a:srgbClr val="0000FF"/>
                </a:solidFill>
              </a:rPr>
              <a:t>O(MeV ~ </a:t>
            </a:r>
            <a:r>
              <a:rPr lang="en-US" i="1" dirty="0" err="1" smtClean="0">
                <a:solidFill>
                  <a:srgbClr val="0000FF"/>
                </a:solidFill>
              </a:rPr>
              <a:t>GeV</a:t>
            </a:r>
            <a:r>
              <a:rPr lang="en-US" i="1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igh-intensity colliders (B-factories) and fixed target experiments (</a:t>
            </a:r>
            <a:r>
              <a:rPr lang="en-US" dirty="0" err="1" smtClean="0"/>
              <a:t>Fermilab</a:t>
            </a:r>
            <a:r>
              <a:rPr lang="en-US" dirty="0" smtClean="0"/>
              <a:t>, </a:t>
            </a:r>
            <a:r>
              <a:rPr lang="en-US" dirty="0" err="1" smtClean="0"/>
              <a:t>JLab</a:t>
            </a:r>
            <a:r>
              <a:rPr lang="en-US" dirty="0" smtClean="0"/>
              <a:t>, LHC etc.) 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8C76-8EFA-D244-A868-06454D5ED022}" type="datetime1">
              <a:rPr lang="en-US" smtClean="0"/>
              <a:t>10/20/16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8</a:t>
            </a:fld>
            <a:endParaRPr lang="en-US" dirty="0"/>
          </a:p>
        </p:txBody>
      </p:sp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2687633"/>
            <a:ext cx="5023967" cy="339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3731336" y="2608250"/>
            <a:ext cx="1689012" cy="1963365"/>
          </a:xfrm>
          <a:prstGeom prst="ellipse">
            <a:avLst/>
          </a:prstGeom>
          <a:noFill/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20575875">
            <a:off x="3131994" y="3661579"/>
            <a:ext cx="558105" cy="314542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278749" y="11796"/>
            <a:ext cx="3336302" cy="2464574"/>
            <a:chOff x="5278749" y="11796"/>
            <a:chExt cx="3336302" cy="2464574"/>
          </a:xfrm>
        </p:grpSpPr>
        <p:grpSp>
          <p:nvGrpSpPr>
            <p:cNvPr id="13" name="Group 12"/>
            <p:cNvGrpSpPr/>
            <p:nvPr/>
          </p:nvGrpSpPr>
          <p:grpSpPr>
            <a:xfrm>
              <a:off x="5278749" y="11796"/>
              <a:ext cx="3336302" cy="2464574"/>
              <a:chOff x="5278749" y="-7254"/>
              <a:chExt cx="3336302" cy="24645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8749" y="-7254"/>
                <a:ext cx="3336302" cy="2464574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946900" y="1720334"/>
                <a:ext cx="14353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Ji</a:t>
                </a:r>
                <a:r>
                  <a:rPr lang="en-US" dirty="0" smtClean="0"/>
                  <a:t> @IDM2016</a:t>
                </a:r>
                <a:endParaRPr lang="en-US" dirty="0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8527" y="1853892"/>
              <a:ext cx="812123" cy="254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09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66688"/>
            <a:ext cx="8229600" cy="1143000"/>
          </a:xfrm>
        </p:spPr>
        <p:txBody>
          <a:bodyPr/>
          <a:lstStyle/>
          <a:p>
            <a:r>
              <a:rPr lang="en-US" dirty="0" smtClean="0"/>
              <a:t>Portals to a Dark Sector?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 symmetries limit the allowed couplings </a:t>
            </a:r>
          </a:p>
          <a:p>
            <a:pPr lvl="1"/>
            <a:r>
              <a:rPr lang="en-US" dirty="0" smtClean="0"/>
              <a:t>scalar, vector, tensor interactions etc. </a:t>
            </a:r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1020" y="3201613"/>
            <a:ext cx="2965284" cy="1905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4607" y="3475791"/>
            <a:ext cx="2243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solidFill>
                  <a:srgbClr val="FF0000"/>
                </a:solidFill>
              </a:rPr>
              <a:t>SM</a:t>
            </a:r>
          </a:p>
          <a:p>
            <a:r>
              <a:rPr lang="de-DE" sz="3200" dirty="0" err="1" smtClean="0">
                <a:solidFill>
                  <a:srgbClr val="FF0000"/>
                </a:solidFill>
              </a:rPr>
              <a:t>g</a:t>
            </a:r>
            <a:r>
              <a:rPr lang="de-DE" sz="3200" dirty="0" smtClean="0">
                <a:solidFill>
                  <a:srgbClr val="FF0000"/>
                </a:solidFill>
              </a:rPr>
              <a:t>, </a:t>
            </a:r>
            <a:r>
              <a:rPr lang="de-DE" sz="3200" dirty="0">
                <a:solidFill>
                  <a:srgbClr val="FF0000"/>
                </a:solidFill>
              </a:rPr>
              <a:t>W</a:t>
            </a:r>
            <a:r>
              <a:rPr lang="de-DE" sz="3200" baseline="30000" dirty="0">
                <a:solidFill>
                  <a:srgbClr val="FF0000"/>
                </a:solidFill>
              </a:rPr>
              <a:t>±</a:t>
            </a:r>
            <a:r>
              <a:rPr lang="de-DE" sz="3200" dirty="0">
                <a:solidFill>
                  <a:srgbClr val="FF0000"/>
                </a:solidFill>
              </a:rPr>
              <a:t>,</a:t>
            </a:r>
            <a:r>
              <a:rPr lang="de-DE" sz="3200" dirty="0" smtClean="0">
                <a:solidFill>
                  <a:srgbClr val="FF0000"/>
                </a:solidFill>
              </a:rPr>
              <a:t>Z</a:t>
            </a:r>
            <a:r>
              <a:rPr lang="de-DE" sz="3200" baseline="30000" dirty="0" smtClean="0">
                <a:solidFill>
                  <a:srgbClr val="FF0000"/>
                </a:solidFill>
              </a:rPr>
              <a:t>0</a:t>
            </a:r>
            <a:r>
              <a:rPr lang="de-DE" sz="3200" dirty="0" smtClean="0">
                <a:solidFill>
                  <a:srgbClr val="FF0000"/>
                </a:solidFill>
              </a:rPr>
              <a:t>,γ, H </a:t>
            </a:r>
            <a:r>
              <a:rPr lang="de-DE" sz="4800" dirty="0"/>
              <a:t> 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5445191" y="3201613"/>
            <a:ext cx="3241610" cy="19712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649" y="3441366"/>
            <a:ext cx="236111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Dark </a:t>
            </a:r>
            <a:r>
              <a:rPr lang="en-US" sz="3600" dirty="0"/>
              <a:t>S</a:t>
            </a:r>
            <a:r>
              <a:rPr lang="en-US" sz="3600" dirty="0" smtClean="0"/>
              <a:t>ector</a:t>
            </a:r>
            <a:endParaRPr lang="en-US" sz="3600" dirty="0"/>
          </a:p>
          <a:p>
            <a:r>
              <a:rPr lang="en-US" sz="2800" dirty="0" smtClean="0"/>
              <a:t>particles &amp; </a:t>
            </a:r>
          </a:p>
          <a:p>
            <a:r>
              <a:rPr lang="en-US" sz="2800" dirty="0" smtClean="0"/>
              <a:t>interactions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8444" y="4228622"/>
            <a:ext cx="1648420" cy="13509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9642" y="5327126"/>
            <a:ext cx="643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E-1067/</a:t>
            </a:r>
            <a:r>
              <a:rPr lang="en-US" dirty="0" err="1" smtClean="0"/>
              <a:t>SeaQuest</a:t>
            </a:r>
            <a:r>
              <a:rPr lang="en-US" dirty="0" smtClean="0"/>
              <a:t>: Dark photon (vector),</a:t>
            </a:r>
            <a:r>
              <a:rPr lang="en-US" dirty="0" smtClean="0">
                <a:solidFill>
                  <a:srgbClr val="008000"/>
                </a:solidFill>
              </a:rPr>
              <a:t> Dark Higgs (scalar) Portals</a:t>
            </a:r>
          </a:p>
          <a:p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D738-0875-F748-98EF-523F39FC1296}" type="datetime1">
              <a:rPr lang="en-US" smtClean="0"/>
              <a:t>10/20/16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13200" y="4534629"/>
            <a:ext cx="5245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6313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10875</TotalTime>
  <Words>4831</Words>
  <Application>Microsoft Macintosh PowerPoint</Application>
  <PresentationFormat>On-screen Show (4:3)</PresentationFormat>
  <Paragraphs>892</Paragraphs>
  <Slides>65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Office Theme</vt:lpstr>
      <vt:lpstr>Worksheet</vt:lpstr>
      <vt:lpstr>Today’s Presentations</vt:lpstr>
      <vt:lpstr>Direct Search for Low-Mass Dark Photons at Fermilab Intensity Frontier </vt:lpstr>
      <vt:lpstr>Goal of the LDRD/ER Project</vt:lpstr>
      <vt:lpstr>LDRD Tasks &amp; Schedules </vt:lpstr>
      <vt:lpstr>Proposed LDRD/ER Budget: 350K/year </vt:lpstr>
      <vt:lpstr>People Involved</vt:lpstr>
      <vt:lpstr>Dark Matter?</vt:lpstr>
      <vt:lpstr>Why Light Dark Matter?</vt:lpstr>
      <vt:lpstr>Portals to a Dark Sector?</vt:lpstr>
      <vt:lpstr>Expected Coupling Strength from GUT</vt:lpstr>
      <vt:lpstr>Intensity Frontier at Fermilab: 120 GeV Beam</vt:lpstr>
      <vt:lpstr>Dark Photon Production and Decay in  p+Fe (Beam-dump) at Fermilab</vt:lpstr>
      <vt:lpstr>Our Approach and Expected Signals</vt:lpstr>
      <vt:lpstr>Integrated Theory Effort</vt:lpstr>
      <vt:lpstr>Side View of the Proposed Experimental Setup </vt:lpstr>
      <vt:lpstr>A New High-Granularity Displayed Dimuon Vertex Trigger</vt:lpstr>
      <vt:lpstr>Displaced Dark Photon Trigger Logic</vt:lpstr>
      <vt:lpstr>Scintillator Size Optimization  Single Muon Z-Vertex Resolution</vt:lpstr>
      <vt:lpstr>Low Mass Prompt Dimuon Trigger Rate Study</vt:lpstr>
      <vt:lpstr>Trigger Detector R&amp;D</vt:lpstr>
      <vt:lpstr>Scintillator Thickness and Light Yield</vt:lpstr>
      <vt:lpstr>Selection of Trigger Scintillator</vt:lpstr>
      <vt:lpstr>Trigger Detector R&amp;D (I)</vt:lpstr>
      <vt:lpstr>Trigger Detector Prototype R&amp;D (II)</vt:lpstr>
      <vt:lpstr>Trigger R&amp;D Lab - C114 a good training ground for postdocs on detector hardware skills</vt:lpstr>
      <vt:lpstr>Light Collection Efficiency vs # of WLSF</vt:lpstr>
      <vt:lpstr>Scintillator-based Trigger Efficiency </vt:lpstr>
      <vt:lpstr>SiPM Irradiation Study at LANSCE and Fermilab</vt:lpstr>
      <vt:lpstr>SiPM Readout R&amp;D with Fermilab preamps</vt:lpstr>
      <vt:lpstr>Scope Capture of MIP signal </vt:lpstr>
      <vt:lpstr>4 Mechanical Box Frames Assembled </vt:lpstr>
      <vt:lpstr>LANL Standalone DAQ/Trigger Upgrade</vt:lpstr>
      <vt:lpstr>Detector Upgrade Status: Summary</vt:lpstr>
      <vt:lpstr>Dark Photon Physics Simulation and Sensitivity Study</vt:lpstr>
      <vt:lpstr>Dark Photon Detection in Dimuon Decay Channel </vt:lpstr>
      <vt:lpstr>Preliminary Results: Dark Photon Sensitivity  (parasitic run w/ E906/1039)</vt:lpstr>
      <vt:lpstr>FY16: Scientific Impact to the Community </vt:lpstr>
      <vt:lpstr>Publications and Presentations</vt:lpstr>
      <vt:lpstr>Summary of FY16 Progress </vt:lpstr>
      <vt:lpstr>LDRD Tasks &amp; Schedules </vt:lpstr>
      <vt:lpstr>Plan for FY17-FY18 and Beyond </vt:lpstr>
      <vt:lpstr>More New Ideas!</vt:lpstr>
      <vt:lpstr>Dark Higgs</vt:lpstr>
      <vt:lpstr>Projected Dark Higgs Sensitivity POT:1.4x1018 (Phase-I)</vt:lpstr>
      <vt:lpstr>E-1067 Future Upgrade: New Idea 2018 ~ 2025+ </vt:lpstr>
      <vt:lpstr>Displaced Low Mass Dark Photons  with EMCal upgrades </vt:lpstr>
      <vt:lpstr>EMCal from PHENIX/RHIC</vt:lpstr>
      <vt:lpstr>Impacts on the 2014 US P-5 Report </vt:lpstr>
      <vt:lpstr>Outlook</vt:lpstr>
      <vt:lpstr>Backup</vt:lpstr>
      <vt:lpstr>PowerPoint Presentation</vt:lpstr>
      <vt:lpstr>PowerPoint Presentation</vt:lpstr>
      <vt:lpstr>Dark Photon Decay Modes</vt:lpstr>
      <vt:lpstr>E906 Run 2 Data: Dimuon Invariant Mass and Reconstructed Z-Vertex</vt:lpstr>
      <vt:lpstr>Production Scintillator Bars</vt:lpstr>
      <vt:lpstr>Production SIPMs etc.</vt:lpstr>
      <vt:lpstr>DAQ Upgrade </vt:lpstr>
      <vt:lpstr>DAQ and Trigger Upgrade R&amp;D Tasks </vt:lpstr>
      <vt:lpstr>A Standalone DAQ for Trigger Development</vt:lpstr>
      <vt:lpstr>DAQ and Trigger Test Stand at Fermilab</vt:lpstr>
      <vt:lpstr>V1495 Trigger Logic Unit R&amp;D</vt:lpstr>
      <vt:lpstr>More on Scintillator+WLSF Efficiency Study</vt:lpstr>
      <vt:lpstr>SiPM I-V and Gain</vt:lpstr>
      <vt:lpstr>SiPM Radiation Damage Study at Fermilab</vt:lpstr>
      <vt:lpstr>Two Possible Configurations and Their Impact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422</cp:revision>
  <cp:lastPrinted>2016-10-17T16:18:02Z</cp:lastPrinted>
  <dcterms:created xsi:type="dcterms:W3CDTF">2016-10-12T17:26:39Z</dcterms:created>
  <dcterms:modified xsi:type="dcterms:W3CDTF">2016-10-20T06:56:50Z</dcterms:modified>
</cp:coreProperties>
</file>