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358" r:id="rId2"/>
    <p:sldId id="256" r:id="rId3"/>
    <p:sldId id="355" r:id="rId4"/>
    <p:sldId id="325" r:id="rId5"/>
    <p:sldId id="360" r:id="rId6"/>
    <p:sldId id="350" r:id="rId7"/>
    <p:sldId id="298" r:id="rId8"/>
    <p:sldId id="299" r:id="rId9"/>
    <p:sldId id="334" r:id="rId10"/>
    <p:sldId id="346" r:id="rId11"/>
    <p:sldId id="296" r:id="rId12"/>
    <p:sldId id="383" r:id="rId13"/>
    <p:sldId id="291" r:id="rId14"/>
    <p:sldId id="263" r:id="rId15"/>
    <p:sldId id="392" r:id="rId16"/>
    <p:sldId id="303" r:id="rId17"/>
    <p:sldId id="385" r:id="rId18"/>
    <p:sldId id="375" r:id="rId19"/>
    <p:sldId id="370" r:id="rId20"/>
    <p:sldId id="382" r:id="rId21"/>
    <p:sldId id="313" r:id="rId22"/>
    <p:sldId id="305" r:id="rId23"/>
    <p:sldId id="311" r:id="rId24"/>
    <p:sldId id="304" r:id="rId25"/>
    <p:sldId id="257" r:id="rId26"/>
    <p:sldId id="359" r:id="rId27"/>
    <p:sldId id="363" r:id="rId28"/>
    <p:sldId id="357" r:id="rId29"/>
    <p:sldId id="351" r:id="rId30"/>
    <p:sldId id="328" r:id="rId31"/>
    <p:sldId id="293" r:id="rId32"/>
    <p:sldId id="361" r:id="rId33"/>
    <p:sldId id="384" r:id="rId34"/>
    <p:sldId id="344" r:id="rId35"/>
    <p:sldId id="348" r:id="rId36"/>
    <p:sldId id="345" r:id="rId37"/>
    <p:sldId id="347" r:id="rId38"/>
    <p:sldId id="289" r:id="rId39"/>
    <p:sldId id="306" r:id="rId40"/>
    <p:sldId id="365" r:id="rId41"/>
    <p:sldId id="366" r:id="rId42"/>
    <p:sldId id="367" r:id="rId43"/>
    <p:sldId id="368" r:id="rId44"/>
    <p:sldId id="369" r:id="rId45"/>
    <p:sldId id="371" r:id="rId46"/>
    <p:sldId id="372" r:id="rId47"/>
    <p:sldId id="373" r:id="rId48"/>
    <p:sldId id="374" r:id="rId49"/>
    <p:sldId id="353" r:id="rId50"/>
    <p:sldId id="386" r:id="rId51"/>
    <p:sldId id="387" r:id="rId52"/>
    <p:sldId id="388" r:id="rId53"/>
    <p:sldId id="389" r:id="rId54"/>
    <p:sldId id="390" r:id="rId55"/>
    <p:sldId id="39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408"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 Id="rId3"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8BEF5A-CC15-C24E-88C8-0504B8BAE493}" type="datetimeFigureOut">
              <a:rPr lang="en-US" smtClean="0"/>
              <a:t>6/17/15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DB12D9-11F5-1C4E-8964-6523069A8914}" type="slidenum">
              <a:rPr lang="en-US" smtClean="0"/>
              <a:t>‹#›</a:t>
            </a:fld>
            <a:endParaRPr lang="en-US"/>
          </a:p>
        </p:txBody>
      </p:sp>
    </p:spTree>
    <p:extLst>
      <p:ext uri="{BB962C8B-B14F-4D97-AF65-F5344CB8AC3E}">
        <p14:creationId xmlns:p14="http://schemas.microsoft.com/office/powerpoint/2010/main" val="1363200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025D9-ED1A-4347-9CFA-72CF61066731}" type="datetimeFigureOut">
              <a:rPr lang="en-US" smtClean="0"/>
              <a:t>6/17/15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8F0A1B-DB75-7543-9C39-820E63BD7EC9}" type="slidenum">
              <a:rPr lang="en-US" smtClean="0"/>
              <a:t>‹#›</a:t>
            </a:fld>
            <a:endParaRPr lang="en-US"/>
          </a:p>
        </p:txBody>
      </p:sp>
    </p:spTree>
    <p:extLst>
      <p:ext uri="{BB962C8B-B14F-4D97-AF65-F5344CB8AC3E}">
        <p14:creationId xmlns:p14="http://schemas.microsoft.com/office/powerpoint/2010/main" val="6591958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latin typeface="Arial" charset="0"/>
              <a:cs typeface="+mn-cs"/>
            </a:endParaRPr>
          </a:p>
        </p:txBody>
      </p:sp>
      <p:sp>
        <p:nvSpPr>
          <p:cNvPr id="57348" name="Footer Placeholder 3"/>
          <p:cNvSpPr>
            <a:spLocks noGrp="1"/>
          </p:cNvSpPr>
          <p:nvPr>
            <p:ph type="ftr" sz="quarter" idx="4"/>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34480" indent="-282492">
              <a:defRPr sz="1200">
                <a:solidFill>
                  <a:schemeClr val="tx1"/>
                </a:solidFill>
                <a:latin typeface="Arial" charset="0"/>
                <a:ea typeface="ＭＳ Ｐゴシック" charset="0"/>
              </a:defRPr>
            </a:lvl2pPr>
            <a:lvl3pPr marL="1129970" indent="-225994">
              <a:defRPr sz="1200">
                <a:solidFill>
                  <a:schemeClr val="tx1"/>
                </a:solidFill>
                <a:latin typeface="Arial" charset="0"/>
                <a:ea typeface="ＭＳ Ｐゴシック" charset="0"/>
              </a:defRPr>
            </a:lvl3pPr>
            <a:lvl4pPr marL="1581958" indent="-225994">
              <a:defRPr sz="1200">
                <a:solidFill>
                  <a:schemeClr val="tx1"/>
                </a:solidFill>
                <a:latin typeface="Arial" charset="0"/>
                <a:ea typeface="ＭＳ Ｐゴシック" charset="0"/>
              </a:defRPr>
            </a:lvl4pPr>
            <a:lvl5pPr marL="2033946" indent="-225994">
              <a:defRPr sz="1200">
                <a:solidFill>
                  <a:schemeClr val="tx1"/>
                </a:solidFill>
                <a:latin typeface="Arial" charset="0"/>
                <a:ea typeface="ＭＳ Ｐゴシック" charset="0"/>
              </a:defRPr>
            </a:lvl5pPr>
            <a:lvl6pPr marL="2485934" indent="-225994" eaLnBrk="0" fontAlgn="base" hangingPunct="0">
              <a:spcBef>
                <a:spcPct val="30000"/>
              </a:spcBef>
              <a:spcAft>
                <a:spcPct val="0"/>
              </a:spcAft>
              <a:defRPr sz="1200">
                <a:solidFill>
                  <a:schemeClr val="tx1"/>
                </a:solidFill>
                <a:latin typeface="Arial" charset="0"/>
                <a:ea typeface="ＭＳ Ｐゴシック" charset="0"/>
              </a:defRPr>
            </a:lvl6pPr>
            <a:lvl7pPr marL="2937921" indent="-225994" eaLnBrk="0" fontAlgn="base" hangingPunct="0">
              <a:spcBef>
                <a:spcPct val="30000"/>
              </a:spcBef>
              <a:spcAft>
                <a:spcPct val="0"/>
              </a:spcAft>
              <a:defRPr sz="1200">
                <a:solidFill>
                  <a:schemeClr val="tx1"/>
                </a:solidFill>
                <a:latin typeface="Arial" charset="0"/>
                <a:ea typeface="ＭＳ Ｐゴシック" charset="0"/>
              </a:defRPr>
            </a:lvl7pPr>
            <a:lvl8pPr marL="3389909" indent="-225994" eaLnBrk="0" fontAlgn="base" hangingPunct="0">
              <a:spcBef>
                <a:spcPct val="30000"/>
              </a:spcBef>
              <a:spcAft>
                <a:spcPct val="0"/>
              </a:spcAft>
              <a:defRPr sz="1200">
                <a:solidFill>
                  <a:schemeClr val="tx1"/>
                </a:solidFill>
                <a:latin typeface="Arial" charset="0"/>
                <a:ea typeface="ＭＳ Ｐゴシック" charset="0"/>
              </a:defRPr>
            </a:lvl8pPr>
            <a:lvl9pPr marL="3841897" indent="-225994" eaLnBrk="0" fontAlgn="base" hangingPunct="0">
              <a:spcBef>
                <a:spcPct val="30000"/>
              </a:spcBef>
              <a:spcAft>
                <a:spcPct val="0"/>
              </a:spcAft>
              <a:defRPr sz="1200">
                <a:solidFill>
                  <a:schemeClr val="tx1"/>
                </a:solidFill>
                <a:latin typeface="Arial" charset="0"/>
                <a:ea typeface="ＭＳ Ｐゴシック" charset="0"/>
              </a:defRPr>
            </a:lvl9pPr>
          </a:lstStyle>
          <a:p>
            <a:pPr>
              <a:defRPr/>
            </a:pPr>
            <a:r>
              <a:rPr lang="en-US"/>
              <a:t>Go to "View | Header and Footer" to add your organization, sponsor, meeting name here; then, click "Apply to All"</a:t>
            </a:r>
          </a:p>
        </p:txBody>
      </p:sp>
      <p:sp>
        <p:nvSpPr>
          <p:cNvPr id="57349" name="Slide Number Placeholder 4"/>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defRPr>
            </a:lvl1pPr>
            <a:lvl2pPr marL="734480" indent="-282492">
              <a:defRPr sz="1200">
                <a:solidFill>
                  <a:schemeClr val="tx1"/>
                </a:solidFill>
                <a:latin typeface="Arial" charset="0"/>
                <a:ea typeface="ＭＳ Ｐゴシック" charset="0"/>
              </a:defRPr>
            </a:lvl2pPr>
            <a:lvl3pPr marL="1129970" indent="-225994">
              <a:defRPr sz="1200">
                <a:solidFill>
                  <a:schemeClr val="tx1"/>
                </a:solidFill>
                <a:latin typeface="Arial" charset="0"/>
                <a:ea typeface="ＭＳ Ｐゴシック" charset="0"/>
              </a:defRPr>
            </a:lvl3pPr>
            <a:lvl4pPr marL="1581958" indent="-225994">
              <a:defRPr sz="1200">
                <a:solidFill>
                  <a:schemeClr val="tx1"/>
                </a:solidFill>
                <a:latin typeface="Arial" charset="0"/>
                <a:ea typeface="ＭＳ Ｐゴシック" charset="0"/>
              </a:defRPr>
            </a:lvl4pPr>
            <a:lvl5pPr marL="2033946" indent="-225994">
              <a:defRPr sz="1200">
                <a:solidFill>
                  <a:schemeClr val="tx1"/>
                </a:solidFill>
                <a:latin typeface="Arial" charset="0"/>
                <a:ea typeface="ＭＳ Ｐゴシック" charset="0"/>
              </a:defRPr>
            </a:lvl5pPr>
            <a:lvl6pPr marL="2485934" indent="-225994" eaLnBrk="0" fontAlgn="base" hangingPunct="0">
              <a:spcBef>
                <a:spcPct val="30000"/>
              </a:spcBef>
              <a:spcAft>
                <a:spcPct val="0"/>
              </a:spcAft>
              <a:defRPr sz="1200">
                <a:solidFill>
                  <a:schemeClr val="tx1"/>
                </a:solidFill>
                <a:latin typeface="Arial" charset="0"/>
                <a:ea typeface="ＭＳ Ｐゴシック" charset="0"/>
              </a:defRPr>
            </a:lvl6pPr>
            <a:lvl7pPr marL="2937921" indent="-225994" eaLnBrk="0" fontAlgn="base" hangingPunct="0">
              <a:spcBef>
                <a:spcPct val="30000"/>
              </a:spcBef>
              <a:spcAft>
                <a:spcPct val="0"/>
              </a:spcAft>
              <a:defRPr sz="1200">
                <a:solidFill>
                  <a:schemeClr val="tx1"/>
                </a:solidFill>
                <a:latin typeface="Arial" charset="0"/>
                <a:ea typeface="ＭＳ Ｐゴシック" charset="0"/>
              </a:defRPr>
            </a:lvl7pPr>
            <a:lvl8pPr marL="3389909" indent="-225994" eaLnBrk="0" fontAlgn="base" hangingPunct="0">
              <a:spcBef>
                <a:spcPct val="30000"/>
              </a:spcBef>
              <a:spcAft>
                <a:spcPct val="0"/>
              </a:spcAft>
              <a:defRPr sz="1200">
                <a:solidFill>
                  <a:schemeClr val="tx1"/>
                </a:solidFill>
                <a:latin typeface="Arial" charset="0"/>
                <a:ea typeface="ＭＳ Ｐゴシック" charset="0"/>
              </a:defRPr>
            </a:lvl8pPr>
            <a:lvl9pPr marL="3841897" indent="-225994"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E89D922-7BD6-6743-BE01-50B8460418F9}" type="slidenum">
              <a:rPr lang="en-US" smtClean="0"/>
              <a:pPr>
                <a:defRPr/>
              </a:pPr>
              <a:t>39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612830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405548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267252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28363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177914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30084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6/22/15</a:t>
            </a:r>
            <a:endParaRPr lang="en-US"/>
          </a:p>
        </p:txBody>
      </p:sp>
      <p:sp>
        <p:nvSpPr>
          <p:cNvPr id="8" name="Footer Placeholder 7"/>
          <p:cNvSpPr>
            <a:spLocks noGrp="1"/>
          </p:cNvSpPr>
          <p:nvPr>
            <p:ph type="ftr" sz="quarter" idx="11"/>
          </p:nvPr>
        </p:nvSpPr>
        <p:spPr/>
        <p:txBody>
          <a:bodyPr/>
          <a:lstStyle/>
          <a:p>
            <a:r>
              <a:rPr lang="en-US" smtClean="0"/>
              <a:t>Ming Liu, Dark Photons &amp; Dark Higgs Search @Fermilab</a:t>
            </a:r>
            <a:endParaRPr lang="en-US"/>
          </a:p>
        </p:txBody>
      </p:sp>
      <p:sp>
        <p:nvSpPr>
          <p:cNvPr id="9" name="Slide Number Placeholder 8"/>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284806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1581886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6/22/15</a:t>
            </a:r>
            <a:endParaRPr lang="en-US"/>
          </a:p>
        </p:txBody>
      </p:sp>
      <p:sp>
        <p:nvSpPr>
          <p:cNvPr id="3" name="Footer Placeholder 2"/>
          <p:cNvSpPr>
            <a:spLocks noGrp="1"/>
          </p:cNvSpPr>
          <p:nvPr>
            <p:ph type="ftr" sz="quarter" idx="11"/>
          </p:nvPr>
        </p:nvSpPr>
        <p:spPr/>
        <p:txBody>
          <a:bodyPr/>
          <a:lstStyle/>
          <a:p>
            <a:r>
              <a:rPr lang="en-US" smtClean="0"/>
              <a:t>Ming Liu, Dark Photons &amp; Dark Higgs Search @Fermilab</a:t>
            </a:r>
            <a:endParaRPr lang="en-US"/>
          </a:p>
        </p:txBody>
      </p:sp>
      <p:sp>
        <p:nvSpPr>
          <p:cNvPr id="4" name="Slide Number Placeholder 3"/>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171800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214720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FDF11ADB-F2B4-B440-90F7-EFE6CCCD4892}" type="slidenum">
              <a:rPr lang="en-US" smtClean="0"/>
              <a:t>‹#›</a:t>
            </a:fld>
            <a:endParaRPr lang="en-US"/>
          </a:p>
        </p:txBody>
      </p:sp>
    </p:spTree>
    <p:extLst>
      <p:ext uri="{BB962C8B-B14F-4D97-AF65-F5344CB8AC3E}">
        <p14:creationId xmlns:p14="http://schemas.microsoft.com/office/powerpoint/2010/main" val="10466794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6/22/15</a:t>
            </a:r>
            <a:endParaRPr lang="en-US"/>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Ming Liu, Dark Photons &amp; Dark Higgs Search @Fermilab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1ADB-F2B4-B440-90F7-EFE6CCCD4892}" type="slidenum">
              <a:rPr lang="en-US" smtClean="0"/>
              <a:t>‹#›</a:t>
            </a:fld>
            <a:endParaRPr lang="en-US"/>
          </a:p>
        </p:txBody>
      </p:sp>
    </p:spTree>
    <p:extLst>
      <p:ext uri="{BB962C8B-B14F-4D97-AF65-F5344CB8AC3E}">
        <p14:creationId xmlns:p14="http://schemas.microsoft.com/office/powerpoint/2010/main" val="117690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4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7.wmf"/><Relationship Id="rId4" Type="http://schemas.openxmlformats.org/officeDocument/2006/relationships/image" Target="../media/image48.wmf"/><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emf"/><Relationship Id="rId3" Type="http://schemas.openxmlformats.org/officeDocument/2006/relationships/image" Target="../media/image50.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59.emf"/><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38.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image" Target="../media/image60.jpeg"/><Relationship Id="rId4" Type="http://schemas.microsoft.com/office/2007/relationships/hdphoto" Target="../media/hdphoto1.wdp"/><Relationship Id="rId5" Type="http://schemas.openxmlformats.org/officeDocument/2006/relationships/image" Target="../media/image61.jpeg"/><Relationship Id="rId6" Type="http://schemas.microsoft.com/office/2007/relationships/hdphoto" Target="../media/hdphoto2.wdp"/><Relationship Id="rId7" Type="http://schemas.openxmlformats.org/officeDocument/2006/relationships/oleObject" Target="../embeddings/oleObject1.bin"/><Relationship Id="rId8" Type="http://schemas.openxmlformats.org/officeDocument/2006/relationships/image" Target="../media/image57.emf"/><Relationship Id="rId9" Type="http://schemas.openxmlformats.org/officeDocument/2006/relationships/oleObject" Target="../embeddings/oleObject2.bin"/><Relationship Id="rId10" Type="http://schemas.openxmlformats.org/officeDocument/2006/relationships/image" Target="../media/image58.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emf"/><Relationship Id="rId3"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wmf"/></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em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emf"/><Relationship Id="rId3" Type="http://schemas.openxmlformats.org/officeDocument/2006/relationships/image" Target="../media/image8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g"/><Relationship Id="rId3" Type="http://schemas.openxmlformats.org/officeDocument/2006/relationships/image" Target="../media/image8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emf"/><Relationship Id="rId6"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2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061"/>
            <a:ext cx="8229600" cy="1143000"/>
          </a:xfrm>
        </p:spPr>
        <p:txBody>
          <a:bodyPr/>
          <a:lstStyle/>
          <a:p>
            <a:r>
              <a:rPr lang="en-US" dirty="0" smtClean="0"/>
              <a:t>PAC Charge</a:t>
            </a:r>
            <a:endParaRPr lang="en-US" dirty="0"/>
          </a:p>
        </p:txBody>
      </p:sp>
      <p:sp>
        <p:nvSpPr>
          <p:cNvPr id="6" name="Content Placeholder 5"/>
          <p:cNvSpPr>
            <a:spLocks noGrp="1"/>
          </p:cNvSpPr>
          <p:nvPr>
            <p:ph idx="1"/>
          </p:nvPr>
        </p:nvSpPr>
        <p:spPr>
          <a:xfrm>
            <a:off x="457200" y="1159061"/>
            <a:ext cx="8229600" cy="4525963"/>
          </a:xfrm>
        </p:spPr>
        <p:txBody>
          <a:bodyPr>
            <a:normAutofit fontScale="77500" lnSpcReduction="20000"/>
          </a:bodyPr>
          <a:lstStyle/>
          <a:p>
            <a:pPr marL="0" lvl="0" indent="0">
              <a:buNone/>
            </a:pPr>
            <a:r>
              <a:rPr lang="en-US" b="1" dirty="0" smtClean="0">
                <a:solidFill>
                  <a:schemeClr val="tx1"/>
                </a:solidFill>
              </a:rPr>
              <a:t>LOI</a:t>
            </a:r>
            <a:r>
              <a:rPr lang="en-US" b="1" dirty="0">
                <a:solidFill>
                  <a:schemeClr val="tx1"/>
                </a:solidFill>
              </a:rPr>
              <a:t>:  Direct Search for Dark Photon &amp; Dark Higgs Particles with the </a:t>
            </a:r>
            <a:r>
              <a:rPr lang="en-US" b="1" dirty="0" err="1">
                <a:solidFill>
                  <a:schemeClr val="tx1"/>
                </a:solidFill>
              </a:rPr>
              <a:t>SeaQuest</a:t>
            </a:r>
            <a:r>
              <a:rPr lang="en-US" b="1" dirty="0">
                <a:solidFill>
                  <a:schemeClr val="tx1"/>
                </a:solidFill>
              </a:rPr>
              <a:t> Spectrometer in Beam (P-1067</a:t>
            </a:r>
            <a:r>
              <a:rPr lang="en-US" b="1" dirty="0" smtClean="0">
                <a:solidFill>
                  <a:schemeClr val="tx1"/>
                </a:solidFill>
              </a:rPr>
              <a:t>)</a:t>
            </a:r>
          </a:p>
          <a:p>
            <a:pPr marL="0" lvl="0" indent="0">
              <a:buNone/>
            </a:pPr>
            <a:endParaRPr lang="en-US" dirty="0"/>
          </a:p>
          <a:p>
            <a:r>
              <a:rPr lang="en-US" dirty="0"/>
              <a:t>We ask the PAC to comment on whether the science goals are compelling, the scope and appropriateness of the support requested, and the compatibility of this new initiative with the previously proposed </a:t>
            </a:r>
            <a:r>
              <a:rPr lang="en-US" dirty="0" err="1"/>
              <a:t>SeaQuest</a:t>
            </a:r>
            <a:r>
              <a:rPr lang="en-US" dirty="0"/>
              <a:t> running with a polarized target.</a:t>
            </a:r>
            <a:r>
              <a:rPr lang="en-US" b="1" dirty="0"/>
              <a:t/>
            </a:r>
            <a:br>
              <a:rPr lang="en-US" b="1" dirty="0"/>
            </a:br>
            <a:endParaRPr lang="en-US" b="1" dirty="0" smtClean="0"/>
          </a:p>
          <a:p>
            <a:r>
              <a:rPr lang="en-US" b="1" dirty="0" smtClean="0"/>
              <a:t>20’+10’ for PAC presentations 6/22</a:t>
            </a:r>
          </a:p>
          <a:p>
            <a:pPr lvl="1"/>
            <a:r>
              <a:rPr lang="en-US" b="1" dirty="0" smtClean="0"/>
              <a:t>Science goals, Ming  ~15’</a:t>
            </a:r>
          </a:p>
          <a:p>
            <a:pPr lvl="1"/>
            <a:r>
              <a:rPr lang="en-US" b="1" dirty="0" smtClean="0"/>
              <a:t>Scope and compatibility, Paul ~5’</a:t>
            </a:r>
          </a:p>
          <a:p>
            <a:pPr marL="457200" lvl="1" indent="0">
              <a:buNone/>
            </a:pPr>
            <a:endParaRPr lang="en-US" dirty="0"/>
          </a:p>
          <a:p>
            <a:endParaRPr lang="en-US" dirty="0"/>
          </a:p>
        </p:txBody>
      </p:sp>
      <p:sp>
        <p:nvSpPr>
          <p:cNvPr id="7" name="Date Placeholder 6"/>
          <p:cNvSpPr>
            <a:spLocks noGrp="1"/>
          </p:cNvSpPr>
          <p:nvPr>
            <p:ph type="dt" sz="half" idx="10"/>
          </p:nvPr>
        </p:nvSpPr>
        <p:spPr/>
        <p:txBody>
          <a:bodyPr/>
          <a:lstStyle/>
          <a:p>
            <a:r>
              <a:rPr lang="en-US" smtClean="0"/>
              <a:t>6/22/15</a:t>
            </a:r>
            <a:endParaRPr lang="en-US"/>
          </a:p>
        </p:txBody>
      </p:sp>
      <p:sp>
        <p:nvSpPr>
          <p:cNvPr id="8" name="Footer Placeholder 7"/>
          <p:cNvSpPr>
            <a:spLocks noGrp="1"/>
          </p:cNvSpPr>
          <p:nvPr>
            <p:ph type="ftr" sz="quarter" idx="11"/>
          </p:nvPr>
        </p:nvSpPr>
        <p:spPr/>
        <p:txBody>
          <a:bodyPr/>
          <a:lstStyle/>
          <a:p>
            <a:r>
              <a:rPr lang="en-US" smtClean="0"/>
              <a:t>Ming Liu, Dark Photons &amp; Dark Higgs Search @Fermilab</a:t>
            </a:r>
            <a:endParaRPr lang="en-US"/>
          </a:p>
        </p:txBody>
      </p:sp>
      <p:sp>
        <p:nvSpPr>
          <p:cNvPr id="9" name="Slide Number Placeholder 8"/>
          <p:cNvSpPr>
            <a:spLocks noGrp="1"/>
          </p:cNvSpPr>
          <p:nvPr>
            <p:ph type="sldNum" sz="quarter" idx="12"/>
          </p:nvPr>
        </p:nvSpPr>
        <p:spPr/>
        <p:txBody>
          <a:bodyPr/>
          <a:lstStyle/>
          <a:p>
            <a:fld id="{FDF11ADB-F2B4-B440-90F7-EFE6CCCD4892}" type="slidenum">
              <a:rPr lang="en-US" smtClean="0"/>
              <a:t>1</a:t>
            </a:fld>
            <a:endParaRPr lang="en-US"/>
          </a:p>
        </p:txBody>
      </p:sp>
    </p:spTree>
    <p:extLst>
      <p:ext uri="{BB962C8B-B14F-4D97-AF65-F5344CB8AC3E}">
        <p14:creationId xmlns:p14="http://schemas.microsoft.com/office/powerpoint/2010/main" val="3381168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4"/>
            <a:ext cx="8229600" cy="1213152"/>
          </a:xfrm>
        </p:spPr>
        <p:txBody>
          <a:bodyPr>
            <a:normAutofit fontScale="90000"/>
          </a:bodyPr>
          <a:lstStyle/>
          <a:p>
            <a:r>
              <a:rPr lang="en-US" dirty="0" smtClean="0"/>
              <a:t>Sensitivity (I): Long-lived Dark </a:t>
            </a:r>
            <a:r>
              <a:rPr lang="en-US" dirty="0" smtClean="0"/>
              <a:t>Photons</a:t>
            </a:r>
            <a:br>
              <a:rPr lang="en-US" dirty="0" smtClean="0"/>
            </a:br>
            <a:r>
              <a:rPr lang="en-US" sz="3100" dirty="0" smtClean="0">
                <a:solidFill>
                  <a:srgbClr val="0000FF"/>
                </a:solidFill>
              </a:rPr>
              <a:t>3m &lt; </a:t>
            </a:r>
            <a:r>
              <a:rPr lang="en-US" sz="3100" dirty="0" smtClean="0">
                <a:solidFill>
                  <a:srgbClr val="0000FF"/>
                </a:solidFill>
              </a:rPr>
              <a:t>Z-</a:t>
            </a:r>
            <a:r>
              <a:rPr lang="en-US" sz="3100" dirty="0" err="1" smtClean="0">
                <a:solidFill>
                  <a:srgbClr val="0000FF"/>
                </a:solidFill>
              </a:rPr>
              <a:t>vtx</a:t>
            </a:r>
            <a:r>
              <a:rPr lang="en-US" sz="3100" dirty="0" smtClean="0">
                <a:solidFill>
                  <a:srgbClr val="0000FF"/>
                </a:solidFill>
              </a:rPr>
              <a:t>  &lt; </a:t>
            </a:r>
            <a:r>
              <a:rPr lang="en-US" sz="3100" dirty="0">
                <a:solidFill>
                  <a:srgbClr val="0000FF"/>
                </a:solidFill>
              </a:rPr>
              <a:t>6</a:t>
            </a:r>
            <a:r>
              <a:rPr lang="en-US" sz="3100" dirty="0" smtClean="0">
                <a:solidFill>
                  <a:srgbClr val="0000FF"/>
                </a:solidFill>
              </a:rPr>
              <a:t> m</a:t>
            </a:r>
            <a:r>
              <a:rPr lang="en-US" sz="3100" dirty="0" smtClean="0">
                <a:solidFill>
                  <a:srgbClr val="0000FF"/>
                </a:solidFill>
              </a:rPr>
              <a:t> </a:t>
            </a:r>
            <a:endParaRPr lang="en-US" sz="3100" dirty="0">
              <a:solidFill>
                <a:srgbClr val="0000FF"/>
              </a:solidFill>
            </a:endParaRPr>
          </a:p>
        </p:txBody>
      </p:sp>
      <p:sp>
        <p:nvSpPr>
          <p:cNvPr id="4" name="TextBox 1"/>
          <p:cNvSpPr txBox="1">
            <a:spLocks noChangeArrowheads="1"/>
          </p:cNvSpPr>
          <p:nvPr/>
        </p:nvSpPr>
        <p:spPr bwMode="auto">
          <a:xfrm>
            <a:off x="342792" y="5436306"/>
            <a:ext cx="2397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Plot credit:  A. </a:t>
            </a:r>
            <a:r>
              <a:rPr lang="en-US" sz="1800" dirty="0" err="1"/>
              <a:t>Tadepalli</a:t>
            </a:r>
            <a:endParaRPr lang="en-US" sz="1800" dirty="0"/>
          </a:p>
        </p:txBody>
      </p:sp>
      <p:sp>
        <p:nvSpPr>
          <p:cNvPr id="5" name="TextBox 4"/>
          <p:cNvSpPr txBox="1"/>
          <p:nvPr/>
        </p:nvSpPr>
        <p:spPr>
          <a:xfrm>
            <a:off x="463704" y="1447822"/>
            <a:ext cx="3254349" cy="923330"/>
          </a:xfrm>
          <a:prstGeom prst="rect">
            <a:avLst/>
          </a:prstGeom>
          <a:noFill/>
        </p:spPr>
        <p:txBody>
          <a:bodyPr wrap="square" rtlCol="0">
            <a:spAutoFit/>
          </a:bodyPr>
          <a:lstStyle/>
          <a:p>
            <a:r>
              <a:rPr lang="en-US" dirty="0" smtClean="0"/>
              <a:t>Requires </a:t>
            </a:r>
            <a:r>
              <a:rPr lang="en-US" dirty="0" smtClean="0"/>
              <a:t>reconstructed </a:t>
            </a:r>
          </a:p>
          <a:p>
            <a:r>
              <a:rPr lang="en-US" dirty="0" err="1"/>
              <a:t>d</a:t>
            </a:r>
            <a:r>
              <a:rPr lang="en-US" dirty="0" err="1" smtClean="0"/>
              <a:t>imuon</a:t>
            </a:r>
            <a:r>
              <a:rPr lang="en-US" dirty="0" smtClean="0"/>
              <a:t> </a:t>
            </a:r>
            <a:r>
              <a:rPr lang="en-US" dirty="0" smtClean="0"/>
              <a:t>decay: </a:t>
            </a:r>
          </a:p>
          <a:p>
            <a:r>
              <a:rPr lang="en-US" dirty="0" smtClean="0"/>
              <a:t>3 &lt; Z &lt; 6m</a:t>
            </a:r>
            <a:endParaRPr lang="en-US" dirty="0" smtClean="0"/>
          </a:p>
        </p:txBody>
      </p:sp>
      <p:sp>
        <p:nvSpPr>
          <p:cNvPr id="6" name="Date Placeholder 5"/>
          <p:cNvSpPr>
            <a:spLocks noGrp="1"/>
          </p:cNvSpPr>
          <p:nvPr>
            <p:ph type="dt" sz="half" idx="10"/>
          </p:nvPr>
        </p:nvSpPr>
        <p:spPr/>
        <p:txBody>
          <a:bodyPr/>
          <a:lstStyle/>
          <a:p>
            <a:r>
              <a:rPr lang="en-US" smtClean="0"/>
              <a:t>6/22/15</a:t>
            </a:r>
            <a:endParaRPr lang="en-US"/>
          </a:p>
        </p:txBody>
      </p:sp>
      <p:sp>
        <p:nvSpPr>
          <p:cNvPr id="7" name="Footer Placeholder 6"/>
          <p:cNvSpPr>
            <a:spLocks noGrp="1"/>
          </p:cNvSpPr>
          <p:nvPr>
            <p:ph type="ftr" sz="quarter" idx="11"/>
          </p:nvPr>
        </p:nvSpPr>
        <p:spPr/>
        <p:txBody>
          <a:bodyPr/>
          <a:lstStyle/>
          <a:p>
            <a:r>
              <a:rPr lang="en-US" smtClean="0"/>
              <a:t>Ming Liu, Dark Photons &amp; Dark Higgs Search @Fermilab</a:t>
            </a:r>
            <a:endParaRPr lang="en-US"/>
          </a:p>
        </p:txBody>
      </p:sp>
      <p:sp>
        <p:nvSpPr>
          <p:cNvPr id="8" name="Slide Number Placeholder 7"/>
          <p:cNvSpPr>
            <a:spLocks noGrp="1"/>
          </p:cNvSpPr>
          <p:nvPr>
            <p:ph type="sldNum" sz="quarter" idx="12"/>
          </p:nvPr>
        </p:nvSpPr>
        <p:spPr/>
        <p:txBody>
          <a:bodyPr/>
          <a:lstStyle/>
          <a:p>
            <a:fld id="{FDF11ADB-F2B4-B440-90F7-EFE6CCCD4892}" type="slidenum">
              <a:rPr lang="en-US" smtClean="0"/>
              <a:t>10</a:t>
            </a:fld>
            <a:endParaRPr lang="en-US"/>
          </a:p>
        </p:txBody>
      </p:sp>
      <p:sp>
        <p:nvSpPr>
          <p:cNvPr id="9" name="TextBox 1"/>
          <p:cNvSpPr txBox="1">
            <a:spLocks noChangeArrowheads="1"/>
          </p:cNvSpPr>
          <p:nvPr/>
        </p:nvSpPr>
        <p:spPr bwMode="auto">
          <a:xfrm>
            <a:off x="457200" y="3168270"/>
            <a:ext cx="18646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2E12 </a:t>
            </a:r>
            <a:r>
              <a:rPr lang="en-US" sz="1800" dirty="0" err="1"/>
              <a:t>ppp</a:t>
            </a:r>
            <a:endParaRPr lang="en-US" sz="1800" dirty="0"/>
          </a:p>
          <a:p>
            <a:pPr eaLnBrk="1" hangingPunct="1"/>
            <a:r>
              <a:rPr lang="en-US" sz="1800" dirty="0" smtClean="0"/>
              <a:t>200 </a:t>
            </a:r>
            <a:r>
              <a:rPr lang="en-US" sz="1800" dirty="0"/>
              <a:t>days</a:t>
            </a:r>
          </a:p>
          <a:p>
            <a:pPr eaLnBrk="1" hangingPunct="1"/>
            <a:r>
              <a:rPr lang="en-US" sz="1800" dirty="0"/>
              <a:t>4</a:t>
            </a:r>
            <a:r>
              <a:rPr lang="en-US" sz="1800" dirty="0" smtClean="0"/>
              <a:t> events </a:t>
            </a:r>
            <a:r>
              <a:rPr lang="en-US" sz="1800" dirty="0" smtClean="0"/>
              <a:t>contours</a:t>
            </a:r>
          </a:p>
          <a:p>
            <a:pPr eaLnBrk="1" hangingPunct="1"/>
            <a:endParaRPr lang="en-US" sz="1800" dirty="0"/>
          </a:p>
          <a:p>
            <a:pPr eaLnBrk="1" hangingPunct="1"/>
            <a:r>
              <a:rPr lang="en-US" sz="1800" dirty="0" smtClean="0"/>
              <a:t>~ 1.4 x 10</a:t>
            </a:r>
            <a:r>
              <a:rPr lang="en-US" sz="1800" baseline="30000" dirty="0" smtClean="0"/>
              <a:t>18</a:t>
            </a:r>
            <a:r>
              <a:rPr lang="en-US" sz="1800" dirty="0" smtClean="0"/>
              <a:t> POT</a:t>
            </a:r>
            <a:endParaRPr lang="en-US" sz="1800" dirty="0"/>
          </a:p>
        </p:txBody>
      </p:sp>
      <p:pic>
        <p:nvPicPr>
          <p:cNvPr id="10" name="Picture 9" descr="sensitivity_displaced_on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060" y="1554350"/>
            <a:ext cx="4388485" cy="4737061"/>
          </a:xfrm>
          <a:prstGeom prst="rect">
            <a:avLst/>
          </a:prstGeom>
        </p:spPr>
      </p:pic>
      <p:sp>
        <p:nvSpPr>
          <p:cNvPr id="11" name="TextBox 1"/>
          <p:cNvSpPr txBox="1">
            <a:spLocks noChangeArrowheads="1"/>
          </p:cNvSpPr>
          <p:nvPr/>
        </p:nvSpPr>
        <p:spPr bwMode="auto">
          <a:xfrm>
            <a:off x="6993680" y="6113331"/>
            <a:ext cx="1820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Plot credit:  </a:t>
            </a:r>
            <a:r>
              <a:rPr lang="en-US" sz="1800" dirty="0" smtClean="0"/>
              <a:t>K. Liu</a:t>
            </a:r>
            <a:endParaRPr lang="en-US" sz="1800" dirty="0"/>
          </a:p>
        </p:txBody>
      </p:sp>
    </p:spTree>
    <p:extLst>
      <p:ext uri="{BB962C8B-B14F-4D97-AF65-F5344CB8AC3E}">
        <p14:creationId xmlns:p14="http://schemas.microsoft.com/office/powerpoint/2010/main" val="16062523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07" y="0"/>
            <a:ext cx="8948917" cy="1143000"/>
          </a:xfrm>
        </p:spPr>
        <p:txBody>
          <a:bodyPr>
            <a:noAutofit/>
          </a:bodyPr>
          <a:lstStyle/>
          <a:p>
            <a:r>
              <a:rPr lang="en-US" sz="3200" dirty="0" smtClean="0"/>
              <a:t>Sensitivity (II): “Prompt” </a:t>
            </a:r>
            <a:r>
              <a:rPr lang="en-US" sz="3200" dirty="0" smtClean="0"/>
              <a:t>Dark </a:t>
            </a:r>
            <a:r>
              <a:rPr lang="en-US" sz="3200" dirty="0" smtClean="0"/>
              <a:t>Photons </a:t>
            </a:r>
            <a:r>
              <a:rPr lang="en-US" sz="3200" dirty="0" err="1" smtClean="0"/>
              <a:t>vs</a:t>
            </a:r>
            <a:r>
              <a:rPr lang="en-US" sz="3200" dirty="0" smtClean="0"/>
              <a:t> </a:t>
            </a:r>
            <a:r>
              <a:rPr lang="en-US" sz="3200" dirty="0" err="1" smtClean="0"/>
              <a:t>Drell</a:t>
            </a:r>
            <a:r>
              <a:rPr lang="en-US" sz="3200" dirty="0" smtClean="0"/>
              <a:t>-Yan</a:t>
            </a:r>
            <a:br>
              <a:rPr lang="en-US" sz="3200" dirty="0" smtClean="0"/>
            </a:br>
            <a:r>
              <a:rPr lang="en-US" sz="3200" dirty="0" smtClean="0">
                <a:solidFill>
                  <a:srgbClr val="0000FF"/>
                </a:solidFill>
              </a:rPr>
              <a:t>Z-</a:t>
            </a:r>
            <a:r>
              <a:rPr lang="en-US" sz="3200" dirty="0" err="1" smtClean="0">
                <a:solidFill>
                  <a:srgbClr val="0000FF"/>
                </a:solidFill>
              </a:rPr>
              <a:t>vtx</a:t>
            </a:r>
            <a:r>
              <a:rPr lang="en-US" sz="3200" dirty="0" smtClean="0">
                <a:solidFill>
                  <a:srgbClr val="0000FF"/>
                </a:solidFill>
              </a:rPr>
              <a:t> &lt; 3m</a:t>
            </a:r>
            <a:endParaRPr lang="en-US" sz="3200" dirty="0">
              <a:solidFill>
                <a:srgbClr val="0000FF"/>
              </a:solidFill>
            </a:endParaRPr>
          </a:p>
        </p:txBody>
      </p:sp>
      <p:sp>
        <p:nvSpPr>
          <p:cNvPr id="5" name="TextBox 4"/>
          <p:cNvSpPr txBox="1"/>
          <p:nvPr/>
        </p:nvSpPr>
        <p:spPr>
          <a:xfrm>
            <a:off x="712281" y="1187287"/>
            <a:ext cx="3429144" cy="584776"/>
          </a:xfrm>
          <a:prstGeom prst="rect">
            <a:avLst/>
          </a:prstGeom>
          <a:noFill/>
        </p:spPr>
        <p:txBody>
          <a:bodyPr wrap="none" rtlCol="0">
            <a:spAutoFit/>
          </a:bodyPr>
          <a:lstStyle/>
          <a:p>
            <a:r>
              <a:rPr lang="en-US" sz="2000" dirty="0" smtClean="0"/>
              <a:t>With projected POT: 1.4 x10</a:t>
            </a:r>
            <a:r>
              <a:rPr lang="en-US" sz="2000" baseline="30000" dirty="0" smtClean="0"/>
              <a:t>18</a:t>
            </a:r>
          </a:p>
          <a:p>
            <a:endParaRPr lang="en-US" baseline="30000" dirty="0"/>
          </a:p>
        </p:txBody>
      </p:sp>
      <p:pic>
        <p:nvPicPr>
          <p:cNvPr id="6" name="Picture 5"/>
          <p:cNvPicPr>
            <a:picLocks noChangeAspect="1"/>
          </p:cNvPicPr>
          <p:nvPr/>
        </p:nvPicPr>
        <p:blipFill rotWithShape="1">
          <a:blip r:embed="rId2"/>
          <a:srcRect r="22624"/>
          <a:stretch/>
        </p:blipFill>
        <p:spPr>
          <a:xfrm>
            <a:off x="5507206" y="1738793"/>
            <a:ext cx="2825496" cy="435871"/>
          </a:xfrm>
          <a:prstGeom prst="rect">
            <a:avLst/>
          </a:prstGeom>
        </p:spPr>
      </p:pic>
      <p:sp>
        <p:nvSpPr>
          <p:cNvPr id="8" name="TextBox 7"/>
          <p:cNvSpPr txBox="1"/>
          <p:nvPr/>
        </p:nvSpPr>
        <p:spPr>
          <a:xfrm>
            <a:off x="5817234" y="2290787"/>
            <a:ext cx="1223412" cy="646331"/>
          </a:xfrm>
          <a:prstGeom prst="rect">
            <a:avLst/>
          </a:prstGeom>
          <a:noFill/>
        </p:spPr>
        <p:txBody>
          <a:bodyPr wrap="none" rtlCol="0">
            <a:spAutoFit/>
          </a:bodyPr>
          <a:lstStyle/>
          <a:p>
            <a:r>
              <a:rPr lang="en-US" dirty="0" smtClean="0"/>
              <a:t>Good mass</a:t>
            </a:r>
          </a:p>
          <a:p>
            <a:r>
              <a:rPr lang="en-US" dirty="0" smtClean="0"/>
              <a:t>resolution</a:t>
            </a:r>
            <a:endParaRPr lang="en-US" dirty="0"/>
          </a:p>
        </p:txBody>
      </p:sp>
      <p:grpSp>
        <p:nvGrpSpPr>
          <p:cNvPr id="11" name="Group 10"/>
          <p:cNvGrpSpPr/>
          <p:nvPr/>
        </p:nvGrpSpPr>
        <p:grpSpPr>
          <a:xfrm>
            <a:off x="115708" y="2290787"/>
            <a:ext cx="4783015" cy="3696851"/>
            <a:chOff x="1092198" y="2059542"/>
            <a:chExt cx="6539378" cy="4440318"/>
          </a:xfrm>
        </p:grpSpPr>
        <p:pic>
          <p:nvPicPr>
            <p:cNvPr id="3" name="Picture 2" descr="mass_prompt_darkphoton_short_ran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198" y="2059542"/>
              <a:ext cx="6539378" cy="4440318"/>
            </a:xfrm>
            <a:prstGeom prst="rect">
              <a:avLst/>
            </a:prstGeom>
          </p:spPr>
        </p:pic>
        <p:pic>
          <p:nvPicPr>
            <p:cNvPr id="9" name="Picture 8"/>
            <p:cNvPicPr>
              <a:picLocks noChangeAspect="1"/>
            </p:cNvPicPr>
            <p:nvPr/>
          </p:nvPicPr>
          <p:blipFill>
            <a:blip r:embed="rId4"/>
            <a:stretch>
              <a:fillRect/>
            </a:stretch>
          </p:blipFill>
          <p:spPr>
            <a:xfrm>
              <a:off x="3226884" y="2628956"/>
              <a:ext cx="2182124" cy="308162"/>
            </a:xfrm>
            <a:prstGeom prst="rect">
              <a:avLst/>
            </a:prstGeom>
          </p:spPr>
        </p:pic>
        <p:sp>
          <p:nvSpPr>
            <p:cNvPr id="10" name="TextBox 9"/>
            <p:cNvSpPr txBox="1"/>
            <p:nvPr/>
          </p:nvSpPr>
          <p:spPr>
            <a:xfrm>
              <a:off x="3855591" y="3064957"/>
              <a:ext cx="1741733" cy="461665"/>
            </a:xfrm>
            <a:prstGeom prst="rect">
              <a:avLst/>
            </a:prstGeom>
            <a:noFill/>
          </p:spPr>
          <p:txBody>
            <a:bodyPr wrap="none" rtlCol="0">
              <a:spAutoFit/>
            </a:bodyPr>
            <a:lstStyle/>
            <a:p>
              <a:r>
                <a:rPr lang="en-US" sz="2400" dirty="0" smtClean="0"/>
                <a:t>= 1.5 </a:t>
              </a:r>
              <a:r>
                <a:rPr lang="en-US" sz="2400" dirty="0" err="1" smtClean="0"/>
                <a:t>GeV</a:t>
              </a:r>
              <a:r>
                <a:rPr lang="en-US" sz="2400" dirty="0" smtClean="0"/>
                <a:t>/c</a:t>
              </a:r>
              <a:r>
                <a:rPr lang="en-US" sz="2400" baseline="30000" dirty="0" smtClean="0"/>
                <a:t>2</a:t>
              </a:r>
              <a:endParaRPr lang="en-US" sz="2400" baseline="30000" dirty="0"/>
            </a:p>
          </p:txBody>
        </p:sp>
      </p:grpSp>
      <p:grpSp>
        <p:nvGrpSpPr>
          <p:cNvPr id="14" name="Group 13"/>
          <p:cNvGrpSpPr/>
          <p:nvPr/>
        </p:nvGrpSpPr>
        <p:grpSpPr>
          <a:xfrm>
            <a:off x="5372315" y="2290787"/>
            <a:ext cx="3336661" cy="2379758"/>
            <a:chOff x="5597324" y="1956729"/>
            <a:chExt cx="3617343" cy="2596911"/>
          </a:xfrm>
        </p:grpSpPr>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5597324" y="1956729"/>
              <a:ext cx="3617343" cy="2596911"/>
            </a:xfrm>
            <a:prstGeom prst="rect">
              <a:avLst/>
            </a:prstGeom>
          </p:spPr>
        </p:pic>
        <p:sp>
          <p:nvSpPr>
            <p:cNvPr id="13" name="TextBox 12"/>
            <p:cNvSpPr txBox="1"/>
            <p:nvPr/>
          </p:nvSpPr>
          <p:spPr>
            <a:xfrm>
              <a:off x="6089386" y="2290787"/>
              <a:ext cx="1185766" cy="646331"/>
            </a:xfrm>
            <a:prstGeom prst="rect">
              <a:avLst/>
            </a:prstGeom>
            <a:noFill/>
          </p:spPr>
          <p:txBody>
            <a:bodyPr wrap="none" rtlCol="0">
              <a:spAutoFit/>
            </a:bodyPr>
            <a:lstStyle/>
            <a:p>
              <a:r>
                <a:rPr lang="en-US" dirty="0"/>
                <a:t>g</a:t>
              </a:r>
              <a:r>
                <a:rPr lang="en-US" dirty="0" smtClean="0"/>
                <a:t>ood mass</a:t>
              </a:r>
            </a:p>
            <a:p>
              <a:r>
                <a:rPr lang="en-US" dirty="0" smtClean="0"/>
                <a:t>resolution</a:t>
              </a:r>
              <a:endParaRPr lang="en-US" dirty="0"/>
            </a:p>
          </p:txBody>
        </p:sp>
      </p:grpSp>
      <p:sp>
        <p:nvSpPr>
          <p:cNvPr id="19" name="Date Placeholder 18"/>
          <p:cNvSpPr>
            <a:spLocks noGrp="1"/>
          </p:cNvSpPr>
          <p:nvPr>
            <p:ph type="dt" sz="half" idx="10"/>
          </p:nvPr>
        </p:nvSpPr>
        <p:spPr/>
        <p:txBody>
          <a:bodyPr/>
          <a:lstStyle/>
          <a:p>
            <a:r>
              <a:rPr lang="en-US" smtClean="0"/>
              <a:t>6/22/15</a:t>
            </a:r>
            <a:endParaRPr lang="en-US"/>
          </a:p>
        </p:txBody>
      </p:sp>
      <p:sp>
        <p:nvSpPr>
          <p:cNvPr id="20" name="Footer Placeholder 19"/>
          <p:cNvSpPr>
            <a:spLocks noGrp="1"/>
          </p:cNvSpPr>
          <p:nvPr>
            <p:ph type="ftr" sz="quarter" idx="11"/>
          </p:nvPr>
        </p:nvSpPr>
        <p:spPr/>
        <p:txBody>
          <a:bodyPr/>
          <a:lstStyle/>
          <a:p>
            <a:r>
              <a:rPr lang="en-US" smtClean="0"/>
              <a:t>Ming Liu, Dark Photons &amp; Dark Higgs Search @Fermilab</a:t>
            </a:r>
            <a:endParaRPr lang="en-US"/>
          </a:p>
        </p:txBody>
      </p:sp>
      <p:sp>
        <p:nvSpPr>
          <p:cNvPr id="21" name="Slide Number Placeholder 20"/>
          <p:cNvSpPr>
            <a:spLocks noGrp="1"/>
          </p:cNvSpPr>
          <p:nvPr>
            <p:ph type="sldNum" sz="quarter" idx="12"/>
          </p:nvPr>
        </p:nvSpPr>
        <p:spPr/>
        <p:txBody>
          <a:bodyPr/>
          <a:lstStyle/>
          <a:p>
            <a:fld id="{FDF11ADB-F2B4-B440-90F7-EFE6CCCD4892}" type="slidenum">
              <a:rPr lang="en-US" smtClean="0"/>
              <a:t>11</a:t>
            </a:fld>
            <a:endParaRPr lang="en-US"/>
          </a:p>
        </p:txBody>
      </p:sp>
      <p:sp>
        <p:nvSpPr>
          <p:cNvPr id="4" name="TextBox 3"/>
          <p:cNvSpPr txBox="1"/>
          <p:nvPr/>
        </p:nvSpPr>
        <p:spPr>
          <a:xfrm>
            <a:off x="3610732" y="3776147"/>
            <a:ext cx="1344689" cy="369332"/>
          </a:xfrm>
          <a:prstGeom prst="rect">
            <a:avLst/>
          </a:prstGeom>
          <a:noFill/>
        </p:spPr>
        <p:txBody>
          <a:bodyPr wrap="none" rtlCol="0">
            <a:spAutoFit/>
          </a:bodyPr>
          <a:lstStyle/>
          <a:p>
            <a:r>
              <a:rPr lang="en-US" dirty="0" smtClean="0"/>
              <a:t>Place holder</a:t>
            </a:r>
            <a:endParaRPr lang="en-US" dirty="0"/>
          </a:p>
        </p:txBody>
      </p:sp>
      <p:pic>
        <p:nvPicPr>
          <p:cNvPr id="23" name="Picture 22"/>
          <p:cNvPicPr/>
          <p:nvPr/>
        </p:nvPicPr>
        <p:blipFill>
          <a:blip r:embed="rId6">
            <a:extLst>
              <a:ext uri="{28A0092B-C50C-407E-A947-70E740481C1C}">
                <a14:useLocalDpi xmlns:a14="http://schemas.microsoft.com/office/drawing/2010/main" val="0"/>
              </a:ext>
            </a:extLst>
          </a:blip>
          <a:srcRect/>
          <a:stretch>
            <a:fillRect/>
          </a:stretch>
        </p:blipFill>
        <p:spPr bwMode="auto">
          <a:xfrm>
            <a:off x="5188422" y="4836903"/>
            <a:ext cx="3704447" cy="534538"/>
          </a:xfrm>
          <a:prstGeom prst="rect">
            <a:avLst/>
          </a:prstGeom>
          <a:solidFill>
            <a:srgbClr val="FFFF00"/>
          </a:solidFill>
          <a:ln>
            <a:noFill/>
          </a:ln>
        </p:spPr>
      </p:pic>
      <p:pic>
        <p:nvPicPr>
          <p:cNvPr id="24" name="Picture 23"/>
          <p:cNvPicPr/>
          <p:nvPr/>
        </p:nvPicPr>
        <p:blipFill>
          <a:blip r:embed="rId7">
            <a:extLst>
              <a:ext uri="{28A0092B-C50C-407E-A947-70E740481C1C}">
                <a14:useLocalDpi xmlns:a14="http://schemas.microsoft.com/office/drawing/2010/main" val="0"/>
              </a:ext>
            </a:extLst>
          </a:blip>
          <a:srcRect/>
          <a:stretch>
            <a:fillRect/>
          </a:stretch>
        </p:blipFill>
        <p:spPr bwMode="auto">
          <a:xfrm>
            <a:off x="5188422" y="5617877"/>
            <a:ext cx="3584273" cy="494503"/>
          </a:xfrm>
          <a:prstGeom prst="rect">
            <a:avLst/>
          </a:prstGeom>
          <a:solidFill>
            <a:srgbClr val="CCFFCC"/>
          </a:solidFill>
          <a:ln>
            <a:noFill/>
          </a:ln>
        </p:spPr>
      </p:pic>
      <p:pic>
        <p:nvPicPr>
          <p:cNvPr id="15" name="Picture 14"/>
          <p:cNvPicPr>
            <a:picLocks noChangeAspect="1"/>
          </p:cNvPicPr>
          <p:nvPr/>
        </p:nvPicPr>
        <p:blipFill>
          <a:blip r:embed="rId8"/>
          <a:stretch>
            <a:fillRect/>
          </a:stretch>
        </p:blipFill>
        <p:spPr>
          <a:xfrm>
            <a:off x="712281" y="1758711"/>
            <a:ext cx="3684225" cy="526318"/>
          </a:xfrm>
          <a:prstGeom prst="rect">
            <a:avLst/>
          </a:prstGeom>
        </p:spPr>
      </p:pic>
    </p:spTree>
    <p:extLst>
      <p:ext uri="{BB962C8B-B14F-4D97-AF65-F5344CB8AC3E}">
        <p14:creationId xmlns:p14="http://schemas.microsoft.com/office/powerpoint/2010/main" val="38218723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8"/>
            <a:ext cx="8229600" cy="1117497"/>
          </a:xfrm>
        </p:spPr>
        <p:txBody>
          <a:bodyPr>
            <a:normAutofit fontScale="90000"/>
          </a:bodyPr>
          <a:lstStyle/>
          <a:p>
            <a:r>
              <a:rPr lang="en-US" sz="4000" dirty="0" smtClean="0"/>
              <a:t>Dark </a:t>
            </a:r>
            <a:r>
              <a:rPr lang="en-US" sz="4000" dirty="0" smtClean="0"/>
              <a:t>Photon </a:t>
            </a:r>
            <a:r>
              <a:rPr lang="en-US" sz="4000" dirty="0" smtClean="0"/>
              <a:t>Sensitivity: Summary</a:t>
            </a:r>
            <a:r>
              <a:rPr lang="en-US" sz="4000" dirty="0" smtClean="0"/>
              <a:t/>
            </a:r>
            <a:br>
              <a:rPr lang="en-US" sz="4000" dirty="0" smtClean="0"/>
            </a:br>
            <a:r>
              <a:rPr lang="en-US" sz="2800" dirty="0" smtClean="0">
                <a:solidFill>
                  <a:srgbClr val="0000FF"/>
                </a:solidFill>
              </a:rPr>
              <a:t>POT:1.4x10</a:t>
            </a:r>
            <a:r>
              <a:rPr lang="en-US" sz="2800" baseline="30000" dirty="0" smtClean="0">
                <a:solidFill>
                  <a:srgbClr val="0000FF"/>
                </a:solidFill>
              </a:rPr>
              <a:t>18</a:t>
            </a:r>
            <a:r>
              <a:rPr lang="en-US" sz="2800" dirty="0" smtClean="0">
                <a:solidFill>
                  <a:srgbClr val="0000FF"/>
                </a:solidFill>
              </a:rPr>
              <a:t> (parasitic w/ E1039</a:t>
            </a:r>
            <a:r>
              <a:rPr lang="en-US" sz="2800" dirty="0" smtClean="0">
                <a:solidFill>
                  <a:srgbClr val="0000FF"/>
                </a:solidFill>
              </a:rPr>
              <a:t>)</a:t>
            </a:r>
            <a:endParaRPr lang="en-US" sz="2800" dirty="0">
              <a:solidFill>
                <a:srgbClr val="0000FF"/>
              </a:solidFill>
            </a:endParaRPr>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2F9980D2-850A-174B-9924-94B9342D747D}" type="slidenum">
              <a:rPr lang="en-US" smtClean="0"/>
              <a:t>12</a:t>
            </a:fld>
            <a:endParaRPr lang="en-US"/>
          </a:p>
        </p:txBody>
      </p:sp>
      <p:sp>
        <p:nvSpPr>
          <p:cNvPr id="6" name="TextBox 5"/>
          <p:cNvSpPr txBox="1"/>
          <p:nvPr/>
        </p:nvSpPr>
        <p:spPr>
          <a:xfrm>
            <a:off x="280940" y="1219683"/>
            <a:ext cx="3384828" cy="5078314"/>
          </a:xfrm>
          <a:prstGeom prst="rect">
            <a:avLst/>
          </a:prstGeom>
          <a:noFill/>
        </p:spPr>
        <p:txBody>
          <a:bodyPr wrap="square" rtlCol="0">
            <a:spAutoFit/>
          </a:bodyPr>
          <a:lstStyle/>
          <a:p>
            <a:r>
              <a:rPr lang="en-US" dirty="0" smtClean="0"/>
              <a:t>S</a:t>
            </a:r>
            <a:r>
              <a:rPr lang="en-US" dirty="0" smtClean="0"/>
              <a:t>ignals considered: </a:t>
            </a:r>
            <a:endParaRPr lang="en-US" dirty="0" smtClean="0"/>
          </a:p>
          <a:p>
            <a:pPr marL="285750" indent="-285750">
              <a:buFontTx/>
              <a:buChar char="-"/>
            </a:pPr>
            <a:r>
              <a:rPr lang="en-US" dirty="0" err="1" smtClean="0"/>
              <a:t>Drell</a:t>
            </a:r>
            <a:r>
              <a:rPr lang="en-US" dirty="0" smtClean="0"/>
              <a:t>-Yan like</a:t>
            </a:r>
          </a:p>
          <a:p>
            <a:pPr marL="285750" indent="-285750">
              <a:buFontTx/>
              <a:buChar char="-"/>
            </a:pPr>
            <a:r>
              <a:rPr lang="en-US" dirty="0" err="1" smtClean="0"/>
              <a:t>Bremsstralung</a:t>
            </a:r>
            <a:endParaRPr lang="en-US" dirty="0" smtClean="0"/>
          </a:p>
          <a:p>
            <a:pPr marL="285750" indent="-285750">
              <a:buFontTx/>
              <a:buChar char="-"/>
            </a:pPr>
            <a:r>
              <a:rPr lang="en-US" dirty="0"/>
              <a:t>Eta decays</a:t>
            </a:r>
          </a:p>
          <a:p>
            <a:endParaRPr lang="en-US" dirty="0" smtClean="0"/>
          </a:p>
          <a:p>
            <a:pPr marL="285750" indent="-285750">
              <a:buFontTx/>
              <a:buChar char="-"/>
            </a:pPr>
            <a:endParaRPr lang="en-US" dirty="0"/>
          </a:p>
          <a:p>
            <a:r>
              <a:rPr lang="en-US" dirty="0" smtClean="0">
                <a:solidFill>
                  <a:srgbClr val="FF0000"/>
                </a:solidFill>
              </a:rPr>
              <a:t>Covers a wide range </a:t>
            </a:r>
            <a:r>
              <a:rPr lang="en-US" dirty="0" smtClean="0">
                <a:solidFill>
                  <a:srgbClr val="FF0000"/>
                </a:solidFill>
              </a:rPr>
              <a:t>of parameter phase </a:t>
            </a:r>
            <a:r>
              <a:rPr lang="en-US" dirty="0" smtClean="0">
                <a:solidFill>
                  <a:srgbClr val="FF0000"/>
                </a:solidFill>
              </a:rPr>
              <a:t>space</a:t>
            </a:r>
          </a:p>
          <a:p>
            <a:endParaRPr lang="en-US" dirty="0"/>
          </a:p>
          <a:p>
            <a:pPr marL="285750" indent="-285750">
              <a:buFont typeface="Arial"/>
              <a:buChar char="•"/>
            </a:pPr>
            <a:r>
              <a:rPr lang="en-US" dirty="0" smtClean="0"/>
              <a:t>Prompt </a:t>
            </a:r>
            <a:r>
              <a:rPr lang="en-US" dirty="0" err="1" smtClean="0"/>
              <a:t>dimuons</a:t>
            </a:r>
            <a:endParaRPr lang="en-US" dirty="0"/>
          </a:p>
          <a:p>
            <a:pPr lvl="1"/>
            <a:r>
              <a:rPr lang="en-US" dirty="0" smtClean="0"/>
              <a:t>- Low mass &lt;  3GeV is limited by DAQ and Acceptance, requires dedicated run to fully restore the accessible phase space</a:t>
            </a:r>
          </a:p>
          <a:p>
            <a:pPr marL="285750" indent="-285750">
              <a:buFontTx/>
              <a:buChar char="-"/>
            </a:pPr>
            <a:endParaRPr lang="en-US" dirty="0" smtClean="0"/>
          </a:p>
          <a:p>
            <a:pPr marL="285750" indent="-285750">
              <a:buFont typeface="Arial"/>
              <a:buChar char="•"/>
            </a:pPr>
            <a:r>
              <a:rPr lang="en-US" dirty="0" smtClean="0"/>
              <a:t>Displaced </a:t>
            </a:r>
            <a:r>
              <a:rPr lang="en-US" dirty="0" err="1" smtClean="0"/>
              <a:t>dimuons</a:t>
            </a:r>
            <a:endParaRPr lang="en-US" dirty="0" smtClean="0"/>
          </a:p>
          <a:p>
            <a:endParaRPr lang="en-US" dirty="0"/>
          </a:p>
        </p:txBody>
      </p:sp>
      <p:sp>
        <p:nvSpPr>
          <p:cNvPr id="11" name="TextBox 1"/>
          <p:cNvSpPr txBox="1">
            <a:spLocks noChangeArrowheads="1"/>
          </p:cNvSpPr>
          <p:nvPr/>
        </p:nvSpPr>
        <p:spPr bwMode="auto">
          <a:xfrm>
            <a:off x="6993680" y="6113331"/>
            <a:ext cx="1820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Plot credit:  </a:t>
            </a:r>
            <a:r>
              <a:rPr lang="en-US" sz="1800" dirty="0" smtClean="0"/>
              <a:t>K. Liu</a:t>
            </a:r>
            <a:endParaRPr lang="en-US" sz="1800" dirty="0"/>
          </a:p>
        </p:txBody>
      </p:sp>
      <p:grpSp>
        <p:nvGrpSpPr>
          <p:cNvPr id="14" name="Group 13"/>
          <p:cNvGrpSpPr/>
          <p:nvPr/>
        </p:nvGrpSpPr>
        <p:grpSpPr>
          <a:xfrm>
            <a:off x="4093187" y="1219683"/>
            <a:ext cx="4593613" cy="5012795"/>
            <a:chOff x="4093187" y="1219683"/>
            <a:chExt cx="4894118" cy="5188354"/>
          </a:xfrm>
        </p:grpSpPr>
        <p:pic>
          <p:nvPicPr>
            <p:cNvPr id="7" name="Picture 6" descr="sensitivity_all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187" y="1219683"/>
              <a:ext cx="4894118" cy="5188354"/>
            </a:xfrm>
            <a:prstGeom prst="rect">
              <a:avLst/>
            </a:prstGeom>
          </p:spPr>
        </p:pic>
        <p:pic>
          <p:nvPicPr>
            <p:cNvPr id="13" name="Picture 12"/>
            <p:cNvPicPr>
              <a:picLocks noChangeAspect="1"/>
            </p:cNvPicPr>
            <p:nvPr/>
          </p:nvPicPr>
          <p:blipFill>
            <a:blip r:embed="rId3"/>
            <a:stretch>
              <a:fillRect/>
            </a:stretch>
          </p:blipFill>
          <p:spPr>
            <a:xfrm>
              <a:off x="7469909" y="5482777"/>
              <a:ext cx="1216891" cy="215482"/>
            </a:xfrm>
            <a:prstGeom prst="rect">
              <a:avLst/>
            </a:prstGeom>
          </p:spPr>
        </p:pic>
      </p:grpSp>
    </p:spTree>
    <p:extLst>
      <p:ext uri="{BB962C8B-B14F-4D97-AF65-F5344CB8AC3E}">
        <p14:creationId xmlns:p14="http://schemas.microsoft.com/office/powerpoint/2010/main" val="41682444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14"/>
            <a:ext cx="8229600" cy="925769"/>
          </a:xfrm>
        </p:spPr>
        <p:txBody>
          <a:bodyPr/>
          <a:lstStyle/>
          <a:p>
            <a:r>
              <a:rPr lang="en-US" dirty="0" smtClean="0"/>
              <a:t>Dark Higgs Search at </a:t>
            </a:r>
            <a:r>
              <a:rPr lang="en-US" dirty="0" err="1" smtClean="0"/>
              <a:t>SeaQuest</a:t>
            </a:r>
            <a:endParaRPr lang="en-US" dirty="0"/>
          </a:p>
        </p:txBody>
      </p:sp>
      <p:pic>
        <p:nvPicPr>
          <p:cNvPr id="3" name="Picture 2" descr="dark_Higgs_produ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038" y="1462938"/>
            <a:ext cx="3209389" cy="2174861"/>
          </a:xfrm>
          <a:prstGeom prst="rect">
            <a:avLst/>
          </a:prstGeom>
        </p:spPr>
      </p:pic>
      <p:pic>
        <p:nvPicPr>
          <p:cNvPr id="4" name="Picture 3" descr="dark_Higgs_deca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0480" y="1669825"/>
            <a:ext cx="3662776" cy="1960359"/>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37922" y="3874399"/>
            <a:ext cx="4151295" cy="622857"/>
          </a:xfrm>
          <a:prstGeom prst="rect">
            <a:avLst/>
          </a:prstGeom>
          <a:solidFill>
            <a:srgbClr val="FFFF00"/>
          </a:solidFill>
          <a:ln>
            <a:noFill/>
          </a:ln>
        </p:spPr>
      </p:pic>
      <p:pic>
        <p:nvPicPr>
          <p:cNvPr id="8" name="Picture 7" descr="Macintosh HD:Users:zym:Desktop:FermiLab beam dump:subGeV CP-even New.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6074" y="3874399"/>
            <a:ext cx="4160670" cy="2592881"/>
          </a:xfrm>
          <a:prstGeom prst="rect">
            <a:avLst/>
          </a:prstGeom>
          <a:noFill/>
          <a:ln>
            <a:noFill/>
          </a:ln>
          <a:extLst>
            <a:ext uri="{FAA26D3D-D897-4be2-8F04-BA451C77F1D7}">
              <ma14:placeholderFlag xmlns:ma14="http://schemas.microsoft.com/office/mac/drawingml/2011/main"/>
            </a:ext>
          </a:extLst>
        </p:spPr>
      </p:pic>
      <p:sp>
        <p:nvSpPr>
          <p:cNvPr id="9" name="TextBox 8"/>
          <p:cNvSpPr txBox="1"/>
          <p:nvPr/>
        </p:nvSpPr>
        <p:spPr>
          <a:xfrm>
            <a:off x="457200" y="4756680"/>
            <a:ext cx="3506088" cy="1477328"/>
          </a:xfrm>
          <a:prstGeom prst="rect">
            <a:avLst/>
          </a:prstGeom>
          <a:noFill/>
        </p:spPr>
        <p:txBody>
          <a:bodyPr wrap="none" rtlCol="0">
            <a:spAutoFit/>
          </a:bodyPr>
          <a:lstStyle/>
          <a:p>
            <a:r>
              <a:rPr lang="en-US" dirty="0" smtClean="0">
                <a:solidFill>
                  <a:srgbClr val="FF0000"/>
                </a:solidFill>
              </a:rPr>
              <a:t>High</a:t>
            </a:r>
            <a:r>
              <a:rPr lang="en-US" dirty="0" smtClean="0">
                <a:solidFill>
                  <a:srgbClr val="FF0000"/>
                </a:solidFill>
              </a:rPr>
              <a:t>-mass: </a:t>
            </a:r>
            <a:r>
              <a:rPr lang="en-US" dirty="0" err="1" smtClean="0">
                <a:solidFill>
                  <a:srgbClr val="FF0000"/>
                </a:solidFill>
              </a:rPr>
              <a:t>μ</a:t>
            </a:r>
            <a:r>
              <a:rPr lang="en-US" baseline="30000" dirty="0" err="1" smtClean="0">
                <a:solidFill>
                  <a:srgbClr val="FF0000"/>
                </a:solidFill>
              </a:rPr>
              <a:t>+</a:t>
            </a:r>
            <a:r>
              <a:rPr lang="en-US" dirty="0" err="1" smtClean="0">
                <a:solidFill>
                  <a:srgbClr val="FF0000"/>
                </a:solidFill>
              </a:rPr>
              <a:t>μ</a:t>
            </a:r>
            <a:r>
              <a:rPr lang="en-US" baseline="30000" dirty="0" smtClean="0">
                <a:solidFill>
                  <a:srgbClr val="FF0000"/>
                </a:solidFill>
              </a:rPr>
              <a:t>-</a:t>
            </a:r>
            <a:r>
              <a:rPr lang="en-US" dirty="0" smtClean="0">
                <a:solidFill>
                  <a:srgbClr val="FF0000"/>
                </a:solidFill>
              </a:rPr>
              <a:t> and hadrons</a:t>
            </a:r>
          </a:p>
          <a:p>
            <a:r>
              <a:rPr lang="en-US" dirty="0">
                <a:solidFill>
                  <a:srgbClr val="FF0000"/>
                </a:solidFill>
              </a:rPr>
              <a:t>Low-mass: </a:t>
            </a:r>
            <a:r>
              <a:rPr lang="en-US" dirty="0" err="1">
                <a:solidFill>
                  <a:srgbClr val="FF0000"/>
                </a:solidFill>
              </a:rPr>
              <a:t>e</a:t>
            </a:r>
            <a:r>
              <a:rPr lang="en-US" baseline="30000" dirty="0" err="1">
                <a:solidFill>
                  <a:srgbClr val="FF0000"/>
                </a:solidFill>
              </a:rPr>
              <a:t>+</a:t>
            </a:r>
            <a:r>
              <a:rPr lang="en-US" dirty="0" err="1">
                <a:solidFill>
                  <a:srgbClr val="FF0000"/>
                </a:solidFill>
              </a:rPr>
              <a:t>e</a:t>
            </a:r>
            <a:r>
              <a:rPr lang="en-US" baseline="30000" dirty="0">
                <a:solidFill>
                  <a:srgbClr val="FF0000"/>
                </a:solidFill>
              </a:rPr>
              <a:t>-</a:t>
            </a:r>
            <a:r>
              <a:rPr lang="en-US" dirty="0">
                <a:solidFill>
                  <a:srgbClr val="FF0000"/>
                </a:solidFill>
              </a:rPr>
              <a:t>,   &lt;200MeV</a:t>
            </a:r>
          </a:p>
          <a:p>
            <a:endParaRPr lang="en-US" dirty="0">
              <a:solidFill>
                <a:srgbClr val="FF0000"/>
              </a:solidFill>
            </a:endParaRPr>
          </a:p>
          <a:p>
            <a:r>
              <a:rPr lang="en-US" dirty="0" smtClean="0">
                <a:solidFill>
                  <a:srgbClr val="0000FF"/>
                </a:solidFill>
              </a:rPr>
              <a:t>Advantage </a:t>
            </a:r>
            <a:r>
              <a:rPr lang="en-US" dirty="0" smtClean="0">
                <a:solidFill>
                  <a:srgbClr val="0000FF"/>
                </a:solidFill>
              </a:rPr>
              <a:t>of using hadron beams </a:t>
            </a:r>
          </a:p>
          <a:p>
            <a:r>
              <a:rPr lang="en-US" dirty="0" smtClean="0">
                <a:solidFill>
                  <a:srgbClr val="0000FF"/>
                </a:solidFill>
              </a:rPr>
              <a:t>with </a:t>
            </a:r>
            <a:r>
              <a:rPr lang="en-US" dirty="0" err="1" smtClean="0">
                <a:solidFill>
                  <a:srgbClr val="0000FF"/>
                </a:solidFill>
              </a:rPr>
              <a:t>muon</a:t>
            </a:r>
            <a:r>
              <a:rPr lang="en-US" dirty="0" smtClean="0">
                <a:solidFill>
                  <a:srgbClr val="0000FF"/>
                </a:solidFill>
              </a:rPr>
              <a:t> </a:t>
            </a:r>
            <a:r>
              <a:rPr lang="en-US" dirty="0" smtClean="0">
                <a:solidFill>
                  <a:srgbClr val="0000FF"/>
                </a:solidFill>
              </a:rPr>
              <a:t>probes over electrons</a:t>
            </a:r>
            <a:endParaRPr lang="en-US" dirty="0">
              <a:solidFill>
                <a:srgbClr val="0000FF"/>
              </a:solidFill>
            </a:endParaRPr>
          </a:p>
        </p:txBody>
      </p:sp>
      <p:sp>
        <p:nvSpPr>
          <p:cNvPr id="10" name="TextBox 9"/>
          <p:cNvSpPr txBox="1"/>
          <p:nvPr/>
        </p:nvSpPr>
        <p:spPr>
          <a:xfrm>
            <a:off x="6525206" y="1213624"/>
            <a:ext cx="2199991" cy="276999"/>
          </a:xfrm>
          <a:prstGeom prst="rect">
            <a:avLst/>
          </a:prstGeom>
          <a:noFill/>
        </p:spPr>
        <p:txBody>
          <a:bodyPr wrap="none" rtlCol="0">
            <a:spAutoFit/>
          </a:bodyPr>
          <a:lstStyle/>
          <a:p>
            <a:r>
              <a:rPr lang="en-US" sz="1200" dirty="0" smtClean="0"/>
              <a:t>Y. Zhang et al, </a:t>
            </a:r>
            <a:r>
              <a:rPr lang="en-US" sz="1200" dirty="0"/>
              <a:t>arXiv:1502.06983</a:t>
            </a:r>
            <a:r>
              <a:rPr lang="en-US" sz="1200" dirty="0" smtClean="0">
                <a:effectLst/>
              </a:rPr>
              <a:t> </a:t>
            </a:r>
            <a:endParaRPr lang="en-US" sz="1200" dirty="0"/>
          </a:p>
        </p:txBody>
      </p:sp>
      <p:sp>
        <p:nvSpPr>
          <p:cNvPr id="11" name="TextBox 10"/>
          <p:cNvSpPr txBox="1"/>
          <p:nvPr/>
        </p:nvSpPr>
        <p:spPr>
          <a:xfrm>
            <a:off x="6731299" y="3627068"/>
            <a:ext cx="2095445" cy="276999"/>
          </a:xfrm>
          <a:prstGeom prst="rect">
            <a:avLst/>
          </a:prstGeom>
          <a:noFill/>
        </p:spPr>
        <p:txBody>
          <a:bodyPr wrap="none" rtlCol="0">
            <a:spAutoFit/>
          </a:bodyPr>
          <a:lstStyle/>
          <a:p>
            <a:r>
              <a:rPr lang="en-US" sz="1200" dirty="0" smtClean="0"/>
              <a:t>D. Curtin et al arXiv:1312.4992</a:t>
            </a:r>
            <a:endParaRPr lang="en-US" sz="1200" dirty="0"/>
          </a:p>
        </p:txBody>
      </p:sp>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3180807" y="1259632"/>
            <a:ext cx="2432313" cy="461982"/>
          </a:xfrm>
          <a:prstGeom prst="rect">
            <a:avLst/>
          </a:prstGeom>
          <a:noFill/>
          <a:ln>
            <a:noFill/>
          </a:ln>
        </p:spPr>
      </p:pic>
      <p:sp>
        <p:nvSpPr>
          <p:cNvPr id="13" name="Date Placeholder 12"/>
          <p:cNvSpPr>
            <a:spLocks noGrp="1"/>
          </p:cNvSpPr>
          <p:nvPr>
            <p:ph type="dt" sz="half" idx="10"/>
          </p:nvPr>
        </p:nvSpPr>
        <p:spPr/>
        <p:txBody>
          <a:bodyPr/>
          <a:lstStyle/>
          <a:p>
            <a:r>
              <a:rPr lang="en-US" smtClean="0"/>
              <a:t>6/22/15</a:t>
            </a:r>
            <a:endParaRPr lang="en-US"/>
          </a:p>
        </p:txBody>
      </p:sp>
      <p:sp>
        <p:nvSpPr>
          <p:cNvPr id="14" name="Footer Placeholder 13"/>
          <p:cNvSpPr>
            <a:spLocks noGrp="1"/>
          </p:cNvSpPr>
          <p:nvPr>
            <p:ph type="ftr" sz="quarter" idx="11"/>
          </p:nvPr>
        </p:nvSpPr>
        <p:spPr/>
        <p:txBody>
          <a:bodyPr/>
          <a:lstStyle/>
          <a:p>
            <a:r>
              <a:rPr lang="en-US" smtClean="0"/>
              <a:t>Ming Liu, Dark Photons &amp; Dark Higgs Search @Fermilab</a:t>
            </a:r>
            <a:endParaRPr lang="en-US"/>
          </a:p>
        </p:txBody>
      </p:sp>
      <p:sp>
        <p:nvSpPr>
          <p:cNvPr id="15" name="Slide Number Placeholder 14"/>
          <p:cNvSpPr>
            <a:spLocks noGrp="1"/>
          </p:cNvSpPr>
          <p:nvPr>
            <p:ph type="sldNum" sz="quarter" idx="12"/>
          </p:nvPr>
        </p:nvSpPr>
        <p:spPr/>
        <p:txBody>
          <a:bodyPr/>
          <a:lstStyle/>
          <a:p>
            <a:fld id="{FDF11ADB-F2B4-B440-90F7-EFE6CCCD4892}" type="slidenum">
              <a:rPr lang="en-US" smtClean="0"/>
              <a:t>13</a:t>
            </a:fld>
            <a:endParaRPr lang="en-US"/>
          </a:p>
        </p:txBody>
      </p:sp>
      <p:sp>
        <p:nvSpPr>
          <p:cNvPr id="16" name="Rectangle 15"/>
          <p:cNvSpPr/>
          <p:nvPr/>
        </p:nvSpPr>
        <p:spPr>
          <a:xfrm>
            <a:off x="3000160" y="3143642"/>
            <a:ext cx="1381971" cy="400110"/>
          </a:xfrm>
          <a:prstGeom prst="rect">
            <a:avLst/>
          </a:prstGeom>
        </p:spPr>
        <p:txBody>
          <a:bodyPr wrap="none">
            <a:spAutoFit/>
          </a:bodyPr>
          <a:lstStyle/>
          <a:p>
            <a:r>
              <a:rPr lang="en-US" sz="2000" i="1" dirty="0" err="1"/>
              <a:t>θ</a:t>
            </a:r>
            <a:r>
              <a:rPr lang="en-US" sz="2000" i="1" dirty="0"/>
              <a:t> = μ v/m</a:t>
            </a:r>
            <a:r>
              <a:rPr lang="en-US" sz="2000" i="1" baseline="-25000" dirty="0"/>
              <a:t>h</a:t>
            </a:r>
            <a:r>
              <a:rPr lang="en-US" sz="2000" i="1" baseline="30000" dirty="0"/>
              <a:t>2</a:t>
            </a:r>
            <a:r>
              <a:rPr lang="en-US" sz="2000" dirty="0" smtClean="0">
                <a:effectLst/>
              </a:rPr>
              <a:t> </a:t>
            </a:r>
            <a:endParaRPr lang="en-US" sz="2000" dirty="0"/>
          </a:p>
        </p:txBody>
      </p:sp>
    </p:spTree>
    <p:extLst>
      <p:ext uri="{BB962C8B-B14F-4D97-AF65-F5344CB8AC3E}">
        <p14:creationId xmlns:p14="http://schemas.microsoft.com/office/powerpoint/2010/main" val="15269966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422" y="18819"/>
            <a:ext cx="6753578" cy="1143000"/>
          </a:xfrm>
        </p:spPr>
        <p:txBody>
          <a:bodyPr>
            <a:normAutofit fontScale="90000"/>
          </a:bodyPr>
          <a:lstStyle/>
          <a:p>
            <a:r>
              <a:rPr lang="en-US" dirty="0" err="1" smtClean="0"/>
              <a:t>SeaQuest</a:t>
            </a:r>
            <a:r>
              <a:rPr lang="en-US" dirty="0" smtClean="0"/>
              <a:t> Dark Higgs Sensitivity</a:t>
            </a:r>
            <a:br>
              <a:rPr lang="en-US" dirty="0" smtClean="0"/>
            </a:br>
            <a:r>
              <a:rPr lang="en-US" sz="3100" dirty="0" smtClean="0">
                <a:solidFill>
                  <a:srgbClr val="0000FF"/>
                </a:solidFill>
              </a:rPr>
              <a:t>POT:1.4x10</a:t>
            </a:r>
            <a:r>
              <a:rPr lang="en-US" sz="3100" baseline="30000" dirty="0" smtClean="0">
                <a:solidFill>
                  <a:srgbClr val="0000FF"/>
                </a:solidFill>
              </a:rPr>
              <a:t>18</a:t>
            </a:r>
            <a:r>
              <a:rPr lang="en-US" sz="3100" dirty="0" smtClean="0">
                <a:solidFill>
                  <a:srgbClr val="0000FF"/>
                </a:solidFill>
              </a:rPr>
              <a:t>, 5x, 25x</a:t>
            </a:r>
            <a:endParaRPr lang="en-US" sz="3100" dirty="0">
              <a:solidFill>
                <a:srgbClr val="0000FF"/>
              </a:solidFill>
            </a:endParaRPr>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2F9980D2-850A-174B-9924-94B9342D747D}" type="slidenum">
              <a:rPr lang="en-US" smtClean="0"/>
              <a:t>14</a:t>
            </a:fld>
            <a:endParaRPr lang="en-US"/>
          </a:p>
        </p:txBody>
      </p:sp>
      <p:sp>
        <p:nvSpPr>
          <p:cNvPr id="7" name="TextBox 6"/>
          <p:cNvSpPr txBox="1"/>
          <p:nvPr/>
        </p:nvSpPr>
        <p:spPr>
          <a:xfrm>
            <a:off x="136976" y="1319666"/>
            <a:ext cx="3285321" cy="3139321"/>
          </a:xfrm>
          <a:prstGeom prst="rect">
            <a:avLst/>
          </a:prstGeom>
          <a:noFill/>
        </p:spPr>
        <p:txBody>
          <a:bodyPr wrap="square" rtlCol="0">
            <a:spAutoFit/>
          </a:bodyPr>
          <a:lstStyle/>
          <a:p>
            <a:pPr marL="285750" indent="-285750">
              <a:buFont typeface="Arial"/>
              <a:buChar char="•"/>
            </a:pPr>
            <a:r>
              <a:rPr lang="en-US" dirty="0" smtClean="0"/>
              <a:t>Tagged by displaced </a:t>
            </a:r>
            <a:r>
              <a:rPr lang="en-US" dirty="0" smtClean="0"/>
              <a:t>decay vertex </a:t>
            </a:r>
            <a:r>
              <a:rPr lang="en-US" dirty="0" err="1" smtClean="0"/>
              <a:t>dimuons</a:t>
            </a:r>
            <a:r>
              <a:rPr lang="en-US" dirty="0" smtClean="0"/>
              <a:t>  </a:t>
            </a:r>
            <a:endParaRPr lang="en-US" dirty="0"/>
          </a:p>
          <a:p>
            <a:pPr marL="285750" indent="-285750">
              <a:buFont typeface="Arial"/>
              <a:buChar char="•"/>
            </a:pPr>
            <a:endParaRPr lang="en-US" dirty="0" smtClean="0"/>
          </a:p>
          <a:p>
            <a:pPr marL="285750" indent="-285750">
              <a:buFont typeface="Arial"/>
              <a:buChar char="•"/>
            </a:pPr>
            <a:r>
              <a:rPr lang="en-US" dirty="0" smtClean="0"/>
              <a:t>Limited</a:t>
            </a:r>
            <a:r>
              <a:rPr lang="en-US" dirty="0" smtClean="0"/>
              <a:t> </a:t>
            </a:r>
            <a:r>
              <a:rPr lang="en-US" dirty="0" smtClean="0"/>
              <a:t>sensitivity </a:t>
            </a:r>
            <a:r>
              <a:rPr lang="en-US" dirty="0" smtClean="0"/>
              <a:t>to large </a:t>
            </a:r>
            <a:r>
              <a:rPr lang="en-US" dirty="0" smtClean="0"/>
              <a:t>m</a:t>
            </a:r>
            <a:r>
              <a:rPr lang="en-US" dirty="0" smtClean="0"/>
              <a:t>ixing </a:t>
            </a:r>
            <a:r>
              <a:rPr lang="en-US" dirty="0" smtClean="0"/>
              <a:t>case</a:t>
            </a:r>
            <a:r>
              <a:rPr lang="en-US" dirty="0" smtClean="0"/>
              <a:t> </a:t>
            </a:r>
            <a:r>
              <a:rPr lang="en-US" dirty="0" smtClean="0"/>
              <a:t>due to </a:t>
            </a:r>
            <a:r>
              <a:rPr lang="en-US" dirty="0" smtClean="0"/>
              <a:t>small cross</a:t>
            </a:r>
            <a:r>
              <a:rPr lang="en-US" dirty="0" smtClean="0"/>
              <a:t>-</a:t>
            </a:r>
            <a:r>
              <a:rPr lang="en-US" dirty="0" smtClean="0"/>
              <a:t>section compared to SM background</a:t>
            </a:r>
          </a:p>
          <a:p>
            <a:pPr marL="285750" indent="-285750">
              <a:buFont typeface="Arial"/>
              <a:buChar char="•"/>
            </a:pPr>
            <a:endParaRPr lang="en-US" dirty="0"/>
          </a:p>
          <a:p>
            <a:pPr marL="285750" indent="-285750">
              <a:buFont typeface="Arial"/>
              <a:buChar char="•"/>
            </a:pPr>
            <a:r>
              <a:rPr lang="en-US" dirty="0" smtClean="0"/>
              <a:t>Dark Higgs </a:t>
            </a:r>
            <a:r>
              <a:rPr lang="en-US" dirty="0" err="1" smtClean="0"/>
              <a:t>vs</a:t>
            </a:r>
            <a:r>
              <a:rPr lang="en-US" dirty="0" smtClean="0"/>
              <a:t> dark photons</a:t>
            </a:r>
          </a:p>
          <a:p>
            <a:pPr marL="742950" lvl="1" indent="-285750">
              <a:buFont typeface="Arial"/>
              <a:buChar char="•"/>
            </a:pPr>
            <a:r>
              <a:rPr lang="en-US" dirty="0" err="1" smtClean="0"/>
              <a:t>Dimuon</a:t>
            </a:r>
            <a:r>
              <a:rPr lang="en-US" dirty="0" smtClean="0"/>
              <a:t> kinematic and </a:t>
            </a:r>
            <a:r>
              <a:rPr lang="en-US" dirty="0" err="1" smtClean="0"/>
              <a:t>anglular</a:t>
            </a:r>
            <a:r>
              <a:rPr lang="en-US" dirty="0" smtClean="0"/>
              <a:t> distributions </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080430" y="4814795"/>
            <a:ext cx="4642634" cy="1390742"/>
          </a:xfrm>
          <a:prstGeom prst="rect">
            <a:avLst/>
          </a:prstGeom>
        </p:spPr>
      </p:pic>
      <p:sp>
        <p:nvSpPr>
          <p:cNvPr id="9" name="TextBox 8"/>
          <p:cNvSpPr txBox="1"/>
          <p:nvPr/>
        </p:nvSpPr>
        <p:spPr>
          <a:xfrm>
            <a:off x="7484622" y="1311115"/>
            <a:ext cx="1032755" cy="276999"/>
          </a:xfrm>
          <a:prstGeom prst="rect">
            <a:avLst/>
          </a:prstGeom>
          <a:noFill/>
        </p:spPr>
        <p:txBody>
          <a:bodyPr wrap="none" rtlCol="0">
            <a:spAutoFit/>
          </a:bodyPr>
          <a:lstStyle/>
          <a:p>
            <a:r>
              <a:rPr lang="en-US" sz="1200" dirty="0" smtClean="0"/>
              <a:t>Y. Zhang et al</a:t>
            </a:r>
            <a:endParaRPr lang="en-US" sz="1200" dirty="0"/>
          </a:p>
        </p:txBody>
      </p:sp>
      <p:pic>
        <p:nvPicPr>
          <p:cNvPr id="10" name="Picture 9" descr="Future_limits_v3_dark_higg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786" y="1031961"/>
            <a:ext cx="5422214" cy="3659102"/>
          </a:xfrm>
          <a:prstGeom prst="rect">
            <a:avLst/>
          </a:prstGeom>
        </p:spPr>
      </p:pic>
      <p:sp>
        <p:nvSpPr>
          <p:cNvPr id="11" name="TextBox 10"/>
          <p:cNvSpPr txBox="1"/>
          <p:nvPr/>
        </p:nvSpPr>
        <p:spPr>
          <a:xfrm>
            <a:off x="7744933" y="938384"/>
            <a:ext cx="1166130" cy="276999"/>
          </a:xfrm>
          <a:prstGeom prst="rect">
            <a:avLst/>
          </a:prstGeom>
          <a:noFill/>
        </p:spPr>
        <p:txBody>
          <a:bodyPr wrap="none" rtlCol="0">
            <a:spAutoFit/>
          </a:bodyPr>
          <a:lstStyle/>
          <a:p>
            <a:r>
              <a:rPr lang="en-US" sz="1200" dirty="0" smtClean="0"/>
              <a:t>Y. </a:t>
            </a:r>
            <a:r>
              <a:rPr lang="en-US" sz="1200" dirty="0" smtClean="0"/>
              <a:t>Zhang (2015)</a:t>
            </a:r>
            <a:endParaRPr lang="en-US" sz="1200" dirty="0"/>
          </a:p>
        </p:txBody>
      </p:sp>
    </p:spTree>
    <p:extLst>
      <p:ext uri="{BB962C8B-B14F-4D97-AF65-F5344CB8AC3E}">
        <p14:creationId xmlns:p14="http://schemas.microsoft.com/office/powerpoint/2010/main" val="20904542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1"/>
            <a:ext cx="8229600" cy="648669"/>
          </a:xfrm>
        </p:spPr>
        <p:txBody>
          <a:bodyPr>
            <a:normAutofit fontScale="90000"/>
          </a:bodyPr>
          <a:lstStyle/>
          <a:p>
            <a:r>
              <a:rPr lang="en-US" dirty="0" smtClean="0"/>
              <a:t>2014 US P-5 Report</a:t>
            </a:r>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DA7CCA68-9A31-A74D-ABD2-27D4FD483847}" type="slidenum">
              <a:rPr lang="en-US" smtClean="0"/>
              <a:t>15</a:t>
            </a:fld>
            <a:endParaRPr lang="en-US"/>
          </a:p>
        </p:txBody>
      </p:sp>
      <p:grpSp>
        <p:nvGrpSpPr>
          <p:cNvPr id="10" name="Group 9"/>
          <p:cNvGrpSpPr/>
          <p:nvPr/>
        </p:nvGrpSpPr>
        <p:grpSpPr>
          <a:xfrm>
            <a:off x="1" y="854364"/>
            <a:ext cx="9144000" cy="4579896"/>
            <a:chOff x="0" y="1320430"/>
            <a:chExt cx="9144000" cy="4579896"/>
          </a:xfrm>
        </p:grpSpPr>
        <p:pic>
          <p:nvPicPr>
            <p:cNvPr id="6" name="Picture 5"/>
            <p:cNvPicPr>
              <a:picLocks noChangeAspect="1"/>
            </p:cNvPicPr>
            <p:nvPr/>
          </p:nvPicPr>
          <p:blipFill>
            <a:blip r:embed="rId2"/>
            <a:stretch>
              <a:fillRect/>
            </a:stretch>
          </p:blipFill>
          <p:spPr>
            <a:xfrm>
              <a:off x="0" y="1320430"/>
              <a:ext cx="9144000" cy="4579896"/>
            </a:xfrm>
            <a:prstGeom prst="rect">
              <a:avLst/>
            </a:prstGeom>
          </p:spPr>
        </p:pic>
        <p:sp>
          <p:nvSpPr>
            <p:cNvPr id="7" name="Smiley Face 6"/>
            <p:cNvSpPr/>
            <p:nvPr/>
          </p:nvSpPr>
          <p:spPr>
            <a:xfrm>
              <a:off x="5201785" y="1855672"/>
              <a:ext cx="285669" cy="29660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p:cNvSpPr/>
            <p:nvPr/>
          </p:nvSpPr>
          <p:spPr>
            <a:xfrm>
              <a:off x="4335121" y="2448879"/>
              <a:ext cx="285669" cy="289294"/>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p:cNvSpPr/>
            <p:nvPr/>
          </p:nvSpPr>
          <p:spPr>
            <a:xfrm>
              <a:off x="7680998" y="3034480"/>
              <a:ext cx="285669" cy="281393"/>
            </a:xfrm>
            <a:prstGeom prst="smileyFace">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2"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4425" y="1229157"/>
            <a:ext cx="2182847" cy="1291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Rectangle 11"/>
          <p:cNvSpPr/>
          <p:nvPr/>
        </p:nvSpPr>
        <p:spPr>
          <a:xfrm>
            <a:off x="550048" y="5663852"/>
            <a:ext cx="7403351" cy="461665"/>
          </a:xfrm>
          <a:prstGeom prst="rect">
            <a:avLst/>
          </a:prstGeom>
          <a:solidFill>
            <a:srgbClr val="FFFF00"/>
          </a:solidFill>
        </p:spPr>
        <p:txBody>
          <a:bodyPr wrap="none">
            <a:spAutoFit/>
          </a:bodyPr>
          <a:lstStyle/>
          <a:p>
            <a:r>
              <a:rPr lang="en-US" sz="2400" b="1" i="1" dirty="0" smtClean="0">
                <a:solidFill>
                  <a:srgbClr val="FF0000"/>
                </a:solidFill>
                <a:cs typeface="Gill Sans" charset="0"/>
                <a:sym typeface="Gill Sans" charset="0"/>
              </a:rPr>
              <a:t>Great Opportunities at the </a:t>
            </a:r>
            <a:r>
              <a:rPr lang="en-US" sz="2400" b="1" i="1" dirty="0" err="1" smtClean="0">
                <a:solidFill>
                  <a:srgbClr val="FF0000"/>
                </a:solidFill>
                <a:cs typeface="Gill Sans" charset="0"/>
                <a:sym typeface="Gill Sans" charset="0"/>
              </a:rPr>
              <a:t>Fermilab</a:t>
            </a:r>
            <a:r>
              <a:rPr lang="en-US" sz="2400" b="1" i="1" dirty="0" smtClean="0">
                <a:solidFill>
                  <a:srgbClr val="FF0000"/>
                </a:solidFill>
                <a:cs typeface="Gill Sans" charset="0"/>
                <a:sym typeface="Gill Sans" charset="0"/>
              </a:rPr>
              <a:t> Intensity Frontier!!!</a:t>
            </a:r>
            <a:endParaRPr lang="en-US" sz="2400" b="1" i="1" dirty="0">
              <a:solidFill>
                <a:srgbClr val="FF0000"/>
              </a:solidFill>
            </a:endParaRPr>
          </a:p>
        </p:txBody>
      </p:sp>
    </p:spTree>
    <p:extLst>
      <p:ext uri="{BB962C8B-B14F-4D97-AF65-F5344CB8AC3E}">
        <p14:creationId xmlns:p14="http://schemas.microsoft.com/office/powerpoint/2010/main" val="7947105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960" y="105434"/>
            <a:ext cx="5000240" cy="838737"/>
          </a:xfrm>
        </p:spPr>
        <p:txBody>
          <a:bodyPr>
            <a:normAutofit fontScale="90000"/>
          </a:bodyPr>
          <a:lstStyle/>
          <a:p>
            <a:r>
              <a:rPr lang="en-US" dirty="0" smtClean="0"/>
              <a:t>Summary and Outlook</a:t>
            </a:r>
            <a:endParaRPr lang="en-US" dirty="0"/>
          </a:p>
        </p:txBody>
      </p:sp>
      <p:sp>
        <p:nvSpPr>
          <p:cNvPr id="3" name="Content Placeholder 2"/>
          <p:cNvSpPr>
            <a:spLocks noGrp="1"/>
          </p:cNvSpPr>
          <p:nvPr>
            <p:ph idx="1"/>
          </p:nvPr>
        </p:nvSpPr>
        <p:spPr>
          <a:xfrm>
            <a:off x="366103" y="1133177"/>
            <a:ext cx="4507252" cy="1874837"/>
          </a:xfrm>
        </p:spPr>
        <p:txBody>
          <a:bodyPr>
            <a:normAutofit fontScale="47500" lnSpcReduction="20000"/>
          </a:bodyPr>
          <a:lstStyle/>
          <a:p>
            <a:r>
              <a:rPr lang="en-US" b="1" i="1" dirty="0" smtClean="0">
                <a:solidFill>
                  <a:srgbClr val="008000"/>
                </a:solidFill>
              </a:rPr>
              <a:t>Great discovery potential!</a:t>
            </a:r>
          </a:p>
          <a:p>
            <a:pPr marL="0" indent="0">
              <a:buNone/>
            </a:pPr>
            <a:endParaRPr lang="en-US" b="1" i="1" dirty="0" smtClean="0">
              <a:solidFill>
                <a:srgbClr val="008000"/>
              </a:solidFill>
            </a:endParaRPr>
          </a:p>
          <a:p>
            <a:r>
              <a:rPr lang="en-US" b="1" i="1" dirty="0" smtClean="0">
                <a:solidFill>
                  <a:srgbClr val="008000"/>
                </a:solidFill>
              </a:rPr>
              <a:t>Early </a:t>
            </a:r>
            <a:r>
              <a:rPr lang="en-US" b="1" i="1" dirty="0" smtClean="0">
                <a:solidFill>
                  <a:srgbClr val="008000"/>
                </a:solidFill>
              </a:rPr>
              <a:t>parasitic data </a:t>
            </a:r>
            <a:r>
              <a:rPr lang="en-US" b="1" i="1" dirty="0" smtClean="0">
                <a:solidFill>
                  <a:srgbClr val="008000"/>
                </a:solidFill>
              </a:rPr>
              <a:t>taking 2017-</a:t>
            </a:r>
            <a:r>
              <a:rPr lang="en-US" b="1" i="1" dirty="0" smtClean="0">
                <a:solidFill>
                  <a:srgbClr val="008000"/>
                </a:solidFill>
              </a:rPr>
              <a:t>2019+</a:t>
            </a:r>
            <a:endParaRPr lang="en-US" b="1" i="1" dirty="0" smtClean="0">
              <a:solidFill>
                <a:srgbClr val="008000"/>
              </a:solidFill>
            </a:endParaRPr>
          </a:p>
          <a:p>
            <a:endParaRPr lang="en-US" b="1" i="1" dirty="0" smtClean="0"/>
          </a:p>
          <a:p>
            <a:r>
              <a:rPr lang="en-US" b="1" i="1" dirty="0" smtClean="0"/>
              <a:t>Possible upgrade </a:t>
            </a:r>
            <a:r>
              <a:rPr lang="en-US" b="1" i="1" dirty="0" smtClean="0"/>
              <a:t>later, add electrons and hadrons</a:t>
            </a:r>
          </a:p>
          <a:p>
            <a:endParaRPr lang="en-US" b="1" i="1" dirty="0" smtClean="0"/>
          </a:p>
          <a:p>
            <a:r>
              <a:rPr lang="en-US" b="1" i="1" dirty="0" smtClean="0"/>
              <a:t>A</a:t>
            </a:r>
            <a:r>
              <a:rPr lang="en-US" b="1" i="1" dirty="0" smtClean="0"/>
              <a:t> new dedicated dark matter program at Intensity Frontier!</a:t>
            </a:r>
            <a:endParaRPr lang="en-US" b="1" i="1" dirty="0" smtClean="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993368" y="1209486"/>
            <a:ext cx="3919210" cy="1636079"/>
          </a:xfrm>
          <a:prstGeom prst="rect">
            <a:avLst/>
          </a:prstGeom>
        </p:spPr>
      </p:pic>
      <p:sp>
        <p:nvSpPr>
          <p:cNvPr id="8" name="Date Placeholder 7"/>
          <p:cNvSpPr>
            <a:spLocks noGrp="1"/>
          </p:cNvSpPr>
          <p:nvPr>
            <p:ph type="dt" sz="half" idx="10"/>
          </p:nvPr>
        </p:nvSpPr>
        <p:spPr/>
        <p:txBody>
          <a:bodyPr/>
          <a:lstStyle/>
          <a:p>
            <a:r>
              <a:rPr lang="en-US" smtClean="0"/>
              <a:t>6/22/15</a:t>
            </a:r>
            <a:endParaRPr lang="en-US"/>
          </a:p>
        </p:txBody>
      </p:sp>
      <p:sp>
        <p:nvSpPr>
          <p:cNvPr id="9" name="Footer Placeholder 8"/>
          <p:cNvSpPr>
            <a:spLocks noGrp="1"/>
          </p:cNvSpPr>
          <p:nvPr>
            <p:ph type="ftr" sz="quarter" idx="11"/>
          </p:nvPr>
        </p:nvSpPr>
        <p:spPr/>
        <p:txBody>
          <a:bodyPr/>
          <a:lstStyle/>
          <a:p>
            <a:r>
              <a:rPr lang="en-US" smtClean="0"/>
              <a:t>Ming Liu, Dark Photons &amp; Dark Higgs Search @Fermilab</a:t>
            </a:r>
            <a:endParaRPr lang="en-US"/>
          </a:p>
        </p:txBody>
      </p:sp>
      <p:sp>
        <p:nvSpPr>
          <p:cNvPr id="10" name="Slide Number Placeholder 9"/>
          <p:cNvSpPr>
            <a:spLocks noGrp="1"/>
          </p:cNvSpPr>
          <p:nvPr>
            <p:ph type="sldNum" sz="quarter" idx="12"/>
          </p:nvPr>
        </p:nvSpPr>
        <p:spPr/>
        <p:txBody>
          <a:bodyPr/>
          <a:lstStyle/>
          <a:p>
            <a:fld id="{FDF11ADB-F2B4-B440-90F7-EFE6CCCD4892}" type="slidenum">
              <a:rPr lang="en-US" smtClean="0"/>
              <a:t>16</a:t>
            </a:fld>
            <a:endParaRPr lang="en-US"/>
          </a:p>
        </p:txBody>
      </p:sp>
      <p:pic>
        <p:nvPicPr>
          <p:cNvPr id="13" name="Picture 12" descr="SeaQuest_SPS_2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5" y="3008014"/>
            <a:ext cx="4444813" cy="3262582"/>
          </a:xfrm>
          <a:prstGeom prst="rect">
            <a:avLst/>
          </a:prstGeom>
        </p:spPr>
      </p:pic>
      <p:pic>
        <p:nvPicPr>
          <p:cNvPr id="14" name="Picture 13" descr="sensitivity_all_v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365" y="3111768"/>
            <a:ext cx="3277870" cy="3158828"/>
          </a:xfrm>
          <a:prstGeom prst="rect">
            <a:avLst/>
          </a:prstGeom>
        </p:spPr>
      </p:pic>
    </p:spTree>
    <p:extLst>
      <p:ext uri="{BB962C8B-B14F-4D97-AF65-F5344CB8AC3E}">
        <p14:creationId xmlns:p14="http://schemas.microsoft.com/office/powerpoint/2010/main" val="33782962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1</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17</a:t>
            </a:fld>
            <a:endParaRPr lang="en-US"/>
          </a:p>
        </p:txBody>
      </p:sp>
    </p:spTree>
    <p:extLst>
      <p:ext uri="{BB962C8B-B14F-4D97-AF65-F5344CB8AC3E}">
        <p14:creationId xmlns:p14="http://schemas.microsoft.com/office/powerpoint/2010/main" val="342160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3178"/>
          </a:xfrm>
        </p:spPr>
        <p:txBody>
          <a:bodyPr/>
          <a:lstStyle/>
          <a:p>
            <a:r>
              <a:rPr lang="en-US" dirty="0" smtClean="0"/>
              <a:t>Scope and Compatibility </a:t>
            </a:r>
            <a:endParaRPr lang="en-US" dirty="0"/>
          </a:p>
        </p:txBody>
      </p:sp>
      <p:sp>
        <p:nvSpPr>
          <p:cNvPr id="3" name="Content Placeholder 2"/>
          <p:cNvSpPr>
            <a:spLocks noGrp="1"/>
          </p:cNvSpPr>
          <p:nvPr>
            <p:ph idx="1"/>
          </p:nvPr>
        </p:nvSpPr>
        <p:spPr>
          <a:xfrm>
            <a:off x="457200" y="1143000"/>
            <a:ext cx="5334775" cy="5213350"/>
          </a:xfrm>
        </p:spPr>
        <p:txBody>
          <a:bodyPr>
            <a:normAutofit fontScale="47500" lnSpcReduction="20000"/>
          </a:bodyPr>
          <a:lstStyle/>
          <a:p>
            <a:r>
              <a:rPr lang="en-US" dirty="0" smtClean="0"/>
              <a:t>Preparation work: 2016 – 2017</a:t>
            </a:r>
          </a:p>
          <a:p>
            <a:pPr lvl="1"/>
            <a:r>
              <a:rPr lang="en-US" dirty="0"/>
              <a:t>Displaced vertex </a:t>
            </a:r>
            <a:r>
              <a:rPr lang="en-US" dirty="0" err="1"/>
              <a:t>dimuon</a:t>
            </a:r>
            <a:r>
              <a:rPr lang="en-US" dirty="0"/>
              <a:t> trigger upgrade </a:t>
            </a:r>
            <a:r>
              <a:rPr lang="en-US" dirty="0" smtClean="0"/>
              <a:t>(external </a:t>
            </a:r>
            <a:r>
              <a:rPr lang="en-US" dirty="0"/>
              <a:t>$$</a:t>
            </a:r>
            <a:r>
              <a:rPr lang="en-US" dirty="0" smtClean="0"/>
              <a:t>)</a:t>
            </a:r>
          </a:p>
          <a:p>
            <a:pPr lvl="2"/>
            <a:r>
              <a:rPr lang="en-US" dirty="0" smtClean="0"/>
              <a:t>Add a new trigger bit </a:t>
            </a:r>
          </a:p>
          <a:p>
            <a:pPr lvl="2"/>
            <a:r>
              <a:rPr lang="en-US" dirty="0"/>
              <a:t>N</a:t>
            </a:r>
            <a:r>
              <a:rPr lang="en-US" dirty="0" smtClean="0"/>
              <a:t>o change to existing triggers </a:t>
            </a:r>
            <a:endParaRPr lang="en-US" dirty="0"/>
          </a:p>
          <a:p>
            <a:pPr lvl="1"/>
            <a:r>
              <a:rPr lang="en-US" dirty="0"/>
              <a:t>P</a:t>
            </a:r>
            <a:r>
              <a:rPr lang="en-US" dirty="0" smtClean="0"/>
              <a:t>ossible </a:t>
            </a:r>
            <a:r>
              <a:rPr lang="en-US" dirty="0"/>
              <a:t>upgrade </a:t>
            </a:r>
            <a:r>
              <a:rPr lang="en-US" dirty="0" smtClean="0"/>
              <a:t>of DAQ bandwidth under consideration (external $$)</a:t>
            </a:r>
          </a:p>
          <a:p>
            <a:pPr lvl="1"/>
            <a:r>
              <a:rPr lang="en-US" dirty="0" smtClean="0"/>
              <a:t>Commissioning with cosmic rays  </a:t>
            </a:r>
            <a:endParaRPr lang="en-US" dirty="0"/>
          </a:p>
          <a:p>
            <a:endParaRPr lang="en-US" dirty="0" smtClean="0"/>
          </a:p>
          <a:p>
            <a:r>
              <a:rPr lang="en-US" dirty="0" smtClean="0"/>
              <a:t>Parasitic runs w/ E1039: 2017 – 2019</a:t>
            </a:r>
          </a:p>
          <a:p>
            <a:pPr lvl="1"/>
            <a:r>
              <a:rPr lang="en-US" dirty="0" smtClean="0"/>
              <a:t>Displaced vertex </a:t>
            </a:r>
            <a:r>
              <a:rPr lang="en-US" dirty="0" err="1" smtClean="0"/>
              <a:t>dimuon</a:t>
            </a:r>
            <a:r>
              <a:rPr lang="en-US" dirty="0" smtClean="0"/>
              <a:t> trigger upgrade</a:t>
            </a:r>
          </a:p>
          <a:p>
            <a:pPr lvl="1"/>
            <a:r>
              <a:rPr lang="en-US" dirty="0" smtClean="0"/>
              <a:t>Use up to ~10% DAQ bandwidth </a:t>
            </a:r>
          </a:p>
          <a:p>
            <a:pPr lvl="1"/>
            <a:r>
              <a:rPr lang="en-US" dirty="0" smtClean="0"/>
              <a:t>Achieve 1.44 x10</a:t>
            </a:r>
            <a:r>
              <a:rPr lang="en-US" baseline="30000" dirty="0" smtClean="0"/>
              <a:t>18</a:t>
            </a:r>
            <a:r>
              <a:rPr lang="en-US" dirty="0" smtClean="0"/>
              <a:t> POT</a:t>
            </a:r>
          </a:p>
          <a:p>
            <a:pPr lvl="1"/>
            <a:endParaRPr lang="en-US" dirty="0" smtClean="0"/>
          </a:p>
          <a:p>
            <a:r>
              <a:rPr lang="en-US" dirty="0" smtClean="0"/>
              <a:t>Possible dedicated runs later with upgrades: 2019+</a:t>
            </a:r>
          </a:p>
          <a:p>
            <a:pPr lvl="1"/>
            <a:r>
              <a:rPr lang="en-US" dirty="0" smtClean="0"/>
              <a:t>High luminosity goals: </a:t>
            </a:r>
          </a:p>
          <a:p>
            <a:pPr lvl="2"/>
            <a:r>
              <a:rPr lang="en-US" dirty="0" smtClean="0"/>
              <a:t>POT &gt;&gt; 1.4x10</a:t>
            </a:r>
            <a:r>
              <a:rPr lang="en-US" baseline="30000" dirty="0" smtClean="0"/>
              <a:t>18</a:t>
            </a:r>
            <a:r>
              <a:rPr lang="en-US" dirty="0" smtClean="0"/>
              <a:t> </a:t>
            </a:r>
          </a:p>
          <a:p>
            <a:pPr lvl="1"/>
            <a:r>
              <a:rPr lang="en-US" dirty="0" smtClean="0"/>
              <a:t>DAQ</a:t>
            </a:r>
          </a:p>
          <a:p>
            <a:pPr lvl="2"/>
            <a:r>
              <a:rPr lang="en-US" dirty="0" smtClean="0"/>
              <a:t>10 – 100 kHz capability</a:t>
            </a:r>
          </a:p>
          <a:p>
            <a:pPr lvl="1"/>
            <a:r>
              <a:rPr lang="en-US" dirty="0" smtClean="0"/>
              <a:t>EMCAL/HCAL/PID</a:t>
            </a:r>
          </a:p>
          <a:p>
            <a:pPr lvl="2"/>
            <a:r>
              <a:rPr lang="en-US" dirty="0" smtClean="0"/>
              <a:t>Electrons</a:t>
            </a:r>
          </a:p>
          <a:p>
            <a:pPr lvl="2"/>
            <a:r>
              <a:rPr lang="en-US" dirty="0" smtClean="0"/>
              <a:t>charged hadrons  </a:t>
            </a:r>
          </a:p>
          <a:p>
            <a:pPr lvl="1"/>
            <a:r>
              <a:rPr lang="en-US" dirty="0" smtClean="0">
                <a:solidFill>
                  <a:srgbClr val="FF0000"/>
                </a:solidFill>
              </a:rPr>
              <a:t>Fully cover the accessible phase space</a:t>
            </a:r>
          </a:p>
          <a:p>
            <a:pPr lvl="2"/>
            <a:r>
              <a:rPr lang="en-US" dirty="0" smtClean="0"/>
              <a:t>Low mass “prompt photon” region, M &lt; 3 </a:t>
            </a:r>
            <a:r>
              <a:rPr lang="en-US" dirty="0" err="1" smtClean="0"/>
              <a:t>GeV</a:t>
            </a:r>
            <a:r>
              <a:rPr lang="en-US" dirty="0" smtClean="0"/>
              <a:t> </a:t>
            </a:r>
          </a:p>
          <a:p>
            <a:pPr lvl="1"/>
            <a:endParaRPr lang="en-US" dirty="0" smtClean="0"/>
          </a:p>
          <a:p>
            <a:pPr lvl="1"/>
            <a:r>
              <a:rPr lang="en-US" dirty="0" smtClean="0"/>
              <a:t>Possible parasitic runs with E1027</a:t>
            </a:r>
            <a:endParaRPr lang="en-US" dirty="0"/>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18</a:t>
            </a:fld>
            <a:endParaRPr lang="en-US"/>
          </a:p>
        </p:txBody>
      </p:sp>
      <p:pic>
        <p:nvPicPr>
          <p:cNvPr id="8" name="Picture 7" descr="updated_sensitiv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882" y="2599428"/>
            <a:ext cx="2617481" cy="2762896"/>
          </a:xfrm>
          <a:prstGeom prst="rect">
            <a:avLst/>
          </a:prstGeom>
        </p:spPr>
      </p:pic>
      <p:sp>
        <p:nvSpPr>
          <p:cNvPr id="9" name="TextBox 8"/>
          <p:cNvSpPr txBox="1"/>
          <p:nvPr/>
        </p:nvSpPr>
        <p:spPr>
          <a:xfrm>
            <a:off x="6810375" y="2027794"/>
            <a:ext cx="1344689" cy="369332"/>
          </a:xfrm>
          <a:prstGeom prst="rect">
            <a:avLst/>
          </a:prstGeom>
          <a:noFill/>
        </p:spPr>
        <p:txBody>
          <a:bodyPr wrap="none" rtlCol="0">
            <a:spAutoFit/>
          </a:bodyPr>
          <a:lstStyle/>
          <a:p>
            <a:r>
              <a:rPr lang="en-US" dirty="0" smtClean="0"/>
              <a:t>Place holder</a:t>
            </a:r>
            <a:endParaRPr lang="en-US" dirty="0"/>
          </a:p>
        </p:txBody>
      </p:sp>
    </p:spTree>
    <p:extLst>
      <p:ext uri="{BB962C8B-B14F-4D97-AF65-F5344CB8AC3E}">
        <p14:creationId xmlns:p14="http://schemas.microsoft.com/office/powerpoint/2010/main" val="22293696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16319"/>
          </a:xfrm>
        </p:spPr>
        <p:txBody>
          <a:bodyPr>
            <a:normAutofit/>
          </a:bodyPr>
          <a:lstStyle/>
          <a:p>
            <a:r>
              <a:rPr lang="en-US" sz="2800" dirty="0" smtClean="0"/>
              <a:t>Dark Photon/Higgs </a:t>
            </a:r>
            <a:r>
              <a:rPr lang="en-US" sz="2800" dirty="0" smtClean="0"/>
              <a:t>Displayed </a:t>
            </a:r>
            <a:r>
              <a:rPr lang="en-US" sz="2800" dirty="0" err="1" smtClean="0"/>
              <a:t>Dimuon</a:t>
            </a:r>
            <a:r>
              <a:rPr lang="en-US" sz="2800" dirty="0" smtClean="0"/>
              <a:t> Vertex </a:t>
            </a:r>
            <a:r>
              <a:rPr lang="en-US" sz="2800" dirty="0" smtClean="0"/>
              <a:t>Trigger</a:t>
            </a:r>
            <a:endParaRPr lang="en-US" sz="2800"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Slide Number Placeholder 3"/>
          <p:cNvSpPr>
            <a:spLocks noGrp="1"/>
          </p:cNvSpPr>
          <p:nvPr>
            <p:ph type="sldNum" sz="quarter" idx="12"/>
          </p:nvPr>
        </p:nvSpPr>
        <p:spPr/>
        <p:txBody>
          <a:bodyPr/>
          <a:lstStyle/>
          <a:p>
            <a:fld id="{FBBCE591-56EE-7343-83AA-67273F985A62}" type="slidenum">
              <a:rPr lang="en-US" smtClean="0"/>
              <a:t>19</a:t>
            </a:fld>
            <a:endParaRPr lang="en-US"/>
          </a:p>
        </p:txBody>
      </p:sp>
      <p:sp>
        <p:nvSpPr>
          <p:cNvPr id="6" name="TextBox 5"/>
          <p:cNvSpPr txBox="1"/>
          <p:nvPr/>
        </p:nvSpPr>
        <p:spPr>
          <a:xfrm>
            <a:off x="278985" y="835173"/>
            <a:ext cx="3416320" cy="1323439"/>
          </a:xfrm>
          <a:prstGeom prst="rect">
            <a:avLst/>
          </a:prstGeom>
          <a:noFill/>
        </p:spPr>
        <p:txBody>
          <a:bodyPr wrap="none" rtlCol="0">
            <a:spAutoFit/>
          </a:bodyPr>
          <a:lstStyle/>
          <a:p>
            <a:r>
              <a:rPr lang="en-US" sz="1600" dirty="0" smtClean="0">
                <a:solidFill>
                  <a:srgbClr val="0000FF"/>
                </a:solidFill>
              </a:rPr>
              <a:t>Y-Plane Trigger: </a:t>
            </a:r>
          </a:p>
          <a:p>
            <a:r>
              <a:rPr lang="en-US" sz="1600" dirty="0" smtClean="0"/>
              <a:t>- No mass cut</a:t>
            </a:r>
          </a:p>
          <a:p>
            <a:r>
              <a:rPr lang="en-US" sz="1600" dirty="0" smtClean="0"/>
              <a:t>- Displaced z-vertex</a:t>
            </a:r>
          </a:p>
          <a:p>
            <a:pPr marL="285750" indent="-285750">
              <a:buFontTx/>
              <a:buChar char="-"/>
            </a:pPr>
            <a:r>
              <a:rPr lang="en-US" sz="1600" dirty="0" smtClean="0"/>
              <a:t>Coincident with St-4 </a:t>
            </a:r>
            <a:r>
              <a:rPr lang="en-US" sz="1600" dirty="0" err="1" smtClean="0"/>
              <a:t>Hodos</a:t>
            </a:r>
            <a:r>
              <a:rPr lang="en-US" sz="1600" dirty="0" smtClean="0"/>
              <a:t>(</a:t>
            </a:r>
            <a:r>
              <a:rPr lang="en-US" sz="1600" dirty="0" err="1" smtClean="0"/>
              <a:t>muons</a:t>
            </a:r>
            <a:r>
              <a:rPr lang="en-US" sz="1600" dirty="0" smtClean="0"/>
              <a:t>)</a:t>
            </a:r>
          </a:p>
          <a:p>
            <a:pPr marL="285750" indent="-285750">
              <a:buFontTx/>
              <a:buChar char="-"/>
            </a:pPr>
            <a:r>
              <a:rPr lang="en-US" sz="1600" dirty="0" smtClean="0"/>
              <a:t>Quadrant triggers: 4 x V1495</a:t>
            </a:r>
            <a:endParaRPr lang="en-US" sz="1600" dirty="0"/>
          </a:p>
        </p:txBody>
      </p:sp>
      <p:grpSp>
        <p:nvGrpSpPr>
          <p:cNvPr id="20" name="Group 19"/>
          <p:cNvGrpSpPr/>
          <p:nvPr/>
        </p:nvGrpSpPr>
        <p:grpSpPr>
          <a:xfrm>
            <a:off x="1344751" y="1931616"/>
            <a:ext cx="5777451" cy="1319923"/>
            <a:chOff x="1344751" y="1431993"/>
            <a:chExt cx="5777451" cy="1319923"/>
          </a:xfrm>
        </p:grpSpPr>
        <p:grpSp>
          <p:nvGrpSpPr>
            <p:cNvPr id="15" name="Group 14"/>
            <p:cNvGrpSpPr/>
            <p:nvPr/>
          </p:nvGrpSpPr>
          <p:grpSpPr>
            <a:xfrm>
              <a:off x="1344751" y="1431993"/>
              <a:ext cx="5777451" cy="1319923"/>
              <a:chOff x="1008564" y="1431993"/>
              <a:chExt cx="6412473" cy="1319923"/>
            </a:xfrm>
          </p:grpSpPr>
          <p:cxnSp>
            <p:nvCxnSpPr>
              <p:cNvPr id="8" name="Straight Arrow Connector 7"/>
              <p:cNvCxnSpPr/>
              <p:nvPr/>
            </p:nvCxnSpPr>
            <p:spPr>
              <a:xfrm flipV="1">
                <a:off x="1008564" y="2091955"/>
                <a:ext cx="6412473" cy="24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130993" y="1431993"/>
                <a:ext cx="157782" cy="131992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89972" y="1431993"/>
                <a:ext cx="157782" cy="131992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365767" y="1431993"/>
                <a:ext cx="4187433" cy="65996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365767" y="2116859"/>
                <a:ext cx="4035033" cy="38304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6" name="4-Point Star 15"/>
            <p:cNvSpPr/>
            <p:nvPr/>
          </p:nvSpPr>
          <p:spPr>
            <a:xfrm>
              <a:off x="5042563" y="1495689"/>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4-Point Star 16"/>
            <p:cNvSpPr/>
            <p:nvPr/>
          </p:nvSpPr>
          <p:spPr>
            <a:xfrm>
              <a:off x="4076002" y="166054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4-Point Star 17"/>
            <p:cNvSpPr/>
            <p:nvPr/>
          </p:nvSpPr>
          <p:spPr>
            <a:xfrm>
              <a:off x="4076002" y="2116859"/>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4-Point Star 18"/>
            <p:cNvSpPr/>
            <p:nvPr/>
          </p:nvSpPr>
          <p:spPr>
            <a:xfrm>
              <a:off x="5042563" y="2252396"/>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Footer Placeholder 6"/>
          <p:cNvSpPr>
            <a:spLocks noGrp="1"/>
          </p:cNvSpPr>
          <p:nvPr>
            <p:ph type="ftr" sz="quarter" idx="11"/>
          </p:nvPr>
        </p:nvSpPr>
        <p:spPr/>
        <p:txBody>
          <a:bodyPr/>
          <a:lstStyle/>
          <a:p>
            <a:r>
              <a:rPr lang="en-US" smtClean="0"/>
              <a:t>Ming Liu, Dark Photons &amp; Dark Higgs Search @Fermilab</a:t>
            </a:r>
            <a:endParaRPr lang="en-US"/>
          </a:p>
        </p:txBody>
      </p:sp>
      <p:sp>
        <p:nvSpPr>
          <p:cNvPr id="11" name="TextBox 10"/>
          <p:cNvSpPr txBox="1"/>
          <p:nvPr/>
        </p:nvSpPr>
        <p:spPr>
          <a:xfrm>
            <a:off x="5434837" y="835173"/>
            <a:ext cx="3608680" cy="1569660"/>
          </a:xfrm>
          <a:prstGeom prst="rect">
            <a:avLst/>
          </a:prstGeom>
          <a:noFill/>
        </p:spPr>
        <p:txBody>
          <a:bodyPr wrap="none" rtlCol="0">
            <a:spAutoFit/>
          </a:bodyPr>
          <a:lstStyle/>
          <a:p>
            <a:r>
              <a:rPr lang="en-US" sz="1600" dirty="0" smtClean="0">
                <a:solidFill>
                  <a:srgbClr val="0000FF"/>
                </a:solidFill>
              </a:rPr>
              <a:t>Y-channels</a:t>
            </a:r>
            <a:r>
              <a:rPr lang="en-US" sz="1600" dirty="0">
                <a:solidFill>
                  <a:srgbClr val="0000FF"/>
                </a:solidFill>
              </a:rPr>
              <a:t> </a:t>
            </a:r>
            <a:r>
              <a:rPr lang="en-US" sz="1600" dirty="0" smtClean="0">
                <a:solidFill>
                  <a:srgbClr val="0000FF"/>
                </a:solidFill>
              </a:rPr>
              <a:t>per quadrant:  </a:t>
            </a:r>
          </a:p>
          <a:p>
            <a:r>
              <a:rPr lang="en-US" sz="1600" dirty="0" smtClean="0"/>
              <a:t>- 1x V1495</a:t>
            </a:r>
          </a:p>
          <a:p>
            <a:pPr marL="285750" indent="-285750">
              <a:buFontTx/>
              <a:buChar char="-"/>
            </a:pPr>
            <a:r>
              <a:rPr lang="en-US" sz="1600" dirty="0" smtClean="0"/>
              <a:t>40(St1) + 40(St2) + 8x2 (St4-Y1,2) = 96</a:t>
            </a:r>
          </a:p>
          <a:p>
            <a:pPr marL="285750" indent="-285750">
              <a:buFontTx/>
              <a:buChar char="-"/>
            </a:pPr>
            <a:r>
              <a:rPr lang="en-US" sz="1600" dirty="0" smtClean="0"/>
              <a:t>96+64 = 160 possible</a:t>
            </a:r>
          </a:p>
          <a:p>
            <a:pPr marL="742950" lvl="1" indent="-285750">
              <a:buFontTx/>
              <a:buChar char="-"/>
            </a:pPr>
            <a:r>
              <a:rPr lang="en-US" sz="1600" dirty="0" smtClean="0"/>
              <a:t>72+72+16 = 160 (possible) </a:t>
            </a:r>
          </a:p>
          <a:p>
            <a:pPr marL="742950" lvl="1" indent="-285750">
              <a:buFontTx/>
              <a:buChar char="-"/>
            </a:pPr>
            <a:r>
              <a:rPr lang="en-US" sz="1600" dirty="0" smtClean="0"/>
              <a:t>(2NIM=</a:t>
            </a:r>
            <a:r>
              <a:rPr lang="en-US" sz="1600" dirty="0" err="1" smtClean="0"/>
              <a:t>RFCLK+ComSTOP</a:t>
            </a:r>
            <a:r>
              <a:rPr lang="en-US" sz="1600" dirty="0" smtClean="0"/>
              <a:t> )</a:t>
            </a:r>
            <a:endParaRPr lang="en-US" sz="1600" dirty="0"/>
          </a:p>
        </p:txBody>
      </p:sp>
      <p:sp>
        <p:nvSpPr>
          <p:cNvPr id="14" name="TextBox 13"/>
          <p:cNvSpPr txBox="1"/>
          <p:nvPr/>
        </p:nvSpPr>
        <p:spPr>
          <a:xfrm>
            <a:off x="4057604" y="1605575"/>
            <a:ext cx="485041" cy="369332"/>
          </a:xfrm>
          <a:prstGeom prst="rect">
            <a:avLst/>
          </a:prstGeom>
          <a:noFill/>
        </p:spPr>
        <p:txBody>
          <a:bodyPr wrap="none" rtlCol="0">
            <a:spAutoFit/>
          </a:bodyPr>
          <a:lstStyle/>
          <a:p>
            <a:r>
              <a:rPr lang="en-US" dirty="0" smtClean="0"/>
              <a:t>St1</a:t>
            </a:r>
            <a:endParaRPr lang="en-US" dirty="0"/>
          </a:p>
        </p:txBody>
      </p:sp>
      <p:sp>
        <p:nvSpPr>
          <p:cNvPr id="21" name="TextBox 20"/>
          <p:cNvSpPr txBox="1"/>
          <p:nvPr/>
        </p:nvSpPr>
        <p:spPr>
          <a:xfrm>
            <a:off x="4927083" y="1625980"/>
            <a:ext cx="485041" cy="369332"/>
          </a:xfrm>
          <a:prstGeom prst="rect">
            <a:avLst/>
          </a:prstGeom>
          <a:noFill/>
        </p:spPr>
        <p:txBody>
          <a:bodyPr wrap="none" rtlCol="0">
            <a:spAutoFit/>
          </a:bodyPr>
          <a:lstStyle/>
          <a:p>
            <a:r>
              <a:rPr lang="en-US" dirty="0" smtClean="0"/>
              <a:t>St2</a:t>
            </a:r>
            <a:endParaRPr lang="en-US" dirty="0"/>
          </a:p>
        </p:txBody>
      </p:sp>
      <p:cxnSp>
        <p:nvCxnSpPr>
          <p:cNvPr id="23" name="Straight Connector 22"/>
          <p:cNvCxnSpPr/>
          <p:nvPr/>
        </p:nvCxnSpPr>
        <p:spPr>
          <a:xfrm>
            <a:off x="2340490" y="2838599"/>
            <a:ext cx="1498205" cy="0"/>
          </a:xfrm>
          <a:prstGeom prst="line">
            <a:avLst/>
          </a:prstGeom>
          <a:ln w="50800">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27" name="Explosion 1 26"/>
          <p:cNvSpPr/>
          <p:nvPr/>
        </p:nvSpPr>
        <p:spPr>
          <a:xfrm>
            <a:off x="1135497" y="2478658"/>
            <a:ext cx="418507" cy="298057"/>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160863" y="2887557"/>
            <a:ext cx="2238875" cy="523220"/>
          </a:xfrm>
          <a:prstGeom prst="rect">
            <a:avLst/>
          </a:prstGeom>
          <a:noFill/>
        </p:spPr>
        <p:txBody>
          <a:bodyPr wrap="square" rtlCol="0">
            <a:spAutoFit/>
          </a:bodyPr>
          <a:lstStyle/>
          <a:p>
            <a:r>
              <a:rPr lang="en-US" sz="1400" dirty="0" smtClean="0"/>
              <a:t>Coincident Z-</a:t>
            </a:r>
            <a:r>
              <a:rPr lang="en-US" sz="1400" dirty="0" err="1" smtClean="0"/>
              <a:t>vtx</a:t>
            </a:r>
            <a:r>
              <a:rPr lang="en-US" sz="1400" dirty="0" smtClean="0"/>
              <a:t> </a:t>
            </a:r>
          </a:p>
          <a:p>
            <a:r>
              <a:rPr lang="en-US" sz="1400" dirty="0" smtClean="0"/>
              <a:t>window matched@L2</a:t>
            </a:r>
            <a:endParaRPr lang="en-US" sz="1400" dirty="0"/>
          </a:p>
        </p:txBody>
      </p:sp>
      <p:grpSp>
        <p:nvGrpSpPr>
          <p:cNvPr id="24" name="Group 23"/>
          <p:cNvGrpSpPr/>
          <p:nvPr/>
        </p:nvGrpSpPr>
        <p:grpSpPr>
          <a:xfrm>
            <a:off x="34860" y="3175487"/>
            <a:ext cx="9082798" cy="3437077"/>
            <a:chOff x="34860" y="3175487"/>
            <a:chExt cx="9082798" cy="3437077"/>
          </a:xfrm>
        </p:grpSpPr>
        <p:grpSp>
          <p:nvGrpSpPr>
            <p:cNvPr id="22" name="Group 21"/>
            <p:cNvGrpSpPr/>
            <p:nvPr/>
          </p:nvGrpSpPr>
          <p:grpSpPr>
            <a:xfrm>
              <a:off x="34860" y="3175487"/>
              <a:ext cx="9082798" cy="3437077"/>
              <a:chOff x="61203" y="3309296"/>
              <a:chExt cx="9082798" cy="3437077"/>
            </a:xfrm>
          </p:grpSpPr>
          <p:pic>
            <p:nvPicPr>
              <p:cNvPr id="5" name="Picture 4"/>
              <p:cNvPicPr>
                <a:picLocks noChangeAspect="1"/>
              </p:cNvPicPr>
              <p:nvPr/>
            </p:nvPicPr>
            <p:blipFill rotWithShape="1">
              <a:blip r:embed="rId2"/>
              <a:srcRect l="31395" r="76"/>
              <a:stretch/>
            </p:blipFill>
            <p:spPr>
              <a:xfrm>
                <a:off x="61203" y="3309296"/>
                <a:ext cx="9082798" cy="3437077"/>
              </a:xfrm>
              <a:prstGeom prst="rect">
                <a:avLst/>
              </a:prstGeom>
            </p:spPr>
          </p:pic>
          <p:sp>
            <p:nvSpPr>
              <p:cNvPr id="29" name="4-Point Star 28"/>
              <p:cNvSpPr/>
              <p:nvPr/>
            </p:nvSpPr>
            <p:spPr>
              <a:xfrm>
                <a:off x="4057604" y="4618439"/>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4-Point Star 29"/>
              <p:cNvSpPr/>
              <p:nvPr/>
            </p:nvSpPr>
            <p:spPr>
              <a:xfrm>
                <a:off x="5074505" y="448290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4-Point Star 30"/>
              <p:cNvSpPr/>
              <p:nvPr/>
            </p:nvSpPr>
            <p:spPr>
              <a:xfrm>
                <a:off x="8024035" y="4203758"/>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4-Point Star 31"/>
              <p:cNvSpPr/>
              <p:nvPr/>
            </p:nvSpPr>
            <p:spPr>
              <a:xfrm>
                <a:off x="7668000" y="4211826"/>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4-Point Star 32"/>
            <p:cNvSpPr/>
            <p:nvPr/>
          </p:nvSpPr>
          <p:spPr>
            <a:xfrm>
              <a:off x="4031261" y="4867713"/>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4-Point Star 34"/>
            <p:cNvSpPr/>
            <p:nvPr/>
          </p:nvSpPr>
          <p:spPr>
            <a:xfrm>
              <a:off x="5042563" y="500325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4-Point Star 35"/>
            <p:cNvSpPr/>
            <p:nvPr/>
          </p:nvSpPr>
          <p:spPr>
            <a:xfrm>
              <a:off x="7700100" y="532240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4-Point Star 36"/>
            <p:cNvSpPr/>
            <p:nvPr/>
          </p:nvSpPr>
          <p:spPr>
            <a:xfrm>
              <a:off x="8016231" y="538204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12261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472" y="193423"/>
            <a:ext cx="8629464" cy="3078162"/>
          </a:xfrm>
        </p:spPr>
        <p:txBody>
          <a:bodyPr>
            <a:normAutofit/>
          </a:bodyPr>
          <a:lstStyle/>
          <a:p>
            <a:r>
              <a:rPr lang="en-US" sz="3200" b="1" dirty="0" smtClean="0"/>
              <a:t>A </a:t>
            </a:r>
            <a:r>
              <a:rPr lang="en-US" sz="3200" b="1" dirty="0"/>
              <a:t>Direct Search for Dark Photon and Dark Higgs Particles with the </a:t>
            </a:r>
            <a:r>
              <a:rPr lang="en-US" sz="3200" b="1" dirty="0" err="1"/>
              <a:t>SeaQuest</a:t>
            </a:r>
            <a:r>
              <a:rPr lang="en-US" sz="3200" b="1" dirty="0"/>
              <a:t> Spectrometer in Beam Dump </a:t>
            </a:r>
            <a:r>
              <a:rPr lang="en-US" sz="3200" b="1" dirty="0" smtClean="0"/>
              <a:t>Mode at </a:t>
            </a:r>
            <a:r>
              <a:rPr lang="en-US" sz="3200" b="1" dirty="0" err="1" smtClean="0"/>
              <a:t>Fermilab</a:t>
            </a:r>
            <a:r>
              <a:rPr lang="en-US" sz="3200" b="1" dirty="0" smtClean="0"/>
              <a:t/>
            </a:r>
            <a:br>
              <a:rPr lang="en-US" sz="3200" b="1" dirty="0" smtClean="0"/>
            </a:br>
            <a:r>
              <a:rPr lang="en-US" sz="3200" b="1" dirty="0" smtClean="0"/>
              <a:t>(P-1067)</a:t>
            </a:r>
            <a:r>
              <a:rPr lang="en-US" sz="3200" b="1" dirty="0" smtClean="0"/>
              <a:t> </a:t>
            </a:r>
            <a:r>
              <a:rPr lang="en-US" sz="3200" dirty="0"/>
              <a:t/>
            </a:r>
            <a:br>
              <a:rPr lang="en-US" sz="3200" dirty="0"/>
            </a:br>
            <a:endParaRPr lang="en-US" sz="3200" dirty="0"/>
          </a:p>
        </p:txBody>
      </p:sp>
      <p:sp>
        <p:nvSpPr>
          <p:cNvPr id="3" name="Subtitle 2"/>
          <p:cNvSpPr>
            <a:spLocks noGrp="1"/>
          </p:cNvSpPr>
          <p:nvPr>
            <p:ph type="subTitle" idx="1"/>
          </p:nvPr>
        </p:nvSpPr>
        <p:spPr>
          <a:xfrm>
            <a:off x="1371600" y="2758511"/>
            <a:ext cx="6400800" cy="1383643"/>
          </a:xfrm>
        </p:spPr>
        <p:txBody>
          <a:bodyPr>
            <a:normAutofit/>
          </a:bodyPr>
          <a:lstStyle/>
          <a:p>
            <a:r>
              <a:rPr lang="en-US" sz="2800" dirty="0" smtClean="0">
                <a:solidFill>
                  <a:srgbClr val="0000FF"/>
                </a:solidFill>
              </a:rPr>
              <a:t>Ming X. Liu</a:t>
            </a:r>
          </a:p>
          <a:p>
            <a:r>
              <a:rPr lang="en-US" sz="2800" dirty="0" smtClean="0">
                <a:solidFill>
                  <a:srgbClr val="0000FF"/>
                </a:solidFill>
              </a:rPr>
              <a:t>Los Alamos National </a:t>
            </a:r>
            <a:r>
              <a:rPr lang="en-US" sz="2800" dirty="0" smtClean="0">
                <a:solidFill>
                  <a:srgbClr val="0000FF"/>
                </a:solidFill>
              </a:rPr>
              <a:t>Laboratory</a:t>
            </a:r>
          </a:p>
          <a:p>
            <a:endParaRPr lang="en-US" sz="2800" dirty="0" smtClean="0">
              <a:solidFill>
                <a:srgbClr val="0000FF"/>
              </a:solidFill>
            </a:endParaRP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5" y="5009161"/>
            <a:ext cx="2987445" cy="176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413231" y="4932997"/>
            <a:ext cx="5643855" cy="1910444"/>
          </a:xfrm>
          <a:prstGeom prst="rect">
            <a:avLst/>
          </a:prstGeom>
        </p:spPr>
      </p:pic>
    </p:spTree>
    <p:extLst>
      <p:ext uri="{BB962C8B-B14F-4D97-AF65-F5344CB8AC3E}">
        <p14:creationId xmlns:p14="http://schemas.microsoft.com/office/powerpoint/2010/main" val="2786393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rmAutofit/>
          </a:bodyPr>
          <a:lstStyle/>
          <a:p>
            <a:r>
              <a:rPr lang="en-US" sz="3600" dirty="0" smtClean="0"/>
              <a:t>E1039: Polarized Fixed Target Experiment</a:t>
            </a:r>
            <a:endParaRPr lang="en-US" sz="3600" dirty="0"/>
          </a:p>
        </p:txBody>
      </p:sp>
      <p:sp>
        <p:nvSpPr>
          <p:cNvPr id="7" name="Content Placeholder 6"/>
          <p:cNvSpPr>
            <a:spLocks noGrp="1"/>
          </p:cNvSpPr>
          <p:nvPr>
            <p:ph idx="1"/>
          </p:nvPr>
        </p:nvSpPr>
        <p:spPr>
          <a:xfrm>
            <a:off x="457200" y="1168921"/>
            <a:ext cx="8229600" cy="4525963"/>
          </a:xfrm>
        </p:spPr>
        <p:txBody>
          <a:bodyPr/>
          <a:lstStyle/>
          <a:p>
            <a:r>
              <a:rPr lang="en-US" dirty="0" smtClean="0"/>
              <a:t>Replace current E906 targets with a polarized NH</a:t>
            </a:r>
            <a:r>
              <a:rPr lang="en-US" baseline="-25000" dirty="0" smtClean="0"/>
              <a:t>3</a:t>
            </a:r>
            <a:r>
              <a:rPr lang="en-US" dirty="0" smtClean="0"/>
              <a:t> target located about 3.5m upstream of the beam-dump</a:t>
            </a:r>
          </a:p>
          <a:p>
            <a:pPr lvl="1"/>
            <a:r>
              <a:rPr lang="en-US" dirty="0" smtClean="0"/>
              <a:t>E906 targets are located 1.3m upstream of the beam-dump </a:t>
            </a:r>
          </a:p>
          <a:p>
            <a:r>
              <a:rPr lang="en-US" dirty="0" smtClean="0"/>
              <a:t>No change to E906 spectrometer setup</a:t>
            </a:r>
          </a:p>
          <a:p>
            <a:pPr lvl="1"/>
            <a:r>
              <a:rPr lang="en-US" dirty="0" smtClean="0"/>
              <a:t>Same </a:t>
            </a:r>
            <a:r>
              <a:rPr lang="en-US" dirty="0" err="1" smtClean="0"/>
              <a:t>dimuon</a:t>
            </a:r>
            <a:r>
              <a:rPr lang="en-US" dirty="0" smtClean="0"/>
              <a:t> acceptance</a:t>
            </a:r>
          </a:p>
          <a:p>
            <a:pPr lvl="1"/>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FDF11ADB-F2B4-B440-90F7-EFE6CCCD4892}" type="slidenum">
              <a:rPr lang="en-US" smtClean="0"/>
              <a:t>20</a:t>
            </a:fld>
            <a:endParaRPr lang="en-US"/>
          </a:p>
        </p:txBody>
      </p:sp>
    </p:spTree>
    <p:extLst>
      <p:ext uri="{BB962C8B-B14F-4D97-AF65-F5344CB8AC3E}">
        <p14:creationId xmlns:p14="http://schemas.microsoft.com/office/powerpoint/2010/main" val="28715225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Schedule of </a:t>
            </a:r>
            <a:r>
              <a:rPr lang="en-US" dirty="0" err="1" smtClean="0"/>
              <a:t>SeaQuest</a:t>
            </a:r>
            <a:r>
              <a:rPr lang="en-US" dirty="0" smtClean="0"/>
              <a:t> Experiments </a:t>
            </a:r>
            <a:endParaRPr lang="en-US" dirty="0"/>
          </a:p>
        </p:txBody>
      </p:sp>
      <p:sp>
        <p:nvSpPr>
          <p:cNvPr id="9" name="Content Placeholder 8"/>
          <p:cNvSpPr>
            <a:spLocks noGrp="1"/>
          </p:cNvSpPr>
          <p:nvPr>
            <p:ph idx="1"/>
          </p:nvPr>
        </p:nvSpPr>
        <p:spPr>
          <a:xfrm>
            <a:off x="354233" y="1143000"/>
            <a:ext cx="4260089" cy="3079067"/>
          </a:xfrm>
        </p:spPr>
        <p:txBody>
          <a:bodyPr>
            <a:normAutofit fontScale="55000" lnSpcReduction="20000"/>
          </a:bodyPr>
          <a:lstStyle/>
          <a:p>
            <a:r>
              <a:rPr lang="en-US" dirty="0" smtClean="0"/>
              <a:t>E906:      ~ 2017</a:t>
            </a:r>
          </a:p>
          <a:p>
            <a:pPr lvl="1"/>
            <a:r>
              <a:rPr lang="en-US" dirty="0" err="1" smtClean="0"/>
              <a:t>Unpolarized</a:t>
            </a:r>
            <a:r>
              <a:rPr lang="en-US" dirty="0" smtClean="0"/>
              <a:t> fixed target </a:t>
            </a:r>
            <a:r>
              <a:rPr lang="en-US" dirty="0" err="1" smtClean="0"/>
              <a:t>Drell</a:t>
            </a:r>
            <a:r>
              <a:rPr lang="en-US" dirty="0" smtClean="0"/>
              <a:t>-Yan </a:t>
            </a:r>
          </a:p>
          <a:p>
            <a:pPr lvl="1"/>
            <a:r>
              <a:rPr lang="en-US" dirty="0" err="1" smtClean="0"/>
              <a:t>dbar</a:t>
            </a:r>
            <a:r>
              <a:rPr lang="en-US" dirty="0" smtClean="0"/>
              <a:t>/</a:t>
            </a:r>
            <a:r>
              <a:rPr lang="en-US" dirty="0" err="1" smtClean="0"/>
              <a:t>ubar</a:t>
            </a:r>
            <a:r>
              <a:rPr lang="en-US" dirty="0" smtClean="0"/>
              <a:t>, and </a:t>
            </a:r>
            <a:r>
              <a:rPr lang="en-US" dirty="0" err="1" smtClean="0"/>
              <a:t>p+A</a:t>
            </a:r>
            <a:endParaRPr lang="en-US" dirty="0" smtClean="0"/>
          </a:p>
          <a:p>
            <a:pPr lvl="1"/>
            <a:endParaRPr lang="en-US" dirty="0" smtClean="0"/>
          </a:p>
          <a:p>
            <a:r>
              <a:rPr lang="en-US" dirty="0" smtClean="0">
                <a:solidFill>
                  <a:srgbClr val="0000FF"/>
                </a:solidFill>
              </a:rPr>
              <a:t>E1039: 2017 ~ 2019</a:t>
            </a:r>
          </a:p>
          <a:p>
            <a:pPr lvl="1"/>
            <a:r>
              <a:rPr lang="en-US" dirty="0" smtClean="0"/>
              <a:t>Polarized fixed target </a:t>
            </a:r>
            <a:r>
              <a:rPr lang="en-US" dirty="0" err="1" smtClean="0"/>
              <a:t>Drell</a:t>
            </a:r>
            <a:r>
              <a:rPr lang="en-US" dirty="0" smtClean="0"/>
              <a:t>-Yan</a:t>
            </a:r>
          </a:p>
          <a:p>
            <a:pPr lvl="1"/>
            <a:r>
              <a:rPr lang="en-US" dirty="0" smtClean="0">
                <a:solidFill>
                  <a:srgbClr val="FF0000"/>
                </a:solidFill>
              </a:rPr>
              <a:t>Parasitic run beam-dump mode</a:t>
            </a:r>
          </a:p>
          <a:p>
            <a:pPr lvl="1"/>
            <a:endParaRPr lang="en-US" dirty="0" smtClean="0">
              <a:solidFill>
                <a:srgbClr val="FF0000"/>
              </a:solidFill>
            </a:endParaRPr>
          </a:p>
          <a:p>
            <a:r>
              <a:rPr lang="en-US" dirty="0" smtClean="0"/>
              <a:t>E1027: ??</a:t>
            </a:r>
          </a:p>
          <a:p>
            <a:pPr lvl="1"/>
            <a:r>
              <a:rPr lang="en-US" dirty="0" smtClean="0"/>
              <a:t>Polarized Main Injector </a:t>
            </a:r>
            <a:r>
              <a:rPr lang="en-US" dirty="0" err="1" smtClean="0"/>
              <a:t>Drell</a:t>
            </a:r>
            <a:r>
              <a:rPr lang="en-US" dirty="0" smtClean="0"/>
              <a:t>-Yan</a:t>
            </a:r>
          </a:p>
          <a:p>
            <a:pPr lvl="1"/>
            <a:endParaRPr lang="en-US" dirty="0" smtClean="0"/>
          </a:p>
          <a:p>
            <a:r>
              <a:rPr lang="en-US" dirty="0" smtClean="0"/>
              <a:t>Dedicated search: </a:t>
            </a:r>
            <a:r>
              <a:rPr lang="en-US" dirty="0" smtClean="0"/>
              <a:t>2019+</a:t>
            </a:r>
            <a:endParaRPr lang="en-US" dirty="0"/>
          </a:p>
        </p:txBody>
      </p:sp>
      <p:grpSp>
        <p:nvGrpSpPr>
          <p:cNvPr id="5" name="Group 4"/>
          <p:cNvGrpSpPr/>
          <p:nvPr/>
        </p:nvGrpSpPr>
        <p:grpSpPr>
          <a:xfrm>
            <a:off x="118081" y="4454948"/>
            <a:ext cx="8851900" cy="1562100"/>
            <a:chOff x="457200" y="5283200"/>
            <a:chExt cx="8585200" cy="1562100"/>
          </a:xfrm>
        </p:grpSpPr>
        <p:pic>
          <p:nvPicPr>
            <p:cNvPr id="6" name="Picture 5"/>
            <p:cNvPicPr>
              <a:picLocks noChangeAspect="1"/>
            </p:cNvPicPr>
            <p:nvPr/>
          </p:nvPicPr>
          <p:blipFill>
            <a:blip r:embed="rId2"/>
            <a:stretch>
              <a:fillRect/>
            </a:stretch>
          </p:blipFill>
          <p:spPr>
            <a:xfrm>
              <a:off x="457200" y="5283200"/>
              <a:ext cx="8585200" cy="1562100"/>
            </a:xfrm>
            <a:prstGeom prst="rect">
              <a:avLst/>
            </a:prstGeom>
            <a:noFill/>
          </p:spPr>
        </p:pic>
        <p:sp>
          <p:nvSpPr>
            <p:cNvPr id="7" name="Up Arrow 6"/>
            <p:cNvSpPr/>
            <p:nvPr/>
          </p:nvSpPr>
          <p:spPr bwMode="auto">
            <a:xfrm>
              <a:off x="6210300" y="6032500"/>
              <a:ext cx="2032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grpSp>
      <p:sp>
        <p:nvSpPr>
          <p:cNvPr id="8" name="TextBox 7"/>
          <p:cNvSpPr txBox="1"/>
          <p:nvPr/>
        </p:nvSpPr>
        <p:spPr>
          <a:xfrm>
            <a:off x="5022479" y="1623083"/>
            <a:ext cx="3749646" cy="1754327"/>
          </a:xfrm>
          <a:prstGeom prst="rect">
            <a:avLst/>
          </a:prstGeom>
          <a:solidFill>
            <a:srgbClr val="FFFF00"/>
          </a:solidFill>
        </p:spPr>
        <p:txBody>
          <a:bodyPr wrap="square" rtlCol="0">
            <a:spAutoFit/>
          </a:bodyPr>
          <a:lstStyle/>
          <a:p>
            <a:r>
              <a:rPr lang="en-US" dirty="0" smtClean="0">
                <a:solidFill>
                  <a:srgbClr val="FF0000"/>
                </a:solidFill>
              </a:rPr>
              <a:t>Dark photon and dark Higgs search</a:t>
            </a:r>
            <a:r>
              <a:rPr lang="en-US" dirty="0" smtClean="0"/>
              <a:t>:</a:t>
            </a:r>
          </a:p>
          <a:p>
            <a:r>
              <a:rPr lang="en-US" dirty="0" smtClean="0">
                <a:solidFill>
                  <a:srgbClr val="0000FF"/>
                </a:solidFill>
              </a:rPr>
              <a:t>Parasitic run: 2017 -2019</a:t>
            </a:r>
          </a:p>
          <a:p>
            <a:endParaRPr lang="en-US" dirty="0"/>
          </a:p>
          <a:p>
            <a:r>
              <a:rPr lang="en-US" dirty="0" smtClean="0"/>
              <a:t>Future runs under consideration:</a:t>
            </a:r>
          </a:p>
          <a:p>
            <a:pPr marL="285750" indent="-285750">
              <a:buFontTx/>
              <a:buChar char="-"/>
            </a:pPr>
            <a:r>
              <a:rPr lang="en-US" dirty="0" smtClean="0"/>
              <a:t>detector </a:t>
            </a:r>
            <a:r>
              <a:rPr lang="en-US" dirty="0" smtClean="0"/>
              <a:t>upgrades </a:t>
            </a:r>
            <a:endParaRPr lang="en-US" dirty="0" smtClean="0"/>
          </a:p>
          <a:p>
            <a:pPr marL="285750" indent="-285750">
              <a:buFontTx/>
              <a:buChar char="-"/>
            </a:pPr>
            <a:r>
              <a:rPr lang="en-US" dirty="0" smtClean="0"/>
              <a:t>DAQ upgrade</a:t>
            </a:r>
          </a:p>
        </p:txBody>
      </p:sp>
      <p:sp>
        <p:nvSpPr>
          <p:cNvPr id="11" name="Right Arrow 10"/>
          <p:cNvSpPr/>
          <p:nvPr/>
        </p:nvSpPr>
        <p:spPr>
          <a:xfrm>
            <a:off x="7172918" y="3638531"/>
            <a:ext cx="1881421" cy="1358726"/>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200" dirty="0" smtClean="0">
              <a:solidFill>
                <a:schemeClr val="tx1"/>
              </a:solidFill>
            </a:endParaRPr>
          </a:p>
          <a:p>
            <a:endParaRPr lang="en-US" sz="1200" dirty="0">
              <a:solidFill>
                <a:schemeClr val="tx1"/>
              </a:solidFill>
            </a:endParaRPr>
          </a:p>
          <a:p>
            <a:r>
              <a:rPr lang="en-US" sz="1200" dirty="0" smtClean="0">
                <a:solidFill>
                  <a:srgbClr val="FF0000"/>
                </a:solidFill>
              </a:rPr>
              <a:t>Dark photon(Higgs)</a:t>
            </a:r>
          </a:p>
          <a:p>
            <a:r>
              <a:rPr lang="en-US" sz="1200" dirty="0" smtClean="0">
                <a:solidFill>
                  <a:srgbClr val="FF0000"/>
                </a:solidFill>
              </a:rPr>
              <a:t>Search; parasitic run. </a:t>
            </a:r>
          </a:p>
          <a:p>
            <a:pPr algn="ctr"/>
            <a:endParaRPr lang="en-US" dirty="0"/>
          </a:p>
        </p:txBody>
      </p:sp>
      <p:sp>
        <p:nvSpPr>
          <p:cNvPr id="12" name="Date Placeholder 11"/>
          <p:cNvSpPr>
            <a:spLocks noGrp="1"/>
          </p:cNvSpPr>
          <p:nvPr>
            <p:ph type="dt" sz="half" idx="10"/>
          </p:nvPr>
        </p:nvSpPr>
        <p:spPr/>
        <p:txBody>
          <a:bodyPr/>
          <a:lstStyle/>
          <a:p>
            <a:r>
              <a:rPr lang="en-US" smtClean="0"/>
              <a:t>6/22/15</a:t>
            </a:r>
            <a:endParaRPr lang="en-US"/>
          </a:p>
        </p:txBody>
      </p:sp>
      <p:sp>
        <p:nvSpPr>
          <p:cNvPr id="13" name="Footer Placeholder 12"/>
          <p:cNvSpPr>
            <a:spLocks noGrp="1"/>
          </p:cNvSpPr>
          <p:nvPr>
            <p:ph type="ftr" sz="quarter" idx="11"/>
          </p:nvPr>
        </p:nvSpPr>
        <p:spPr/>
        <p:txBody>
          <a:bodyPr/>
          <a:lstStyle/>
          <a:p>
            <a:r>
              <a:rPr lang="en-US" smtClean="0"/>
              <a:t>Ming Liu, Dark Photons &amp; Dark Higgs Search @Fermilab</a:t>
            </a:r>
            <a:endParaRPr lang="en-US"/>
          </a:p>
        </p:txBody>
      </p:sp>
      <p:sp>
        <p:nvSpPr>
          <p:cNvPr id="14" name="Slide Number Placeholder 13"/>
          <p:cNvSpPr>
            <a:spLocks noGrp="1"/>
          </p:cNvSpPr>
          <p:nvPr>
            <p:ph type="sldNum" sz="quarter" idx="12"/>
          </p:nvPr>
        </p:nvSpPr>
        <p:spPr/>
        <p:txBody>
          <a:bodyPr/>
          <a:lstStyle/>
          <a:p>
            <a:fld id="{FDF11ADB-F2B4-B440-90F7-EFE6CCCD4892}" type="slidenum">
              <a:rPr lang="en-US" smtClean="0"/>
              <a:t>21</a:t>
            </a:fld>
            <a:endParaRPr lang="en-US"/>
          </a:p>
        </p:txBody>
      </p:sp>
    </p:spTree>
    <p:extLst>
      <p:ext uri="{BB962C8B-B14F-4D97-AF65-F5344CB8AC3E}">
        <p14:creationId xmlns:p14="http://schemas.microsoft.com/office/powerpoint/2010/main" val="10214030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334"/>
            <a:ext cx="8229600" cy="1041183"/>
          </a:xfrm>
        </p:spPr>
        <p:txBody>
          <a:bodyPr>
            <a:normAutofit fontScale="90000"/>
          </a:bodyPr>
          <a:lstStyle/>
          <a:p>
            <a:r>
              <a:rPr lang="en-US" dirty="0" smtClean="0"/>
              <a:t>Access Low Mass Region with </a:t>
            </a:r>
            <a:r>
              <a:rPr lang="en-US" dirty="0" err="1" smtClean="0"/>
              <a:t>e</a:t>
            </a:r>
            <a:r>
              <a:rPr lang="en-US" baseline="30000" dirty="0" err="1" smtClean="0"/>
              <a:t>+</a:t>
            </a:r>
            <a:r>
              <a:rPr lang="en-US" dirty="0" err="1" smtClean="0"/>
              <a:t>e</a:t>
            </a:r>
            <a:r>
              <a:rPr lang="en-US" baseline="30000" dirty="0" smtClean="0"/>
              <a:t>-</a:t>
            </a:r>
            <a:r>
              <a:rPr lang="en-US" dirty="0" smtClean="0"/>
              <a:t/>
            </a:r>
            <a:br>
              <a:rPr lang="en-US" dirty="0" smtClean="0"/>
            </a:br>
            <a:r>
              <a:rPr lang="en-US" sz="3100" dirty="0" smtClean="0">
                <a:solidFill>
                  <a:srgbClr val="0000FF"/>
                </a:solidFill>
              </a:rPr>
              <a:t>with future detector upgrades </a:t>
            </a:r>
            <a:endParaRPr lang="en-US" sz="3100" dirty="0">
              <a:solidFill>
                <a:srgbClr val="0000FF"/>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60051" y="1613310"/>
            <a:ext cx="3638151" cy="1830707"/>
          </a:xfrm>
          <a:prstGeom prst="rect">
            <a:avLst/>
          </a:prstGeom>
          <a:noFill/>
        </p:spPr>
      </p:pic>
      <p:pic>
        <p:nvPicPr>
          <p:cNvPr id="7" name="Picture 6" descr="C:\Users\b22803\Desktop\dark photon paper\susan3p.eps"/>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47272" y="868850"/>
            <a:ext cx="2151533" cy="3457383"/>
          </a:xfrm>
          <a:prstGeom prst="rect">
            <a:avLst/>
          </a:prstGeom>
          <a:noFill/>
          <a:ln>
            <a:noFill/>
          </a:ln>
        </p:spPr>
      </p:pic>
      <p:pic>
        <p:nvPicPr>
          <p:cNvPr id="8" name="Picture 7" descr="C:\Users\b22803\Desktop\loi_5.eps"/>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37521" y="3357914"/>
            <a:ext cx="2371034" cy="3457383"/>
          </a:xfrm>
          <a:prstGeom prst="rect">
            <a:avLst/>
          </a:prstGeom>
          <a:noFill/>
          <a:ln>
            <a:noFill/>
          </a:ln>
        </p:spPr>
      </p:pic>
      <p:grpSp>
        <p:nvGrpSpPr>
          <p:cNvPr id="9" name="Group 5"/>
          <p:cNvGrpSpPr>
            <a:grpSpLocks/>
          </p:cNvGrpSpPr>
          <p:nvPr/>
        </p:nvGrpSpPr>
        <p:grpSpPr bwMode="auto">
          <a:xfrm>
            <a:off x="685814" y="3878118"/>
            <a:ext cx="3192391" cy="2000990"/>
            <a:chOff x="5576067" y="914400"/>
            <a:chExt cx="2963916" cy="1676400"/>
          </a:xfrm>
        </p:grpSpPr>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067" y="914400"/>
              <a:ext cx="29639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5697538" y="1296988"/>
              <a:ext cx="30649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a:t>
              </a:r>
            </a:p>
          </p:txBody>
        </p:sp>
        <p:sp>
          <p:nvSpPr>
            <p:cNvPr id="12" name="Rectangle 3"/>
            <p:cNvSpPr>
              <a:spLocks noChangeArrowheads="1"/>
            </p:cNvSpPr>
            <p:nvPr/>
          </p:nvSpPr>
          <p:spPr bwMode="auto">
            <a:xfrm>
              <a:off x="7149976" y="916770"/>
              <a:ext cx="30649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404040"/>
                  </a:solidFill>
                </a:rPr>
                <a:t>p</a:t>
              </a:r>
            </a:p>
          </p:txBody>
        </p:sp>
        <p:sp>
          <p:nvSpPr>
            <p:cNvPr id="13" name="TextBox 4"/>
            <p:cNvSpPr txBox="1">
              <a:spLocks noChangeArrowheads="1"/>
            </p:cNvSpPr>
            <p:nvPr/>
          </p:nvSpPr>
          <p:spPr bwMode="auto">
            <a:xfrm>
              <a:off x="8179505" y="1101436"/>
              <a:ext cx="3145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sp>
          <p:nvSpPr>
            <p:cNvPr id="14" name="TextBox 15"/>
            <p:cNvSpPr txBox="1">
              <a:spLocks noChangeArrowheads="1"/>
            </p:cNvSpPr>
            <p:nvPr/>
          </p:nvSpPr>
          <p:spPr bwMode="auto">
            <a:xfrm>
              <a:off x="8179505" y="1752600"/>
              <a:ext cx="28405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grpSp>
      <p:sp>
        <p:nvSpPr>
          <p:cNvPr id="15" name="TextBox 14"/>
          <p:cNvSpPr txBox="1"/>
          <p:nvPr/>
        </p:nvSpPr>
        <p:spPr>
          <a:xfrm>
            <a:off x="7115336" y="1244776"/>
            <a:ext cx="1646379" cy="276999"/>
          </a:xfrm>
          <a:prstGeom prst="rect">
            <a:avLst/>
          </a:prstGeom>
          <a:noFill/>
        </p:spPr>
        <p:txBody>
          <a:bodyPr wrap="none" rtlCol="0">
            <a:spAutoFit/>
          </a:bodyPr>
          <a:lstStyle/>
          <a:p>
            <a:r>
              <a:rPr lang="en-US" sz="1200" dirty="0" smtClean="0"/>
              <a:t>S. Gardner, R. Holt et al</a:t>
            </a:r>
            <a:endParaRPr lang="en-US" sz="1200" dirty="0"/>
          </a:p>
        </p:txBody>
      </p:sp>
      <p:sp>
        <p:nvSpPr>
          <p:cNvPr id="16" name="Date Placeholder 15"/>
          <p:cNvSpPr>
            <a:spLocks noGrp="1"/>
          </p:cNvSpPr>
          <p:nvPr>
            <p:ph type="dt" sz="half" idx="10"/>
          </p:nvPr>
        </p:nvSpPr>
        <p:spPr/>
        <p:txBody>
          <a:bodyPr/>
          <a:lstStyle/>
          <a:p>
            <a:r>
              <a:rPr lang="en-US" smtClean="0"/>
              <a:t>6/22/15</a:t>
            </a:r>
            <a:endParaRPr lang="en-US"/>
          </a:p>
        </p:txBody>
      </p:sp>
      <p:sp>
        <p:nvSpPr>
          <p:cNvPr id="17" name="Footer Placeholder 16"/>
          <p:cNvSpPr>
            <a:spLocks noGrp="1"/>
          </p:cNvSpPr>
          <p:nvPr>
            <p:ph type="ftr" sz="quarter" idx="11"/>
          </p:nvPr>
        </p:nvSpPr>
        <p:spPr/>
        <p:txBody>
          <a:bodyPr/>
          <a:lstStyle/>
          <a:p>
            <a:r>
              <a:rPr lang="en-US" smtClean="0"/>
              <a:t>Ming Liu, Dark Photons &amp; Dark Higgs Search @Fermilab</a:t>
            </a:r>
            <a:endParaRPr lang="en-US"/>
          </a:p>
        </p:txBody>
      </p:sp>
      <p:sp>
        <p:nvSpPr>
          <p:cNvPr id="18" name="Slide Number Placeholder 17"/>
          <p:cNvSpPr>
            <a:spLocks noGrp="1"/>
          </p:cNvSpPr>
          <p:nvPr>
            <p:ph type="sldNum" sz="quarter" idx="12"/>
          </p:nvPr>
        </p:nvSpPr>
        <p:spPr/>
        <p:txBody>
          <a:bodyPr/>
          <a:lstStyle/>
          <a:p>
            <a:fld id="{FDF11ADB-F2B4-B440-90F7-EFE6CCCD4892}" type="slidenum">
              <a:rPr lang="en-US" smtClean="0"/>
              <a:t>22</a:t>
            </a:fld>
            <a:endParaRPr lang="en-US"/>
          </a:p>
        </p:txBody>
      </p:sp>
    </p:spTree>
    <p:extLst>
      <p:ext uri="{BB962C8B-B14F-4D97-AF65-F5344CB8AC3E}">
        <p14:creationId xmlns:p14="http://schemas.microsoft.com/office/powerpoint/2010/main" val="37439965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893"/>
            <a:ext cx="8229600" cy="1007284"/>
          </a:xfrm>
        </p:spPr>
        <p:txBody>
          <a:bodyPr>
            <a:normAutofit fontScale="90000"/>
          </a:bodyPr>
          <a:lstStyle/>
          <a:p>
            <a:r>
              <a:rPr lang="en-US" dirty="0" smtClean="0"/>
              <a:t>Non </a:t>
            </a:r>
            <a:r>
              <a:rPr lang="en-US" dirty="0" err="1" smtClean="0"/>
              <a:t>Abelian</a:t>
            </a:r>
            <a:r>
              <a:rPr lang="en-US" dirty="0" smtClean="0"/>
              <a:t> Dark </a:t>
            </a:r>
            <a:r>
              <a:rPr lang="en-US" dirty="0" smtClean="0"/>
              <a:t>Sector</a:t>
            </a:r>
            <a:br>
              <a:rPr lang="en-US" dirty="0" smtClean="0"/>
            </a:br>
            <a:r>
              <a:rPr lang="en-US" sz="2700" dirty="0">
                <a:solidFill>
                  <a:srgbClr val="0000FF"/>
                </a:solidFill>
              </a:rPr>
              <a:t>with future detector upgrades </a:t>
            </a:r>
            <a:r>
              <a:rPr lang="en-US" sz="2700" dirty="0" smtClean="0"/>
              <a:t> </a:t>
            </a:r>
            <a:endParaRPr lang="en-US" sz="2700"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20340" y="1765705"/>
            <a:ext cx="3558066" cy="2719644"/>
          </a:xfrm>
          <a:prstGeom prst="rect">
            <a:avLst/>
          </a:prstGeom>
          <a:noFill/>
          <a:ln>
            <a:noFill/>
          </a:ln>
          <a:extLst/>
        </p:spPr>
      </p:pic>
      <p:sp>
        <p:nvSpPr>
          <p:cNvPr id="4" name="TextBox 3"/>
          <p:cNvSpPr txBox="1"/>
          <p:nvPr/>
        </p:nvSpPr>
        <p:spPr>
          <a:xfrm>
            <a:off x="228600" y="1396373"/>
            <a:ext cx="3199689" cy="369332"/>
          </a:xfrm>
          <a:prstGeom prst="rect">
            <a:avLst/>
          </a:prstGeom>
          <a:noFill/>
        </p:spPr>
        <p:txBody>
          <a:bodyPr wrap="none" rtlCol="0">
            <a:spAutoFit/>
          </a:bodyPr>
          <a:lstStyle/>
          <a:p>
            <a:r>
              <a:rPr lang="en-US" dirty="0"/>
              <a:t>non-</a:t>
            </a:r>
            <a:r>
              <a:rPr lang="en-US" dirty="0" err="1"/>
              <a:t>Abelian</a:t>
            </a:r>
            <a:r>
              <a:rPr lang="en-US" dirty="0"/>
              <a:t> dark sector process</a:t>
            </a:r>
            <a:r>
              <a:rPr lang="en-US" dirty="0" smtClean="0">
                <a:effectLst/>
              </a:rPr>
              <a:t> </a:t>
            </a:r>
            <a:endParaRPr lang="en-US" dirty="0"/>
          </a:p>
        </p:txBody>
      </p:sp>
      <p:pic>
        <p:nvPicPr>
          <p:cNvPr id="5" name="Picture 4" descr="C:\Users\b22803\Desktop\dark photon paper\susan4p.eps"/>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51022" y="792938"/>
            <a:ext cx="3226621" cy="4644934"/>
          </a:xfrm>
          <a:prstGeom prst="rect">
            <a:avLst/>
          </a:prstGeom>
          <a:noFill/>
          <a:ln>
            <a:noFill/>
          </a:ln>
        </p:spPr>
      </p:pic>
      <p:sp>
        <p:nvSpPr>
          <p:cNvPr id="7" name="TextBox 6"/>
          <p:cNvSpPr txBox="1"/>
          <p:nvPr/>
        </p:nvSpPr>
        <p:spPr>
          <a:xfrm>
            <a:off x="7183780" y="1270285"/>
            <a:ext cx="1571464" cy="276999"/>
          </a:xfrm>
          <a:prstGeom prst="rect">
            <a:avLst/>
          </a:prstGeom>
          <a:noFill/>
        </p:spPr>
        <p:txBody>
          <a:bodyPr wrap="none" rtlCol="0">
            <a:spAutoFit/>
          </a:bodyPr>
          <a:lstStyle/>
          <a:p>
            <a:r>
              <a:rPr lang="en-US" sz="1200" dirty="0" smtClean="0"/>
              <a:t>S. Gardner and R. Holt</a:t>
            </a:r>
            <a:endParaRPr lang="en-US" sz="1200" dirty="0"/>
          </a:p>
        </p:txBody>
      </p:sp>
      <p:sp>
        <p:nvSpPr>
          <p:cNvPr id="8" name="TextBox 2"/>
          <p:cNvSpPr txBox="1">
            <a:spLocks noChangeArrowheads="1"/>
          </p:cNvSpPr>
          <p:nvPr/>
        </p:nvSpPr>
        <p:spPr bwMode="auto">
          <a:xfrm>
            <a:off x="228600" y="4971627"/>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ea typeface="MS PGothic" charset="0"/>
                <a:cs typeface="MS PGothic" charset="0"/>
              </a:rPr>
              <a:t>[</a:t>
            </a:r>
            <a:r>
              <a:rPr lang="en-US" sz="1600" dirty="0" smtClean="0">
                <a:ea typeface="MS PGothic" charset="0"/>
                <a:cs typeface="MS PGothic" charset="0"/>
              </a:rPr>
              <a:t>Note: </a:t>
            </a:r>
            <a:r>
              <a:rPr lang="en-US" sz="1600" dirty="0" err="1">
                <a:ea typeface="MS PGothic" charset="0"/>
                <a:cs typeface="MS PGothic" charset="0"/>
              </a:rPr>
              <a:t>Batell</a:t>
            </a:r>
            <a:r>
              <a:rPr lang="en-US" sz="1600" dirty="0">
                <a:ea typeface="MS PGothic" charset="0"/>
                <a:cs typeface="MS PGothic" charset="0"/>
              </a:rPr>
              <a:t>, </a:t>
            </a:r>
            <a:r>
              <a:rPr lang="en-US" sz="1600" dirty="0" err="1">
                <a:ea typeface="MS PGothic" charset="0"/>
                <a:cs typeface="MS PGothic" charset="0"/>
              </a:rPr>
              <a:t>Pospelov</a:t>
            </a:r>
            <a:r>
              <a:rPr lang="en-US" sz="1600" dirty="0">
                <a:ea typeface="MS PGothic" charset="0"/>
                <a:cs typeface="MS PGothic" charset="0"/>
              </a:rPr>
              <a:t>, and Ritz, PRD 80 (2009) 095024 for a review re fixed target </a:t>
            </a:r>
            <a:r>
              <a:rPr lang="en-US" sz="1600" dirty="0" err="1">
                <a:ea typeface="MS PGothic" charset="0"/>
                <a:cs typeface="MS PGothic" charset="0"/>
              </a:rPr>
              <a:t>expts</a:t>
            </a:r>
            <a:r>
              <a:rPr lang="en-US" sz="1600" dirty="0">
                <a:ea typeface="MS PGothic" charset="0"/>
                <a:cs typeface="MS PGothic" charset="0"/>
              </a:rPr>
              <a:t>.]</a:t>
            </a:r>
          </a:p>
          <a:p>
            <a:pPr eaLnBrk="1" hangingPunct="1"/>
            <a:r>
              <a:rPr lang="en-US" sz="1600" dirty="0">
                <a:ea typeface="MS PGothic" charset="0"/>
                <a:cs typeface="MS PGothic" charset="0"/>
              </a:rPr>
              <a:t>Here we consider a non-</a:t>
            </a:r>
            <a:r>
              <a:rPr lang="en-US" sz="1600" dirty="0" err="1">
                <a:ea typeface="MS PGothic" charset="0"/>
                <a:cs typeface="MS PGothic" charset="0"/>
              </a:rPr>
              <a:t>Abelian</a:t>
            </a:r>
            <a:r>
              <a:rPr lang="en-US" sz="1600" dirty="0">
                <a:ea typeface="MS PGothic" charset="0"/>
                <a:cs typeface="MS PGothic" charset="0"/>
              </a:rPr>
              <a:t> (gluon) </a:t>
            </a:r>
            <a:r>
              <a:rPr lang="en-US" sz="1600" dirty="0" smtClean="0">
                <a:ea typeface="MS PGothic" charset="0"/>
                <a:cs typeface="MS PGothic" charset="0"/>
              </a:rPr>
              <a:t>portal</a:t>
            </a:r>
            <a:endParaRPr lang="en-US" sz="1600" dirty="0">
              <a:ea typeface="MS PGothic" charset="0"/>
              <a:cs typeface="MS PGothic" charset="0"/>
            </a:endParaRPr>
          </a:p>
          <a:p>
            <a:pPr eaLnBrk="1" hangingPunct="1"/>
            <a:r>
              <a:rPr lang="en-US" sz="1600" dirty="0">
                <a:ea typeface="MS PGothic" charset="0"/>
                <a:cs typeface="MS PGothic" charset="0"/>
              </a:rPr>
              <a:t>[</a:t>
            </a:r>
            <a:r>
              <a:rPr lang="en-US" sz="1600" dirty="0" err="1">
                <a:ea typeface="MS PGothic" charset="0"/>
                <a:cs typeface="MS PGothic" charset="0"/>
              </a:rPr>
              <a:t>Baumgart</a:t>
            </a:r>
            <a:r>
              <a:rPr lang="en-US" sz="1600" dirty="0">
                <a:ea typeface="MS PGothic" charset="0"/>
                <a:cs typeface="MS PGothic" charset="0"/>
              </a:rPr>
              <a:t> et al., JHEP 0904,  014 (2009); Gardner and He, PRD 87 (2013) 116012</a:t>
            </a:r>
            <a:r>
              <a:rPr lang="en-US" sz="1600" dirty="0" smtClean="0">
                <a:ea typeface="MS PGothic" charset="0"/>
                <a:cs typeface="MS PGothic" charset="0"/>
              </a:rPr>
              <a:t>]</a:t>
            </a:r>
            <a:endParaRPr lang="en-US" sz="1600" dirty="0">
              <a:ea typeface="MS PGothic" charset="0"/>
              <a:cs typeface="MS PGothic" charset="0"/>
            </a:endParaRPr>
          </a:p>
          <a:p>
            <a:pPr eaLnBrk="1" hangingPunct="1"/>
            <a:r>
              <a:rPr lang="en-US" sz="1600" dirty="0">
                <a:solidFill>
                  <a:srgbClr val="FF0000"/>
                </a:solidFill>
                <a:ea typeface="MS PGothic" charset="0"/>
                <a:cs typeface="MS PGothic" charset="0"/>
              </a:rPr>
              <a:t>The “shining through walls” design – unique to </a:t>
            </a:r>
            <a:r>
              <a:rPr lang="en-US" sz="1600" dirty="0" err="1">
                <a:solidFill>
                  <a:srgbClr val="FF0000"/>
                </a:solidFill>
                <a:ea typeface="MS PGothic" charset="0"/>
                <a:cs typeface="MS PGothic" charset="0"/>
              </a:rPr>
              <a:t>Seaquest</a:t>
            </a:r>
            <a:r>
              <a:rPr lang="en-US" sz="1600" dirty="0">
                <a:solidFill>
                  <a:srgbClr val="FF0000"/>
                </a:solidFill>
                <a:ea typeface="MS PGothic" charset="0"/>
                <a:cs typeface="MS PGothic" charset="0"/>
              </a:rPr>
              <a:t> – makes this possible , </a:t>
            </a:r>
          </a:p>
          <a:p>
            <a:pPr eaLnBrk="1" hangingPunct="1"/>
            <a:r>
              <a:rPr lang="en-US" sz="1600" dirty="0">
                <a:solidFill>
                  <a:srgbClr val="FF0000"/>
                </a:solidFill>
                <a:ea typeface="MS PGothic" charset="0"/>
                <a:cs typeface="MS PGothic" charset="0"/>
              </a:rPr>
              <a:t>to yield, e.g., via a “minimal” decay…</a:t>
            </a:r>
            <a:r>
              <a:rPr lang="en-US" sz="1600" dirty="0" smtClean="0">
                <a:solidFill>
                  <a:srgbClr val="FF0000"/>
                </a:solidFill>
                <a:ea typeface="MS PGothic" charset="0"/>
                <a:cs typeface="MS PGothic" charset="0"/>
              </a:rPr>
              <a:t>.</a:t>
            </a:r>
            <a:endParaRPr lang="en-US" sz="1600" dirty="0">
              <a:solidFill>
                <a:srgbClr val="FF0000"/>
              </a:solidFill>
              <a:ea typeface="MS PGothic" charset="0"/>
              <a:cs typeface="MS PGothic" charset="0"/>
            </a:endParaRPr>
          </a:p>
        </p:txBody>
      </p:sp>
      <p:sp>
        <p:nvSpPr>
          <p:cNvPr id="9" name="Date Placeholder 8"/>
          <p:cNvSpPr>
            <a:spLocks noGrp="1"/>
          </p:cNvSpPr>
          <p:nvPr>
            <p:ph type="dt" sz="half" idx="10"/>
          </p:nvPr>
        </p:nvSpPr>
        <p:spPr/>
        <p:txBody>
          <a:bodyPr/>
          <a:lstStyle/>
          <a:p>
            <a:r>
              <a:rPr lang="en-US" smtClean="0"/>
              <a:t>6/22/15</a:t>
            </a:r>
            <a:endParaRPr lang="en-US"/>
          </a:p>
        </p:txBody>
      </p:sp>
      <p:sp>
        <p:nvSpPr>
          <p:cNvPr id="10" name="Footer Placeholder 9"/>
          <p:cNvSpPr>
            <a:spLocks noGrp="1"/>
          </p:cNvSpPr>
          <p:nvPr>
            <p:ph type="ftr" sz="quarter" idx="11"/>
          </p:nvPr>
        </p:nvSpPr>
        <p:spPr/>
        <p:txBody>
          <a:bodyPr/>
          <a:lstStyle/>
          <a:p>
            <a:r>
              <a:rPr lang="en-US" smtClean="0"/>
              <a:t>Ming Liu, Dark Photons &amp; Dark Higgs Search @Fermilab</a:t>
            </a:r>
            <a:endParaRPr lang="en-US"/>
          </a:p>
        </p:txBody>
      </p:sp>
      <p:sp>
        <p:nvSpPr>
          <p:cNvPr id="11" name="Slide Number Placeholder 10"/>
          <p:cNvSpPr>
            <a:spLocks noGrp="1"/>
          </p:cNvSpPr>
          <p:nvPr>
            <p:ph type="sldNum" sz="quarter" idx="12"/>
          </p:nvPr>
        </p:nvSpPr>
        <p:spPr/>
        <p:txBody>
          <a:bodyPr/>
          <a:lstStyle/>
          <a:p>
            <a:fld id="{FDF11ADB-F2B4-B440-90F7-EFE6CCCD4892}" type="slidenum">
              <a:rPr lang="en-US" smtClean="0"/>
              <a:t>23</a:t>
            </a:fld>
            <a:endParaRPr lang="en-US"/>
          </a:p>
        </p:txBody>
      </p:sp>
    </p:spTree>
    <p:extLst>
      <p:ext uri="{BB962C8B-B14F-4D97-AF65-F5344CB8AC3E}">
        <p14:creationId xmlns:p14="http://schemas.microsoft.com/office/powerpoint/2010/main" val="13116930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24</a:t>
            </a:fld>
            <a:endParaRPr lang="en-US"/>
          </a:p>
        </p:txBody>
      </p:sp>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10953583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5154490" cy="6858000"/>
          </a:xfrm>
          <a:prstGeom prst="rect">
            <a:avLst/>
          </a:prstGeom>
        </p:spPr>
      </p:pic>
      <p:pic>
        <p:nvPicPr>
          <p:cNvPr id="7" name="Picture 6"/>
          <p:cNvPicPr>
            <a:picLocks noChangeAspect="1"/>
          </p:cNvPicPr>
          <p:nvPr/>
        </p:nvPicPr>
        <p:blipFill>
          <a:blip r:embed="rId3"/>
          <a:stretch>
            <a:fillRect/>
          </a:stretch>
        </p:blipFill>
        <p:spPr>
          <a:xfrm>
            <a:off x="4831287" y="2362164"/>
            <a:ext cx="4134669" cy="4224731"/>
          </a:xfrm>
          <a:prstGeom prst="rect">
            <a:avLst/>
          </a:prstGeom>
        </p:spPr>
      </p:pic>
      <p:sp>
        <p:nvSpPr>
          <p:cNvPr id="9" name="Title 1"/>
          <p:cNvSpPr txBox="1">
            <a:spLocks/>
          </p:cNvSpPr>
          <p:nvPr/>
        </p:nvSpPr>
        <p:spPr>
          <a:xfrm>
            <a:off x="4370357" y="356106"/>
            <a:ext cx="4773644" cy="1270110"/>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0000"/>
                </a:solidFill>
              </a:rPr>
              <a:t>LOI submitted to </a:t>
            </a:r>
            <a:r>
              <a:rPr lang="en-US" sz="3600" dirty="0" err="1" smtClean="0">
                <a:solidFill>
                  <a:srgbClr val="FF0000"/>
                </a:solidFill>
              </a:rPr>
              <a:t>Fermilab</a:t>
            </a:r>
            <a:r>
              <a:rPr lang="en-US" sz="3600" dirty="0" smtClean="0">
                <a:solidFill>
                  <a:srgbClr val="FF0000"/>
                </a:solidFill>
              </a:rPr>
              <a:t> PAC </a:t>
            </a:r>
            <a:br>
              <a:rPr lang="en-US" sz="3600" dirty="0" smtClean="0">
                <a:solidFill>
                  <a:srgbClr val="FF0000"/>
                </a:solidFill>
              </a:rPr>
            </a:br>
            <a:r>
              <a:rPr lang="en-US" sz="3600" dirty="0" smtClean="0">
                <a:solidFill>
                  <a:srgbClr val="FF0000"/>
                </a:solidFill>
              </a:rPr>
              <a:t>on May 20, 2015</a:t>
            </a:r>
          </a:p>
          <a:p>
            <a:endParaRPr lang="en-US" sz="2800" dirty="0">
              <a:solidFill>
                <a:srgbClr val="0000FF"/>
              </a:solidFill>
            </a:endParaRPr>
          </a:p>
          <a:p>
            <a:r>
              <a:rPr lang="en-US" sz="2800" dirty="0" smtClean="0">
                <a:solidFill>
                  <a:srgbClr val="0000FF"/>
                </a:solidFill>
              </a:rPr>
              <a:t>A joint experimental and theoretical collaboration </a:t>
            </a:r>
            <a:endParaRPr lang="en-US" sz="2800" dirty="0">
              <a:solidFill>
                <a:srgbClr val="0000FF"/>
              </a:solidFill>
            </a:endParaRPr>
          </a:p>
        </p:txBody>
      </p:sp>
      <p:sp>
        <p:nvSpPr>
          <p:cNvPr id="10" name="TextBox 9"/>
          <p:cNvSpPr txBox="1"/>
          <p:nvPr/>
        </p:nvSpPr>
        <p:spPr>
          <a:xfrm>
            <a:off x="5331372" y="1865030"/>
            <a:ext cx="2940791" cy="369332"/>
          </a:xfrm>
          <a:prstGeom prst="rect">
            <a:avLst/>
          </a:prstGeom>
          <a:noFill/>
        </p:spPr>
        <p:txBody>
          <a:bodyPr wrap="none" rtlCol="0">
            <a:spAutoFit/>
          </a:bodyPr>
          <a:lstStyle/>
          <a:p>
            <a:r>
              <a:rPr lang="en-US" dirty="0" smtClean="0"/>
              <a:t>---------------------------------------</a:t>
            </a:r>
            <a:endParaRPr lang="en-US" dirty="0"/>
          </a:p>
        </p:txBody>
      </p:sp>
      <p:sp>
        <p:nvSpPr>
          <p:cNvPr id="11" name="Date Placeholder 10"/>
          <p:cNvSpPr>
            <a:spLocks noGrp="1"/>
          </p:cNvSpPr>
          <p:nvPr>
            <p:ph type="dt" sz="half" idx="10"/>
          </p:nvPr>
        </p:nvSpPr>
        <p:spPr/>
        <p:txBody>
          <a:bodyPr/>
          <a:lstStyle/>
          <a:p>
            <a:r>
              <a:rPr lang="en-US" smtClean="0"/>
              <a:t>6/22/15</a:t>
            </a:r>
            <a:endParaRPr lang="en-US"/>
          </a:p>
        </p:txBody>
      </p:sp>
      <p:sp>
        <p:nvSpPr>
          <p:cNvPr id="12" name="Footer Placeholder 11"/>
          <p:cNvSpPr>
            <a:spLocks noGrp="1"/>
          </p:cNvSpPr>
          <p:nvPr>
            <p:ph type="ftr" sz="quarter" idx="11"/>
          </p:nvPr>
        </p:nvSpPr>
        <p:spPr/>
        <p:txBody>
          <a:bodyPr/>
          <a:lstStyle/>
          <a:p>
            <a:r>
              <a:rPr lang="en-US" smtClean="0"/>
              <a:t>Ming Liu, Dark Photons &amp; Dark Higgs Search @Fermilab</a:t>
            </a:r>
            <a:endParaRPr lang="en-US"/>
          </a:p>
        </p:txBody>
      </p:sp>
      <p:sp>
        <p:nvSpPr>
          <p:cNvPr id="13" name="Slide Number Placeholder 12"/>
          <p:cNvSpPr>
            <a:spLocks noGrp="1"/>
          </p:cNvSpPr>
          <p:nvPr>
            <p:ph type="sldNum" sz="quarter" idx="12"/>
          </p:nvPr>
        </p:nvSpPr>
        <p:spPr/>
        <p:txBody>
          <a:bodyPr/>
          <a:lstStyle/>
          <a:p>
            <a:fld id="{FDF11ADB-F2B4-B440-90F7-EFE6CCCD4892}" type="slidenum">
              <a:rPr lang="en-US" smtClean="0"/>
              <a:t>25</a:t>
            </a:fld>
            <a:endParaRPr lang="en-US"/>
          </a:p>
        </p:txBody>
      </p:sp>
      <p:cxnSp>
        <p:nvCxnSpPr>
          <p:cNvPr id="15" name="Straight Connector 14"/>
          <p:cNvCxnSpPr/>
          <p:nvPr/>
        </p:nvCxnSpPr>
        <p:spPr>
          <a:xfrm>
            <a:off x="192774" y="192784"/>
            <a:ext cx="449049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92774" y="361083"/>
            <a:ext cx="426370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4165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0932"/>
          </a:xfrm>
        </p:spPr>
        <p:txBody>
          <a:bodyPr/>
          <a:lstStyle/>
          <a:p>
            <a:r>
              <a:rPr lang="en-US" dirty="0" smtClean="0"/>
              <a:t>Integrated theory efforts</a:t>
            </a:r>
            <a:endParaRPr lang="en-US" dirty="0"/>
          </a:p>
        </p:txBody>
      </p:sp>
      <p:sp>
        <p:nvSpPr>
          <p:cNvPr id="4" name="Slide Number Placeholder 3"/>
          <p:cNvSpPr>
            <a:spLocks noGrp="1"/>
          </p:cNvSpPr>
          <p:nvPr>
            <p:ph type="sldNum" sz="quarter" idx="12"/>
          </p:nvPr>
        </p:nvSpPr>
        <p:spPr/>
        <p:txBody>
          <a:bodyPr/>
          <a:lstStyle/>
          <a:p>
            <a:fld id="{4AD73320-B7C5-2046-BB1A-66D7C60C4B11}" type="slidenum">
              <a:rPr lang="en-US" smtClean="0"/>
              <a:pPr/>
              <a:t>26</a:t>
            </a:fld>
            <a:endParaRPr lang="en-US"/>
          </a:p>
        </p:txBody>
      </p:sp>
      <p:sp>
        <p:nvSpPr>
          <p:cNvPr id="5" name="Content Placeholder 2"/>
          <p:cNvSpPr>
            <a:spLocks noGrp="1"/>
          </p:cNvSpPr>
          <p:nvPr>
            <p:ph idx="1"/>
          </p:nvPr>
        </p:nvSpPr>
        <p:spPr>
          <a:xfrm>
            <a:off x="457200" y="870932"/>
            <a:ext cx="8229600" cy="2068832"/>
          </a:xfrm>
          <a:noFill/>
          <a:ln>
            <a:noFill/>
          </a:ln>
          <a:effectLst/>
        </p:spPr>
        <p:txBody>
          <a:bodyPr>
            <a:noAutofit/>
          </a:bodyPr>
          <a:lstStyle/>
          <a:p>
            <a:pPr marL="0" indent="0" algn="ctr">
              <a:buNone/>
            </a:pPr>
            <a:r>
              <a:rPr lang="en-US" sz="1800" b="1" dirty="0" smtClean="0">
                <a:solidFill>
                  <a:srgbClr val="0000FF"/>
                </a:solidFill>
              </a:rPr>
              <a:t>Signal: detailed calculation for </a:t>
            </a:r>
            <a:r>
              <a:rPr lang="en-US" sz="1800" b="1" dirty="0" smtClean="0">
                <a:solidFill>
                  <a:srgbClr val="FF0000"/>
                </a:solidFill>
              </a:rPr>
              <a:t>dark </a:t>
            </a:r>
            <a:r>
              <a:rPr lang="en-US" sz="1800" b="1" dirty="0" smtClean="0">
                <a:solidFill>
                  <a:srgbClr val="FF0000"/>
                </a:solidFill>
              </a:rPr>
              <a:t>photon (dark Higgs) </a:t>
            </a:r>
            <a:r>
              <a:rPr lang="en-US" sz="1800" b="1" dirty="0" smtClean="0">
                <a:solidFill>
                  <a:srgbClr val="0000FF"/>
                </a:solidFill>
              </a:rPr>
              <a:t>cross section</a:t>
            </a:r>
          </a:p>
          <a:p>
            <a:pPr>
              <a:buFont typeface="Wingdings" charset="2"/>
              <a:buChar char="§"/>
            </a:pPr>
            <a:r>
              <a:rPr lang="en-US" sz="1600" dirty="0" smtClean="0">
                <a:solidFill>
                  <a:schemeClr val="tx1"/>
                </a:solidFill>
              </a:rPr>
              <a:t>To provide expected </a:t>
            </a:r>
            <a:r>
              <a:rPr lang="en-US" sz="1600" dirty="0" err="1" smtClean="0">
                <a:solidFill>
                  <a:schemeClr val="tx1"/>
                </a:solidFill>
              </a:rPr>
              <a:t>dimuon</a:t>
            </a:r>
            <a:r>
              <a:rPr lang="en-US" sz="1600" dirty="0" smtClean="0">
                <a:solidFill>
                  <a:schemeClr val="tx1"/>
                </a:solidFill>
              </a:rPr>
              <a:t> signal from dark photon decay as function of decay length L and model parameters (</a:t>
            </a:r>
            <a:r>
              <a:rPr lang="en-US" sz="1600" dirty="0" err="1" smtClean="0">
                <a:solidFill>
                  <a:schemeClr val="tx1"/>
                </a:solidFill>
              </a:rPr>
              <a:t>ε</a:t>
            </a:r>
            <a:r>
              <a:rPr lang="en-US" sz="1600" dirty="0" smtClean="0">
                <a:solidFill>
                  <a:schemeClr val="tx1"/>
                </a:solidFill>
              </a:rPr>
              <a:t>, m</a:t>
            </a:r>
            <a:r>
              <a:rPr lang="en-US" sz="1600" baseline="-25000" dirty="0" smtClean="0">
                <a:solidFill>
                  <a:schemeClr val="tx1"/>
                </a:solidFill>
              </a:rPr>
              <a:t>A’</a:t>
            </a:r>
            <a:r>
              <a:rPr lang="en-US" sz="1600" dirty="0" smtClean="0">
                <a:solidFill>
                  <a:schemeClr val="tx1"/>
                </a:solidFill>
              </a:rPr>
              <a:t>), theory team will</a:t>
            </a:r>
          </a:p>
          <a:p>
            <a:pPr lvl="1"/>
            <a:r>
              <a:rPr lang="en-US" sz="1400" dirty="0" smtClean="0">
                <a:solidFill>
                  <a:srgbClr val="008000"/>
                </a:solidFill>
              </a:rPr>
              <a:t>Compute Dark photon production cross section at both LO and NLO</a:t>
            </a:r>
          </a:p>
          <a:p>
            <a:pPr lvl="1"/>
            <a:r>
              <a:rPr lang="en-US" sz="1400" dirty="0" smtClean="0">
                <a:solidFill>
                  <a:srgbClr val="008000"/>
                </a:solidFill>
              </a:rPr>
              <a:t>Derive the branching ratio of dark photon to </a:t>
            </a:r>
            <a:r>
              <a:rPr lang="en-US" sz="1400" dirty="0" err="1" smtClean="0">
                <a:solidFill>
                  <a:srgbClr val="008000"/>
                </a:solidFill>
              </a:rPr>
              <a:t>dimuon</a:t>
            </a:r>
            <a:endParaRPr lang="en-US" sz="1400" dirty="0" smtClean="0">
              <a:solidFill>
                <a:srgbClr val="008000"/>
              </a:solidFill>
            </a:endParaRPr>
          </a:p>
          <a:p>
            <a:pPr lvl="1"/>
            <a:r>
              <a:rPr lang="en-US" sz="1400" dirty="0" smtClean="0">
                <a:solidFill>
                  <a:srgbClr val="008000"/>
                </a:solidFill>
              </a:rPr>
              <a:t>Theory team: expertise in </a:t>
            </a:r>
            <a:r>
              <a:rPr lang="en-US" sz="1400" dirty="0" err="1" smtClean="0">
                <a:solidFill>
                  <a:srgbClr val="008000"/>
                </a:solidFill>
              </a:rPr>
              <a:t>perturbative</a:t>
            </a:r>
            <a:r>
              <a:rPr lang="en-US" sz="1400" dirty="0" smtClean="0">
                <a:solidFill>
                  <a:srgbClr val="008000"/>
                </a:solidFill>
              </a:rPr>
              <a:t> QCD and effective field theory for </a:t>
            </a:r>
            <a:r>
              <a:rPr lang="en-US" sz="1400" dirty="0" err="1" smtClean="0">
                <a:solidFill>
                  <a:srgbClr val="008000"/>
                </a:solidFill>
              </a:rPr>
              <a:t>resummation</a:t>
            </a:r>
            <a:endParaRPr lang="en-US" sz="1400" dirty="0">
              <a:solidFill>
                <a:srgbClr val="008000"/>
              </a:solidFill>
            </a:endParaRPr>
          </a:p>
        </p:txBody>
      </p:sp>
      <p:sp>
        <p:nvSpPr>
          <p:cNvPr id="8" name="Content Placeholder 2"/>
          <p:cNvSpPr txBox="1">
            <a:spLocks/>
          </p:cNvSpPr>
          <p:nvPr/>
        </p:nvSpPr>
        <p:spPr>
          <a:xfrm>
            <a:off x="469643" y="4263130"/>
            <a:ext cx="8229600" cy="2123822"/>
          </a:xfrm>
          <a:prstGeom prst="rect">
            <a:avLst/>
          </a:prstGeom>
          <a:solidFill>
            <a:schemeClr val="accent3">
              <a:lumMod val="40000"/>
              <a:lumOff val="60000"/>
            </a:schemeClr>
          </a:solidFill>
          <a:ln>
            <a:noFill/>
          </a:ln>
          <a:effectLst/>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charset="2"/>
              <a:buChar char="§"/>
              <a:defRPr sz="16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charset="2"/>
              <a:buChar char="§"/>
              <a:defRPr sz="14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charset="2"/>
              <a:buChar char="§"/>
              <a:defRPr sz="12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charset="2"/>
              <a:buChar char="§"/>
              <a:defRPr sz="11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sz="1800" b="1" dirty="0" smtClean="0">
                <a:solidFill>
                  <a:srgbClr val="0000FF"/>
                </a:solidFill>
              </a:rPr>
              <a:t>Background: detailed calculation for </a:t>
            </a:r>
            <a:r>
              <a:rPr lang="en-US" sz="1800" b="1" dirty="0" err="1" smtClean="0">
                <a:solidFill>
                  <a:srgbClr val="FF0000"/>
                </a:solidFill>
              </a:rPr>
              <a:t>Drell</a:t>
            </a:r>
            <a:r>
              <a:rPr lang="en-US" sz="1800" b="1" dirty="0" smtClean="0">
                <a:solidFill>
                  <a:srgbClr val="FF0000"/>
                </a:solidFill>
              </a:rPr>
              <a:t>-Yan </a:t>
            </a:r>
            <a:r>
              <a:rPr lang="en-US" sz="1800" b="1" dirty="0" smtClean="0">
                <a:solidFill>
                  <a:srgbClr val="0000FF"/>
                </a:solidFill>
              </a:rPr>
              <a:t>cross section</a:t>
            </a:r>
          </a:p>
          <a:p>
            <a:r>
              <a:rPr lang="en-US" sz="1600" dirty="0" smtClean="0">
                <a:solidFill>
                  <a:schemeClr val="tx1"/>
                </a:solidFill>
              </a:rPr>
              <a:t>Main background is DY </a:t>
            </a:r>
            <a:r>
              <a:rPr lang="en-US" sz="1600" dirty="0" err="1" smtClean="0">
                <a:solidFill>
                  <a:schemeClr val="tx1"/>
                </a:solidFill>
              </a:rPr>
              <a:t>dimon</a:t>
            </a:r>
            <a:r>
              <a:rPr lang="en-US" sz="1600" dirty="0" smtClean="0">
                <a:solidFill>
                  <a:schemeClr val="tx1"/>
                </a:solidFill>
              </a:rPr>
              <a:t> production: reliable computation of the cross section is essential to calculate our experimental sensitivity to (</a:t>
            </a:r>
            <a:r>
              <a:rPr lang="en-US" sz="1600" dirty="0" err="1" smtClean="0">
                <a:solidFill>
                  <a:schemeClr val="tx1"/>
                </a:solidFill>
              </a:rPr>
              <a:t>ε</a:t>
            </a:r>
            <a:r>
              <a:rPr lang="en-US" sz="1600" dirty="0" smtClean="0">
                <a:solidFill>
                  <a:schemeClr val="tx1"/>
                </a:solidFill>
              </a:rPr>
              <a:t>, m</a:t>
            </a:r>
            <a:r>
              <a:rPr lang="en-US" sz="1600" baseline="-25000" dirty="0" smtClean="0">
                <a:solidFill>
                  <a:schemeClr val="tx1"/>
                </a:solidFill>
              </a:rPr>
              <a:t>A’</a:t>
            </a:r>
            <a:r>
              <a:rPr lang="en-US" sz="1600" dirty="0" smtClean="0">
                <a:solidFill>
                  <a:schemeClr val="tx1"/>
                </a:solidFill>
              </a:rPr>
              <a:t>), and understand implication of dark photon search</a:t>
            </a:r>
          </a:p>
          <a:p>
            <a:pPr lvl="1"/>
            <a:r>
              <a:rPr lang="en-US" sz="1400" dirty="0" smtClean="0">
                <a:solidFill>
                  <a:srgbClr val="008000"/>
                </a:solidFill>
              </a:rPr>
              <a:t>We have a NLO DY code that works well in the required energy range</a:t>
            </a:r>
          </a:p>
          <a:p>
            <a:pPr lvl="1"/>
            <a:r>
              <a:rPr lang="en-US" sz="1400" dirty="0" smtClean="0">
                <a:solidFill>
                  <a:srgbClr val="008000"/>
                </a:solidFill>
              </a:rPr>
              <a:t>Calculations will be performed in the necessary energy and kinematic regions</a:t>
            </a:r>
          </a:p>
        </p:txBody>
      </p:sp>
      <p:grpSp>
        <p:nvGrpSpPr>
          <p:cNvPr id="17" name="Group 16"/>
          <p:cNvGrpSpPr>
            <a:grpSpLocks noChangeAspect="1"/>
          </p:cNvGrpSpPr>
          <p:nvPr/>
        </p:nvGrpSpPr>
        <p:grpSpPr>
          <a:xfrm>
            <a:off x="469643" y="2745354"/>
            <a:ext cx="4337212" cy="1454970"/>
            <a:chOff x="191304" y="2713628"/>
            <a:chExt cx="4928656" cy="1653375"/>
          </a:xfrm>
        </p:grpSpPr>
        <p:grpSp>
          <p:nvGrpSpPr>
            <p:cNvPr id="16" name="Group 15"/>
            <p:cNvGrpSpPr/>
            <p:nvPr/>
          </p:nvGrpSpPr>
          <p:grpSpPr>
            <a:xfrm>
              <a:off x="191304" y="2713628"/>
              <a:ext cx="4928656" cy="1653375"/>
              <a:chOff x="191304" y="2713628"/>
              <a:chExt cx="4928656" cy="1653375"/>
            </a:xfrm>
          </p:grpSpPr>
          <p:sp>
            <p:nvSpPr>
              <p:cNvPr id="12" name="Rectangle 11"/>
              <p:cNvSpPr/>
              <p:nvPr/>
            </p:nvSpPr>
            <p:spPr>
              <a:xfrm>
                <a:off x="191304" y="2713628"/>
                <a:ext cx="4928656" cy="1653375"/>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828408" y="2753292"/>
                <a:ext cx="2157158" cy="384720"/>
              </a:xfrm>
              <a:prstGeom prst="rect">
                <a:avLst/>
              </a:prstGeom>
              <a:noFill/>
            </p:spPr>
            <p:txBody>
              <a:bodyPr wrap="square" rtlCol="0">
                <a:spAutoFit/>
              </a:bodyPr>
              <a:lstStyle/>
              <a:p>
                <a:pPr algn="ctr"/>
                <a:r>
                  <a:rPr lang="en-US" sz="1600" dirty="0" err="1" smtClean="0"/>
                  <a:t>Dimuon</a:t>
                </a:r>
                <a:r>
                  <a:rPr lang="en-US" sz="1600" dirty="0" smtClean="0"/>
                  <a:t> signal</a:t>
                </a:r>
                <a:endParaRPr lang="en-US" sz="1600" dirty="0"/>
              </a:p>
            </p:txBody>
          </p:sp>
        </p:grpSp>
        <p:grpSp>
          <p:nvGrpSpPr>
            <p:cNvPr id="11" name="Group 10"/>
            <p:cNvGrpSpPr/>
            <p:nvPr/>
          </p:nvGrpSpPr>
          <p:grpSpPr>
            <a:xfrm>
              <a:off x="191304" y="3179553"/>
              <a:ext cx="4928656" cy="1187450"/>
              <a:chOff x="191304" y="3179553"/>
              <a:chExt cx="4928656" cy="1187450"/>
            </a:xfrm>
            <a:noFill/>
          </p:grpSpPr>
          <p:pic>
            <p:nvPicPr>
              <p:cNvPr id="6" name="Picture 5" descr="dark-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987" y="3179553"/>
                <a:ext cx="2212973" cy="1187450"/>
              </a:xfrm>
              <a:prstGeom prst="rect">
                <a:avLst/>
              </a:prstGeom>
              <a:grpFill/>
            </p:spPr>
          </p:pic>
          <p:pic>
            <p:nvPicPr>
              <p:cNvPr id="7" name="Picture 6" descr="dark-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04" y="3190348"/>
                <a:ext cx="2158998" cy="1176655"/>
              </a:xfrm>
              <a:prstGeom prst="rect">
                <a:avLst/>
              </a:prstGeom>
              <a:grpFill/>
            </p:spPr>
          </p:pic>
        </p:grpSp>
      </p:grpSp>
      <p:grpSp>
        <p:nvGrpSpPr>
          <p:cNvPr id="18" name="Group 17"/>
          <p:cNvGrpSpPr>
            <a:grpSpLocks noChangeAspect="1"/>
          </p:cNvGrpSpPr>
          <p:nvPr/>
        </p:nvGrpSpPr>
        <p:grpSpPr>
          <a:xfrm>
            <a:off x="5723427" y="2739211"/>
            <a:ext cx="2967721" cy="1453896"/>
            <a:chOff x="5549462" y="2782484"/>
            <a:chExt cx="3374908" cy="1653375"/>
          </a:xfrm>
        </p:grpSpPr>
        <p:sp>
          <p:nvSpPr>
            <p:cNvPr id="15" name="Rectangle 14"/>
            <p:cNvSpPr/>
            <p:nvPr/>
          </p:nvSpPr>
          <p:spPr>
            <a:xfrm>
              <a:off x="5549462" y="2782484"/>
              <a:ext cx="3374908" cy="1653375"/>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633" y="3179553"/>
              <a:ext cx="3022597" cy="1187450"/>
            </a:xfrm>
            <a:prstGeom prst="rect">
              <a:avLst/>
            </a:prstGeom>
          </p:spPr>
        </p:pic>
        <p:sp>
          <p:nvSpPr>
            <p:cNvPr id="14" name="TextBox 13"/>
            <p:cNvSpPr txBox="1"/>
            <p:nvPr/>
          </p:nvSpPr>
          <p:spPr>
            <a:xfrm>
              <a:off x="5984373" y="2839512"/>
              <a:ext cx="2817857" cy="385005"/>
            </a:xfrm>
            <a:prstGeom prst="rect">
              <a:avLst/>
            </a:prstGeom>
            <a:noFill/>
          </p:spPr>
          <p:txBody>
            <a:bodyPr wrap="square" rtlCol="0">
              <a:spAutoFit/>
            </a:bodyPr>
            <a:lstStyle/>
            <a:p>
              <a:pPr algn="ctr"/>
              <a:r>
                <a:rPr lang="en-US" sz="1600" dirty="0" err="1" smtClean="0"/>
                <a:t>Drell</a:t>
              </a:r>
              <a:r>
                <a:rPr lang="en-US" sz="1600" dirty="0" smtClean="0"/>
                <a:t>-Yan background</a:t>
              </a:r>
              <a:endParaRPr lang="en-US" sz="1600" dirty="0"/>
            </a:p>
          </p:txBody>
        </p:sp>
      </p:grpSp>
      <p:sp>
        <p:nvSpPr>
          <p:cNvPr id="3" name="Date Placeholder 2"/>
          <p:cNvSpPr>
            <a:spLocks noGrp="1"/>
          </p:cNvSpPr>
          <p:nvPr>
            <p:ph type="dt" sz="half" idx="10"/>
          </p:nvPr>
        </p:nvSpPr>
        <p:spPr/>
        <p:txBody>
          <a:bodyPr/>
          <a:lstStyle/>
          <a:p>
            <a:r>
              <a:rPr lang="en-US" smtClean="0"/>
              <a:t>6/22/15</a:t>
            </a:r>
            <a:endParaRPr lang="en-US"/>
          </a:p>
        </p:txBody>
      </p:sp>
      <p:sp>
        <p:nvSpPr>
          <p:cNvPr id="10" name="Footer Placeholder 9"/>
          <p:cNvSpPr>
            <a:spLocks noGrp="1"/>
          </p:cNvSpPr>
          <p:nvPr>
            <p:ph type="ftr" sz="quarter" idx="11"/>
          </p:nvPr>
        </p:nvSpPr>
        <p:spPr/>
        <p:txBody>
          <a:bodyPr/>
          <a:lstStyle/>
          <a:p>
            <a:r>
              <a:rPr lang="en-US" smtClean="0"/>
              <a:t>Ming Liu, Dark Photons &amp; Dark Higgs Search @Fermilab</a:t>
            </a:r>
            <a:endParaRPr lang="en-US"/>
          </a:p>
        </p:txBody>
      </p:sp>
    </p:spTree>
    <p:extLst>
      <p:ext uri="{BB962C8B-B14F-4D97-AF65-F5344CB8AC3E}">
        <p14:creationId xmlns:p14="http://schemas.microsoft.com/office/powerpoint/2010/main" val="25515345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 </a:t>
            </a:r>
            <a:r>
              <a:rPr lang="en-US" dirty="0" err="1" smtClean="0"/>
              <a:t>Recommndations</a:t>
            </a:r>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DA7CCA68-9A31-A74D-ABD2-27D4FD483847}" type="slidenum">
              <a:rPr lang="en-US" smtClean="0"/>
              <a:t>27</a:t>
            </a:fld>
            <a:endParaRPr lang="en-US"/>
          </a:p>
        </p:txBody>
      </p:sp>
      <p:pic>
        <p:nvPicPr>
          <p:cNvPr id="6" name="Picture 5"/>
          <p:cNvPicPr>
            <a:picLocks noChangeAspect="1"/>
          </p:cNvPicPr>
          <p:nvPr/>
        </p:nvPicPr>
        <p:blipFill>
          <a:blip r:embed="rId2"/>
          <a:stretch>
            <a:fillRect/>
          </a:stretch>
        </p:blipFill>
        <p:spPr>
          <a:xfrm>
            <a:off x="1848728" y="0"/>
            <a:ext cx="5831840" cy="6858000"/>
          </a:xfrm>
          <a:prstGeom prst="rect">
            <a:avLst/>
          </a:prstGeom>
        </p:spPr>
      </p:pic>
      <p:sp>
        <p:nvSpPr>
          <p:cNvPr id="7" name="Rectangle 6"/>
          <p:cNvSpPr/>
          <p:nvPr/>
        </p:nvSpPr>
        <p:spPr>
          <a:xfrm>
            <a:off x="1741533" y="4144841"/>
            <a:ext cx="5939035" cy="17035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414622" y="4935783"/>
            <a:ext cx="249442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67410" y="4426548"/>
            <a:ext cx="258568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8069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4281"/>
            <a:ext cx="6019799" cy="1001580"/>
          </a:xfrm>
        </p:spPr>
        <p:txBody>
          <a:bodyPr/>
          <a:lstStyle/>
          <a:p>
            <a:pPr lvl="1" algn="ctr" defTabSz="457200" rtl="0">
              <a:spcBef>
                <a:spcPct val="0"/>
              </a:spcBef>
            </a:pPr>
            <a:r>
              <a:rPr lang="en-US" dirty="0" smtClean="0">
                <a:solidFill>
                  <a:srgbClr val="FF0000"/>
                </a:solidFill>
              </a:rPr>
              <a:t>How </a:t>
            </a:r>
            <a:r>
              <a:rPr lang="en-US" dirty="0" smtClean="0">
                <a:solidFill>
                  <a:srgbClr val="FF0000"/>
                </a:solidFill>
              </a:rPr>
              <a:t>important are dark photons in current </a:t>
            </a:r>
            <a:br>
              <a:rPr lang="en-US" dirty="0" smtClean="0">
                <a:solidFill>
                  <a:srgbClr val="FF0000"/>
                </a:solidFill>
              </a:rPr>
            </a:br>
            <a:r>
              <a:rPr lang="en-US" dirty="0" smtClean="0">
                <a:solidFill>
                  <a:srgbClr val="FF0000"/>
                </a:solidFill>
              </a:rPr>
              <a:t>models of new physics ? </a:t>
            </a:r>
            <a:endParaRPr lang="en-US" dirty="0">
              <a:solidFill>
                <a:srgbClr val="FF0000"/>
              </a:solidFill>
            </a:endParaRPr>
          </a:p>
        </p:txBody>
      </p:sp>
      <p:sp>
        <p:nvSpPr>
          <p:cNvPr id="3" name="Content Placeholder 2"/>
          <p:cNvSpPr>
            <a:spLocks noGrp="1"/>
          </p:cNvSpPr>
          <p:nvPr>
            <p:ph idx="1"/>
          </p:nvPr>
        </p:nvSpPr>
        <p:spPr>
          <a:xfrm>
            <a:off x="213652" y="1557206"/>
            <a:ext cx="3861607" cy="4328325"/>
          </a:xfrm>
          <a:solidFill>
            <a:srgbClr val="CCFFCC"/>
          </a:solidFill>
        </p:spPr>
        <p:txBody>
          <a:bodyPr>
            <a:normAutofit fontScale="55000" lnSpcReduction="20000"/>
          </a:bodyPr>
          <a:lstStyle/>
          <a:p>
            <a:r>
              <a:rPr lang="en-US" dirty="0" smtClean="0"/>
              <a:t>2014 US High-Energy Physics Report (P5)</a:t>
            </a:r>
          </a:p>
          <a:p>
            <a:pPr lvl="1"/>
            <a:r>
              <a:rPr lang="en-US" dirty="0" smtClean="0"/>
              <a:t>Top 5 science drivers:</a:t>
            </a:r>
          </a:p>
          <a:p>
            <a:pPr marL="457200" lvl="1" indent="0">
              <a:buNone/>
            </a:pPr>
            <a:r>
              <a:rPr lang="en-US" dirty="0" smtClean="0">
                <a:solidFill>
                  <a:srgbClr val="FF0000"/>
                </a:solidFill>
              </a:rPr>
              <a:t>“Identify the New Physics of Dark Matter”</a:t>
            </a:r>
          </a:p>
          <a:p>
            <a:pPr marL="457200" lvl="1" indent="0">
              <a:buNone/>
            </a:pPr>
            <a:endParaRPr lang="en-US" dirty="0" smtClean="0"/>
          </a:p>
          <a:p>
            <a:pPr lvl="1"/>
            <a:r>
              <a:rPr lang="en-US" dirty="0" smtClean="0"/>
              <a:t>Dark photons </a:t>
            </a:r>
          </a:p>
          <a:p>
            <a:pPr marL="457200" lvl="1" indent="0">
              <a:buNone/>
            </a:pPr>
            <a:r>
              <a:rPr lang="en-US" dirty="0" smtClean="0">
                <a:solidFill>
                  <a:srgbClr val="FF0000"/>
                </a:solidFill>
              </a:rPr>
              <a:t>“one of the key search area for physics beyond the SM”</a:t>
            </a:r>
          </a:p>
          <a:p>
            <a:pPr marL="457200" lvl="1" indent="0">
              <a:buNone/>
            </a:pPr>
            <a:r>
              <a:rPr lang="en-US" dirty="0" smtClean="0"/>
              <a:t>One of the two most important portals to “dark sector”:</a:t>
            </a:r>
          </a:p>
          <a:p>
            <a:pPr lvl="1">
              <a:buFontTx/>
              <a:buChar char="-"/>
            </a:pPr>
            <a:r>
              <a:rPr lang="en-US" i="1" dirty="0" smtClean="0"/>
              <a:t>Vector coupling, kinetic mixing</a:t>
            </a:r>
          </a:p>
          <a:p>
            <a:pPr lvl="1">
              <a:buFontTx/>
              <a:buChar char="-"/>
            </a:pPr>
            <a:r>
              <a:rPr lang="en-US" dirty="0" smtClean="0"/>
              <a:t>(</a:t>
            </a:r>
            <a:r>
              <a:rPr lang="en-US" dirty="0" err="1" smtClean="0"/>
              <a:t>scaler</a:t>
            </a:r>
            <a:r>
              <a:rPr lang="en-US" dirty="0" smtClean="0"/>
              <a:t> coupling, dark Higgs)</a:t>
            </a:r>
          </a:p>
          <a:p>
            <a:pPr marL="457200" lvl="1" indent="0">
              <a:buNone/>
            </a:pPr>
            <a:endParaRPr lang="en-US" dirty="0" smtClean="0"/>
          </a:p>
          <a:p>
            <a:r>
              <a:rPr lang="en-US" dirty="0" smtClean="0"/>
              <a:t>On-going and/or proposed experimental programs in all major accelerator facilities in the world! </a:t>
            </a:r>
          </a:p>
          <a:p>
            <a:pPr lvl="1"/>
            <a:r>
              <a:rPr lang="en-US" dirty="0" smtClean="0"/>
              <a:t>World wide competitions!</a:t>
            </a:r>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DA7CCA68-9A31-A74D-ABD2-27D4FD483847}" type="slidenum">
              <a:rPr lang="en-US" smtClean="0"/>
              <a:t>28</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346" y="2278201"/>
            <a:ext cx="4889644" cy="360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3613489" y="5991685"/>
            <a:ext cx="54345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solidFill>
                  <a:srgbClr val="FF0000"/>
                </a:solidFill>
              </a:rPr>
              <a:t>Courtesy:  R. </a:t>
            </a:r>
            <a:r>
              <a:rPr lang="en-US" sz="1000" dirty="0" smtClean="0">
                <a:solidFill>
                  <a:srgbClr val="FF0000"/>
                </a:solidFill>
              </a:rPr>
              <a:t>Milner(MIT) </a:t>
            </a:r>
            <a:r>
              <a:rPr lang="en-US" sz="1000" dirty="0">
                <a:solidFill>
                  <a:srgbClr val="FF0000"/>
                </a:solidFill>
              </a:rPr>
              <a:t>at the Fundamental Interactions Town Meeting, Chicago, Sept. 28-29, 2014</a:t>
            </a:r>
          </a:p>
        </p:txBody>
      </p:sp>
      <p:pic>
        <p:nvPicPr>
          <p:cNvPr id="10" name="Picture 14" descr="http://www.treasury.gov.au/PublicationsAndMedia/Speeches/2010/%7E/media/Treasury/Publications%20and%20Media/Speeches/2010/Measuring%20what%20we%20do%20or%20doing%20what%20we%20measure/Images/slide_Page_05.ashx"/>
          <p:cNvPicPr>
            <a:picLocks noChangeAspect="1" noChangeArrowheads="1"/>
          </p:cNvPicPr>
          <p:nvPr/>
        </p:nvPicPr>
        <p:blipFill>
          <a:blip r:embed="rId3">
            <a:extLst>
              <a:ext uri="{28A0092B-C50C-407E-A947-70E740481C1C}">
                <a14:useLocalDpi xmlns:a14="http://schemas.microsoft.com/office/drawing/2010/main" val="0"/>
              </a:ext>
            </a:extLst>
          </a:blip>
          <a:srcRect l="24158" t="14799" r="16982" b="13747"/>
          <a:stretch>
            <a:fillRect/>
          </a:stretch>
        </p:blipFill>
        <p:spPr bwMode="auto">
          <a:xfrm>
            <a:off x="6748972" y="0"/>
            <a:ext cx="2395028" cy="218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1720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4-07-24 at 1.54.37 AM.png"/>
          <p:cNvPicPr>
            <a:picLocks noChangeAspect="1"/>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594693">
            <a:off x="4234916" y="4046332"/>
            <a:ext cx="1873583" cy="479946"/>
          </a:xfrm>
          <a:prstGeom prst="rect">
            <a:avLst/>
          </a:prstGeom>
          <a:ln>
            <a:noFill/>
          </a:ln>
        </p:spPr>
      </p:pic>
      <p:pic>
        <p:nvPicPr>
          <p:cNvPr id="5" name="Picture 4" descr="Screen Shot 2014-07-24 at 1.54.37 AM.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rot="19588019">
            <a:off x="4332449" y="3104674"/>
            <a:ext cx="1873583" cy="479946"/>
          </a:xfrm>
          <a:prstGeom prst="rect">
            <a:avLst/>
          </a:prstGeom>
        </p:spPr>
      </p:pic>
      <p:grpSp>
        <p:nvGrpSpPr>
          <p:cNvPr id="2" name="Group 6"/>
          <p:cNvGrpSpPr>
            <a:grpSpLocks/>
          </p:cNvGrpSpPr>
          <p:nvPr/>
        </p:nvGrpSpPr>
        <p:grpSpPr bwMode="auto">
          <a:xfrm>
            <a:off x="1919583" y="3877610"/>
            <a:ext cx="2536998" cy="656657"/>
            <a:chOff x="1392" y="1488"/>
            <a:chExt cx="1584" cy="0"/>
          </a:xfrm>
        </p:grpSpPr>
        <p:sp>
          <p:nvSpPr>
            <p:cNvPr id="3" name="Line 7"/>
            <p:cNvSpPr>
              <a:spLocks noChangeShapeType="1"/>
            </p:cNvSpPr>
            <p:nvPr/>
          </p:nvSpPr>
          <p:spPr bwMode="auto">
            <a:xfrm>
              <a:off x="1392" y="1488"/>
              <a:ext cx="86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Line 8"/>
            <p:cNvSpPr>
              <a:spLocks noChangeShapeType="1"/>
            </p:cNvSpPr>
            <p:nvPr/>
          </p:nvSpPr>
          <p:spPr bwMode="auto">
            <a:xfrm>
              <a:off x="1392" y="1488"/>
              <a:ext cx="1584" cy="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 name="Oval 6"/>
          <p:cNvSpPr/>
          <p:nvPr/>
        </p:nvSpPr>
        <p:spPr>
          <a:xfrm>
            <a:off x="4396636" y="3798979"/>
            <a:ext cx="160388" cy="14141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662494941"/>
              </p:ext>
            </p:extLst>
          </p:nvPr>
        </p:nvGraphicFramePr>
        <p:xfrm>
          <a:off x="2185988" y="3960813"/>
          <a:ext cx="177800" cy="304800"/>
        </p:xfrm>
        <a:graphic>
          <a:graphicData uri="http://schemas.openxmlformats.org/presentationml/2006/ole">
            <mc:AlternateContent xmlns:mc="http://schemas.openxmlformats.org/markup-compatibility/2006">
              <mc:Choice xmlns:v="urn:schemas-microsoft-com:vml" Requires="v">
                <p:oleObj spid="_x0000_s43937" name="Equation" r:id="rId7" imgW="177800" imgH="304800" progId="Equation.3">
                  <p:embed/>
                </p:oleObj>
              </mc:Choice>
              <mc:Fallback>
                <p:oleObj name="Equation" r:id="rId7" imgW="177800" imgH="304800" progId="Equation.3">
                  <p:embed/>
                  <p:pic>
                    <p:nvPicPr>
                      <p:cNvPr id="0" name=""/>
                      <p:cNvPicPr/>
                      <p:nvPr/>
                    </p:nvPicPr>
                    <p:blipFill>
                      <a:blip r:embed="rId8"/>
                      <a:stretch>
                        <a:fillRect/>
                      </a:stretch>
                    </p:blipFill>
                    <p:spPr>
                      <a:xfrm>
                        <a:off x="2185988" y="3960813"/>
                        <a:ext cx="177800" cy="304800"/>
                      </a:xfrm>
                      <a:prstGeom prst="rect">
                        <a:avLst/>
                      </a:prstGeom>
                    </p:spPr>
                  </p:pic>
                </p:oleObj>
              </mc:Fallback>
            </mc:AlternateContent>
          </a:graphicData>
        </a:graphic>
      </p:graphicFrame>
      <p:sp>
        <p:nvSpPr>
          <p:cNvPr id="12" name="TextBox 11"/>
          <p:cNvSpPr txBox="1"/>
          <p:nvPr/>
        </p:nvSpPr>
        <p:spPr>
          <a:xfrm>
            <a:off x="4747566" y="4311985"/>
            <a:ext cx="494822" cy="523220"/>
          </a:xfrm>
          <a:prstGeom prst="rect">
            <a:avLst/>
          </a:prstGeom>
          <a:noFill/>
        </p:spPr>
        <p:txBody>
          <a:bodyPr wrap="none" rtlCol="0">
            <a:spAutoFit/>
          </a:bodyPr>
          <a:lstStyle/>
          <a:p>
            <a:r>
              <a:rPr lang="en-US" sz="2800" b="1" dirty="0" smtClean="0"/>
              <a:t>A’</a:t>
            </a:r>
            <a:endParaRPr lang="en-US" sz="2800" b="1" dirty="0"/>
          </a:p>
        </p:txBody>
      </p:sp>
      <p:grpSp>
        <p:nvGrpSpPr>
          <p:cNvPr id="13" name="Group 6"/>
          <p:cNvGrpSpPr>
            <a:grpSpLocks/>
          </p:cNvGrpSpPr>
          <p:nvPr/>
        </p:nvGrpSpPr>
        <p:grpSpPr bwMode="auto">
          <a:xfrm rot="1361814">
            <a:off x="5837262" y="5026028"/>
            <a:ext cx="1865918" cy="420584"/>
            <a:chOff x="1392" y="1488"/>
            <a:chExt cx="1584" cy="0"/>
          </a:xfrm>
        </p:grpSpPr>
        <p:sp>
          <p:nvSpPr>
            <p:cNvPr id="14" name="Line 7"/>
            <p:cNvSpPr>
              <a:spLocks noChangeShapeType="1"/>
            </p:cNvSpPr>
            <p:nvPr/>
          </p:nvSpPr>
          <p:spPr bwMode="auto">
            <a:xfrm>
              <a:off x="1392" y="1488"/>
              <a:ext cx="864"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8"/>
            <p:cNvSpPr>
              <a:spLocks noChangeShapeType="1"/>
            </p:cNvSpPr>
            <p:nvPr/>
          </p:nvSpPr>
          <p:spPr bwMode="auto">
            <a:xfrm>
              <a:off x="1392" y="1488"/>
              <a:ext cx="15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6" name="Group 17"/>
          <p:cNvGrpSpPr>
            <a:grpSpLocks/>
          </p:cNvGrpSpPr>
          <p:nvPr/>
        </p:nvGrpSpPr>
        <p:grpSpPr bwMode="auto">
          <a:xfrm rot="20302817" flipH="1">
            <a:off x="5921895" y="4332314"/>
            <a:ext cx="1882775" cy="1587"/>
            <a:chOff x="1392" y="1488"/>
            <a:chExt cx="1584" cy="0"/>
          </a:xfrm>
        </p:grpSpPr>
        <p:sp>
          <p:nvSpPr>
            <p:cNvPr id="17" name="Line 18"/>
            <p:cNvSpPr>
              <a:spLocks noChangeShapeType="1"/>
            </p:cNvSpPr>
            <p:nvPr/>
          </p:nvSpPr>
          <p:spPr bwMode="auto">
            <a:xfrm>
              <a:off x="1392" y="1488"/>
              <a:ext cx="864"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19"/>
            <p:cNvSpPr>
              <a:spLocks noChangeShapeType="1"/>
            </p:cNvSpPr>
            <p:nvPr/>
          </p:nvSpPr>
          <p:spPr bwMode="auto">
            <a:xfrm>
              <a:off x="1392" y="1488"/>
              <a:ext cx="15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 name="TextBox 18"/>
          <p:cNvSpPr txBox="1"/>
          <p:nvPr/>
        </p:nvSpPr>
        <p:spPr>
          <a:xfrm>
            <a:off x="7434922" y="5249368"/>
            <a:ext cx="248786" cy="523220"/>
          </a:xfrm>
          <a:prstGeom prst="rect">
            <a:avLst/>
          </a:prstGeom>
          <a:noFill/>
        </p:spPr>
        <p:txBody>
          <a:bodyPr wrap="none" rtlCol="0">
            <a:spAutoFit/>
          </a:bodyPr>
          <a:lstStyle/>
          <a:p>
            <a:r>
              <a:rPr lang="en-US" sz="2800" dirty="0">
                <a:latin typeface="Savoye LET Plain:1.0"/>
                <a:cs typeface="Savoye LET Plain:1.0"/>
              </a:rPr>
              <a:t>l</a:t>
            </a:r>
          </a:p>
        </p:txBody>
      </p:sp>
      <p:sp>
        <p:nvSpPr>
          <p:cNvPr id="20" name="TextBox 19"/>
          <p:cNvSpPr txBox="1"/>
          <p:nvPr/>
        </p:nvSpPr>
        <p:spPr>
          <a:xfrm>
            <a:off x="7451631" y="3552296"/>
            <a:ext cx="248786" cy="523220"/>
          </a:xfrm>
          <a:prstGeom prst="rect">
            <a:avLst/>
          </a:prstGeom>
          <a:noFill/>
        </p:spPr>
        <p:txBody>
          <a:bodyPr wrap="none" rtlCol="0">
            <a:spAutoFit/>
          </a:bodyPr>
          <a:lstStyle/>
          <a:p>
            <a:r>
              <a:rPr lang="en-US" sz="2800" dirty="0">
                <a:latin typeface="Savoye LET Plain:1.0"/>
                <a:cs typeface="Savoye LET Plain:1.0"/>
              </a:rPr>
              <a:t>l</a:t>
            </a:r>
          </a:p>
        </p:txBody>
      </p:sp>
      <p:graphicFrame>
        <p:nvGraphicFramePr>
          <p:cNvPr id="21" name="Object 112"/>
          <p:cNvGraphicFramePr>
            <a:graphicFrameLocks noChangeAspect="1"/>
          </p:cNvGraphicFramePr>
          <p:nvPr>
            <p:extLst>
              <p:ext uri="{D42A27DB-BD31-4B8C-83A1-F6EECF244321}">
                <p14:modId xmlns:p14="http://schemas.microsoft.com/office/powerpoint/2010/main" val="2687784622"/>
              </p:ext>
            </p:extLst>
          </p:nvPr>
        </p:nvGraphicFramePr>
        <p:xfrm>
          <a:off x="5121519" y="2618955"/>
          <a:ext cx="214103" cy="328291"/>
        </p:xfrm>
        <a:graphic>
          <a:graphicData uri="http://schemas.openxmlformats.org/presentationml/2006/ole">
            <mc:AlternateContent xmlns:mc="http://schemas.openxmlformats.org/markup-compatibility/2006">
              <mc:Choice xmlns:v="urn:schemas-microsoft-com:vml" Requires="v">
                <p:oleObj spid="_x0000_s43938" name="Equation" r:id="rId9" imgW="190500" imgH="292100" progId="Equation.3">
                  <p:embed/>
                </p:oleObj>
              </mc:Choice>
              <mc:Fallback>
                <p:oleObj name="Equation" r:id="rId9" imgW="190500" imgH="292100" progId="Equation.3">
                  <p:embed/>
                  <p:pic>
                    <p:nvPicPr>
                      <p:cNvPr id="0" name=""/>
                      <p:cNvPicPr>
                        <a:picLocks noChangeAspect="1" noChangeArrowheads="1"/>
                      </p:cNvPicPr>
                      <p:nvPr/>
                    </p:nvPicPr>
                    <p:blipFill>
                      <a:blip r:embed="rId10"/>
                      <a:srcRect/>
                      <a:stretch>
                        <a:fillRect/>
                      </a:stretch>
                    </p:blipFill>
                    <p:spPr bwMode="auto">
                      <a:xfrm>
                        <a:off x="5121519" y="2618955"/>
                        <a:ext cx="214103" cy="328291"/>
                      </a:xfrm>
                      <a:prstGeom prst="rect">
                        <a:avLst/>
                      </a:prstGeom>
                      <a:noFill/>
                      <a:ln>
                        <a:noFill/>
                      </a:ln>
                      <a:effec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30256404"/>
              </p:ext>
            </p:extLst>
          </p:nvPr>
        </p:nvGraphicFramePr>
        <p:xfrm>
          <a:off x="1660915" y="3883759"/>
          <a:ext cx="1003300" cy="431800"/>
        </p:xfrm>
        <a:graphic>
          <a:graphicData uri="http://schemas.openxmlformats.org/presentationml/2006/ole">
            <mc:AlternateContent xmlns:mc="http://schemas.openxmlformats.org/markup-compatibility/2006">
              <mc:Choice xmlns:v="urn:schemas-microsoft-com:vml" Requires="v">
                <p:oleObj spid="_x0000_s43939" name="Equation" r:id="rId11" imgW="1003300" imgH="431800" progId="Equation.3">
                  <p:embed/>
                </p:oleObj>
              </mc:Choice>
              <mc:Fallback>
                <p:oleObj name="Equation" r:id="rId11" imgW="1003300" imgH="431800" progId="Equation.3">
                  <p:embed/>
                  <p:pic>
                    <p:nvPicPr>
                      <p:cNvPr id="0" name=""/>
                      <p:cNvPicPr/>
                      <p:nvPr/>
                    </p:nvPicPr>
                    <p:blipFill>
                      <a:blip r:embed="rId12"/>
                      <a:stretch>
                        <a:fillRect/>
                      </a:stretch>
                    </p:blipFill>
                    <p:spPr>
                      <a:xfrm>
                        <a:off x="1660915" y="3883759"/>
                        <a:ext cx="1003300" cy="431800"/>
                      </a:xfrm>
                      <a:prstGeom prst="rect">
                        <a:avLst/>
                      </a:prstGeom>
                    </p:spPr>
                  </p:pic>
                </p:oleObj>
              </mc:Fallback>
            </mc:AlternateContent>
          </a:graphicData>
        </a:graphic>
      </p:graphicFrame>
      <p:sp>
        <p:nvSpPr>
          <p:cNvPr id="6" name="Title 5"/>
          <p:cNvSpPr>
            <a:spLocks noGrp="1"/>
          </p:cNvSpPr>
          <p:nvPr>
            <p:ph type="title"/>
          </p:nvPr>
        </p:nvSpPr>
        <p:spPr>
          <a:xfrm>
            <a:off x="-1" y="18882"/>
            <a:ext cx="8901615" cy="1143000"/>
          </a:xfrm>
        </p:spPr>
        <p:txBody>
          <a:bodyPr>
            <a:normAutofit fontScale="90000"/>
          </a:bodyPr>
          <a:lstStyle/>
          <a:p>
            <a:r>
              <a:rPr lang="en-US" sz="3100" dirty="0" smtClean="0"/>
              <a:t>Current Accelerator Based Direct Search for Dark Photons</a:t>
            </a:r>
            <a:br>
              <a:rPr lang="en-US" sz="3100" dirty="0" smtClean="0"/>
            </a:br>
            <a:r>
              <a:rPr lang="en-US" sz="2800" dirty="0" smtClean="0">
                <a:solidFill>
                  <a:srgbClr val="0000FF"/>
                </a:solidFill>
              </a:rPr>
              <a:t>B-</a:t>
            </a:r>
            <a:r>
              <a:rPr lang="en-US" sz="2800" dirty="0" err="1" smtClean="0">
                <a:solidFill>
                  <a:srgbClr val="0000FF"/>
                </a:solidFill>
              </a:rPr>
              <a:t>fatories</a:t>
            </a:r>
            <a:r>
              <a:rPr lang="en-US" sz="2800" dirty="0" smtClean="0">
                <a:solidFill>
                  <a:srgbClr val="0000FF"/>
                </a:solidFill>
              </a:rPr>
              <a:t>,  RHIC, LHC</a:t>
            </a:r>
            <a:r>
              <a:rPr lang="en-US" sz="2800" dirty="0">
                <a:solidFill>
                  <a:srgbClr val="0000FF"/>
                </a:solidFill>
              </a:rPr>
              <a:t>,</a:t>
            </a:r>
            <a:r>
              <a:rPr lang="en-US" sz="2800" dirty="0" smtClean="0">
                <a:solidFill>
                  <a:srgbClr val="0000FF"/>
                </a:solidFill>
              </a:rPr>
              <a:t> </a:t>
            </a:r>
            <a:r>
              <a:rPr lang="en-US" sz="2800" dirty="0" err="1" smtClean="0">
                <a:solidFill>
                  <a:srgbClr val="0000FF"/>
                </a:solidFill>
              </a:rPr>
              <a:t>Jlab</a:t>
            </a:r>
            <a:r>
              <a:rPr lang="en-US" sz="2800" dirty="0" smtClean="0">
                <a:solidFill>
                  <a:srgbClr val="0000FF"/>
                </a:solidFill>
              </a:rPr>
              <a:t>, BES-III </a:t>
            </a:r>
            <a:r>
              <a:rPr lang="en-US" sz="2800" dirty="0" err="1" smtClean="0">
                <a:solidFill>
                  <a:srgbClr val="0000FF"/>
                </a:solidFill>
              </a:rPr>
              <a:t>etc</a:t>
            </a:r>
            <a:endParaRPr lang="en-US" sz="2800" dirty="0">
              <a:solidFill>
                <a:srgbClr val="0000FF"/>
              </a:solidFill>
            </a:endParaRPr>
          </a:p>
        </p:txBody>
      </p:sp>
      <p:pic>
        <p:nvPicPr>
          <p:cNvPr id="8" name="Picture 7"/>
          <p:cNvPicPr>
            <a:picLocks noChangeAspect="1"/>
          </p:cNvPicPr>
          <p:nvPr/>
        </p:nvPicPr>
        <p:blipFill>
          <a:blip r:embed="rId13"/>
          <a:stretch>
            <a:fillRect/>
          </a:stretch>
        </p:blipFill>
        <p:spPr>
          <a:xfrm>
            <a:off x="457201" y="1330363"/>
            <a:ext cx="2667000" cy="2026920"/>
          </a:xfrm>
          <a:prstGeom prst="rect">
            <a:avLst/>
          </a:prstGeom>
        </p:spPr>
      </p:pic>
      <p:sp>
        <p:nvSpPr>
          <p:cNvPr id="22" name="Date Placeholder 21"/>
          <p:cNvSpPr>
            <a:spLocks noGrp="1"/>
          </p:cNvSpPr>
          <p:nvPr>
            <p:ph type="dt" sz="half" idx="10"/>
          </p:nvPr>
        </p:nvSpPr>
        <p:spPr/>
        <p:txBody>
          <a:bodyPr/>
          <a:lstStyle/>
          <a:p>
            <a:r>
              <a:rPr lang="en-US" smtClean="0"/>
              <a:t>6/22/15</a:t>
            </a:r>
            <a:endParaRPr lang="en-US"/>
          </a:p>
        </p:txBody>
      </p:sp>
      <p:sp>
        <p:nvSpPr>
          <p:cNvPr id="24" name="Footer Placeholder 23"/>
          <p:cNvSpPr>
            <a:spLocks noGrp="1"/>
          </p:cNvSpPr>
          <p:nvPr>
            <p:ph type="ftr" sz="quarter" idx="11"/>
          </p:nvPr>
        </p:nvSpPr>
        <p:spPr/>
        <p:txBody>
          <a:bodyPr/>
          <a:lstStyle/>
          <a:p>
            <a:r>
              <a:rPr lang="en-US" smtClean="0"/>
              <a:t>Ming Liu, Dark Photons &amp; Dark Higgs Search @Fermilab</a:t>
            </a:r>
            <a:endParaRPr lang="en-US"/>
          </a:p>
        </p:txBody>
      </p:sp>
      <p:pic>
        <p:nvPicPr>
          <p:cNvPr id="25" name="Picture 24"/>
          <p:cNvPicPr>
            <a:picLocks noChangeAspect="1"/>
          </p:cNvPicPr>
          <p:nvPr/>
        </p:nvPicPr>
        <p:blipFill>
          <a:blip r:embed="rId14"/>
          <a:stretch>
            <a:fillRect/>
          </a:stretch>
        </p:blipFill>
        <p:spPr>
          <a:xfrm>
            <a:off x="418738" y="5361295"/>
            <a:ext cx="3001690" cy="805331"/>
          </a:xfrm>
          <a:prstGeom prst="rect">
            <a:avLst/>
          </a:prstGeom>
        </p:spPr>
      </p:pic>
      <p:sp>
        <p:nvSpPr>
          <p:cNvPr id="26" name="TextBox 25"/>
          <p:cNvSpPr txBox="1"/>
          <p:nvPr/>
        </p:nvSpPr>
        <p:spPr>
          <a:xfrm>
            <a:off x="584699" y="4679220"/>
            <a:ext cx="2539502" cy="523220"/>
          </a:xfrm>
          <a:prstGeom prst="rect">
            <a:avLst/>
          </a:prstGeom>
          <a:noFill/>
        </p:spPr>
        <p:txBody>
          <a:bodyPr wrap="none" rtlCol="0">
            <a:spAutoFit/>
          </a:bodyPr>
          <a:lstStyle/>
          <a:p>
            <a:r>
              <a:rPr lang="en-US" sz="2800" dirty="0" smtClean="0">
                <a:solidFill>
                  <a:srgbClr val="FF0000"/>
                </a:solidFill>
              </a:rPr>
              <a:t>“Kinetic Mixing”</a:t>
            </a:r>
            <a:endParaRPr lang="en-US" sz="2800" dirty="0">
              <a:solidFill>
                <a:srgbClr val="FF0000"/>
              </a:solidFill>
            </a:endParaRPr>
          </a:p>
        </p:txBody>
      </p:sp>
      <p:pic>
        <p:nvPicPr>
          <p:cNvPr id="28" name="Picture 27"/>
          <p:cNvPicPr>
            <a:picLocks noChangeAspect="1"/>
          </p:cNvPicPr>
          <p:nvPr/>
        </p:nvPicPr>
        <p:blipFill>
          <a:blip r:embed="rId15"/>
          <a:stretch>
            <a:fillRect/>
          </a:stretch>
        </p:blipFill>
        <p:spPr>
          <a:xfrm>
            <a:off x="3897569" y="5537638"/>
            <a:ext cx="2285116" cy="327711"/>
          </a:xfrm>
          <a:prstGeom prst="rect">
            <a:avLst/>
          </a:prstGeom>
        </p:spPr>
      </p:pic>
      <p:sp>
        <p:nvSpPr>
          <p:cNvPr id="29" name="TextBox 28"/>
          <p:cNvSpPr txBox="1"/>
          <p:nvPr/>
        </p:nvSpPr>
        <p:spPr>
          <a:xfrm>
            <a:off x="5603240" y="1575516"/>
            <a:ext cx="2652739" cy="461665"/>
          </a:xfrm>
          <a:prstGeom prst="rect">
            <a:avLst/>
          </a:prstGeom>
          <a:noFill/>
        </p:spPr>
        <p:txBody>
          <a:bodyPr wrap="none" rtlCol="0">
            <a:spAutoFit/>
          </a:bodyPr>
          <a:lstStyle/>
          <a:p>
            <a:r>
              <a:rPr lang="en-US" sz="1200" dirty="0" smtClean="0"/>
              <a:t>B</a:t>
            </a:r>
            <a:r>
              <a:rPr lang="en-US" sz="1200" dirty="0"/>
              <a:t>. </a:t>
            </a:r>
            <a:r>
              <a:rPr lang="en-US" sz="1200" dirty="0" err="1"/>
              <a:t>Holdom</a:t>
            </a:r>
            <a:r>
              <a:rPr lang="en-US" sz="1200" dirty="0"/>
              <a:t>, Phys. </a:t>
            </a:r>
            <a:r>
              <a:rPr lang="en-US" sz="1200" dirty="0" err="1"/>
              <a:t>Lett</a:t>
            </a:r>
            <a:r>
              <a:rPr lang="en-US" sz="1200" dirty="0"/>
              <a:t>. </a:t>
            </a:r>
            <a:r>
              <a:rPr lang="en-US" sz="1200" b="1" dirty="0"/>
              <a:t>B 166</a:t>
            </a:r>
            <a:r>
              <a:rPr lang="en-US" sz="1200" dirty="0"/>
              <a:t> (1986) 196</a:t>
            </a:r>
            <a:r>
              <a:rPr lang="en-US" sz="1200" dirty="0" smtClean="0">
                <a:effectLst/>
              </a:rPr>
              <a:t> </a:t>
            </a:r>
            <a:endParaRPr lang="en-US" sz="1200" dirty="0" smtClean="0"/>
          </a:p>
          <a:p>
            <a:r>
              <a:rPr lang="en-US" sz="1200" dirty="0" smtClean="0"/>
              <a:t>J</a:t>
            </a:r>
            <a:r>
              <a:rPr lang="en-US" sz="1200" dirty="0"/>
              <a:t>. D. </a:t>
            </a:r>
            <a:r>
              <a:rPr lang="en-US" sz="1200" dirty="0" err="1" smtClean="0"/>
              <a:t>Bjorken</a:t>
            </a:r>
            <a:r>
              <a:rPr lang="en-US" sz="1200" dirty="0"/>
              <a:t> </a:t>
            </a:r>
            <a:r>
              <a:rPr lang="en-US" sz="1200" dirty="0" smtClean="0"/>
              <a:t>et al, </a:t>
            </a:r>
            <a:r>
              <a:rPr lang="en-US" sz="1200" dirty="0"/>
              <a:t>arXiv:0906.0580</a:t>
            </a:r>
            <a:r>
              <a:rPr lang="en-US" sz="1200" dirty="0" smtClean="0">
                <a:effectLst/>
              </a:rPr>
              <a:t> </a:t>
            </a:r>
            <a:endParaRPr lang="en-US" sz="1200" dirty="0"/>
          </a:p>
        </p:txBody>
      </p:sp>
      <p:sp>
        <p:nvSpPr>
          <p:cNvPr id="30" name="Slide Number Placeholder 29"/>
          <p:cNvSpPr>
            <a:spLocks noGrp="1"/>
          </p:cNvSpPr>
          <p:nvPr>
            <p:ph type="sldNum" sz="quarter" idx="12"/>
          </p:nvPr>
        </p:nvSpPr>
        <p:spPr/>
        <p:txBody>
          <a:bodyPr/>
          <a:lstStyle/>
          <a:p>
            <a:fld id="{FDF11ADB-F2B4-B440-90F7-EFE6CCCD4892}" type="slidenum">
              <a:rPr lang="en-US" smtClean="0"/>
              <a:t>29</a:t>
            </a:fld>
            <a:endParaRPr lang="en-US"/>
          </a:p>
        </p:txBody>
      </p:sp>
    </p:spTree>
    <p:extLst>
      <p:ext uri="{BB962C8B-B14F-4D97-AF65-F5344CB8AC3E}">
        <p14:creationId xmlns:p14="http://schemas.microsoft.com/office/powerpoint/2010/main" val="12781595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6493"/>
            <a:ext cx="8229600" cy="725507"/>
          </a:xfrm>
        </p:spPr>
        <p:txBody>
          <a:bodyPr>
            <a:normAutofit fontScale="90000"/>
          </a:bodyPr>
          <a:lstStyle/>
          <a:p>
            <a:pPr>
              <a:defRPr/>
            </a:pPr>
            <a:r>
              <a:rPr lang="en-US" dirty="0" smtClean="0">
                <a:latin typeface="Trebuchet MS" charset="0"/>
                <a:cs typeface="+mj-cs"/>
              </a:rPr>
              <a:t>Dark Matter?</a:t>
            </a:r>
            <a:endParaRPr lang="en-US" dirty="0">
              <a:latin typeface="Trebuchet MS" charset="0"/>
              <a:cs typeface="+mj-cs"/>
            </a:endParaRPr>
          </a:p>
        </p:txBody>
      </p:sp>
      <p:sp>
        <p:nvSpPr>
          <p:cNvPr id="7172"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B509FF1A-56F4-5E4B-9F7F-9FA169ACA284}" type="slidenum">
              <a:rPr lang="en-US" smtClean="0"/>
              <a:pPr>
                <a:defRPr/>
              </a:pPr>
              <a:t>3</a:t>
            </a:fld>
            <a:endParaRPr lang="en-US" smtClean="0"/>
          </a:p>
        </p:txBody>
      </p:sp>
      <p:pic>
        <p:nvPicPr>
          <p:cNvPr id="215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81" y="1165886"/>
            <a:ext cx="3014787" cy="219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a:off x="117234" y="3434221"/>
            <a:ext cx="34599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dirty="0"/>
              <a:t>F. </a:t>
            </a:r>
            <a:r>
              <a:rPr lang="en-US" sz="1000" dirty="0" err="1"/>
              <a:t>Zwicky</a:t>
            </a:r>
            <a:r>
              <a:rPr lang="en-US" sz="1000" dirty="0"/>
              <a:t>, </a:t>
            </a:r>
            <a:r>
              <a:rPr lang="en-US" sz="1000" dirty="0" err="1"/>
              <a:t>ApJ</a:t>
            </a:r>
            <a:r>
              <a:rPr lang="en-US" sz="1000" dirty="0"/>
              <a:t> 86 (1937) 217, V. Rubin et al, </a:t>
            </a:r>
            <a:r>
              <a:rPr lang="en-US" sz="1000" dirty="0" err="1"/>
              <a:t>ApJ</a:t>
            </a:r>
            <a:r>
              <a:rPr lang="en-US" sz="1000" dirty="0"/>
              <a:t> 238 (1980) 471</a:t>
            </a:r>
          </a:p>
        </p:txBody>
      </p:sp>
      <p:sp>
        <p:nvSpPr>
          <p:cNvPr id="4" name="Date Placeholder 3"/>
          <p:cNvSpPr>
            <a:spLocks noGrp="1"/>
          </p:cNvSpPr>
          <p:nvPr>
            <p:ph type="dt" sz="half" idx="10"/>
          </p:nvPr>
        </p:nvSpPr>
        <p:spPr/>
        <p:txBody>
          <a:bodyPr/>
          <a:lstStyle/>
          <a:p>
            <a:r>
              <a:rPr lang="en-US" smtClean="0"/>
              <a:t>6/22/15</a:t>
            </a:r>
            <a:endParaRPr lang="en-US" dirty="0"/>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pic>
        <p:nvPicPr>
          <p:cNvPr id="2" name="Picture 1"/>
          <p:cNvPicPr>
            <a:picLocks noChangeAspect="1"/>
          </p:cNvPicPr>
          <p:nvPr/>
        </p:nvPicPr>
        <p:blipFill>
          <a:blip r:embed="rId3"/>
          <a:stretch>
            <a:fillRect/>
          </a:stretch>
        </p:blipFill>
        <p:spPr>
          <a:xfrm>
            <a:off x="6537891" y="1131332"/>
            <a:ext cx="2230237" cy="2230237"/>
          </a:xfrm>
          <a:prstGeom prst="rect">
            <a:avLst/>
          </a:prstGeom>
        </p:spPr>
      </p:pic>
      <p:sp>
        <p:nvSpPr>
          <p:cNvPr id="3" name="TextBox 2"/>
          <p:cNvSpPr txBox="1"/>
          <p:nvPr/>
        </p:nvSpPr>
        <p:spPr>
          <a:xfrm>
            <a:off x="185881" y="828133"/>
            <a:ext cx="1664638" cy="276999"/>
          </a:xfrm>
          <a:prstGeom prst="rect">
            <a:avLst/>
          </a:prstGeom>
          <a:noFill/>
        </p:spPr>
        <p:txBody>
          <a:bodyPr wrap="none" rtlCol="0">
            <a:spAutoFit/>
          </a:bodyPr>
          <a:lstStyle/>
          <a:p>
            <a:r>
              <a:rPr lang="en-US" sz="1200" dirty="0" smtClean="0"/>
              <a:t>Galaxies’ rotation curve</a:t>
            </a:r>
            <a:endParaRPr lang="en-US" sz="1200" dirty="0"/>
          </a:p>
        </p:txBody>
      </p:sp>
      <p:sp>
        <p:nvSpPr>
          <p:cNvPr id="6" name="TextBox 5"/>
          <p:cNvSpPr txBox="1"/>
          <p:nvPr/>
        </p:nvSpPr>
        <p:spPr>
          <a:xfrm>
            <a:off x="6570716" y="805134"/>
            <a:ext cx="2397486" cy="276999"/>
          </a:xfrm>
          <a:prstGeom prst="rect">
            <a:avLst/>
          </a:prstGeom>
          <a:noFill/>
        </p:spPr>
        <p:txBody>
          <a:bodyPr wrap="none" rtlCol="0">
            <a:spAutoFit/>
          </a:bodyPr>
          <a:lstStyle/>
          <a:p>
            <a:r>
              <a:rPr lang="en-US" sz="1200" dirty="0" smtClean="0"/>
              <a:t>Gravitational lensing (Hubble 2007)</a:t>
            </a:r>
            <a:endParaRPr lang="en-US" sz="1200" dirty="0"/>
          </a:p>
        </p:txBody>
      </p:sp>
      <p:pic>
        <p:nvPicPr>
          <p:cNvPr id="10" name="Picture 9"/>
          <p:cNvPicPr>
            <a:picLocks noChangeAspect="1"/>
          </p:cNvPicPr>
          <p:nvPr/>
        </p:nvPicPr>
        <p:blipFill>
          <a:blip r:embed="rId4"/>
          <a:stretch>
            <a:fillRect/>
          </a:stretch>
        </p:blipFill>
        <p:spPr>
          <a:xfrm>
            <a:off x="4737882" y="3410628"/>
            <a:ext cx="4406117" cy="2996721"/>
          </a:xfrm>
          <a:prstGeom prst="rect">
            <a:avLst/>
          </a:prstGeom>
        </p:spPr>
      </p:pic>
      <p:pic>
        <p:nvPicPr>
          <p:cNvPr id="11" name="Picture 10"/>
          <p:cNvPicPr>
            <a:picLocks noChangeAspect="1"/>
          </p:cNvPicPr>
          <p:nvPr/>
        </p:nvPicPr>
        <p:blipFill>
          <a:blip r:embed="rId5"/>
          <a:stretch>
            <a:fillRect/>
          </a:stretch>
        </p:blipFill>
        <p:spPr>
          <a:xfrm>
            <a:off x="185881" y="3787771"/>
            <a:ext cx="4273278" cy="2491354"/>
          </a:xfrm>
          <a:prstGeom prst="rect">
            <a:avLst/>
          </a:prstGeom>
        </p:spPr>
      </p:pic>
      <p:sp>
        <p:nvSpPr>
          <p:cNvPr id="12" name="TextBox 11"/>
          <p:cNvSpPr txBox="1"/>
          <p:nvPr/>
        </p:nvSpPr>
        <p:spPr>
          <a:xfrm>
            <a:off x="117234" y="3951156"/>
            <a:ext cx="1275597" cy="369332"/>
          </a:xfrm>
          <a:prstGeom prst="rect">
            <a:avLst/>
          </a:prstGeom>
          <a:noFill/>
        </p:spPr>
        <p:txBody>
          <a:bodyPr wrap="none" rtlCol="0">
            <a:spAutoFit/>
          </a:bodyPr>
          <a:lstStyle/>
          <a:p>
            <a:r>
              <a:rPr lang="en-US" dirty="0" smtClean="0"/>
              <a:t>Plank: 2013</a:t>
            </a:r>
            <a:endParaRPr lang="en-US" dirty="0"/>
          </a:p>
        </p:txBody>
      </p:sp>
      <p:sp>
        <p:nvSpPr>
          <p:cNvPr id="13" name="TextBox 12"/>
          <p:cNvSpPr txBox="1"/>
          <p:nvPr/>
        </p:nvSpPr>
        <p:spPr>
          <a:xfrm>
            <a:off x="117234" y="6105106"/>
            <a:ext cx="1999240" cy="276999"/>
          </a:xfrm>
          <a:prstGeom prst="rect">
            <a:avLst/>
          </a:prstGeom>
          <a:noFill/>
        </p:spPr>
        <p:txBody>
          <a:bodyPr wrap="none" rtlCol="0">
            <a:spAutoFit/>
          </a:bodyPr>
          <a:lstStyle/>
          <a:p>
            <a:r>
              <a:rPr lang="en-US" sz="1200" dirty="0" smtClean="0"/>
              <a:t>Benson’s talk @CIPANP 2015</a:t>
            </a:r>
            <a:endParaRPr lang="en-US" sz="1200" dirty="0"/>
          </a:p>
        </p:txBody>
      </p:sp>
      <p:pic>
        <p:nvPicPr>
          <p:cNvPr id="18" name="Picture 17"/>
          <p:cNvPicPr>
            <a:picLocks noChangeAspect="1"/>
          </p:cNvPicPr>
          <p:nvPr/>
        </p:nvPicPr>
        <p:blipFill>
          <a:blip r:embed="rId6"/>
          <a:stretch>
            <a:fillRect/>
          </a:stretch>
        </p:blipFill>
        <p:spPr>
          <a:xfrm>
            <a:off x="3422706" y="1388461"/>
            <a:ext cx="2889360" cy="1739453"/>
          </a:xfrm>
          <a:prstGeom prst="rect">
            <a:avLst/>
          </a:prstGeom>
        </p:spPr>
      </p:pic>
    </p:spTree>
    <p:extLst>
      <p:ext uri="{BB962C8B-B14F-4D97-AF65-F5344CB8AC3E}">
        <p14:creationId xmlns:p14="http://schemas.microsoft.com/office/powerpoint/2010/main" val="16103505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6" y="-36285"/>
            <a:ext cx="9032874" cy="1143000"/>
          </a:xfrm>
        </p:spPr>
        <p:txBody>
          <a:bodyPr>
            <a:normAutofit/>
          </a:bodyPr>
          <a:lstStyle/>
          <a:p>
            <a:r>
              <a:rPr lang="en-US" sz="3600" dirty="0" smtClean="0">
                <a:solidFill>
                  <a:srgbClr val="FF0000"/>
                </a:solidFill>
              </a:rPr>
              <a:t>Current Limits on Dark Photon Search</a:t>
            </a:r>
            <a:endParaRPr lang="en-US" sz="3600" dirty="0">
              <a:solidFill>
                <a:srgbClr val="FF0000"/>
              </a:solidFill>
            </a:endParaRPr>
          </a:p>
        </p:txBody>
      </p:sp>
      <p:grpSp>
        <p:nvGrpSpPr>
          <p:cNvPr id="4" name="Group 3"/>
          <p:cNvGrpSpPr/>
          <p:nvPr/>
        </p:nvGrpSpPr>
        <p:grpSpPr>
          <a:xfrm>
            <a:off x="457200" y="918559"/>
            <a:ext cx="7896953" cy="5437791"/>
            <a:chOff x="1003300" y="393701"/>
            <a:chExt cx="6770936" cy="5926138"/>
          </a:xfrm>
        </p:grpSpPr>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393701"/>
              <a:ext cx="6770936"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H="1">
              <a:off x="5228215" y="571500"/>
              <a:ext cx="2315585" cy="4927600"/>
            </a:xfrm>
            <a:prstGeom prst="line">
              <a:avLst/>
            </a:prstGeom>
            <a:ln w="825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 name="Date Placeholder 2"/>
          <p:cNvSpPr>
            <a:spLocks noGrp="1"/>
          </p:cNvSpPr>
          <p:nvPr>
            <p:ph type="dt" sz="half" idx="10"/>
          </p:nvPr>
        </p:nvSpPr>
        <p:spPr/>
        <p:txBody>
          <a:bodyPr/>
          <a:lstStyle/>
          <a:p>
            <a:r>
              <a:rPr lang="en-US" smtClean="0"/>
              <a:t>6/22/15</a:t>
            </a:r>
            <a:endParaRPr lang="en-US"/>
          </a:p>
        </p:txBody>
      </p:sp>
      <p:sp>
        <p:nvSpPr>
          <p:cNvPr id="12" name="Slide Number Placeholder 11"/>
          <p:cNvSpPr>
            <a:spLocks noGrp="1"/>
          </p:cNvSpPr>
          <p:nvPr>
            <p:ph type="sldNum" sz="quarter" idx="12"/>
          </p:nvPr>
        </p:nvSpPr>
        <p:spPr/>
        <p:txBody>
          <a:bodyPr/>
          <a:lstStyle/>
          <a:p>
            <a:fld id="{FBBCE591-56EE-7343-83AA-67273F985A62}" type="slidenum">
              <a:rPr lang="en-US" smtClean="0"/>
              <a:t>30</a:t>
            </a:fld>
            <a:endParaRPr lang="en-US"/>
          </a:p>
        </p:txBody>
      </p:sp>
      <p:sp>
        <p:nvSpPr>
          <p:cNvPr id="14" name="TextBox 13"/>
          <p:cNvSpPr txBox="1"/>
          <p:nvPr/>
        </p:nvSpPr>
        <p:spPr>
          <a:xfrm>
            <a:off x="6553200" y="755472"/>
            <a:ext cx="2005677" cy="276999"/>
          </a:xfrm>
          <a:prstGeom prst="rect">
            <a:avLst/>
          </a:prstGeom>
          <a:noFill/>
        </p:spPr>
        <p:txBody>
          <a:bodyPr wrap="none" rtlCol="0">
            <a:spAutoFit/>
          </a:bodyPr>
          <a:lstStyle/>
          <a:p>
            <a:r>
              <a:rPr lang="en-US" sz="1200" dirty="0" smtClean="0"/>
              <a:t>R. </a:t>
            </a:r>
            <a:r>
              <a:rPr lang="en-US" sz="1200" dirty="0" err="1" smtClean="0"/>
              <a:t>Essig</a:t>
            </a:r>
            <a:r>
              <a:rPr lang="en-US" sz="1200" dirty="0" smtClean="0"/>
              <a:t> et al arXiv:1309.5084</a:t>
            </a:r>
            <a:endParaRPr lang="en-US" sz="1200" dirty="0"/>
          </a:p>
        </p:txBody>
      </p:sp>
      <p:sp>
        <p:nvSpPr>
          <p:cNvPr id="15" name="Footer Placeholder 14"/>
          <p:cNvSpPr>
            <a:spLocks noGrp="1"/>
          </p:cNvSpPr>
          <p:nvPr>
            <p:ph type="ftr" sz="quarter" idx="11"/>
          </p:nvPr>
        </p:nvSpPr>
        <p:spPr/>
        <p:txBody>
          <a:bodyPr/>
          <a:lstStyle/>
          <a:p>
            <a:r>
              <a:rPr lang="en-US" smtClean="0"/>
              <a:t>Ming Liu, Dark Photons &amp; Dark Higgs Search @Fermilab</a:t>
            </a:r>
            <a:endParaRPr lang="en-US"/>
          </a:p>
        </p:txBody>
      </p:sp>
      <p:pic>
        <p:nvPicPr>
          <p:cNvPr id="11" name="Picture 10"/>
          <p:cNvPicPr>
            <a:picLocks noChangeAspect="1"/>
          </p:cNvPicPr>
          <p:nvPr/>
        </p:nvPicPr>
        <p:blipFill>
          <a:blip r:embed="rId3"/>
          <a:stretch>
            <a:fillRect/>
          </a:stretch>
        </p:blipFill>
        <p:spPr>
          <a:xfrm>
            <a:off x="5690896" y="5014182"/>
            <a:ext cx="2285116" cy="404639"/>
          </a:xfrm>
          <a:prstGeom prst="rect">
            <a:avLst/>
          </a:prstGeom>
        </p:spPr>
      </p:pic>
    </p:spTree>
    <p:extLst>
      <p:ext uri="{BB962C8B-B14F-4D97-AF65-F5344CB8AC3E}">
        <p14:creationId xmlns:p14="http://schemas.microsoft.com/office/powerpoint/2010/main" val="2279416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93"/>
            <a:ext cx="8229600" cy="1143000"/>
          </a:xfrm>
        </p:spPr>
        <p:txBody>
          <a:bodyPr/>
          <a:lstStyle/>
          <a:p>
            <a:r>
              <a:rPr lang="en-US" dirty="0" smtClean="0"/>
              <a:t>Comparison with </a:t>
            </a:r>
            <a:r>
              <a:rPr lang="en-US" dirty="0" err="1" smtClean="0"/>
              <a:t>SHiP</a:t>
            </a:r>
            <a:r>
              <a:rPr lang="en-US" dirty="0" smtClean="0"/>
              <a:t> Proposal </a:t>
            </a:r>
            <a:endParaRPr lang="en-US" dirty="0"/>
          </a:p>
        </p:txBody>
      </p:sp>
      <p:pic>
        <p:nvPicPr>
          <p:cNvPr id="4" name="Picture 3" descr="SeaQuest_SPS_2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345" y="1920243"/>
            <a:ext cx="4741941" cy="4172908"/>
          </a:xfrm>
          <a:prstGeom prst="rect">
            <a:avLst/>
          </a:prstGeom>
        </p:spPr>
      </p:pic>
      <p:pic>
        <p:nvPicPr>
          <p:cNvPr id="5" name="Picture 4" descr="sensitivity_2sigma_compare_S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2240"/>
            <a:ext cx="4587731" cy="4091458"/>
          </a:xfrm>
          <a:prstGeom prst="rect">
            <a:avLst/>
          </a:prstGeom>
        </p:spPr>
      </p:pic>
      <p:sp>
        <p:nvSpPr>
          <p:cNvPr id="7" name="TextBox 6"/>
          <p:cNvSpPr txBox="1"/>
          <p:nvPr/>
        </p:nvSpPr>
        <p:spPr>
          <a:xfrm>
            <a:off x="700529" y="1312465"/>
            <a:ext cx="3382394" cy="646331"/>
          </a:xfrm>
          <a:prstGeom prst="rect">
            <a:avLst/>
          </a:prstGeom>
          <a:noFill/>
        </p:spPr>
        <p:txBody>
          <a:bodyPr wrap="none" rtlCol="0">
            <a:spAutoFit/>
          </a:bodyPr>
          <a:lstStyle/>
          <a:p>
            <a:r>
              <a:rPr lang="en-US" dirty="0" smtClean="0"/>
              <a:t>120 </a:t>
            </a:r>
            <a:r>
              <a:rPr lang="en-US" dirty="0" err="1" smtClean="0"/>
              <a:t>GeV@FNAL</a:t>
            </a:r>
            <a:r>
              <a:rPr lang="en-US" dirty="0" smtClean="0"/>
              <a:t>: 2017 -2019</a:t>
            </a:r>
          </a:p>
          <a:p>
            <a:r>
              <a:rPr lang="en-US" dirty="0" smtClean="0"/>
              <a:t>1.4x10</a:t>
            </a:r>
            <a:r>
              <a:rPr lang="en-US" baseline="30000" dirty="0" smtClean="0"/>
              <a:t>18</a:t>
            </a:r>
            <a:r>
              <a:rPr lang="en-US" dirty="0" smtClean="0"/>
              <a:t> POT, future runs possible</a:t>
            </a:r>
            <a:endParaRPr lang="en-US" dirty="0"/>
          </a:p>
        </p:txBody>
      </p:sp>
      <p:sp>
        <p:nvSpPr>
          <p:cNvPr id="8" name="TextBox 7"/>
          <p:cNvSpPr txBox="1"/>
          <p:nvPr/>
        </p:nvSpPr>
        <p:spPr>
          <a:xfrm>
            <a:off x="4946537" y="1316692"/>
            <a:ext cx="2689784" cy="646331"/>
          </a:xfrm>
          <a:prstGeom prst="rect">
            <a:avLst/>
          </a:prstGeom>
          <a:noFill/>
        </p:spPr>
        <p:txBody>
          <a:bodyPr wrap="none" rtlCol="0">
            <a:spAutoFit/>
          </a:bodyPr>
          <a:lstStyle/>
          <a:p>
            <a:r>
              <a:rPr lang="en-US" dirty="0" smtClean="0"/>
              <a:t>400 </a:t>
            </a:r>
            <a:r>
              <a:rPr lang="en-US" dirty="0" err="1" smtClean="0"/>
              <a:t>GeV@SPS</a:t>
            </a:r>
            <a:r>
              <a:rPr lang="en-US" dirty="0" smtClean="0"/>
              <a:t>: 2025 -2030</a:t>
            </a:r>
          </a:p>
          <a:p>
            <a:r>
              <a:rPr lang="en-US" dirty="0" smtClean="0"/>
              <a:t>4x10</a:t>
            </a:r>
            <a:r>
              <a:rPr lang="en-US" baseline="30000" dirty="0" smtClean="0"/>
              <a:t>20</a:t>
            </a:r>
            <a:r>
              <a:rPr lang="en-US" dirty="0" smtClean="0"/>
              <a:t> POT</a:t>
            </a:r>
            <a:endParaRPr lang="en-US" dirty="0"/>
          </a:p>
        </p:txBody>
      </p:sp>
      <p:sp>
        <p:nvSpPr>
          <p:cNvPr id="9" name="Date Placeholder 8"/>
          <p:cNvSpPr>
            <a:spLocks noGrp="1"/>
          </p:cNvSpPr>
          <p:nvPr>
            <p:ph type="dt" sz="half" idx="10"/>
          </p:nvPr>
        </p:nvSpPr>
        <p:spPr/>
        <p:txBody>
          <a:bodyPr/>
          <a:lstStyle/>
          <a:p>
            <a:r>
              <a:rPr lang="en-US" smtClean="0"/>
              <a:t>6/22/15</a:t>
            </a:r>
            <a:endParaRPr lang="en-US"/>
          </a:p>
        </p:txBody>
      </p:sp>
      <p:sp>
        <p:nvSpPr>
          <p:cNvPr id="10" name="Footer Placeholder 9"/>
          <p:cNvSpPr>
            <a:spLocks noGrp="1"/>
          </p:cNvSpPr>
          <p:nvPr>
            <p:ph type="ftr" sz="quarter" idx="11"/>
          </p:nvPr>
        </p:nvSpPr>
        <p:spPr/>
        <p:txBody>
          <a:bodyPr/>
          <a:lstStyle/>
          <a:p>
            <a:r>
              <a:rPr lang="en-US" smtClean="0"/>
              <a:t>Ming Liu, Dark Photons &amp; Dark Higgs Search @Fermilab</a:t>
            </a:r>
            <a:endParaRPr lang="en-US"/>
          </a:p>
        </p:txBody>
      </p:sp>
      <p:sp>
        <p:nvSpPr>
          <p:cNvPr id="11" name="Slide Number Placeholder 10"/>
          <p:cNvSpPr>
            <a:spLocks noGrp="1"/>
          </p:cNvSpPr>
          <p:nvPr>
            <p:ph type="sldNum" sz="quarter" idx="12"/>
          </p:nvPr>
        </p:nvSpPr>
        <p:spPr/>
        <p:txBody>
          <a:bodyPr/>
          <a:lstStyle/>
          <a:p>
            <a:fld id="{FDF11ADB-F2B4-B440-90F7-EFE6CCCD4892}" type="slidenum">
              <a:rPr lang="en-US" smtClean="0"/>
              <a:t>31</a:t>
            </a:fld>
            <a:endParaRPr lang="en-US"/>
          </a:p>
        </p:txBody>
      </p:sp>
    </p:spTree>
    <p:extLst>
      <p:ext uri="{BB962C8B-B14F-4D97-AF65-F5344CB8AC3E}">
        <p14:creationId xmlns:p14="http://schemas.microsoft.com/office/powerpoint/2010/main" val="22588419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8099"/>
          </a:xfrm>
        </p:spPr>
        <p:txBody>
          <a:bodyPr/>
          <a:lstStyle/>
          <a:p>
            <a:pPr lvl="1" algn="ctr" defTabSz="457200" rtl="0">
              <a:spcBef>
                <a:spcPct val="0"/>
              </a:spcBef>
            </a:pPr>
            <a:r>
              <a:rPr lang="en-US" dirty="0" smtClean="0">
                <a:solidFill>
                  <a:srgbClr val="FF0000"/>
                </a:solidFill>
              </a:rPr>
              <a:t>How </a:t>
            </a:r>
            <a:r>
              <a:rPr lang="en-US" dirty="0" smtClean="0">
                <a:solidFill>
                  <a:srgbClr val="FF0000"/>
                </a:solidFill>
              </a:rPr>
              <a:t>does the newly-proposed </a:t>
            </a:r>
            <a:r>
              <a:rPr lang="en-US" dirty="0" err="1" smtClean="0">
                <a:solidFill>
                  <a:srgbClr val="FF0000"/>
                </a:solidFill>
              </a:rPr>
              <a:t>SHiP</a:t>
            </a:r>
            <a:r>
              <a:rPr lang="en-US" dirty="0" smtClean="0">
                <a:solidFill>
                  <a:srgbClr val="FF0000"/>
                </a:solidFill>
              </a:rPr>
              <a:t> related to this proposal in terms of overlap in parameter space, timing, and scale? </a:t>
            </a:r>
            <a:endParaRPr lang="en-US" dirty="0">
              <a:solidFill>
                <a:srgbClr val="FF0000"/>
              </a:solidFill>
            </a:endParaRPr>
          </a:p>
        </p:txBody>
      </p:sp>
      <p:sp>
        <p:nvSpPr>
          <p:cNvPr id="3" name="Content Placeholder 2"/>
          <p:cNvSpPr>
            <a:spLocks noGrp="1"/>
          </p:cNvSpPr>
          <p:nvPr>
            <p:ph idx="1"/>
          </p:nvPr>
        </p:nvSpPr>
        <p:spPr>
          <a:xfrm>
            <a:off x="171409" y="1381372"/>
            <a:ext cx="4181641" cy="4624518"/>
          </a:xfrm>
          <a:solidFill>
            <a:srgbClr val="FFFF00"/>
          </a:solidFill>
        </p:spPr>
        <p:txBody>
          <a:bodyPr>
            <a:normAutofit fontScale="47500" lnSpcReduction="20000"/>
          </a:bodyPr>
          <a:lstStyle/>
          <a:p>
            <a:r>
              <a:rPr lang="en-US" dirty="0" smtClean="0"/>
              <a:t>E906: a running experiment</a:t>
            </a:r>
          </a:p>
          <a:p>
            <a:pPr lvl="1"/>
            <a:r>
              <a:rPr lang="en-US" dirty="0" smtClean="0"/>
              <a:t>Minor upgrade of the trigger and DAQ system,  ~$100K</a:t>
            </a:r>
          </a:p>
          <a:p>
            <a:pPr lvl="1"/>
            <a:r>
              <a:rPr lang="en-US" dirty="0" smtClean="0"/>
              <a:t>First parasitic runs w/ E1039, 2017-2019</a:t>
            </a:r>
          </a:p>
          <a:p>
            <a:pPr lvl="1"/>
            <a:r>
              <a:rPr lang="en-US" dirty="0"/>
              <a:t>D</a:t>
            </a:r>
            <a:r>
              <a:rPr lang="en-US" dirty="0" smtClean="0"/>
              <a:t>edicated runs later, with upgraded detectors (e</a:t>
            </a:r>
            <a:r>
              <a:rPr lang="en-US" baseline="30000" dirty="0" smtClean="0"/>
              <a:t>+/-</a:t>
            </a:r>
            <a:r>
              <a:rPr lang="en-US" dirty="0" smtClean="0"/>
              <a:t>, h</a:t>
            </a:r>
            <a:r>
              <a:rPr lang="en-US" baseline="30000" dirty="0" smtClean="0"/>
              <a:t>+/-</a:t>
            </a:r>
            <a:r>
              <a:rPr lang="en-US" dirty="0" smtClean="0"/>
              <a:t>)</a:t>
            </a:r>
          </a:p>
          <a:p>
            <a:pPr lvl="1"/>
            <a:r>
              <a:rPr lang="en-US" dirty="0" smtClean="0"/>
              <a:t>Lower beam energy (120GeV)</a:t>
            </a:r>
          </a:p>
          <a:p>
            <a:pPr lvl="2"/>
            <a:r>
              <a:rPr lang="en-US" dirty="0" smtClean="0">
                <a:solidFill>
                  <a:srgbClr val="FF0000"/>
                </a:solidFill>
              </a:rPr>
              <a:t>Pros:</a:t>
            </a:r>
          </a:p>
          <a:p>
            <a:pPr marL="914400" lvl="2" indent="0">
              <a:buNone/>
            </a:pPr>
            <a:r>
              <a:rPr lang="en-US" dirty="0" smtClean="0">
                <a:solidFill>
                  <a:srgbClr val="008000"/>
                </a:solidFill>
              </a:rPr>
              <a:t>Access phase space of low mixing parameter as SM background is low</a:t>
            </a:r>
          </a:p>
          <a:p>
            <a:pPr marL="457200" lvl="1" indent="0">
              <a:buNone/>
            </a:pPr>
            <a:endParaRPr lang="en-US" dirty="0" smtClean="0"/>
          </a:p>
          <a:p>
            <a:r>
              <a:rPr lang="en-US" dirty="0" err="1" smtClean="0"/>
              <a:t>SHiP</a:t>
            </a:r>
            <a:r>
              <a:rPr lang="en-US" dirty="0" smtClean="0"/>
              <a:t>: a proposal using SPS @CERN</a:t>
            </a:r>
          </a:p>
          <a:p>
            <a:pPr lvl="1"/>
            <a:r>
              <a:rPr lang="en-US" dirty="0" smtClean="0"/>
              <a:t>Needs ~10 years to build the experiment,          @$100M, (</a:t>
            </a:r>
            <a:r>
              <a:rPr lang="en-US" dirty="0" smtClean="0">
                <a:solidFill>
                  <a:srgbClr val="FF0000"/>
                </a:solidFill>
              </a:rPr>
              <a:t>S</a:t>
            </a:r>
            <a:r>
              <a:rPr lang="en-US" dirty="0" smtClean="0"/>
              <a:t>earch for </a:t>
            </a:r>
            <a:r>
              <a:rPr lang="en-US" dirty="0" smtClean="0">
                <a:solidFill>
                  <a:srgbClr val="FF0000"/>
                </a:solidFill>
              </a:rPr>
              <a:t>Hi</a:t>
            </a:r>
            <a:r>
              <a:rPr lang="en-US" dirty="0" smtClean="0"/>
              <a:t>dden </a:t>
            </a:r>
            <a:r>
              <a:rPr lang="en-US" dirty="0" smtClean="0">
                <a:solidFill>
                  <a:srgbClr val="FF0000"/>
                </a:solidFill>
              </a:rPr>
              <a:t>P</a:t>
            </a:r>
            <a:r>
              <a:rPr lang="en-US" dirty="0" smtClean="0"/>
              <a:t>articles)</a:t>
            </a:r>
          </a:p>
          <a:p>
            <a:pPr lvl="1"/>
            <a:r>
              <a:rPr lang="en-US" dirty="0"/>
              <a:t>A</a:t>
            </a:r>
            <a:r>
              <a:rPr lang="en-US" dirty="0" smtClean="0"/>
              <a:t> new fixed target experiment for “dark sector”</a:t>
            </a:r>
          </a:p>
          <a:p>
            <a:pPr lvl="1"/>
            <a:r>
              <a:rPr lang="en-US" dirty="0"/>
              <a:t>D</a:t>
            </a:r>
            <a:r>
              <a:rPr lang="en-US" dirty="0" smtClean="0"/>
              <a:t>ata taking, 2025 – 2030</a:t>
            </a:r>
          </a:p>
          <a:p>
            <a:pPr lvl="1"/>
            <a:r>
              <a:rPr lang="en-US" dirty="0" smtClean="0"/>
              <a:t>Higher beam energy (400GeV)</a:t>
            </a:r>
          </a:p>
          <a:p>
            <a:pPr lvl="2"/>
            <a:r>
              <a:rPr lang="en-US" dirty="0" smtClean="0">
                <a:solidFill>
                  <a:srgbClr val="FF0000"/>
                </a:solidFill>
              </a:rPr>
              <a:t>Pros: </a:t>
            </a:r>
          </a:p>
          <a:p>
            <a:pPr marL="914400" lvl="2" indent="0">
              <a:buNone/>
            </a:pPr>
            <a:r>
              <a:rPr lang="en-US" dirty="0" smtClean="0">
                <a:solidFill>
                  <a:srgbClr val="008000"/>
                </a:solidFill>
              </a:rPr>
              <a:t>Access to a large phase in the displaced decay mode</a:t>
            </a:r>
          </a:p>
          <a:p>
            <a:pPr lvl="2"/>
            <a:r>
              <a:rPr lang="en-US" dirty="0" smtClean="0">
                <a:solidFill>
                  <a:srgbClr val="FF0000"/>
                </a:solidFill>
              </a:rPr>
              <a:t>Cons:</a:t>
            </a:r>
          </a:p>
          <a:p>
            <a:pPr marL="914400" lvl="2" indent="0">
              <a:buNone/>
            </a:pPr>
            <a:r>
              <a:rPr lang="en-US" dirty="0" smtClean="0">
                <a:solidFill>
                  <a:srgbClr val="008000"/>
                </a:solidFill>
              </a:rPr>
              <a:t>Not sensitive to phase space of low mixing parameters, due to much larger SM background than what E906 sees      </a:t>
            </a:r>
          </a:p>
          <a:p>
            <a:endParaRPr lang="en-US" dirty="0"/>
          </a:p>
        </p:txBody>
      </p:sp>
      <p:pic>
        <p:nvPicPr>
          <p:cNvPr id="4" name="Picture 3" descr="sensitivity_2sigma_compare_SP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252" y="1292726"/>
            <a:ext cx="4729747" cy="5063624"/>
          </a:xfrm>
          <a:prstGeom prst="rect">
            <a:avLst/>
          </a:prstGeom>
        </p:spPr>
      </p:pic>
      <p:sp>
        <p:nvSpPr>
          <p:cNvPr id="5" name="Date Placeholder 4"/>
          <p:cNvSpPr>
            <a:spLocks noGrp="1"/>
          </p:cNvSpPr>
          <p:nvPr>
            <p:ph type="dt" sz="half" idx="10"/>
          </p:nvPr>
        </p:nvSpPr>
        <p:spPr/>
        <p:txBody>
          <a:bodyPr/>
          <a:lstStyle/>
          <a:p>
            <a:r>
              <a:rPr lang="en-US" smtClean="0"/>
              <a:t>6/22/15</a:t>
            </a:r>
            <a:endParaRPr lang="en-US" dirty="0"/>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DA7CCA68-9A31-A74D-ABD2-27D4FD483847}" type="slidenum">
              <a:rPr lang="en-US" smtClean="0"/>
              <a:t>32</a:t>
            </a:fld>
            <a:endParaRPr lang="en-US"/>
          </a:p>
        </p:txBody>
      </p:sp>
    </p:spTree>
    <p:extLst>
      <p:ext uri="{BB962C8B-B14F-4D97-AF65-F5344CB8AC3E}">
        <p14:creationId xmlns:p14="http://schemas.microsoft.com/office/powerpoint/2010/main" val="14723014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18"/>
            <a:ext cx="8229600" cy="1328095"/>
          </a:xfrm>
        </p:spPr>
        <p:txBody>
          <a:bodyPr>
            <a:normAutofit/>
          </a:bodyPr>
          <a:lstStyle/>
          <a:p>
            <a:r>
              <a:rPr lang="en-US" sz="4000" dirty="0" err="1" smtClean="0"/>
              <a:t>SeaQuest</a:t>
            </a:r>
            <a:r>
              <a:rPr lang="en-US" sz="4000" dirty="0" smtClean="0"/>
              <a:t> Dark Photon </a:t>
            </a:r>
            <a:r>
              <a:rPr lang="en-US" sz="4000" dirty="0" smtClean="0"/>
              <a:t>Sensitivity</a:t>
            </a:r>
            <a:r>
              <a:rPr lang="en-US" sz="4000" dirty="0" smtClean="0"/>
              <a:t/>
            </a:r>
            <a:br>
              <a:rPr lang="en-US" sz="4000" dirty="0" smtClean="0"/>
            </a:br>
            <a:r>
              <a:rPr lang="en-US" sz="2800" dirty="0" smtClean="0">
                <a:solidFill>
                  <a:srgbClr val="0000FF"/>
                </a:solidFill>
              </a:rPr>
              <a:t>POT:1.4x10</a:t>
            </a:r>
            <a:r>
              <a:rPr lang="en-US" sz="2800" baseline="30000" dirty="0" smtClean="0">
                <a:solidFill>
                  <a:srgbClr val="0000FF"/>
                </a:solidFill>
              </a:rPr>
              <a:t>18</a:t>
            </a:r>
            <a:r>
              <a:rPr lang="en-US" sz="2800" dirty="0" smtClean="0">
                <a:solidFill>
                  <a:srgbClr val="0000FF"/>
                </a:solidFill>
              </a:rPr>
              <a:t> (parasitic w/ E1039</a:t>
            </a:r>
            <a:r>
              <a:rPr lang="en-US" sz="2800" dirty="0" smtClean="0">
                <a:solidFill>
                  <a:srgbClr val="0000FF"/>
                </a:solidFill>
              </a:rPr>
              <a:t>)</a:t>
            </a:r>
            <a:endParaRPr lang="en-US" sz="2800" dirty="0">
              <a:solidFill>
                <a:srgbClr val="0000FF"/>
              </a:solidFill>
            </a:endParaRPr>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2F9980D2-850A-174B-9924-94B9342D747D}" type="slidenum">
              <a:rPr lang="en-US" smtClean="0"/>
              <a:t>33</a:t>
            </a:fld>
            <a:endParaRPr lang="en-US"/>
          </a:p>
        </p:txBody>
      </p:sp>
      <p:sp>
        <p:nvSpPr>
          <p:cNvPr id="8" name="TextBox 1"/>
          <p:cNvSpPr txBox="1">
            <a:spLocks noChangeArrowheads="1"/>
          </p:cNvSpPr>
          <p:nvPr/>
        </p:nvSpPr>
        <p:spPr bwMode="auto">
          <a:xfrm>
            <a:off x="619072" y="5547040"/>
            <a:ext cx="1820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Plot credit:  </a:t>
            </a:r>
            <a:r>
              <a:rPr lang="en-US" sz="1800" dirty="0" smtClean="0"/>
              <a:t>K. Liu</a:t>
            </a:r>
            <a:endParaRPr lang="en-US" sz="1800" dirty="0"/>
          </a:p>
        </p:txBody>
      </p:sp>
      <p:sp>
        <p:nvSpPr>
          <p:cNvPr id="6" name="TextBox 5"/>
          <p:cNvSpPr txBox="1"/>
          <p:nvPr/>
        </p:nvSpPr>
        <p:spPr>
          <a:xfrm>
            <a:off x="690710" y="1755706"/>
            <a:ext cx="2082621" cy="3416320"/>
          </a:xfrm>
          <a:prstGeom prst="rect">
            <a:avLst/>
          </a:prstGeom>
          <a:noFill/>
        </p:spPr>
        <p:txBody>
          <a:bodyPr wrap="none" rtlCol="0">
            <a:spAutoFit/>
          </a:bodyPr>
          <a:lstStyle/>
          <a:p>
            <a:r>
              <a:rPr lang="en-US" dirty="0" smtClean="0"/>
              <a:t>From signals: </a:t>
            </a:r>
          </a:p>
          <a:p>
            <a:pPr marL="285750" indent="-285750">
              <a:buFontTx/>
              <a:buChar char="-"/>
            </a:pPr>
            <a:r>
              <a:rPr lang="en-US" dirty="0" err="1" smtClean="0"/>
              <a:t>Drell</a:t>
            </a:r>
            <a:r>
              <a:rPr lang="en-US" dirty="0" smtClean="0"/>
              <a:t>-Yan like</a:t>
            </a:r>
          </a:p>
          <a:p>
            <a:pPr marL="285750" indent="-285750">
              <a:buFontTx/>
              <a:buChar char="-"/>
            </a:pPr>
            <a:r>
              <a:rPr lang="en-US" dirty="0"/>
              <a:t>E</a:t>
            </a:r>
            <a:r>
              <a:rPr lang="en-US" dirty="0" smtClean="0"/>
              <a:t>ta decays</a:t>
            </a:r>
          </a:p>
          <a:p>
            <a:pPr marL="285750" indent="-285750">
              <a:buFontTx/>
              <a:buChar char="-"/>
            </a:pPr>
            <a:r>
              <a:rPr lang="en-US" dirty="0" err="1" smtClean="0"/>
              <a:t>B</a:t>
            </a:r>
            <a:r>
              <a:rPr lang="en-US" dirty="0" err="1"/>
              <a:t>remsstralung</a:t>
            </a:r>
            <a:endParaRPr lang="en-US" dirty="0" smtClean="0"/>
          </a:p>
          <a:p>
            <a:pPr marL="285750" indent="-285750">
              <a:buFontTx/>
              <a:buChar char="-"/>
            </a:pPr>
            <a:endParaRPr lang="en-US" dirty="0" smtClean="0"/>
          </a:p>
          <a:p>
            <a:pPr marL="285750" indent="-285750">
              <a:buFontTx/>
              <a:buChar char="-"/>
            </a:pPr>
            <a:endParaRPr lang="en-US" dirty="0"/>
          </a:p>
          <a:p>
            <a:r>
              <a:rPr lang="en-US" dirty="0" smtClean="0">
                <a:solidFill>
                  <a:srgbClr val="FF0000"/>
                </a:solidFill>
              </a:rPr>
              <a:t>Covers a wide range </a:t>
            </a:r>
          </a:p>
          <a:p>
            <a:r>
              <a:rPr lang="en-US" dirty="0">
                <a:solidFill>
                  <a:srgbClr val="FF0000"/>
                </a:solidFill>
              </a:rPr>
              <a:t>o</a:t>
            </a:r>
            <a:r>
              <a:rPr lang="en-US" dirty="0" smtClean="0">
                <a:solidFill>
                  <a:srgbClr val="FF0000"/>
                </a:solidFill>
              </a:rPr>
              <a:t>f phase space</a:t>
            </a:r>
          </a:p>
          <a:p>
            <a:endParaRPr lang="en-US" dirty="0"/>
          </a:p>
          <a:p>
            <a:r>
              <a:rPr lang="en-US" dirty="0" smtClean="0"/>
              <a:t>- Prompt </a:t>
            </a:r>
            <a:r>
              <a:rPr lang="en-US" dirty="0" err="1" smtClean="0"/>
              <a:t>dimuons</a:t>
            </a:r>
            <a:endParaRPr lang="en-US" dirty="0" smtClean="0"/>
          </a:p>
          <a:p>
            <a:r>
              <a:rPr lang="en-US" dirty="0" smtClean="0"/>
              <a:t>- Displaced </a:t>
            </a:r>
            <a:r>
              <a:rPr lang="en-US" dirty="0" err="1" smtClean="0"/>
              <a:t>dimuons</a:t>
            </a:r>
            <a:endParaRPr lang="en-US" dirty="0" smtClean="0"/>
          </a:p>
          <a:p>
            <a:endParaRPr lang="en-US" dirty="0"/>
          </a:p>
        </p:txBody>
      </p:sp>
      <p:pic>
        <p:nvPicPr>
          <p:cNvPr id="10" name="Picture 9" descr="sensitivity_2sigma_1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263" y="1408365"/>
            <a:ext cx="4747437" cy="4838559"/>
          </a:xfrm>
          <a:prstGeom prst="rect">
            <a:avLst/>
          </a:prstGeom>
        </p:spPr>
      </p:pic>
    </p:spTree>
    <p:extLst>
      <p:ext uri="{BB962C8B-B14F-4D97-AF65-F5344CB8AC3E}">
        <p14:creationId xmlns:p14="http://schemas.microsoft.com/office/powerpoint/2010/main" val="27633544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3400" y="-9545"/>
            <a:ext cx="8229600" cy="1143000"/>
          </a:xfrm>
        </p:spPr>
        <p:txBody>
          <a:bodyPr>
            <a:normAutofit/>
          </a:bodyPr>
          <a:lstStyle/>
          <a:p>
            <a:pPr>
              <a:defRPr/>
            </a:pPr>
            <a:r>
              <a:rPr lang="en-US" dirty="0" smtClean="0"/>
              <a:t>Probe-1: Proton Bremsstrahlung</a:t>
            </a:r>
            <a:endParaRPr lang="en-US" dirty="0"/>
          </a:p>
        </p:txBody>
      </p:sp>
      <p:sp>
        <p:nvSpPr>
          <p:cNvPr id="35843" name="Footer Placeholder 2"/>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a:p>
        </p:txBody>
      </p:sp>
      <p:sp>
        <p:nvSpPr>
          <p:cNvPr id="35844"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E1B153EC-E8C8-B440-9910-588C9C2575C9}" type="slidenum">
              <a:rPr lang="en-US" smtClean="0"/>
              <a:pPr>
                <a:defRPr/>
              </a:pPr>
              <a:t>34</a:t>
            </a:fld>
            <a:endParaRPr lang="en-US" smtClean="0"/>
          </a:p>
        </p:txBody>
      </p:sp>
      <p:grpSp>
        <p:nvGrpSpPr>
          <p:cNvPr id="55300" name="Group 5"/>
          <p:cNvGrpSpPr>
            <a:grpSpLocks/>
          </p:cNvGrpSpPr>
          <p:nvPr/>
        </p:nvGrpSpPr>
        <p:grpSpPr bwMode="auto">
          <a:xfrm>
            <a:off x="5659438" y="1524000"/>
            <a:ext cx="2963862" cy="1676400"/>
            <a:chOff x="5576067" y="914400"/>
            <a:chExt cx="2963916" cy="1676400"/>
          </a:xfrm>
        </p:grpSpPr>
        <p:pic>
          <p:nvPicPr>
            <p:cNvPr id="5530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067" y="914400"/>
              <a:ext cx="29639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Box 1"/>
            <p:cNvSpPr txBox="1">
              <a:spLocks noChangeArrowheads="1"/>
            </p:cNvSpPr>
            <p:nvPr/>
          </p:nvSpPr>
          <p:spPr bwMode="auto">
            <a:xfrm>
              <a:off x="5697538" y="1296988"/>
              <a:ext cx="30649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a:t>
              </a:r>
            </a:p>
          </p:txBody>
        </p:sp>
        <p:sp>
          <p:nvSpPr>
            <p:cNvPr id="55308" name="Rectangle 3"/>
            <p:cNvSpPr>
              <a:spLocks noChangeArrowheads="1"/>
            </p:cNvSpPr>
            <p:nvPr/>
          </p:nvSpPr>
          <p:spPr bwMode="auto">
            <a:xfrm>
              <a:off x="7149976" y="916770"/>
              <a:ext cx="36420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404040"/>
                  </a:solidFill>
                </a:rPr>
                <a:t>p’</a:t>
              </a:r>
            </a:p>
          </p:txBody>
        </p:sp>
        <p:sp>
          <p:nvSpPr>
            <p:cNvPr id="55309" name="TextBox 4"/>
            <p:cNvSpPr txBox="1">
              <a:spLocks noChangeArrowheads="1"/>
            </p:cNvSpPr>
            <p:nvPr/>
          </p:nvSpPr>
          <p:spPr bwMode="auto">
            <a:xfrm>
              <a:off x="8179505" y="1101436"/>
              <a:ext cx="3145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sp>
          <p:nvSpPr>
            <p:cNvPr id="55310" name="TextBox 15"/>
            <p:cNvSpPr txBox="1">
              <a:spLocks noChangeArrowheads="1"/>
            </p:cNvSpPr>
            <p:nvPr/>
          </p:nvSpPr>
          <p:spPr bwMode="auto">
            <a:xfrm>
              <a:off x="8179505" y="1752600"/>
              <a:ext cx="28405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grpSp>
      <p:sp>
        <p:nvSpPr>
          <p:cNvPr id="55301" name="TextBox 10"/>
          <p:cNvSpPr txBox="1">
            <a:spLocks noChangeArrowheads="1"/>
          </p:cNvSpPr>
          <p:nvPr/>
        </p:nvSpPr>
        <p:spPr bwMode="auto">
          <a:xfrm>
            <a:off x="1600200" y="2286000"/>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latin typeface="Symbol" charset="0"/>
              </a:rPr>
              <a:t>g</a:t>
            </a:r>
            <a:r>
              <a:rPr lang="en-US" sz="1800"/>
              <a:t> + p -&gt; </a:t>
            </a:r>
            <a:r>
              <a:rPr lang="en-US" sz="1800">
                <a:latin typeface="Symbol" charset="0"/>
              </a:rPr>
              <a:t>A</a:t>
            </a:r>
            <a:r>
              <a:rPr lang="ja-JP" altLang="en-US" sz="1800"/>
              <a:t>’</a:t>
            </a:r>
            <a:r>
              <a:rPr lang="en-US" altLang="ja-JP" sz="1800">
                <a:latin typeface="Symbol" charset="0"/>
              </a:rPr>
              <a:t> </a:t>
            </a:r>
            <a:r>
              <a:rPr lang="en-US" altLang="ja-JP" sz="1800"/>
              <a:t>+ p</a:t>
            </a:r>
            <a:r>
              <a:rPr lang="ja-JP" altLang="en-US" sz="1800"/>
              <a:t>’</a:t>
            </a:r>
            <a:endParaRPr lang="en-US" sz="1800"/>
          </a:p>
        </p:txBody>
      </p:sp>
      <p:sp>
        <p:nvSpPr>
          <p:cNvPr id="55302" name="TextBox 11"/>
          <p:cNvSpPr txBox="1">
            <a:spLocks noChangeArrowheads="1"/>
          </p:cNvSpPr>
          <p:nvPr/>
        </p:nvSpPr>
        <p:spPr bwMode="auto">
          <a:xfrm>
            <a:off x="685800" y="1066800"/>
            <a:ext cx="5292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Generalized Fermi-Williams-</a:t>
            </a:r>
            <a:r>
              <a:rPr lang="en-US" sz="1800" dirty="0" err="1"/>
              <a:t>Weizsacker</a:t>
            </a:r>
            <a:r>
              <a:rPr lang="en-US" sz="1800" dirty="0"/>
              <a:t> approximation</a:t>
            </a:r>
          </a:p>
          <a:p>
            <a:pPr eaLnBrk="1" hangingPunct="1"/>
            <a:endParaRPr lang="en-US" sz="1800" dirty="0"/>
          </a:p>
          <a:p>
            <a:pPr eaLnBrk="1" hangingPunct="1"/>
            <a:r>
              <a:rPr lang="en-US" sz="1400" dirty="0"/>
              <a:t>J. </a:t>
            </a:r>
            <a:r>
              <a:rPr lang="en-US" sz="1400" dirty="0" err="1"/>
              <a:t>Blumlein</a:t>
            </a:r>
            <a:r>
              <a:rPr lang="en-US" sz="1400" dirty="0"/>
              <a:t>, </a:t>
            </a:r>
            <a:r>
              <a:rPr lang="en-US" sz="1400" dirty="0" err="1"/>
              <a:t>J.Brunner</a:t>
            </a:r>
            <a:r>
              <a:rPr lang="en-US" sz="1400" dirty="0"/>
              <a:t>, PLB </a:t>
            </a:r>
            <a:r>
              <a:rPr lang="en-US" sz="1400" b="1" dirty="0"/>
              <a:t>731</a:t>
            </a:r>
            <a:r>
              <a:rPr lang="en-US" sz="1400" dirty="0"/>
              <a:t> (2014) 320 </a:t>
            </a:r>
          </a:p>
        </p:txBody>
      </p:sp>
      <p:pic>
        <p:nvPicPr>
          <p:cNvPr id="553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8" y="4648200"/>
            <a:ext cx="376713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Box 12"/>
          <p:cNvSpPr txBox="1">
            <a:spLocks noChangeArrowheads="1"/>
          </p:cNvSpPr>
          <p:nvPr/>
        </p:nvSpPr>
        <p:spPr bwMode="auto">
          <a:xfrm>
            <a:off x="2022475" y="5638800"/>
            <a:ext cx="433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z = (</a:t>
            </a:r>
            <a:r>
              <a:rPr lang="en-US" sz="1800" dirty="0" err="1"/>
              <a:t>E</a:t>
            </a:r>
            <a:r>
              <a:rPr lang="en-US" sz="1800" baseline="-25000" dirty="0" err="1"/>
              <a:t>p</a:t>
            </a:r>
            <a:r>
              <a:rPr lang="en-US" sz="1800" dirty="0"/>
              <a:t> – </a:t>
            </a:r>
            <a:r>
              <a:rPr lang="en-US" sz="1800" dirty="0" err="1"/>
              <a:t>E</a:t>
            </a:r>
            <a:r>
              <a:rPr lang="en-US" sz="1800" baseline="-25000" dirty="0" err="1"/>
              <a:t>p</a:t>
            </a:r>
            <a:r>
              <a:rPr lang="en-US" sz="1800" dirty="0"/>
              <a:t>’)/</a:t>
            </a:r>
            <a:r>
              <a:rPr lang="en-US" sz="1800" dirty="0" err="1"/>
              <a:t>E</a:t>
            </a:r>
            <a:r>
              <a:rPr lang="en-US" sz="1800" baseline="-25000" dirty="0" err="1"/>
              <a:t>p</a:t>
            </a:r>
            <a:r>
              <a:rPr lang="en-US" sz="1800" dirty="0"/>
              <a:t>;  s = 2ME</a:t>
            </a:r>
            <a:r>
              <a:rPr lang="en-US" sz="1800" baseline="-25000" dirty="0"/>
              <a:t>p</a:t>
            </a:r>
            <a:r>
              <a:rPr lang="en-US" sz="1800" dirty="0"/>
              <a:t>;  s’ = 2M(</a:t>
            </a:r>
            <a:r>
              <a:rPr lang="en-US" sz="1800" dirty="0" err="1"/>
              <a:t>E</a:t>
            </a:r>
            <a:r>
              <a:rPr lang="en-US" sz="1800" baseline="-25000" dirty="0" err="1"/>
              <a:t>p</a:t>
            </a:r>
            <a:r>
              <a:rPr lang="en-US" sz="1800" baseline="-25000" dirty="0"/>
              <a:t> </a:t>
            </a:r>
            <a:r>
              <a:rPr lang="en-US" sz="1800" dirty="0"/>
              <a:t>– E</a:t>
            </a:r>
            <a:r>
              <a:rPr lang="en-US" sz="1800" baseline="-25000" dirty="0"/>
              <a:t>A’</a:t>
            </a:r>
            <a:r>
              <a:rPr lang="en-US" altLang="ja-JP" sz="1800" dirty="0"/>
              <a:t>)</a:t>
            </a:r>
            <a:endParaRPr lang="en-US" sz="1800" dirty="0"/>
          </a:p>
        </p:txBody>
      </p:sp>
      <p:pic>
        <p:nvPicPr>
          <p:cNvPr id="553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3124200"/>
            <a:ext cx="6045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85161" y="948789"/>
            <a:ext cx="816299" cy="369332"/>
          </a:xfrm>
          <a:prstGeom prst="rect">
            <a:avLst/>
          </a:prstGeom>
          <a:noFill/>
        </p:spPr>
        <p:txBody>
          <a:bodyPr wrap="none" rtlCol="0">
            <a:spAutoFit/>
          </a:bodyPr>
          <a:lstStyle/>
          <a:p>
            <a:r>
              <a:rPr lang="en-US" dirty="0" smtClean="0"/>
              <a:t>R. Holt</a:t>
            </a:r>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Tree>
    <p:extLst>
      <p:ext uri="{BB962C8B-B14F-4D97-AF65-F5344CB8AC3E}">
        <p14:creationId xmlns:p14="http://schemas.microsoft.com/office/powerpoint/2010/main" val="22652382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8673"/>
            <a:ext cx="8229600" cy="1143000"/>
          </a:xfrm>
        </p:spPr>
        <p:txBody>
          <a:bodyPr>
            <a:normAutofit/>
          </a:bodyPr>
          <a:lstStyle/>
          <a:p>
            <a:pPr>
              <a:defRPr/>
            </a:pPr>
            <a:r>
              <a:rPr lang="en-US" sz="4000" dirty="0">
                <a:cs typeface="+mj-cs"/>
              </a:rPr>
              <a:t>Proton </a:t>
            </a:r>
            <a:r>
              <a:rPr lang="en-US" sz="4000" dirty="0" err="1" smtClean="0"/>
              <a:t>B</a:t>
            </a:r>
            <a:r>
              <a:rPr lang="en-US" sz="4000" dirty="0" err="1" smtClean="0">
                <a:cs typeface="+mj-cs"/>
              </a:rPr>
              <a:t>remsstralung</a:t>
            </a:r>
            <a:r>
              <a:rPr lang="en-US" sz="4000" dirty="0" smtClean="0">
                <a:cs typeface="+mj-cs"/>
              </a:rPr>
              <a:t> </a:t>
            </a:r>
            <a:r>
              <a:rPr lang="en-US" sz="4000" dirty="0" smtClean="0"/>
              <a:t>F</a:t>
            </a:r>
            <a:r>
              <a:rPr lang="en-US" sz="4000" dirty="0" smtClean="0">
                <a:cs typeface="+mj-cs"/>
              </a:rPr>
              <a:t>lux</a:t>
            </a:r>
            <a:endParaRPr lang="en-US" sz="4000" dirty="0">
              <a:cs typeface="+mj-cs"/>
            </a:endParaRPr>
          </a:p>
        </p:txBody>
      </p:sp>
      <p:sp>
        <p:nvSpPr>
          <p:cNvPr id="36867" name="Footer Placeholder 2"/>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a:p>
        </p:txBody>
      </p:sp>
      <p:sp>
        <p:nvSpPr>
          <p:cNvPr id="36868"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205B473A-F233-2041-9899-55B748CB493C}" type="slidenum">
              <a:rPr lang="en-US" smtClean="0"/>
              <a:pPr>
                <a:defRPr/>
              </a:pPr>
              <a:t>35</a:t>
            </a:fld>
            <a:endParaRPr lang="en-US" smtClean="0"/>
          </a:p>
        </p:txBody>
      </p:sp>
      <p:pic>
        <p:nvPicPr>
          <p:cNvPr id="56324" name="Picture 2" descr="C:\Users\b22803\Desktop\bremfluxeps.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38325" y="295275"/>
            <a:ext cx="4943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1"/>
          <p:cNvSpPr txBox="1">
            <a:spLocks noChangeArrowheads="1"/>
          </p:cNvSpPr>
          <p:nvPr/>
        </p:nvSpPr>
        <p:spPr bwMode="auto">
          <a:xfrm>
            <a:off x="5578475" y="1806575"/>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latin typeface="Symbol" charset="0"/>
              </a:rPr>
              <a:t>e</a:t>
            </a:r>
            <a:r>
              <a:rPr lang="en-US" sz="1800" b="1" dirty="0"/>
              <a:t> = 1</a:t>
            </a:r>
          </a:p>
        </p:txBody>
      </p:sp>
      <p:sp>
        <p:nvSpPr>
          <p:cNvPr id="2" name="Date Placeholder 1"/>
          <p:cNvSpPr>
            <a:spLocks noGrp="1"/>
          </p:cNvSpPr>
          <p:nvPr>
            <p:ph type="dt" sz="half" idx="10"/>
          </p:nvPr>
        </p:nvSpPr>
        <p:spPr/>
        <p:txBody>
          <a:bodyPr/>
          <a:lstStyle/>
          <a:p>
            <a:r>
              <a:rPr lang="en-US" smtClean="0"/>
              <a:t>6/22/15</a:t>
            </a:r>
            <a:endParaRPr lang="en-US"/>
          </a:p>
        </p:txBody>
      </p:sp>
      <p:sp>
        <p:nvSpPr>
          <p:cNvPr id="8" name="TextBox 7"/>
          <p:cNvSpPr txBox="1"/>
          <p:nvPr/>
        </p:nvSpPr>
        <p:spPr>
          <a:xfrm>
            <a:off x="8085161" y="948789"/>
            <a:ext cx="816299" cy="369332"/>
          </a:xfrm>
          <a:prstGeom prst="rect">
            <a:avLst/>
          </a:prstGeom>
          <a:noFill/>
        </p:spPr>
        <p:txBody>
          <a:bodyPr wrap="none" rtlCol="0">
            <a:spAutoFit/>
          </a:bodyPr>
          <a:lstStyle/>
          <a:p>
            <a:r>
              <a:rPr lang="en-US" dirty="0" smtClean="0"/>
              <a:t>R. Holt</a:t>
            </a:r>
            <a:endParaRPr lang="en-US" dirty="0"/>
          </a:p>
        </p:txBody>
      </p:sp>
    </p:spTree>
    <p:extLst>
      <p:ext uri="{BB962C8B-B14F-4D97-AF65-F5344CB8AC3E}">
        <p14:creationId xmlns:p14="http://schemas.microsoft.com/office/powerpoint/2010/main" val="23601436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34955" y="0"/>
            <a:ext cx="8557470" cy="963919"/>
          </a:xfrm>
        </p:spPr>
        <p:txBody>
          <a:bodyPr>
            <a:normAutofit fontScale="90000"/>
          </a:bodyPr>
          <a:lstStyle/>
          <a:p>
            <a:pPr>
              <a:defRPr/>
            </a:pPr>
            <a:r>
              <a:rPr lang="en-US" sz="4000" dirty="0"/>
              <a:t> </a:t>
            </a:r>
            <a:r>
              <a:rPr lang="en-US" sz="4000" dirty="0" smtClean="0"/>
              <a:t>Probe-2: </a:t>
            </a:r>
            <a:r>
              <a:rPr lang="en-US" sz="4000" dirty="0" smtClean="0">
                <a:latin typeface="Symbol" charset="0"/>
              </a:rPr>
              <a:t>h</a:t>
            </a:r>
            <a:r>
              <a:rPr lang="en-US" sz="4000" dirty="0" smtClean="0"/>
              <a:t> Meson Production </a:t>
            </a:r>
            <a:r>
              <a:rPr lang="en-US" sz="4000" dirty="0"/>
              <a:t>at 120 </a:t>
            </a:r>
            <a:r>
              <a:rPr lang="en-US" sz="4000" dirty="0" err="1"/>
              <a:t>GeV</a:t>
            </a:r>
            <a:endParaRPr lang="en-US" sz="4000" dirty="0"/>
          </a:p>
        </p:txBody>
      </p:sp>
      <p:sp>
        <p:nvSpPr>
          <p:cNvPr id="34819" name="Footer Placeholder 2"/>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a:p>
        </p:txBody>
      </p:sp>
      <p:sp>
        <p:nvSpPr>
          <p:cNvPr id="34820"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C681E4F8-E05C-4E45-9BC7-DCC462B51704}" type="slidenum">
              <a:rPr lang="en-US" smtClean="0"/>
              <a:pPr>
                <a:defRPr/>
              </a:pPr>
              <a:t>36</a:t>
            </a:fld>
            <a:endParaRPr lang="en-US" smtClean="0"/>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72930"/>
            <a:ext cx="887132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4"/>
          <p:cNvSpPr txBox="1">
            <a:spLocks noChangeArrowheads="1"/>
          </p:cNvSpPr>
          <p:nvPr/>
        </p:nvSpPr>
        <p:spPr bwMode="auto">
          <a:xfrm>
            <a:off x="839548" y="5795963"/>
            <a:ext cx="423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t>S. </a:t>
            </a:r>
            <a:r>
              <a:rPr lang="en-US" sz="1400" dirty="0" err="1"/>
              <a:t>Mahajan</a:t>
            </a:r>
            <a:r>
              <a:rPr lang="en-US" sz="1400" dirty="0"/>
              <a:t>, R. Raja,  arXiv:1311.2258; FNAL E907, MIPP</a:t>
            </a:r>
          </a:p>
        </p:txBody>
      </p:sp>
      <p:sp>
        <p:nvSpPr>
          <p:cNvPr id="54278" name="TextBox 5"/>
          <p:cNvSpPr txBox="1">
            <a:spLocks noChangeArrowheads="1"/>
          </p:cNvSpPr>
          <p:nvPr/>
        </p:nvSpPr>
        <p:spPr bwMode="auto">
          <a:xfrm>
            <a:off x="334963" y="1214017"/>
            <a:ext cx="506145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Symbol" charset="0"/>
              <a:buChar char="s"/>
            </a:pPr>
            <a:r>
              <a:rPr lang="en-US" sz="1800" dirty="0"/>
              <a:t>=  2.2 b for all charged particle production</a:t>
            </a:r>
          </a:p>
          <a:p>
            <a:pPr eaLnBrk="1" hangingPunct="1"/>
            <a:r>
              <a:rPr lang="en-US" sz="1800" dirty="0"/>
              <a:t>Assume that </a:t>
            </a:r>
            <a:r>
              <a:rPr lang="en-US" sz="1800" dirty="0">
                <a:latin typeface="Symbol" charset="0"/>
              </a:rPr>
              <a:t>p</a:t>
            </a:r>
            <a:r>
              <a:rPr lang="en-US" sz="1800" dirty="0"/>
              <a:t>’s represent 90% of charged particles, </a:t>
            </a:r>
          </a:p>
          <a:p>
            <a:pPr eaLnBrk="1" hangingPunct="1"/>
            <a:endParaRPr lang="en-US" sz="1800" dirty="0"/>
          </a:p>
          <a:p>
            <a:pPr eaLnBrk="1" hangingPunct="1"/>
            <a:endParaRPr lang="en-US" sz="1800" dirty="0" smtClean="0"/>
          </a:p>
          <a:p>
            <a:pPr eaLnBrk="1" hangingPunct="1"/>
            <a:r>
              <a:rPr lang="en-US" sz="1800" dirty="0" smtClean="0"/>
              <a:t>and </a:t>
            </a:r>
            <a:r>
              <a:rPr lang="en-US" sz="1800" dirty="0">
                <a:latin typeface="Symbol" charset="0"/>
              </a:rPr>
              <a:t>h</a:t>
            </a:r>
            <a:r>
              <a:rPr lang="en-US" sz="1800" dirty="0"/>
              <a:t> production is </a:t>
            </a:r>
            <a:r>
              <a:rPr lang="en-US" sz="1800" dirty="0" smtClean="0"/>
              <a:t>~1</a:t>
            </a:r>
            <a:r>
              <a:rPr lang="en-US" sz="1800" dirty="0"/>
              <a:t>/10 of this value.</a:t>
            </a:r>
          </a:p>
        </p:txBody>
      </p:sp>
      <p:pic>
        <p:nvPicPr>
          <p:cNvPr id="54279" name="Picture 1"/>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47775" y="1984668"/>
            <a:ext cx="22177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80" name="Group 13"/>
          <p:cNvGrpSpPr>
            <a:grpSpLocks/>
          </p:cNvGrpSpPr>
          <p:nvPr/>
        </p:nvGrpSpPr>
        <p:grpSpPr bwMode="auto">
          <a:xfrm>
            <a:off x="5278860" y="1119895"/>
            <a:ext cx="3381375" cy="1646237"/>
            <a:chOff x="132424" y="4085952"/>
            <a:chExt cx="3698129" cy="1936950"/>
          </a:xfrm>
        </p:grpSpPr>
        <p:sp>
          <p:nvSpPr>
            <p:cNvPr id="54281" name="TextBox 60"/>
            <p:cNvSpPr txBox="1">
              <a:spLocks noChangeArrowheads="1"/>
            </p:cNvSpPr>
            <p:nvPr/>
          </p:nvSpPr>
          <p:spPr bwMode="auto">
            <a:xfrm>
              <a:off x="1458408" y="4631946"/>
              <a:ext cx="228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Resonance production</a:t>
              </a:r>
            </a:p>
          </p:txBody>
        </p:sp>
        <p:pic>
          <p:nvPicPr>
            <p:cNvPr id="54282"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24" y="4154108"/>
              <a:ext cx="34861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173324">
              <a:off x="1986788" y="5310552"/>
              <a:ext cx="727812" cy="64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Rectangle 1"/>
            <p:cNvSpPr>
              <a:spLocks noChangeArrowheads="1"/>
            </p:cNvSpPr>
            <p:nvPr/>
          </p:nvSpPr>
          <p:spPr bwMode="auto">
            <a:xfrm>
              <a:off x="2658611" y="5154357"/>
              <a:ext cx="83338" cy="95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4285" name="Rectangle 2"/>
            <p:cNvSpPr>
              <a:spLocks noChangeArrowheads="1"/>
            </p:cNvSpPr>
            <p:nvPr/>
          </p:nvSpPr>
          <p:spPr bwMode="auto">
            <a:xfrm>
              <a:off x="2277558" y="5250005"/>
              <a:ext cx="1084263" cy="3844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86" name="TextBox 3"/>
            <p:cNvSpPr txBox="1">
              <a:spLocks noChangeArrowheads="1"/>
            </p:cNvSpPr>
            <p:nvPr/>
          </p:nvSpPr>
          <p:spPr bwMode="auto">
            <a:xfrm>
              <a:off x="2554992" y="5376571"/>
              <a:ext cx="373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Symbol" charset="0"/>
                </a:rPr>
                <a:t>g</a:t>
              </a:r>
            </a:p>
          </p:txBody>
        </p:sp>
        <p:sp>
          <p:nvSpPr>
            <p:cNvPr id="54287" name="TextBox 7"/>
            <p:cNvSpPr txBox="1">
              <a:spLocks noChangeArrowheads="1"/>
            </p:cNvSpPr>
            <p:nvPr/>
          </p:nvSpPr>
          <p:spPr bwMode="auto">
            <a:xfrm>
              <a:off x="486858" y="4631946"/>
              <a:ext cx="3048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a:latin typeface="Symbol" charset="0"/>
                </a:rPr>
                <a:t>h</a:t>
              </a:r>
            </a:p>
          </p:txBody>
        </p:sp>
        <p:sp>
          <p:nvSpPr>
            <p:cNvPr id="54288" name="Rectangle 9"/>
            <p:cNvSpPr>
              <a:spLocks noChangeArrowheads="1"/>
            </p:cNvSpPr>
            <p:nvPr/>
          </p:nvSpPr>
          <p:spPr bwMode="auto">
            <a:xfrm>
              <a:off x="3228907" y="4085952"/>
              <a:ext cx="57259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Symbol" charset="0"/>
                </a:rPr>
                <a:t>m</a:t>
              </a:r>
              <a:r>
                <a:rPr lang="en-US" sz="3200" baseline="30000">
                  <a:latin typeface="Symbol" charset="0"/>
                </a:rPr>
                <a:t>+</a:t>
              </a:r>
              <a:endParaRPr lang="en-US" sz="3200"/>
            </a:p>
          </p:txBody>
        </p:sp>
        <p:sp>
          <p:nvSpPr>
            <p:cNvPr id="54289" name="Rectangle 10"/>
            <p:cNvSpPr>
              <a:spLocks noChangeArrowheads="1"/>
            </p:cNvSpPr>
            <p:nvPr/>
          </p:nvSpPr>
          <p:spPr bwMode="auto">
            <a:xfrm>
              <a:off x="3257960" y="4750173"/>
              <a:ext cx="57259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404040"/>
                  </a:solidFill>
                  <a:latin typeface="Symbol" charset="0"/>
                </a:rPr>
                <a:t>m</a:t>
              </a:r>
              <a:r>
                <a:rPr lang="en-US" sz="3200" baseline="30000">
                  <a:solidFill>
                    <a:srgbClr val="404040"/>
                  </a:solidFill>
                  <a:latin typeface="Symbol" charset="0"/>
                </a:rPr>
                <a:t>-</a:t>
              </a:r>
              <a:endParaRPr lang="en-US" sz="3200">
                <a:solidFill>
                  <a:srgbClr val="404040"/>
                </a:solidFill>
              </a:endParaRPr>
            </a:p>
          </p:txBody>
        </p:sp>
        <p:sp>
          <p:nvSpPr>
            <p:cNvPr id="54290" name="Rectangle 11"/>
            <p:cNvSpPr>
              <a:spLocks noChangeArrowheads="1"/>
            </p:cNvSpPr>
            <p:nvPr/>
          </p:nvSpPr>
          <p:spPr bwMode="auto">
            <a:xfrm>
              <a:off x="1327439" y="5380068"/>
              <a:ext cx="430394" cy="1767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0" name="TextBox 19"/>
          <p:cNvSpPr txBox="1"/>
          <p:nvPr/>
        </p:nvSpPr>
        <p:spPr>
          <a:xfrm>
            <a:off x="8175591" y="750563"/>
            <a:ext cx="816299" cy="369332"/>
          </a:xfrm>
          <a:prstGeom prst="rect">
            <a:avLst/>
          </a:prstGeom>
          <a:noFill/>
        </p:spPr>
        <p:txBody>
          <a:bodyPr wrap="none" rtlCol="0">
            <a:spAutoFit/>
          </a:bodyPr>
          <a:lstStyle/>
          <a:p>
            <a:r>
              <a:rPr lang="en-US" dirty="0" smtClean="0"/>
              <a:t>R. Holt</a:t>
            </a:r>
            <a:endParaRPr lang="en-US" dirty="0"/>
          </a:p>
        </p:txBody>
      </p:sp>
      <p:sp>
        <p:nvSpPr>
          <p:cNvPr id="2" name="Date Placeholder 1"/>
          <p:cNvSpPr>
            <a:spLocks noGrp="1"/>
          </p:cNvSpPr>
          <p:nvPr>
            <p:ph type="dt" sz="half" idx="10"/>
          </p:nvPr>
        </p:nvSpPr>
        <p:spPr/>
        <p:txBody>
          <a:bodyPr/>
          <a:lstStyle/>
          <a:p>
            <a:r>
              <a:rPr lang="en-US" smtClean="0"/>
              <a:t>6/22/15</a:t>
            </a:r>
            <a:endParaRPr lang="en-US"/>
          </a:p>
        </p:txBody>
      </p:sp>
    </p:spTree>
    <p:extLst>
      <p:ext uri="{BB962C8B-B14F-4D97-AF65-F5344CB8AC3E}">
        <p14:creationId xmlns:p14="http://schemas.microsoft.com/office/powerpoint/2010/main" val="15866380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525"/>
            <a:ext cx="8229600" cy="1374043"/>
          </a:xfrm>
        </p:spPr>
        <p:txBody>
          <a:bodyPr>
            <a:normAutofit/>
          </a:bodyPr>
          <a:lstStyle/>
          <a:p>
            <a:r>
              <a:rPr lang="en-US" sz="4000" dirty="0" smtClean="0"/>
              <a:t>Probe-3:  </a:t>
            </a:r>
            <a:r>
              <a:rPr lang="en-US" sz="4000" dirty="0" err="1" smtClean="0"/>
              <a:t>Drell</a:t>
            </a:r>
            <a:r>
              <a:rPr lang="en-US" sz="4000" dirty="0" smtClean="0"/>
              <a:t>-Yan Like</a:t>
            </a:r>
            <a:br>
              <a:rPr lang="en-US" sz="4000" dirty="0" smtClean="0"/>
            </a:br>
            <a:r>
              <a:rPr lang="en-US" sz="2400" dirty="0" smtClean="0">
                <a:solidFill>
                  <a:srgbClr val="0000FF"/>
                </a:solidFill>
              </a:rPr>
              <a:t>sensitive to both prompt and long-lived decay </a:t>
            </a:r>
            <a:endParaRPr lang="en-US" sz="2400" dirty="0">
              <a:solidFill>
                <a:srgbClr val="0000FF"/>
              </a:solidFill>
            </a:endParaRPr>
          </a:p>
        </p:txBody>
      </p:sp>
      <p:pic>
        <p:nvPicPr>
          <p:cNvPr id="5" name="Picture 4" descr="dark-produ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70" y="1635843"/>
            <a:ext cx="2540000" cy="1384300"/>
          </a:xfrm>
          <a:prstGeom prst="rect">
            <a:avLst/>
          </a:prstGeom>
        </p:spPr>
      </p:pic>
      <p:pic>
        <p:nvPicPr>
          <p:cNvPr id="6" name="Picture 5" descr="dark-deca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65" y="1635843"/>
            <a:ext cx="2603500" cy="139700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09785" y="3593304"/>
            <a:ext cx="3704447" cy="534538"/>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309785" y="4523468"/>
            <a:ext cx="3765949" cy="636334"/>
          </a:xfrm>
          <a:prstGeom prst="rect">
            <a:avLst/>
          </a:prstGeom>
          <a:noFill/>
          <a:ln>
            <a:noFill/>
          </a:ln>
        </p:spPr>
      </p:pic>
      <p:pic>
        <p:nvPicPr>
          <p:cNvPr id="10" name="Picture 9" descr="darkphoton-branchingrati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935" y="3129917"/>
            <a:ext cx="4293132" cy="2687618"/>
          </a:xfrm>
          <a:prstGeom prst="rect">
            <a:avLst/>
          </a:prstGeom>
        </p:spPr>
      </p:pic>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9" name="Slide Number Placeholder 8"/>
          <p:cNvSpPr>
            <a:spLocks noGrp="1"/>
          </p:cNvSpPr>
          <p:nvPr>
            <p:ph type="sldNum" sz="quarter" idx="12"/>
          </p:nvPr>
        </p:nvSpPr>
        <p:spPr/>
        <p:txBody>
          <a:bodyPr/>
          <a:lstStyle/>
          <a:p>
            <a:fld id="{FDF11ADB-F2B4-B440-90F7-EFE6CCCD4892}" type="slidenum">
              <a:rPr lang="en-US" smtClean="0"/>
              <a:t>37</a:t>
            </a:fld>
            <a:endParaRPr lang="en-US"/>
          </a:p>
        </p:txBody>
      </p:sp>
    </p:spTree>
    <p:extLst>
      <p:ext uri="{BB962C8B-B14F-4D97-AF65-F5344CB8AC3E}">
        <p14:creationId xmlns:p14="http://schemas.microsoft.com/office/powerpoint/2010/main" val="31779774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63" y="278320"/>
            <a:ext cx="2763257" cy="1143000"/>
          </a:xfrm>
        </p:spPr>
        <p:txBody>
          <a:bodyPr/>
          <a:lstStyle/>
          <a:p>
            <a:r>
              <a:rPr lang="en-US" dirty="0" smtClean="0"/>
              <a:t>Higgs!</a:t>
            </a:r>
            <a:endParaRPr lang="en-US" dirty="0"/>
          </a:p>
        </p:txBody>
      </p:sp>
      <p:sp>
        <p:nvSpPr>
          <p:cNvPr id="3" name="Content Placeholder 2"/>
          <p:cNvSpPr>
            <a:spLocks noGrp="1"/>
          </p:cNvSpPr>
          <p:nvPr>
            <p:ph idx="1"/>
          </p:nvPr>
        </p:nvSpPr>
        <p:spPr>
          <a:xfrm>
            <a:off x="457200" y="1928737"/>
            <a:ext cx="2515935" cy="3527004"/>
          </a:xfrm>
        </p:spPr>
        <p:txBody>
          <a:bodyPr>
            <a:normAutofit fontScale="77500" lnSpcReduction="20000"/>
          </a:bodyPr>
          <a:lstStyle/>
          <a:p>
            <a:r>
              <a:rPr lang="en-US" dirty="0" smtClean="0"/>
              <a:t>The only scalar in the SM</a:t>
            </a:r>
          </a:p>
          <a:p>
            <a:endParaRPr lang="en-US" dirty="0" smtClean="0"/>
          </a:p>
          <a:p>
            <a:r>
              <a:rPr lang="en-US" dirty="0" smtClean="0"/>
              <a:t>Couples strongly with mass</a:t>
            </a:r>
          </a:p>
          <a:p>
            <a:endParaRPr lang="en-US" dirty="0" smtClean="0"/>
          </a:p>
          <a:p>
            <a:r>
              <a:rPr lang="en-US" dirty="0" smtClean="0"/>
              <a:t>High potential portal to dark sector </a:t>
            </a:r>
          </a:p>
        </p:txBody>
      </p:sp>
      <p:pic>
        <p:nvPicPr>
          <p:cNvPr id="5" name="Picture 4"/>
          <p:cNvPicPr>
            <a:picLocks noChangeAspect="1"/>
          </p:cNvPicPr>
          <p:nvPr/>
        </p:nvPicPr>
        <p:blipFill>
          <a:blip r:embed="rId2"/>
          <a:stretch>
            <a:fillRect/>
          </a:stretch>
        </p:blipFill>
        <p:spPr>
          <a:xfrm>
            <a:off x="3044788" y="462986"/>
            <a:ext cx="5454366" cy="1234200"/>
          </a:xfrm>
          <a:prstGeom prst="rect">
            <a:avLst/>
          </a:prstGeom>
        </p:spPr>
      </p:pic>
      <p:pic>
        <p:nvPicPr>
          <p:cNvPr id="6" name="Picture 5"/>
          <p:cNvPicPr>
            <a:picLocks noChangeAspect="1"/>
          </p:cNvPicPr>
          <p:nvPr/>
        </p:nvPicPr>
        <p:blipFill>
          <a:blip r:embed="rId3"/>
          <a:stretch>
            <a:fillRect/>
          </a:stretch>
        </p:blipFill>
        <p:spPr>
          <a:xfrm>
            <a:off x="3849903" y="1928737"/>
            <a:ext cx="3696722" cy="936394"/>
          </a:xfrm>
          <a:prstGeom prst="rect">
            <a:avLst/>
          </a:prstGeom>
        </p:spPr>
      </p:pic>
      <p:sp>
        <p:nvSpPr>
          <p:cNvPr id="7" name="TextBox 6"/>
          <p:cNvSpPr txBox="1"/>
          <p:nvPr/>
        </p:nvSpPr>
        <p:spPr>
          <a:xfrm>
            <a:off x="8222867" y="93654"/>
            <a:ext cx="568786" cy="369332"/>
          </a:xfrm>
          <a:prstGeom prst="rect">
            <a:avLst/>
          </a:prstGeom>
          <a:noFill/>
        </p:spPr>
        <p:txBody>
          <a:bodyPr wrap="none" rtlCol="0">
            <a:spAutoFit/>
          </a:bodyPr>
          <a:lstStyle/>
          <a:p>
            <a:r>
              <a:rPr lang="en-US" dirty="0" smtClean="0"/>
              <a:t>PPG</a:t>
            </a:r>
            <a:endParaRPr lang="en-US" dirty="0"/>
          </a:p>
        </p:txBody>
      </p:sp>
      <p:sp>
        <p:nvSpPr>
          <p:cNvPr id="8" name="Date Placeholder 7"/>
          <p:cNvSpPr>
            <a:spLocks noGrp="1"/>
          </p:cNvSpPr>
          <p:nvPr>
            <p:ph type="dt" sz="half" idx="10"/>
          </p:nvPr>
        </p:nvSpPr>
        <p:spPr/>
        <p:txBody>
          <a:bodyPr/>
          <a:lstStyle/>
          <a:p>
            <a:r>
              <a:rPr lang="en-US" smtClean="0"/>
              <a:t>6/22/15</a:t>
            </a:r>
            <a:endParaRPr lang="en-US"/>
          </a:p>
        </p:txBody>
      </p:sp>
      <p:sp>
        <p:nvSpPr>
          <p:cNvPr id="9" name="Footer Placeholder 8"/>
          <p:cNvSpPr>
            <a:spLocks noGrp="1"/>
          </p:cNvSpPr>
          <p:nvPr>
            <p:ph type="ftr" sz="quarter" idx="11"/>
          </p:nvPr>
        </p:nvSpPr>
        <p:spPr/>
        <p:txBody>
          <a:bodyPr/>
          <a:lstStyle/>
          <a:p>
            <a:r>
              <a:rPr lang="en-US" smtClean="0"/>
              <a:t>Ming Liu, Dark Photons &amp; Dark Higgs Search @Fermilab</a:t>
            </a:r>
            <a:endParaRPr lang="en-US"/>
          </a:p>
        </p:txBody>
      </p:sp>
      <p:sp>
        <p:nvSpPr>
          <p:cNvPr id="10" name="Slide Number Placeholder 9"/>
          <p:cNvSpPr>
            <a:spLocks noGrp="1"/>
          </p:cNvSpPr>
          <p:nvPr>
            <p:ph type="sldNum" sz="quarter" idx="12"/>
          </p:nvPr>
        </p:nvSpPr>
        <p:spPr/>
        <p:txBody>
          <a:bodyPr/>
          <a:lstStyle/>
          <a:p>
            <a:fld id="{FDF11ADB-F2B4-B440-90F7-EFE6CCCD4892}" type="slidenum">
              <a:rPr lang="en-US" smtClean="0"/>
              <a:t>38</a:t>
            </a:fld>
            <a:endParaRPr lang="en-US"/>
          </a:p>
        </p:txBody>
      </p:sp>
      <p:pic>
        <p:nvPicPr>
          <p:cNvPr id="11" name="Picture 10"/>
          <p:cNvPicPr>
            <a:picLocks noChangeAspect="1"/>
          </p:cNvPicPr>
          <p:nvPr/>
        </p:nvPicPr>
        <p:blipFill>
          <a:blip r:embed="rId4"/>
          <a:stretch>
            <a:fillRect/>
          </a:stretch>
        </p:blipFill>
        <p:spPr>
          <a:xfrm>
            <a:off x="3890930" y="2977841"/>
            <a:ext cx="4608224" cy="3456168"/>
          </a:xfrm>
          <a:prstGeom prst="rect">
            <a:avLst/>
          </a:prstGeom>
        </p:spPr>
      </p:pic>
    </p:spTree>
    <p:extLst>
      <p:ext uri="{BB962C8B-B14F-4D97-AF65-F5344CB8AC3E}">
        <p14:creationId xmlns:p14="http://schemas.microsoft.com/office/powerpoint/2010/main" val="25485236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511"/>
            <a:ext cx="8458200" cy="1385446"/>
          </a:xfrm>
        </p:spPr>
        <p:txBody>
          <a:bodyPr>
            <a:noAutofit/>
          </a:bodyPr>
          <a:lstStyle/>
          <a:p>
            <a:pPr>
              <a:defRPr/>
            </a:pPr>
            <a:r>
              <a:rPr lang="en-US" sz="3200" dirty="0" smtClean="0"/>
              <a:t>E906 </a:t>
            </a:r>
            <a:r>
              <a:rPr lang="en-US" sz="3200" dirty="0" err="1" smtClean="0"/>
              <a:t>Drell</a:t>
            </a:r>
            <a:r>
              <a:rPr lang="en-US" sz="3200" dirty="0"/>
              <a:t>-Yan </a:t>
            </a:r>
            <a:r>
              <a:rPr lang="en-US" sz="3200" dirty="0" smtClean="0"/>
              <a:t>Measurements in </a:t>
            </a:r>
            <a:r>
              <a:rPr lang="en-US" sz="3200" dirty="0" err="1" smtClean="0"/>
              <a:t>p+A</a:t>
            </a:r>
            <a:r>
              <a:rPr lang="en-US" sz="3200" dirty="0" smtClean="0"/>
              <a:t> Collisions </a:t>
            </a:r>
            <a:r>
              <a:rPr lang="en-US" sz="3200" dirty="0"/>
              <a:t/>
            </a:r>
            <a:br>
              <a:rPr lang="en-US" sz="3200" dirty="0"/>
            </a:br>
            <a:r>
              <a:rPr lang="en-US" sz="2400" dirty="0" smtClean="0">
                <a:solidFill>
                  <a:srgbClr val="0000FF"/>
                </a:solidFill>
              </a:rPr>
              <a:t>Thin targets </a:t>
            </a:r>
            <a:r>
              <a:rPr lang="en-US" sz="2400" dirty="0">
                <a:solidFill>
                  <a:srgbClr val="0000FF"/>
                </a:solidFill>
              </a:rPr>
              <a:t>(10-20% </a:t>
            </a:r>
            <a:r>
              <a:rPr lang="en-US" sz="2400" dirty="0" err="1">
                <a:solidFill>
                  <a:srgbClr val="0000FF"/>
                </a:solidFill>
              </a:rPr>
              <a:t>λ</a:t>
            </a:r>
            <a:r>
              <a:rPr lang="en-US" sz="2400" baseline="-25000" dirty="0" err="1">
                <a:solidFill>
                  <a:srgbClr val="0000FF"/>
                </a:solidFill>
              </a:rPr>
              <a:t>I</a:t>
            </a:r>
            <a:r>
              <a:rPr lang="en-US" sz="2400" baseline="-25000" dirty="0">
                <a:solidFill>
                  <a:srgbClr val="0000FF"/>
                </a:solidFill>
              </a:rPr>
              <a:t> </a:t>
            </a:r>
            <a:r>
              <a:rPr lang="en-US" sz="2400" dirty="0" smtClean="0">
                <a:solidFill>
                  <a:srgbClr val="0000FF"/>
                </a:solidFill>
              </a:rPr>
              <a:t>): H, </a:t>
            </a:r>
            <a:r>
              <a:rPr lang="en-US" sz="2400" dirty="0">
                <a:solidFill>
                  <a:srgbClr val="0000FF"/>
                </a:solidFill>
              </a:rPr>
              <a:t>D</a:t>
            </a:r>
            <a:r>
              <a:rPr lang="en-US" sz="2400" dirty="0" smtClean="0">
                <a:solidFill>
                  <a:srgbClr val="0000FF"/>
                </a:solidFill>
              </a:rPr>
              <a:t>, C, Fe, W </a:t>
            </a:r>
            <a:endParaRPr lang="en-US" sz="2400" dirty="0">
              <a:solidFill>
                <a:srgbClr val="0000FF"/>
              </a:solidFill>
            </a:endParaRPr>
          </a:p>
        </p:txBody>
      </p:sp>
      <p:sp>
        <p:nvSpPr>
          <p:cNvPr id="28675" name="Footer Placeholder 2"/>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dirty="0"/>
          </a:p>
        </p:txBody>
      </p:sp>
      <p:sp>
        <p:nvSpPr>
          <p:cNvPr id="28676" name="Slide Number Placeholder 3"/>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43BEABEE-1343-3A43-AB4E-A4765959DD7F}" type="slidenum">
              <a:rPr lang="en-US" smtClean="0"/>
              <a:pPr>
                <a:defRPr/>
              </a:pPr>
              <a:t>39</a:t>
            </a:fld>
            <a:endParaRPr lang="en-US" smtClean="0"/>
          </a:p>
        </p:txBody>
      </p:sp>
      <p:pic>
        <p:nvPicPr>
          <p:cNvPr id="47111" name="Picture 4" descr="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29" y="1485321"/>
            <a:ext cx="3080604" cy="219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3"/>
          <p:cNvPicPr>
            <a:picLocks noChangeAspect="1" noChangeArrowheads="1"/>
          </p:cNvPicPr>
          <p:nvPr/>
        </p:nvPicPr>
        <p:blipFill>
          <a:blip r:embed="rId4">
            <a:extLst>
              <a:ext uri="{28A0092B-C50C-407E-A947-70E740481C1C}">
                <a14:useLocalDpi xmlns:a14="http://schemas.microsoft.com/office/drawing/2010/main" val="0"/>
              </a:ext>
            </a:extLst>
          </a:blip>
          <a:srcRect r="79178"/>
          <a:stretch>
            <a:fillRect/>
          </a:stretch>
        </p:blipFill>
        <p:spPr bwMode="auto">
          <a:xfrm>
            <a:off x="7289791" y="1746037"/>
            <a:ext cx="720379" cy="4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stretch>
            <a:fillRect/>
          </a:stretch>
        </p:blipFill>
        <p:spPr>
          <a:xfrm>
            <a:off x="5116683" y="1485321"/>
            <a:ext cx="3570117" cy="4871029"/>
          </a:xfrm>
          <a:prstGeom prst="rect">
            <a:avLst/>
          </a:prstGeom>
        </p:spPr>
      </p:pic>
      <p:grpSp>
        <p:nvGrpSpPr>
          <p:cNvPr id="4" name="Group 3"/>
          <p:cNvGrpSpPr/>
          <p:nvPr/>
        </p:nvGrpSpPr>
        <p:grpSpPr>
          <a:xfrm>
            <a:off x="688684" y="3821657"/>
            <a:ext cx="3906561" cy="2534695"/>
            <a:chOff x="586624" y="3901037"/>
            <a:chExt cx="3906561" cy="2534695"/>
          </a:xfrm>
        </p:grpSpPr>
        <p:pic>
          <p:nvPicPr>
            <p:cNvPr id="15" name="Picture 14" descr="mass_fit_dump.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624" y="3901037"/>
              <a:ext cx="3906561" cy="2534695"/>
            </a:xfrm>
            <a:prstGeom prst="rect">
              <a:avLst/>
            </a:prstGeom>
          </p:spPr>
        </p:pic>
        <p:sp>
          <p:nvSpPr>
            <p:cNvPr id="3" name="Rectangle 2"/>
            <p:cNvSpPr/>
            <p:nvPr/>
          </p:nvSpPr>
          <p:spPr>
            <a:xfrm>
              <a:off x="2830683" y="4193808"/>
              <a:ext cx="1410341" cy="1200329"/>
            </a:xfrm>
            <a:prstGeom prst="rect">
              <a:avLst/>
            </a:prstGeom>
          </p:spPr>
          <p:txBody>
            <a:bodyPr wrap="square">
              <a:spAutoFit/>
            </a:bodyPr>
            <a:lstStyle/>
            <a:p>
              <a:pPr marL="285750" indent="-285750">
                <a:buFontTx/>
                <a:buChar char="-"/>
              </a:pPr>
              <a:r>
                <a:rPr lang="en-US" dirty="0" smtClean="0">
                  <a:solidFill>
                    <a:srgbClr val="FF0000"/>
                  </a:solidFill>
                </a:rPr>
                <a:t>J/Psi</a:t>
              </a:r>
            </a:p>
            <a:p>
              <a:pPr marL="285750" indent="-285750">
                <a:buFontTx/>
                <a:buChar char="-"/>
              </a:pPr>
              <a:r>
                <a:rPr lang="en-US" dirty="0" smtClean="0">
                  <a:solidFill>
                    <a:srgbClr val="FF0000"/>
                  </a:solidFill>
                </a:rPr>
                <a:t>Psi’</a:t>
              </a:r>
            </a:p>
            <a:p>
              <a:pPr marL="285750" indent="-285750">
                <a:buFontTx/>
                <a:buChar char="-"/>
              </a:pPr>
              <a:r>
                <a:rPr lang="en-US" dirty="0" err="1" smtClean="0">
                  <a:solidFill>
                    <a:srgbClr val="FF00FF"/>
                  </a:solidFill>
                </a:rPr>
                <a:t>Drell</a:t>
              </a:r>
              <a:r>
                <a:rPr lang="en-US" dirty="0" smtClean="0">
                  <a:solidFill>
                    <a:srgbClr val="FF00FF"/>
                  </a:solidFill>
                </a:rPr>
                <a:t>-Yan</a:t>
              </a:r>
            </a:p>
            <a:p>
              <a:pPr marL="285750" indent="-285750">
                <a:buFontTx/>
                <a:buChar char="-"/>
              </a:pPr>
              <a:r>
                <a:rPr lang="en-US" dirty="0" err="1" smtClean="0"/>
                <a:t>Rndm</a:t>
              </a:r>
              <a:endParaRPr lang="en-US" dirty="0" smtClean="0"/>
            </a:p>
          </p:txBody>
        </p:sp>
      </p:grpSp>
      <p:sp>
        <p:nvSpPr>
          <p:cNvPr id="5" name="Date Placeholder 4"/>
          <p:cNvSpPr>
            <a:spLocks noGrp="1"/>
          </p:cNvSpPr>
          <p:nvPr>
            <p:ph type="dt" sz="half" idx="10"/>
          </p:nvPr>
        </p:nvSpPr>
        <p:spPr/>
        <p:txBody>
          <a:bodyPr/>
          <a:lstStyle/>
          <a:p>
            <a:r>
              <a:rPr lang="en-US" smtClean="0"/>
              <a:t>6/22/15</a:t>
            </a:r>
            <a:endParaRPr lang="en-US"/>
          </a:p>
        </p:txBody>
      </p:sp>
    </p:spTree>
    <p:extLst>
      <p:ext uri="{BB962C8B-B14F-4D97-AF65-F5344CB8AC3E}">
        <p14:creationId xmlns:p14="http://schemas.microsoft.com/office/powerpoint/2010/main" val="16754992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19" y="31642"/>
            <a:ext cx="5733174" cy="800902"/>
          </a:xfrm>
        </p:spPr>
        <p:txBody>
          <a:bodyPr>
            <a:normAutofit/>
          </a:bodyPr>
          <a:lstStyle/>
          <a:p>
            <a:r>
              <a:rPr lang="en-US" dirty="0" smtClean="0"/>
              <a:t>Dark Particles?</a:t>
            </a:r>
            <a:endParaRPr lang="en-US" dirty="0"/>
          </a:p>
        </p:txBody>
      </p:sp>
      <p:sp>
        <p:nvSpPr>
          <p:cNvPr id="3" name="Content Placeholder 2"/>
          <p:cNvSpPr>
            <a:spLocks noGrp="1"/>
          </p:cNvSpPr>
          <p:nvPr>
            <p:ph idx="1"/>
          </p:nvPr>
        </p:nvSpPr>
        <p:spPr>
          <a:xfrm>
            <a:off x="125419" y="930050"/>
            <a:ext cx="4683064" cy="5284392"/>
          </a:xfrm>
        </p:spPr>
        <p:txBody>
          <a:bodyPr>
            <a:normAutofit fontScale="55000" lnSpcReduction="20000"/>
          </a:bodyPr>
          <a:lstStyle/>
          <a:p>
            <a:r>
              <a:rPr lang="en-US" dirty="0" smtClean="0">
                <a:solidFill>
                  <a:srgbClr val="0000FF"/>
                </a:solidFill>
              </a:rPr>
              <a:t>WIMP being excluded?</a:t>
            </a:r>
          </a:p>
          <a:p>
            <a:endParaRPr lang="en-US" dirty="0"/>
          </a:p>
          <a:p>
            <a:endParaRPr lang="en-US" dirty="0" smtClean="0">
              <a:solidFill>
                <a:srgbClr val="0000FF"/>
              </a:solidFill>
            </a:endParaRPr>
          </a:p>
          <a:p>
            <a:endParaRPr lang="en-US" dirty="0"/>
          </a:p>
          <a:p>
            <a:endParaRPr lang="en-US" dirty="0" smtClean="0">
              <a:solidFill>
                <a:srgbClr val="0000FF"/>
              </a:solidFill>
            </a:endParaRPr>
          </a:p>
          <a:p>
            <a:endParaRPr lang="en-US" dirty="0" smtClean="0">
              <a:solidFill>
                <a:srgbClr val="0000FF"/>
              </a:solidFill>
            </a:endParaRPr>
          </a:p>
          <a:p>
            <a:r>
              <a:rPr lang="en-US" dirty="0" smtClean="0">
                <a:solidFill>
                  <a:srgbClr val="0000FF"/>
                </a:solidFill>
              </a:rPr>
              <a:t>Recent </a:t>
            </a:r>
            <a:r>
              <a:rPr lang="en-US" dirty="0" smtClean="0">
                <a:solidFill>
                  <a:srgbClr val="0000FF"/>
                </a:solidFill>
              </a:rPr>
              <a:t>anomalies observed by satellite and terrestrial experiments have motivated dark matter models introducing a new sector with a ‘dark’ force. </a:t>
            </a:r>
          </a:p>
          <a:p>
            <a:endParaRPr lang="en-US" dirty="0" smtClean="0">
              <a:solidFill>
                <a:srgbClr val="0000FF"/>
              </a:solidFill>
            </a:endParaRPr>
          </a:p>
          <a:p>
            <a:pPr marL="0" indent="0">
              <a:buNone/>
            </a:pPr>
            <a:r>
              <a:rPr lang="en-US" i="1" dirty="0" smtClean="0">
                <a:solidFill>
                  <a:srgbClr val="FF0000"/>
                </a:solidFill>
              </a:rPr>
              <a:t>   </a:t>
            </a:r>
            <a:r>
              <a:rPr lang="en-US" b="1" i="1" dirty="0" smtClean="0">
                <a:solidFill>
                  <a:srgbClr val="FF0000"/>
                </a:solidFill>
              </a:rPr>
              <a:t>Low </a:t>
            </a:r>
            <a:r>
              <a:rPr lang="en-US" b="1" i="1" dirty="0" smtClean="0">
                <a:solidFill>
                  <a:srgbClr val="FF0000"/>
                </a:solidFill>
              </a:rPr>
              <a:t>mass </a:t>
            </a:r>
            <a:r>
              <a:rPr lang="en-US" b="1" i="1" dirty="0" smtClean="0">
                <a:solidFill>
                  <a:srgbClr val="FF0000"/>
                </a:solidFill>
              </a:rPr>
              <a:t>weakly-</a:t>
            </a:r>
            <a:r>
              <a:rPr lang="en-US" b="1" i="1" dirty="0" smtClean="0">
                <a:solidFill>
                  <a:srgbClr val="FF0000"/>
                </a:solidFill>
              </a:rPr>
              <a:t>interacting </a:t>
            </a:r>
            <a:r>
              <a:rPr lang="en-US" b="1" i="1" dirty="0" smtClean="0">
                <a:solidFill>
                  <a:srgbClr val="FF0000"/>
                </a:solidFill>
              </a:rPr>
              <a:t>“dark</a:t>
            </a:r>
            <a:r>
              <a:rPr lang="en-US" b="1" i="1" dirty="0">
                <a:solidFill>
                  <a:srgbClr val="FF0000"/>
                </a:solidFill>
              </a:rPr>
              <a:t> </a:t>
            </a:r>
            <a:r>
              <a:rPr lang="en-US" b="1" i="1" dirty="0" smtClean="0">
                <a:solidFill>
                  <a:srgbClr val="FF0000"/>
                </a:solidFill>
              </a:rPr>
              <a:t>particles”</a:t>
            </a:r>
          </a:p>
          <a:p>
            <a:pPr marL="0" indent="0">
              <a:buNone/>
            </a:pPr>
            <a:r>
              <a:rPr lang="en-US" b="1" i="1" dirty="0">
                <a:solidFill>
                  <a:srgbClr val="FF0000"/>
                </a:solidFill>
              </a:rPr>
              <a:t>  </a:t>
            </a:r>
            <a:r>
              <a:rPr lang="en-US" b="1" i="1" dirty="0" smtClean="0">
                <a:solidFill>
                  <a:srgbClr val="FF0000"/>
                </a:solidFill>
              </a:rPr>
              <a:t> become very interesting!</a:t>
            </a:r>
            <a:endParaRPr lang="en-US" b="1" i="1" dirty="0" smtClean="0">
              <a:solidFill>
                <a:srgbClr val="FF0000"/>
              </a:solidFill>
            </a:endParaRPr>
          </a:p>
          <a:p>
            <a:pPr marL="0" indent="0">
              <a:buNone/>
            </a:pPr>
            <a:r>
              <a:rPr lang="en-US" dirty="0"/>
              <a:t> </a:t>
            </a:r>
            <a:r>
              <a:rPr lang="en-US" dirty="0" smtClean="0"/>
              <a:t>     </a:t>
            </a:r>
            <a:r>
              <a:rPr lang="en-US" dirty="0" smtClean="0">
                <a:solidFill>
                  <a:srgbClr val="0000FF"/>
                </a:solidFill>
              </a:rPr>
              <a:t>     </a:t>
            </a:r>
            <a:r>
              <a:rPr lang="en-US" dirty="0" smtClean="0">
                <a:solidFill>
                  <a:schemeClr val="tx1"/>
                </a:solidFill>
              </a:rPr>
              <a:t>Mass:  </a:t>
            </a:r>
            <a:r>
              <a:rPr lang="en-US" i="1" dirty="0" smtClean="0">
                <a:solidFill>
                  <a:schemeClr val="tx1"/>
                </a:solidFill>
              </a:rPr>
              <a:t>O(MeV ~ </a:t>
            </a:r>
            <a:r>
              <a:rPr lang="en-US" i="1" dirty="0" err="1" smtClean="0">
                <a:solidFill>
                  <a:schemeClr val="tx1"/>
                </a:solidFill>
              </a:rPr>
              <a:t>GeV</a:t>
            </a:r>
            <a:r>
              <a:rPr lang="en-US" i="1" dirty="0" smtClean="0">
                <a:solidFill>
                  <a:schemeClr val="tx1"/>
                </a:solidFill>
              </a:rPr>
              <a:t>)</a:t>
            </a:r>
          </a:p>
          <a:p>
            <a:pPr marL="0" indent="0">
              <a:buNone/>
            </a:pPr>
            <a:endParaRPr lang="en-US" dirty="0" smtClean="0">
              <a:solidFill>
                <a:srgbClr val="0000FF"/>
              </a:solidFill>
            </a:endParaRPr>
          </a:p>
          <a:p>
            <a:pPr marL="285750" indent="-285750">
              <a:buFont typeface="Arial" pitchFamily="34" charset="0"/>
              <a:buChar char="•"/>
            </a:pPr>
            <a:r>
              <a:rPr lang="en-US" dirty="0" smtClean="0">
                <a:solidFill>
                  <a:srgbClr val="0000FF"/>
                </a:solidFill>
              </a:rPr>
              <a:t>In particular, </a:t>
            </a:r>
            <a:r>
              <a:rPr lang="en-US" dirty="0" smtClean="0">
                <a:solidFill>
                  <a:srgbClr val="0000FF"/>
                </a:solidFill>
              </a:rPr>
              <a:t>high</a:t>
            </a:r>
            <a:r>
              <a:rPr lang="en-US" dirty="0" smtClean="0">
                <a:solidFill>
                  <a:srgbClr val="0000FF"/>
                </a:solidFill>
              </a:rPr>
              <a:t>-intensity colliders (B-factories) and fixed target experiments </a:t>
            </a:r>
            <a:r>
              <a:rPr lang="en-US" dirty="0" smtClean="0">
                <a:solidFill>
                  <a:srgbClr val="0000FF"/>
                </a:solidFill>
              </a:rPr>
              <a:t>(</a:t>
            </a:r>
            <a:r>
              <a:rPr lang="en-US" dirty="0" err="1" smtClean="0">
                <a:solidFill>
                  <a:srgbClr val="0000FF"/>
                </a:solidFill>
              </a:rPr>
              <a:t>Fermilab</a:t>
            </a:r>
            <a:r>
              <a:rPr lang="en-US" dirty="0" smtClean="0">
                <a:solidFill>
                  <a:srgbClr val="0000FF"/>
                </a:solidFill>
              </a:rPr>
              <a:t>, </a:t>
            </a:r>
            <a:r>
              <a:rPr lang="en-US" dirty="0" err="1" smtClean="0">
                <a:solidFill>
                  <a:srgbClr val="0000FF"/>
                </a:solidFill>
              </a:rPr>
              <a:t>JLab</a:t>
            </a:r>
            <a:r>
              <a:rPr lang="en-US" dirty="0" smtClean="0">
                <a:solidFill>
                  <a:srgbClr val="0000FF"/>
                </a:solidFill>
              </a:rPr>
              <a:t>, LHC) </a:t>
            </a:r>
            <a:r>
              <a:rPr lang="en-US" dirty="0" smtClean="0">
                <a:solidFill>
                  <a:srgbClr val="0000FF"/>
                </a:solidFill>
              </a:rPr>
              <a:t>offer an ideal environment to probe these new ideas.</a:t>
            </a:r>
          </a:p>
        </p:txBody>
      </p:sp>
      <p:pic>
        <p:nvPicPr>
          <p:cNvPr id="4" name="Picture 3"/>
          <p:cNvPicPr>
            <a:picLocks noChangeAspect="1"/>
          </p:cNvPicPr>
          <p:nvPr/>
        </p:nvPicPr>
        <p:blipFill>
          <a:blip r:embed="rId2"/>
          <a:stretch>
            <a:fillRect/>
          </a:stretch>
        </p:blipFill>
        <p:spPr>
          <a:xfrm>
            <a:off x="5210773" y="3677862"/>
            <a:ext cx="3476027" cy="2746061"/>
          </a:xfrm>
          <a:prstGeom prst="rect">
            <a:avLst/>
          </a:prstGeom>
        </p:spPr>
      </p:pic>
      <p:sp>
        <p:nvSpPr>
          <p:cNvPr id="7" name="Rectangle 6"/>
          <p:cNvSpPr/>
          <p:nvPr/>
        </p:nvSpPr>
        <p:spPr>
          <a:xfrm>
            <a:off x="7041931" y="3394623"/>
            <a:ext cx="1767489" cy="276999"/>
          </a:xfrm>
          <a:prstGeom prst="rect">
            <a:avLst/>
          </a:prstGeom>
        </p:spPr>
        <p:txBody>
          <a:bodyPr wrap="square">
            <a:spAutoFit/>
          </a:bodyPr>
          <a:lstStyle/>
          <a:p>
            <a:r>
              <a:rPr lang="hu-HU" sz="1200" b="1" dirty="0" smtClean="0"/>
              <a:t>PLR </a:t>
            </a:r>
            <a:r>
              <a:rPr lang="hu-HU" sz="1200" b="1" dirty="0"/>
              <a:t>110, 141102 (</a:t>
            </a:r>
            <a:r>
              <a:rPr lang="hu-HU" sz="1200" b="1" dirty="0" smtClean="0"/>
              <a:t>2013) </a:t>
            </a:r>
            <a:endParaRPr lang="en-US" sz="1200" dirty="0"/>
          </a:p>
        </p:txBody>
      </p:sp>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96" y="2968845"/>
            <a:ext cx="1739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10"/>
          </p:nvPr>
        </p:nvSpPr>
        <p:spPr/>
        <p:txBody>
          <a:bodyPr/>
          <a:lstStyle/>
          <a:p>
            <a:r>
              <a:rPr lang="en-US" smtClean="0"/>
              <a:t>6/22/15</a:t>
            </a:r>
            <a:endParaRPr lang="en-US"/>
          </a:p>
        </p:txBody>
      </p:sp>
      <p:sp>
        <p:nvSpPr>
          <p:cNvPr id="10" name="Footer Placeholder 9"/>
          <p:cNvSpPr>
            <a:spLocks noGrp="1"/>
          </p:cNvSpPr>
          <p:nvPr>
            <p:ph type="ftr" sz="quarter" idx="11"/>
          </p:nvPr>
        </p:nvSpPr>
        <p:spPr/>
        <p:txBody>
          <a:bodyPr/>
          <a:lstStyle/>
          <a:p>
            <a:r>
              <a:rPr lang="en-US" smtClean="0"/>
              <a:t>Ming Liu, Dark Photons &amp; Dark Higgs Search @Fermilab</a:t>
            </a:r>
            <a:endParaRPr lang="en-US"/>
          </a:p>
        </p:txBody>
      </p:sp>
      <p:sp>
        <p:nvSpPr>
          <p:cNvPr id="11" name="Slide Number Placeholder 10"/>
          <p:cNvSpPr>
            <a:spLocks noGrp="1"/>
          </p:cNvSpPr>
          <p:nvPr>
            <p:ph type="sldNum" sz="quarter" idx="12"/>
          </p:nvPr>
        </p:nvSpPr>
        <p:spPr/>
        <p:txBody>
          <a:bodyPr/>
          <a:lstStyle/>
          <a:p>
            <a:fld id="{FDF11ADB-F2B4-B440-90F7-EFE6CCCD4892}" type="slidenum">
              <a:rPr lang="en-US" smtClean="0"/>
              <a:t>4</a:t>
            </a:fld>
            <a:endParaRPr lang="en-US"/>
          </a:p>
        </p:txBody>
      </p:sp>
      <p:pic>
        <p:nvPicPr>
          <p:cNvPr id="12" name="Picture 11" descr="SMSIPlot.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4616" y="602392"/>
            <a:ext cx="3142184" cy="2356638"/>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56017" y="1622153"/>
            <a:ext cx="4118210" cy="646331"/>
          </a:xfrm>
          <a:prstGeom prst="rect">
            <a:avLst/>
          </a:prstGeom>
          <a:solidFill>
            <a:srgbClr val="FFFF00"/>
          </a:solidFill>
        </p:spPr>
        <p:txBody>
          <a:bodyPr wrap="none" rtlCol="0">
            <a:spAutoFit/>
          </a:bodyPr>
          <a:lstStyle/>
          <a:p>
            <a:r>
              <a:rPr lang="en-US" sz="1200" dirty="0" smtClean="0">
                <a:solidFill>
                  <a:srgbClr val="C00000"/>
                </a:solidFill>
                <a:latin typeface="+mj-lt"/>
              </a:rPr>
              <a:t>Imaginable space for these experiments is rapidly disappearing</a:t>
            </a:r>
          </a:p>
          <a:p>
            <a:r>
              <a:rPr lang="en-US" sz="1200" dirty="0" smtClean="0">
                <a:solidFill>
                  <a:srgbClr val="C00000"/>
                </a:solidFill>
                <a:latin typeface="+mj-lt"/>
              </a:rPr>
              <a:t>the “</a:t>
            </a:r>
            <a:r>
              <a:rPr lang="en-US" sz="1200" dirty="0" smtClean="0">
                <a:solidFill>
                  <a:srgbClr val="C00000"/>
                </a:solidFill>
                <a:latin typeface="+mj-lt"/>
              </a:rPr>
              <a:t>natural” </a:t>
            </a:r>
            <a:r>
              <a:rPr lang="en-US" sz="1200" dirty="0" smtClean="0">
                <a:solidFill>
                  <a:srgbClr val="C00000"/>
                </a:solidFill>
                <a:latin typeface="+mj-lt"/>
              </a:rPr>
              <a:t>theory space is also disappearing.</a:t>
            </a:r>
          </a:p>
          <a:p>
            <a:r>
              <a:rPr lang="en-US" sz="1200" dirty="0" smtClean="0">
                <a:solidFill>
                  <a:srgbClr val="C00000"/>
                </a:solidFill>
                <a:latin typeface="+mj-lt"/>
              </a:rPr>
              <a:t>I like to think that Dark Matter is on solid ground, maybe not!!!</a:t>
            </a:r>
            <a:endParaRPr lang="en-US" sz="1200" dirty="0">
              <a:solidFill>
                <a:srgbClr val="C00000"/>
              </a:solidFill>
              <a:latin typeface="+mj-lt"/>
            </a:endParaRPr>
          </a:p>
        </p:txBody>
      </p:sp>
      <p:sp>
        <p:nvSpPr>
          <p:cNvPr id="14" name="TextBox 13"/>
          <p:cNvSpPr txBox="1"/>
          <p:nvPr/>
        </p:nvSpPr>
        <p:spPr>
          <a:xfrm>
            <a:off x="2850106" y="1131321"/>
            <a:ext cx="2360667" cy="400110"/>
          </a:xfrm>
          <a:prstGeom prst="rect">
            <a:avLst/>
          </a:prstGeom>
          <a:noFill/>
        </p:spPr>
        <p:txBody>
          <a:bodyPr wrap="square" rtlCol="0">
            <a:spAutoFit/>
          </a:bodyPr>
          <a:lstStyle/>
          <a:p>
            <a:r>
              <a:rPr lang="en-US" sz="1000" dirty="0"/>
              <a:t>Montgomery’s talk at CIPANP2015</a:t>
            </a:r>
            <a:endParaRPr lang="en-US" sz="1000" dirty="0" smtClean="0"/>
          </a:p>
          <a:p>
            <a:r>
              <a:rPr lang="en-US" sz="1000" dirty="0" smtClean="0">
                <a:solidFill>
                  <a:srgbClr val="FF0000"/>
                </a:solidFill>
              </a:rPr>
              <a:t>“a vision of nuclear and particle physics”</a:t>
            </a:r>
            <a:endParaRPr lang="en-US" sz="1000" dirty="0">
              <a:solidFill>
                <a:srgbClr val="FF0000"/>
              </a:solidFill>
            </a:endParaRPr>
          </a:p>
        </p:txBody>
      </p:sp>
    </p:spTree>
    <p:extLst>
      <p:ext uri="{BB962C8B-B14F-4D97-AF65-F5344CB8AC3E}">
        <p14:creationId xmlns:p14="http://schemas.microsoft.com/office/powerpoint/2010/main" val="16848853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E906 Run 2 </a:t>
            </a:r>
            <a:r>
              <a:rPr lang="en-US" dirty="0"/>
              <a:t>D</a:t>
            </a:r>
            <a:r>
              <a:rPr lang="en-US" dirty="0" smtClean="0"/>
              <a:t>ata: </a:t>
            </a:r>
            <a:r>
              <a:rPr lang="en-US" dirty="0" err="1" smtClean="0"/>
              <a:t>Dimuon</a:t>
            </a:r>
            <a:r>
              <a:rPr lang="en-US" dirty="0" smtClean="0"/>
              <a:t> Invariant Mass and Reconstructed Z-Vertex</a:t>
            </a:r>
            <a:endParaRPr lang="en-US" dirty="0"/>
          </a:p>
        </p:txBody>
      </p:sp>
      <p:pic>
        <p:nvPicPr>
          <p:cNvPr id="4" name="Picture 3" descr="z_vertex_e906_data.pdf"/>
          <p:cNvPicPr>
            <a:picLocks noChangeAspect="1"/>
          </p:cNvPicPr>
          <p:nvPr/>
        </p:nvPicPr>
        <p:blipFill rotWithShape="1">
          <a:blip r:embed="rId2">
            <a:extLst>
              <a:ext uri="{28A0092B-C50C-407E-A947-70E740481C1C}">
                <a14:useLocalDpi xmlns:a14="http://schemas.microsoft.com/office/drawing/2010/main" val="0"/>
              </a:ext>
            </a:extLst>
          </a:blip>
          <a:srcRect t="27451" b="23883"/>
          <a:stretch/>
        </p:blipFill>
        <p:spPr>
          <a:xfrm>
            <a:off x="4652033" y="1819656"/>
            <a:ext cx="4491967" cy="2829290"/>
          </a:xfrm>
          <a:prstGeom prst="rect">
            <a:avLst/>
          </a:prstGeom>
        </p:spPr>
      </p:pic>
      <p:grpSp>
        <p:nvGrpSpPr>
          <p:cNvPr id="5" name="Group 4"/>
          <p:cNvGrpSpPr/>
          <p:nvPr/>
        </p:nvGrpSpPr>
        <p:grpSpPr>
          <a:xfrm>
            <a:off x="7603925" y="2747686"/>
            <a:ext cx="646403" cy="1382515"/>
            <a:chOff x="3686254" y="1920686"/>
            <a:chExt cx="712469" cy="3330254"/>
          </a:xfrm>
        </p:grpSpPr>
        <p:cxnSp>
          <p:nvCxnSpPr>
            <p:cNvPr id="6" name="Straight Connector 5"/>
            <p:cNvCxnSpPr/>
            <p:nvPr/>
          </p:nvCxnSpPr>
          <p:spPr>
            <a:xfrm>
              <a:off x="3686254" y="1920686"/>
              <a:ext cx="0" cy="3330254"/>
            </a:xfrm>
            <a:prstGeom prst="line">
              <a:avLst/>
            </a:prstGeom>
          </p:spPr>
          <p:style>
            <a:lnRef idx="3">
              <a:schemeClr val="accent2"/>
            </a:lnRef>
            <a:fillRef idx="0">
              <a:schemeClr val="accent2"/>
            </a:fillRef>
            <a:effectRef idx="2">
              <a:schemeClr val="accent2"/>
            </a:effectRef>
            <a:fontRef idx="minor">
              <a:schemeClr val="tx1"/>
            </a:fontRef>
          </p:style>
        </p:cxnSp>
        <p:sp>
          <p:nvSpPr>
            <p:cNvPr id="7" name="Right Arrow 6"/>
            <p:cNvSpPr/>
            <p:nvPr/>
          </p:nvSpPr>
          <p:spPr>
            <a:xfrm>
              <a:off x="3686254" y="3128890"/>
              <a:ext cx="712469" cy="991331"/>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20023" y="4824501"/>
            <a:ext cx="4232010" cy="1200329"/>
          </a:xfrm>
          <a:prstGeom prst="rect">
            <a:avLst/>
          </a:prstGeom>
          <a:noFill/>
        </p:spPr>
        <p:txBody>
          <a:bodyPr wrap="none" rtlCol="0">
            <a:spAutoFit/>
          </a:bodyPr>
          <a:lstStyle/>
          <a:p>
            <a:r>
              <a:rPr lang="en-US" dirty="0" smtClean="0"/>
              <a:t>E906 Trigger and event selection optimized</a:t>
            </a:r>
          </a:p>
          <a:p>
            <a:r>
              <a:rPr lang="en-US" dirty="0" smtClean="0"/>
              <a:t>for high-mass </a:t>
            </a:r>
            <a:r>
              <a:rPr lang="en-US" dirty="0" err="1" smtClean="0"/>
              <a:t>dimuons</a:t>
            </a:r>
            <a:r>
              <a:rPr lang="en-US" dirty="0" smtClean="0"/>
              <a:t>, mass &gt; 2.5GeV ;</a:t>
            </a:r>
          </a:p>
          <a:p>
            <a:endParaRPr lang="en-US" dirty="0" smtClean="0"/>
          </a:p>
          <a:p>
            <a:r>
              <a:rPr lang="en-US" dirty="0"/>
              <a:t>L</a:t>
            </a:r>
            <a:r>
              <a:rPr lang="en-US" dirty="0" smtClean="0"/>
              <a:t>ow-mass </a:t>
            </a:r>
            <a:r>
              <a:rPr lang="en-US" dirty="0" err="1" smtClean="0"/>
              <a:t>dimuons</a:t>
            </a:r>
            <a:r>
              <a:rPr lang="en-US" dirty="0"/>
              <a:t> </a:t>
            </a:r>
            <a:r>
              <a:rPr lang="en-US" dirty="0" smtClean="0"/>
              <a:t>are rejected by trigger.</a:t>
            </a:r>
          </a:p>
        </p:txBody>
      </p:sp>
      <p:sp>
        <p:nvSpPr>
          <p:cNvPr id="10" name="TextBox 9"/>
          <p:cNvSpPr txBox="1"/>
          <p:nvPr/>
        </p:nvSpPr>
        <p:spPr>
          <a:xfrm>
            <a:off x="4980785" y="4834566"/>
            <a:ext cx="3841917" cy="1200329"/>
          </a:xfrm>
          <a:prstGeom prst="rect">
            <a:avLst/>
          </a:prstGeom>
          <a:noFill/>
        </p:spPr>
        <p:txBody>
          <a:bodyPr wrap="none" rtlCol="0">
            <a:spAutoFit/>
          </a:bodyPr>
          <a:lstStyle/>
          <a:p>
            <a:r>
              <a:rPr lang="en-US" dirty="0" err="1" smtClean="0"/>
              <a:t>Dimuon</a:t>
            </a:r>
            <a:r>
              <a:rPr lang="en-US" dirty="0" smtClean="0"/>
              <a:t> event z-</a:t>
            </a:r>
            <a:r>
              <a:rPr lang="en-US" dirty="0" err="1" smtClean="0"/>
              <a:t>vtx</a:t>
            </a:r>
            <a:r>
              <a:rPr lang="en-US" dirty="0" smtClean="0"/>
              <a:t> distributions</a:t>
            </a:r>
          </a:p>
          <a:p>
            <a:r>
              <a:rPr lang="en-US" dirty="0"/>
              <a:t>a</a:t>
            </a:r>
            <a:r>
              <a:rPr lang="en-US" dirty="0" smtClean="0"/>
              <a:t>fter</a:t>
            </a:r>
            <a:r>
              <a:rPr lang="en-US" dirty="0" smtClean="0">
                <a:solidFill>
                  <a:srgbClr val="FF0000"/>
                </a:solidFill>
              </a:rPr>
              <a:t> target</a:t>
            </a:r>
            <a:r>
              <a:rPr lang="en-US" dirty="0" smtClean="0"/>
              <a:t>/</a:t>
            </a:r>
            <a:r>
              <a:rPr lang="en-US" dirty="0" smtClean="0">
                <a:solidFill>
                  <a:srgbClr val="0000FF"/>
                </a:solidFill>
              </a:rPr>
              <a:t>dump</a:t>
            </a:r>
            <a:r>
              <a:rPr lang="en-US" dirty="0" smtClean="0"/>
              <a:t> separation; </a:t>
            </a:r>
          </a:p>
          <a:p>
            <a:endParaRPr lang="en-US" dirty="0"/>
          </a:p>
          <a:p>
            <a:r>
              <a:rPr lang="en-US" dirty="0" smtClean="0"/>
              <a:t>No events observed beyond Z-</a:t>
            </a:r>
            <a:r>
              <a:rPr lang="en-US" dirty="0" err="1" smtClean="0"/>
              <a:t>vtx</a:t>
            </a:r>
            <a:r>
              <a:rPr lang="en-US" dirty="0" smtClean="0"/>
              <a:t> &gt; 2m</a:t>
            </a:r>
            <a:endParaRPr lang="en-US" dirty="0"/>
          </a:p>
        </p:txBody>
      </p:sp>
      <p:grpSp>
        <p:nvGrpSpPr>
          <p:cNvPr id="12" name="Group 11"/>
          <p:cNvGrpSpPr/>
          <p:nvPr/>
        </p:nvGrpSpPr>
        <p:grpSpPr>
          <a:xfrm>
            <a:off x="152110" y="1806096"/>
            <a:ext cx="4381500" cy="2842850"/>
            <a:chOff x="152110" y="1806096"/>
            <a:chExt cx="4381500" cy="2842850"/>
          </a:xfrm>
        </p:grpSpPr>
        <p:pic>
          <p:nvPicPr>
            <p:cNvPr id="3" name="Picture 2" descr="mass_fit_dum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10" y="1806096"/>
              <a:ext cx="4381500" cy="2842850"/>
            </a:xfrm>
            <a:prstGeom prst="rect">
              <a:avLst/>
            </a:prstGeom>
          </p:spPr>
        </p:pic>
        <p:sp>
          <p:nvSpPr>
            <p:cNvPr id="11" name="TextBox 10"/>
            <p:cNvSpPr txBox="1"/>
            <p:nvPr/>
          </p:nvSpPr>
          <p:spPr>
            <a:xfrm>
              <a:off x="3073042" y="2113501"/>
              <a:ext cx="1313180" cy="1477328"/>
            </a:xfrm>
            <a:prstGeom prst="rect">
              <a:avLst/>
            </a:prstGeom>
            <a:noFill/>
          </p:spPr>
          <p:txBody>
            <a:bodyPr wrap="none" rtlCol="0">
              <a:spAutoFit/>
            </a:bodyPr>
            <a:lstStyle/>
            <a:p>
              <a:pPr marL="285750" indent="-285750">
                <a:buFontTx/>
                <a:buChar char="-"/>
              </a:pPr>
              <a:r>
                <a:rPr lang="en-US" dirty="0" smtClean="0">
                  <a:solidFill>
                    <a:srgbClr val="FF0000"/>
                  </a:solidFill>
                </a:rPr>
                <a:t>J/Psi</a:t>
              </a:r>
            </a:p>
            <a:p>
              <a:pPr marL="285750" indent="-285750">
                <a:buFontTx/>
                <a:buChar char="-"/>
              </a:pPr>
              <a:r>
                <a:rPr lang="en-US" dirty="0" smtClean="0">
                  <a:solidFill>
                    <a:srgbClr val="FF0000"/>
                  </a:solidFill>
                </a:rPr>
                <a:t>Psi’</a:t>
              </a:r>
            </a:p>
            <a:p>
              <a:pPr marL="285750" indent="-285750">
                <a:buFontTx/>
                <a:buChar char="-"/>
              </a:pPr>
              <a:r>
                <a:rPr lang="en-US" dirty="0" err="1" smtClean="0">
                  <a:solidFill>
                    <a:srgbClr val="FF00FF"/>
                  </a:solidFill>
                </a:rPr>
                <a:t>Drell</a:t>
              </a:r>
              <a:r>
                <a:rPr lang="en-US" dirty="0" smtClean="0">
                  <a:solidFill>
                    <a:srgbClr val="FF00FF"/>
                  </a:solidFill>
                </a:rPr>
                <a:t>-Yan</a:t>
              </a:r>
            </a:p>
            <a:p>
              <a:pPr marL="285750" indent="-285750">
                <a:buFontTx/>
                <a:buChar char="-"/>
              </a:pPr>
              <a:r>
                <a:rPr lang="en-US" dirty="0" err="1" smtClean="0"/>
                <a:t>Rndm</a:t>
              </a:r>
              <a:endParaRPr lang="en-US" dirty="0" smtClean="0"/>
            </a:p>
            <a:p>
              <a:endParaRPr lang="en-US" dirty="0"/>
            </a:p>
          </p:txBody>
        </p:sp>
      </p:grpSp>
      <p:sp>
        <p:nvSpPr>
          <p:cNvPr id="13" name="Date Placeholder 12"/>
          <p:cNvSpPr>
            <a:spLocks noGrp="1"/>
          </p:cNvSpPr>
          <p:nvPr>
            <p:ph type="dt" sz="half" idx="10"/>
          </p:nvPr>
        </p:nvSpPr>
        <p:spPr/>
        <p:txBody>
          <a:bodyPr/>
          <a:lstStyle/>
          <a:p>
            <a:r>
              <a:rPr lang="en-US" smtClean="0"/>
              <a:t>6/22/15</a:t>
            </a:r>
            <a:endParaRPr lang="en-US"/>
          </a:p>
        </p:txBody>
      </p:sp>
      <p:sp>
        <p:nvSpPr>
          <p:cNvPr id="14" name="Footer Placeholder 13"/>
          <p:cNvSpPr>
            <a:spLocks noGrp="1"/>
          </p:cNvSpPr>
          <p:nvPr>
            <p:ph type="ftr" sz="quarter" idx="11"/>
          </p:nvPr>
        </p:nvSpPr>
        <p:spPr/>
        <p:txBody>
          <a:bodyPr/>
          <a:lstStyle/>
          <a:p>
            <a:r>
              <a:rPr lang="en-US" smtClean="0"/>
              <a:t>Ming Liu, Dark Photons &amp; Dark Higgs Search @Fermilab</a:t>
            </a:r>
            <a:endParaRPr lang="en-US"/>
          </a:p>
        </p:txBody>
      </p:sp>
      <p:sp>
        <p:nvSpPr>
          <p:cNvPr id="15" name="Slide Number Placeholder 14"/>
          <p:cNvSpPr>
            <a:spLocks noGrp="1"/>
          </p:cNvSpPr>
          <p:nvPr>
            <p:ph type="sldNum" sz="quarter" idx="12"/>
          </p:nvPr>
        </p:nvSpPr>
        <p:spPr/>
        <p:txBody>
          <a:bodyPr/>
          <a:lstStyle/>
          <a:p>
            <a:fld id="{FDF11ADB-F2B4-B440-90F7-EFE6CCCD4892}" type="slidenum">
              <a:rPr lang="en-US" smtClean="0"/>
              <a:t>40</a:t>
            </a:fld>
            <a:endParaRPr lang="en-US"/>
          </a:p>
        </p:txBody>
      </p:sp>
    </p:spTree>
    <p:extLst>
      <p:ext uri="{BB962C8B-B14F-4D97-AF65-F5344CB8AC3E}">
        <p14:creationId xmlns:p14="http://schemas.microsoft.com/office/powerpoint/2010/main" val="28274991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dirty="0" smtClean="0"/>
              <a:t>Low Mass </a:t>
            </a:r>
            <a:r>
              <a:rPr lang="en-US" dirty="0" err="1" smtClean="0"/>
              <a:t>Dimuon</a:t>
            </a:r>
            <a:r>
              <a:rPr lang="en-US" dirty="0" smtClean="0"/>
              <a:t> Trigger Rates Study</a:t>
            </a:r>
            <a:endParaRPr lang="en-US" dirty="0"/>
          </a:p>
        </p:txBody>
      </p:sp>
      <p:pic>
        <p:nvPicPr>
          <p:cNvPr id="5" name="Picture 4" descr="trigger_rate_various.eps"/>
          <p:cNvPicPr>
            <a:picLocks noChangeAspect="1"/>
          </p:cNvPicPr>
          <p:nvPr/>
        </p:nvPicPr>
        <p:blipFill rotWithShape="1">
          <a:blip r:embed="rId2">
            <a:extLst>
              <a:ext uri="{28A0092B-C50C-407E-A947-70E740481C1C}">
                <a14:useLocalDpi xmlns:a14="http://schemas.microsoft.com/office/drawing/2010/main" val="0"/>
              </a:ext>
            </a:extLst>
          </a:blip>
          <a:srcRect l="2981" t="8304" r="9122" b="2099"/>
          <a:stretch/>
        </p:blipFill>
        <p:spPr>
          <a:xfrm>
            <a:off x="3483864" y="1773936"/>
            <a:ext cx="5321808" cy="3922776"/>
          </a:xfrm>
          <a:prstGeom prst="rect">
            <a:avLst/>
          </a:prstGeom>
        </p:spPr>
      </p:pic>
      <p:sp>
        <p:nvSpPr>
          <p:cNvPr id="6" name="TextBox 5"/>
          <p:cNvSpPr txBox="1"/>
          <p:nvPr/>
        </p:nvSpPr>
        <p:spPr>
          <a:xfrm>
            <a:off x="208602" y="1275880"/>
            <a:ext cx="3275262" cy="4524316"/>
          </a:xfrm>
          <a:prstGeom prst="rect">
            <a:avLst/>
          </a:prstGeom>
          <a:noFill/>
        </p:spPr>
        <p:txBody>
          <a:bodyPr wrap="square" rtlCol="0">
            <a:spAutoFit/>
          </a:bodyPr>
          <a:lstStyle/>
          <a:p>
            <a:pPr marL="285750" indent="-285750">
              <a:buFontTx/>
              <a:buChar char="-"/>
            </a:pPr>
            <a:r>
              <a:rPr lang="en-US" dirty="0" smtClean="0"/>
              <a:t>Current E906 setup</a:t>
            </a:r>
          </a:p>
          <a:p>
            <a:pPr marL="285750" indent="-285750">
              <a:buFontTx/>
              <a:buChar char="-"/>
            </a:pPr>
            <a:endParaRPr lang="en-US" dirty="0" smtClean="0"/>
          </a:p>
          <a:p>
            <a:pPr marL="285750" indent="-285750">
              <a:buFontTx/>
              <a:buChar char="-"/>
            </a:pPr>
            <a:r>
              <a:rPr lang="en-US" dirty="0" smtClean="0">
                <a:solidFill>
                  <a:srgbClr val="0000FF"/>
                </a:solidFill>
              </a:rPr>
              <a:t>Proposed 2-layer trigger upgrade (10x improvement)</a:t>
            </a:r>
          </a:p>
          <a:p>
            <a:pPr marL="285750" indent="-285750">
              <a:buFontTx/>
              <a:buChar char="-"/>
            </a:pPr>
            <a:endParaRPr lang="en-US" dirty="0" smtClean="0"/>
          </a:p>
          <a:p>
            <a:pPr marL="285750" indent="-285750">
              <a:buFontTx/>
              <a:buChar char="-"/>
            </a:pPr>
            <a:r>
              <a:rPr lang="en-US" dirty="0" smtClean="0">
                <a:solidFill>
                  <a:srgbClr val="FF0000"/>
                </a:solidFill>
              </a:rPr>
              <a:t>Additional Y-trigger after ST-3 absorber, and also use E906 X-Plane trigger </a:t>
            </a:r>
          </a:p>
          <a:p>
            <a:r>
              <a:rPr lang="en-US" dirty="0">
                <a:solidFill>
                  <a:srgbClr val="FF0000"/>
                </a:solidFill>
              </a:rPr>
              <a:t> </a:t>
            </a:r>
            <a:r>
              <a:rPr lang="en-US" dirty="0" smtClean="0">
                <a:solidFill>
                  <a:srgbClr val="FF0000"/>
                </a:solidFill>
              </a:rPr>
              <a:t>    (additional ~2x improvement)</a:t>
            </a:r>
          </a:p>
          <a:p>
            <a:endParaRPr lang="en-US" dirty="0" smtClean="0"/>
          </a:p>
          <a:p>
            <a:pPr marL="285750" indent="-285750">
              <a:buFontTx/>
              <a:buChar char="-"/>
            </a:pPr>
            <a:r>
              <a:rPr lang="en-US" dirty="0" smtClean="0"/>
              <a:t>Current E906 DAQ 1kHz, can be improved to 10kHz with small cost </a:t>
            </a:r>
          </a:p>
          <a:p>
            <a:pPr marL="285750" indent="-285750">
              <a:buFontTx/>
              <a:buChar char="-"/>
            </a:pPr>
            <a:r>
              <a:rPr lang="en-US" dirty="0" smtClean="0"/>
              <a:t>200kHz possible (reprograming trigger firmware)</a:t>
            </a:r>
          </a:p>
        </p:txBody>
      </p:sp>
      <p:sp>
        <p:nvSpPr>
          <p:cNvPr id="7" name="Date Placeholder 6"/>
          <p:cNvSpPr>
            <a:spLocks noGrp="1"/>
          </p:cNvSpPr>
          <p:nvPr>
            <p:ph type="dt" sz="half" idx="10"/>
          </p:nvPr>
        </p:nvSpPr>
        <p:spPr/>
        <p:txBody>
          <a:bodyPr/>
          <a:lstStyle/>
          <a:p>
            <a:r>
              <a:rPr lang="en-US" smtClean="0"/>
              <a:t>6/22/15</a:t>
            </a:r>
            <a:endParaRPr lang="en-US"/>
          </a:p>
        </p:txBody>
      </p:sp>
      <p:sp>
        <p:nvSpPr>
          <p:cNvPr id="8" name="Footer Placeholder 7"/>
          <p:cNvSpPr>
            <a:spLocks noGrp="1"/>
          </p:cNvSpPr>
          <p:nvPr>
            <p:ph type="ftr" sz="quarter" idx="11"/>
          </p:nvPr>
        </p:nvSpPr>
        <p:spPr/>
        <p:txBody>
          <a:bodyPr/>
          <a:lstStyle/>
          <a:p>
            <a:r>
              <a:rPr lang="en-US" smtClean="0"/>
              <a:t>Ming Liu, Dark Photons &amp; Dark Higgs Search @Fermilab</a:t>
            </a:r>
            <a:endParaRPr lang="en-US"/>
          </a:p>
        </p:txBody>
      </p:sp>
      <p:sp>
        <p:nvSpPr>
          <p:cNvPr id="9" name="Slide Number Placeholder 8"/>
          <p:cNvSpPr>
            <a:spLocks noGrp="1"/>
          </p:cNvSpPr>
          <p:nvPr>
            <p:ph type="sldNum" sz="quarter" idx="12"/>
          </p:nvPr>
        </p:nvSpPr>
        <p:spPr/>
        <p:txBody>
          <a:bodyPr/>
          <a:lstStyle/>
          <a:p>
            <a:fld id="{DA7CCA68-9A31-A74D-ABD2-27D4FD483847}" type="slidenum">
              <a:rPr lang="en-US" smtClean="0"/>
              <a:t>41</a:t>
            </a:fld>
            <a:endParaRPr lang="en-US"/>
          </a:p>
        </p:txBody>
      </p:sp>
    </p:spTree>
    <p:extLst>
      <p:ext uri="{BB962C8B-B14F-4D97-AF65-F5344CB8AC3E}">
        <p14:creationId xmlns:p14="http://schemas.microsoft.com/office/powerpoint/2010/main" val="33176123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9"/>
            <a:ext cx="8229600" cy="875046"/>
          </a:xfrm>
        </p:spPr>
        <p:txBody>
          <a:bodyPr>
            <a:normAutofit fontScale="90000"/>
          </a:bodyPr>
          <a:lstStyle/>
          <a:p>
            <a:r>
              <a:rPr lang="en-US" dirty="0" smtClean="0"/>
              <a:t>Work in Progress Sensitivity Study</a:t>
            </a:r>
            <a:br>
              <a:rPr lang="en-US" dirty="0" smtClean="0"/>
            </a:br>
            <a:r>
              <a:rPr lang="en-US" sz="2700" dirty="0" smtClean="0">
                <a:solidFill>
                  <a:srgbClr val="0000FF"/>
                </a:solidFill>
              </a:rPr>
              <a:t>2-year parasitic run</a:t>
            </a:r>
            <a:endParaRPr lang="en-US" sz="2700" dirty="0">
              <a:solidFill>
                <a:srgbClr val="0000FF"/>
              </a:solidFill>
            </a:endParaRPr>
          </a:p>
        </p:txBody>
      </p:sp>
      <p:pic>
        <p:nvPicPr>
          <p:cNvPr id="3" name="Picture 2" descr="updated_sensitiv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538" y="1136315"/>
            <a:ext cx="5068462" cy="5350043"/>
          </a:xfrm>
          <a:prstGeom prst="rect">
            <a:avLst/>
          </a:prstGeom>
        </p:spPr>
      </p:pic>
      <p:sp>
        <p:nvSpPr>
          <p:cNvPr id="4" name="TextBox 3"/>
          <p:cNvSpPr txBox="1"/>
          <p:nvPr/>
        </p:nvSpPr>
        <p:spPr>
          <a:xfrm>
            <a:off x="81880" y="952057"/>
            <a:ext cx="3993658" cy="5509201"/>
          </a:xfrm>
          <a:prstGeom prst="rect">
            <a:avLst/>
          </a:prstGeom>
          <a:solidFill>
            <a:srgbClr val="CCFFCC"/>
          </a:solidFill>
        </p:spPr>
        <p:txBody>
          <a:bodyPr wrap="square" rtlCol="0">
            <a:spAutoFit/>
          </a:bodyPr>
          <a:lstStyle/>
          <a:p>
            <a:r>
              <a:rPr lang="en-US" sz="1600" dirty="0" smtClean="0"/>
              <a:t>With 10kHz DAQ bandwidth, </a:t>
            </a:r>
          </a:p>
          <a:p>
            <a:r>
              <a:rPr lang="en-US" sz="1600" dirty="0" smtClean="0"/>
              <a:t>the accepted low mass </a:t>
            </a:r>
            <a:r>
              <a:rPr lang="en-US" sz="1600" dirty="0" err="1" smtClean="0"/>
              <a:t>dimuons</a:t>
            </a:r>
            <a:r>
              <a:rPr lang="en-US" sz="1600" dirty="0" smtClean="0"/>
              <a:t>, M&lt;3GeV, are statistically limited by DAQ throughput and detector acceptance (assuming only uses 10% DAQ).</a:t>
            </a:r>
          </a:p>
          <a:p>
            <a:endParaRPr lang="en-US" sz="1600" dirty="0"/>
          </a:p>
          <a:p>
            <a:r>
              <a:rPr lang="en-US" sz="1600" dirty="0" smtClean="0"/>
              <a:t>100kHz DAQ bandwidth is needed to </a:t>
            </a:r>
          </a:p>
          <a:p>
            <a:r>
              <a:rPr lang="en-US" sz="1600" dirty="0" smtClean="0"/>
              <a:t>fully cover the phase space (assuming 10% usage of DAQ bandwidth) and dedicated dark photon run.</a:t>
            </a:r>
          </a:p>
          <a:p>
            <a:endParaRPr lang="en-US" sz="1600" dirty="0"/>
          </a:p>
          <a:p>
            <a:r>
              <a:rPr lang="en-US" sz="1600" dirty="0" smtClean="0">
                <a:solidFill>
                  <a:srgbClr val="0000FF"/>
                </a:solidFill>
              </a:rPr>
              <a:t>In the first two-year parasitic runs with E1039, our focus is on 1)the displaced </a:t>
            </a:r>
            <a:r>
              <a:rPr lang="en-US" sz="1600" dirty="0" err="1" smtClean="0">
                <a:solidFill>
                  <a:srgbClr val="0000FF"/>
                </a:solidFill>
              </a:rPr>
              <a:t>dimuons</a:t>
            </a:r>
            <a:r>
              <a:rPr lang="en-US" sz="1600" dirty="0" smtClean="0">
                <a:solidFill>
                  <a:srgbClr val="0000FF"/>
                </a:solidFill>
              </a:rPr>
              <a:t> for low mass; 2)prompt high mass </a:t>
            </a:r>
            <a:r>
              <a:rPr lang="en-US" sz="1600" dirty="0" err="1" smtClean="0">
                <a:solidFill>
                  <a:srgbClr val="0000FF"/>
                </a:solidFill>
              </a:rPr>
              <a:t>dimuons</a:t>
            </a:r>
            <a:r>
              <a:rPr lang="en-US" sz="1600" dirty="0" smtClean="0">
                <a:solidFill>
                  <a:srgbClr val="0000FF"/>
                </a:solidFill>
              </a:rPr>
              <a:t> M&gt; 3GeV. </a:t>
            </a:r>
          </a:p>
          <a:p>
            <a:endParaRPr lang="en-US" sz="1600" dirty="0"/>
          </a:p>
          <a:p>
            <a:r>
              <a:rPr lang="en-US" sz="1600" dirty="0" smtClean="0">
                <a:solidFill>
                  <a:srgbClr val="FF0000"/>
                </a:solidFill>
              </a:rPr>
              <a:t>We can still cover more phase space than what BELLE-II can achieve  in ~2023. </a:t>
            </a:r>
          </a:p>
          <a:p>
            <a:endParaRPr lang="en-US" sz="1600" dirty="0"/>
          </a:p>
          <a:p>
            <a:r>
              <a:rPr lang="en-US" sz="1600" dirty="0" smtClean="0"/>
              <a:t>Full coverage of low mass (M&lt;3GeV) can be achieved later through dedicated runs with much improved DAQ bandwidth after E1039.  </a:t>
            </a:r>
            <a:endParaRPr lang="en-US" sz="1600" dirty="0"/>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DA7CCA68-9A31-A74D-ABD2-27D4FD483847}" type="slidenum">
              <a:rPr lang="en-US" smtClean="0"/>
              <a:t>42</a:t>
            </a:fld>
            <a:endParaRPr lang="en-US"/>
          </a:p>
        </p:txBody>
      </p:sp>
    </p:spTree>
    <p:extLst>
      <p:ext uri="{BB962C8B-B14F-4D97-AF65-F5344CB8AC3E}">
        <p14:creationId xmlns:p14="http://schemas.microsoft.com/office/powerpoint/2010/main" val="13547281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4477"/>
          </a:xfrm>
        </p:spPr>
        <p:txBody>
          <a:bodyPr>
            <a:normAutofit/>
          </a:bodyPr>
          <a:lstStyle/>
          <a:p>
            <a:r>
              <a:rPr lang="en-US" sz="3600" dirty="0" smtClean="0"/>
              <a:t>Toward Improving E906 DAQ Bandwidth</a:t>
            </a:r>
            <a:endParaRPr lang="en-US" sz="3600" dirty="0"/>
          </a:p>
        </p:txBody>
      </p:sp>
      <p:sp>
        <p:nvSpPr>
          <p:cNvPr id="3" name="Content Placeholder 2"/>
          <p:cNvSpPr>
            <a:spLocks noGrp="1"/>
          </p:cNvSpPr>
          <p:nvPr>
            <p:ph idx="1"/>
          </p:nvPr>
        </p:nvSpPr>
        <p:spPr>
          <a:xfrm>
            <a:off x="457200" y="1228768"/>
            <a:ext cx="8229600" cy="4525963"/>
          </a:xfrm>
        </p:spPr>
        <p:txBody>
          <a:bodyPr>
            <a:normAutofit fontScale="85000" lnSpcReduction="20000"/>
          </a:bodyPr>
          <a:lstStyle/>
          <a:p>
            <a:r>
              <a:rPr lang="en-US" dirty="0" smtClean="0"/>
              <a:t>Working with E906 DAQ group to improve DAQ bandwidth from 1kHz to 10kHz(or more)</a:t>
            </a:r>
          </a:p>
          <a:p>
            <a:pPr lvl="1"/>
            <a:r>
              <a:rPr lang="en-US" dirty="0" smtClean="0"/>
              <a:t>TDC board  FPGA reprogramming</a:t>
            </a:r>
          </a:p>
          <a:p>
            <a:pPr lvl="2"/>
            <a:r>
              <a:rPr lang="en-US" dirty="0" smtClean="0">
                <a:solidFill>
                  <a:srgbClr val="008000"/>
                </a:solidFill>
              </a:rPr>
              <a:t>Taiwan group</a:t>
            </a:r>
          </a:p>
          <a:p>
            <a:pPr lvl="2"/>
            <a:r>
              <a:rPr lang="en-US" dirty="0" err="1" smtClean="0">
                <a:solidFill>
                  <a:srgbClr val="008000"/>
                </a:solidFill>
              </a:rPr>
              <a:t>Fermilab</a:t>
            </a:r>
            <a:r>
              <a:rPr lang="en-US" dirty="0" smtClean="0">
                <a:solidFill>
                  <a:srgbClr val="008000"/>
                </a:solidFill>
              </a:rPr>
              <a:t> engineer  </a:t>
            </a:r>
          </a:p>
          <a:p>
            <a:pPr lvl="2"/>
            <a:endParaRPr lang="en-US" dirty="0" smtClean="0">
              <a:solidFill>
                <a:srgbClr val="008000"/>
              </a:solidFill>
            </a:endParaRPr>
          </a:p>
          <a:p>
            <a:pPr lvl="1"/>
            <a:r>
              <a:rPr lang="en-US" dirty="0" smtClean="0"/>
              <a:t>Two options considered:  </a:t>
            </a:r>
          </a:p>
          <a:p>
            <a:pPr marL="1371600" lvl="2" indent="-457200">
              <a:buFont typeface="+mj-lt"/>
              <a:buAutoNum type="arabicPeriod"/>
            </a:pPr>
            <a:r>
              <a:rPr lang="en-US" dirty="0" smtClean="0">
                <a:solidFill>
                  <a:srgbClr val="008000"/>
                </a:solidFill>
              </a:rPr>
              <a:t>Directly readout each TDC with Ethernet instead of reading serially through VME backplane</a:t>
            </a:r>
          </a:p>
          <a:p>
            <a:pPr lvl="3"/>
            <a:r>
              <a:rPr lang="en-US" dirty="0" smtClean="0">
                <a:solidFill>
                  <a:srgbClr val="FF0000"/>
                </a:solidFill>
              </a:rPr>
              <a:t>~10kHz possible</a:t>
            </a:r>
          </a:p>
          <a:p>
            <a:pPr marL="1371600" lvl="2" indent="-457200">
              <a:buFont typeface="+mj-lt"/>
              <a:buAutoNum type="arabicPeriod"/>
            </a:pPr>
            <a:r>
              <a:rPr lang="en-US" dirty="0" smtClean="0">
                <a:solidFill>
                  <a:srgbClr val="008000"/>
                </a:solidFill>
              </a:rPr>
              <a:t>Store all raw data in onboard RAM chips (already built in on Taiwan TDC boards, but not used yet!) during the 4-sec spill and read them out during the remaining 56-sec. </a:t>
            </a:r>
          </a:p>
          <a:p>
            <a:pPr lvl="3"/>
            <a:r>
              <a:rPr lang="en-US" dirty="0">
                <a:solidFill>
                  <a:srgbClr val="FF0000"/>
                </a:solidFill>
              </a:rPr>
              <a:t>~</a:t>
            </a:r>
            <a:r>
              <a:rPr lang="en-US" dirty="0" smtClean="0">
                <a:solidFill>
                  <a:srgbClr val="FF0000"/>
                </a:solidFill>
              </a:rPr>
              <a:t>200kHz possible</a:t>
            </a:r>
          </a:p>
          <a:p>
            <a:pPr marL="1371600" lvl="3" indent="0">
              <a:buNone/>
            </a:pPr>
            <a:endParaRPr lang="en-US" dirty="0"/>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DA7CCA68-9A31-A74D-ABD2-27D4FD483847}" type="slidenum">
              <a:rPr lang="en-US" smtClean="0"/>
              <a:t>43</a:t>
            </a:fld>
            <a:endParaRPr lang="en-US"/>
          </a:p>
        </p:txBody>
      </p:sp>
    </p:spTree>
    <p:extLst>
      <p:ext uri="{BB962C8B-B14F-4D97-AF65-F5344CB8AC3E}">
        <p14:creationId xmlns:p14="http://schemas.microsoft.com/office/powerpoint/2010/main" val="20657982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4828"/>
            <a:ext cx="8229600" cy="1143000"/>
          </a:xfrm>
        </p:spPr>
        <p:txBody>
          <a:bodyPr/>
          <a:lstStyle/>
          <a:p>
            <a:r>
              <a:rPr lang="en-US" dirty="0" smtClean="0"/>
              <a:t>E906 Trigger &amp; DAQ System</a:t>
            </a:r>
            <a:endParaRPr lang="en-US" dirty="0"/>
          </a:p>
        </p:txBody>
      </p:sp>
      <p:sp>
        <p:nvSpPr>
          <p:cNvPr id="4" name="Date Placeholder 3"/>
          <p:cNvSpPr>
            <a:spLocks noGrp="1"/>
          </p:cNvSpPr>
          <p:nvPr>
            <p:ph type="dt" sz="half" idx="10"/>
          </p:nvPr>
        </p:nvSpPr>
        <p:spPr/>
        <p:txBody>
          <a:bodyPr/>
          <a:lstStyle/>
          <a:p>
            <a:r>
              <a:rPr lang="en-US" smtClean="0"/>
              <a:t>6/22/15</a:t>
            </a:r>
            <a:endParaRPr lang="en-US"/>
          </a:p>
        </p:txBody>
      </p:sp>
      <p:sp>
        <p:nvSpPr>
          <p:cNvPr id="5" name="Slide Number Placeholder 4"/>
          <p:cNvSpPr>
            <a:spLocks noGrp="1"/>
          </p:cNvSpPr>
          <p:nvPr>
            <p:ph type="sldNum" sz="quarter" idx="12"/>
          </p:nvPr>
        </p:nvSpPr>
        <p:spPr/>
        <p:txBody>
          <a:bodyPr/>
          <a:lstStyle/>
          <a:p>
            <a:fld id="{FBBCE591-56EE-7343-83AA-67273F985A62}" type="slidenum">
              <a:rPr lang="en-US" smtClean="0"/>
              <a:t>44</a:t>
            </a:fld>
            <a:endParaRPr lang="en-US"/>
          </a:p>
        </p:txBody>
      </p:sp>
      <p:grpSp>
        <p:nvGrpSpPr>
          <p:cNvPr id="80" name="Group 79"/>
          <p:cNvGrpSpPr/>
          <p:nvPr/>
        </p:nvGrpSpPr>
        <p:grpSpPr>
          <a:xfrm>
            <a:off x="795860" y="1219668"/>
            <a:ext cx="7348340" cy="4550939"/>
            <a:chOff x="735385" y="1413188"/>
            <a:chExt cx="7348340" cy="4550939"/>
          </a:xfrm>
        </p:grpSpPr>
        <p:sp>
          <p:nvSpPr>
            <p:cNvPr id="16" name="TextBox 15"/>
            <p:cNvSpPr txBox="1"/>
            <p:nvPr/>
          </p:nvSpPr>
          <p:spPr>
            <a:xfrm>
              <a:off x="775336" y="2589981"/>
              <a:ext cx="518854" cy="369332"/>
            </a:xfrm>
            <a:prstGeom prst="rect">
              <a:avLst/>
            </a:prstGeom>
            <a:noFill/>
          </p:spPr>
          <p:txBody>
            <a:bodyPr wrap="none" rtlCol="0">
              <a:spAutoFit/>
            </a:bodyPr>
            <a:lstStyle/>
            <a:p>
              <a:r>
                <a:rPr lang="en-US" dirty="0" smtClean="0"/>
                <a:t>……</a:t>
              </a:r>
              <a:endParaRPr lang="en-US" dirty="0"/>
            </a:p>
          </p:txBody>
        </p:sp>
        <p:grpSp>
          <p:nvGrpSpPr>
            <p:cNvPr id="79" name="Group 78"/>
            <p:cNvGrpSpPr/>
            <p:nvPr/>
          </p:nvGrpSpPr>
          <p:grpSpPr>
            <a:xfrm>
              <a:off x="735385" y="1413188"/>
              <a:ext cx="7348340" cy="4550939"/>
              <a:chOff x="457200" y="1425283"/>
              <a:chExt cx="7348340" cy="4550939"/>
            </a:xfrm>
          </p:grpSpPr>
          <p:grpSp>
            <p:nvGrpSpPr>
              <p:cNvPr id="78" name="Group 77"/>
              <p:cNvGrpSpPr/>
              <p:nvPr/>
            </p:nvGrpSpPr>
            <p:grpSpPr>
              <a:xfrm>
                <a:off x="457200" y="1425283"/>
                <a:ext cx="7348340" cy="4550939"/>
                <a:chOff x="457200" y="1425283"/>
                <a:chExt cx="7348340" cy="4550939"/>
              </a:xfrm>
            </p:grpSpPr>
            <p:sp>
              <p:nvSpPr>
                <p:cNvPr id="70" name="TextBox 69"/>
                <p:cNvSpPr txBox="1"/>
                <p:nvPr/>
              </p:nvSpPr>
              <p:spPr>
                <a:xfrm>
                  <a:off x="6446762" y="5104190"/>
                  <a:ext cx="1358778" cy="646331"/>
                </a:xfrm>
                <a:prstGeom prst="rect">
                  <a:avLst/>
                </a:prstGeom>
                <a:noFill/>
              </p:spPr>
              <p:txBody>
                <a:bodyPr wrap="none" rtlCol="0">
                  <a:spAutoFit/>
                </a:bodyPr>
                <a:lstStyle/>
                <a:p>
                  <a:r>
                    <a:rPr lang="en-US" dirty="0" smtClean="0"/>
                    <a:t>Comm.</a:t>
                  </a:r>
                </a:p>
                <a:p>
                  <a:r>
                    <a:rPr lang="en-US" dirty="0" smtClean="0"/>
                    <a:t>Stop/Trigger</a:t>
                  </a:r>
                  <a:endParaRPr lang="en-US" dirty="0"/>
                </a:p>
              </p:txBody>
            </p:sp>
            <p:grpSp>
              <p:nvGrpSpPr>
                <p:cNvPr id="77" name="Group 76"/>
                <p:cNvGrpSpPr/>
                <p:nvPr/>
              </p:nvGrpSpPr>
              <p:grpSpPr>
                <a:xfrm>
                  <a:off x="457200" y="1425283"/>
                  <a:ext cx="6969276" cy="4550939"/>
                  <a:chOff x="457200" y="1425283"/>
                  <a:chExt cx="6969276" cy="4550939"/>
                </a:xfrm>
              </p:grpSpPr>
              <p:grpSp>
                <p:nvGrpSpPr>
                  <p:cNvPr id="59" name="Group 58"/>
                  <p:cNvGrpSpPr/>
                  <p:nvPr/>
                </p:nvGrpSpPr>
                <p:grpSpPr>
                  <a:xfrm>
                    <a:off x="4359124" y="3566069"/>
                    <a:ext cx="1289354" cy="2410153"/>
                    <a:chOff x="4359124" y="3566069"/>
                    <a:chExt cx="1289354" cy="2410153"/>
                  </a:xfrm>
                </p:grpSpPr>
                <p:sp>
                  <p:nvSpPr>
                    <p:cNvPr id="28" name="Rectangle 27"/>
                    <p:cNvSpPr/>
                    <p:nvPr/>
                  </p:nvSpPr>
                  <p:spPr>
                    <a:xfrm>
                      <a:off x="4359124" y="4043402"/>
                      <a:ext cx="1289354" cy="7644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L2-Trigger</a:t>
                      </a:r>
                    </a:p>
                    <a:p>
                      <a:pPr algn="ctr"/>
                      <a:r>
                        <a:rPr lang="en-US" dirty="0" smtClean="0">
                          <a:solidFill>
                            <a:srgbClr val="FF0000"/>
                          </a:solidFill>
                        </a:rPr>
                        <a:t>V1495 (1)</a:t>
                      </a:r>
                      <a:endParaRPr lang="en-US" dirty="0">
                        <a:solidFill>
                          <a:srgbClr val="FF0000"/>
                        </a:solidFill>
                      </a:endParaRPr>
                    </a:p>
                  </p:txBody>
                </p:sp>
                <p:cxnSp>
                  <p:nvCxnSpPr>
                    <p:cNvPr id="50" name="Straight Arrow Connector 49"/>
                    <p:cNvCxnSpPr/>
                    <p:nvPr/>
                  </p:nvCxnSpPr>
                  <p:spPr>
                    <a:xfrm>
                      <a:off x="4946955" y="3566069"/>
                      <a:ext cx="0" cy="441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4359124" y="5211802"/>
                      <a:ext cx="1289354" cy="7644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Trigger Supervisor</a:t>
                      </a:r>
                    </a:p>
                  </p:txBody>
                </p:sp>
                <p:cxnSp>
                  <p:nvCxnSpPr>
                    <p:cNvPr id="58" name="Straight Arrow Connector 57"/>
                    <p:cNvCxnSpPr/>
                    <p:nvPr/>
                  </p:nvCxnSpPr>
                  <p:spPr>
                    <a:xfrm>
                      <a:off x="4930024" y="4807822"/>
                      <a:ext cx="0" cy="4410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457200" y="1425283"/>
                    <a:ext cx="6969276" cy="4354531"/>
                    <a:chOff x="457200" y="1425283"/>
                    <a:chExt cx="6969276" cy="4354531"/>
                  </a:xfrm>
                </p:grpSpPr>
                <p:grpSp>
                  <p:nvGrpSpPr>
                    <p:cNvPr id="30" name="Group 29"/>
                    <p:cNvGrpSpPr/>
                    <p:nvPr/>
                  </p:nvGrpSpPr>
                  <p:grpSpPr>
                    <a:xfrm>
                      <a:off x="457200" y="1803757"/>
                      <a:ext cx="5167085" cy="1735310"/>
                      <a:chOff x="457200" y="1803757"/>
                      <a:chExt cx="5167085" cy="1735310"/>
                    </a:xfrm>
                  </p:grpSpPr>
                  <p:grpSp>
                    <p:nvGrpSpPr>
                      <p:cNvPr id="29" name="Group 28"/>
                      <p:cNvGrpSpPr/>
                      <p:nvPr/>
                    </p:nvGrpSpPr>
                    <p:grpSpPr>
                      <a:xfrm>
                        <a:off x="457200" y="2119944"/>
                        <a:ext cx="3877731" cy="1049791"/>
                        <a:chOff x="457200" y="2119944"/>
                        <a:chExt cx="3877731" cy="1049791"/>
                      </a:xfrm>
                    </p:grpSpPr>
                    <p:grpSp>
                      <p:nvGrpSpPr>
                        <p:cNvPr id="15" name="Group 14"/>
                        <p:cNvGrpSpPr/>
                        <p:nvPr/>
                      </p:nvGrpSpPr>
                      <p:grpSpPr>
                        <a:xfrm>
                          <a:off x="457200" y="2119944"/>
                          <a:ext cx="2636761" cy="1049791"/>
                          <a:chOff x="749905" y="1417637"/>
                          <a:chExt cx="2636761" cy="1049791"/>
                        </a:xfrm>
                      </p:grpSpPr>
                      <p:sp>
                        <p:nvSpPr>
                          <p:cNvPr id="7" name="Rectangle 6"/>
                          <p:cNvSpPr/>
                          <p:nvPr/>
                        </p:nvSpPr>
                        <p:spPr>
                          <a:xfrm>
                            <a:off x="749905" y="1560286"/>
                            <a:ext cx="1221619" cy="96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49905" y="1852991"/>
                            <a:ext cx="1221619" cy="96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90799" y="1417637"/>
                            <a:ext cx="795867" cy="10497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rgbClr val="FF0000"/>
                                </a:solidFill>
                              </a:rPr>
                              <a:t>Threshold Discriminator</a:t>
                            </a:r>
                            <a:endParaRPr lang="en-US" sz="800" dirty="0">
                              <a:solidFill>
                                <a:srgbClr val="FF0000"/>
                              </a:solidFill>
                            </a:endParaRPr>
                          </a:p>
                        </p:txBody>
                      </p:sp>
                      <p:sp>
                        <p:nvSpPr>
                          <p:cNvPr id="10" name="Rectangle 9"/>
                          <p:cNvSpPr/>
                          <p:nvPr/>
                        </p:nvSpPr>
                        <p:spPr>
                          <a:xfrm>
                            <a:off x="749905" y="2329542"/>
                            <a:ext cx="1221619" cy="967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971524" y="1608667"/>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971524" y="1932820"/>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971524" y="2426304"/>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096379" y="2166296"/>
                          <a:ext cx="1238552" cy="911905"/>
                          <a:chOff x="3568094" y="2107066"/>
                          <a:chExt cx="1238552" cy="911905"/>
                        </a:xfrm>
                      </p:grpSpPr>
                      <p:cxnSp>
                        <p:nvCxnSpPr>
                          <p:cNvPr id="17" name="Straight Arrow Connector 16"/>
                          <p:cNvCxnSpPr/>
                          <p:nvPr/>
                        </p:nvCxnSpPr>
                        <p:spPr>
                          <a:xfrm>
                            <a:off x="3568094" y="2382763"/>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87370" y="2107066"/>
                            <a:ext cx="0" cy="9119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187370" y="3018971"/>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187370" y="2114323"/>
                            <a:ext cx="6192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4334931" y="1803757"/>
                        <a:ext cx="1289354" cy="7644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TDC (xx)</a:t>
                        </a:r>
                        <a:endParaRPr lang="en-US" dirty="0">
                          <a:solidFill>
                            <a:srgbClr val="FF0000"/>
                          </a:solidFill>
                        </a:endParaRPr>
                      </a:p>
                    </p:txBody>
                  </p:sp>
                  <p:sp>
                    <p:nvSpPr>
                      <p:cNvPr id="26" name="Rectangle 25"/>
                      <p:cNvSpPr/>
                      <p:nvPr/>
                    </p:nvSpPr>
                    <p:spPr>
                      <a:xfrm>
                        <a:off x="4334931" y="2774647"/>
                        <a:ext cx="1289354" cy="7644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L1-Trigger</a:t>
                        </a:r>
                      </a:p>
                      <a:p>
                        <a:pPr algn="ctr"/>
                        <a:r>
                          <a:rPr lang="en-US" dirty="0" smtClean="0">
                            <a:solidFill>
                              <a:srgbClr val="FF0000"/>
                            </a:solidFill>
                          </a:rPr>
                          <a:t>V1495 (4)</a:t>
                        </a:r>
                        <a:endParaRPr lang="en-US" dirty="0">
                          <a:solidFill>
                            <a:srgbClr val="FF0000"/>
                          </a:solidFill>
                        </a:endParaRPr>
                      </a:p>
                    </p:txBody>
                  </p:sp>
                  <p:sp>
                    <p:nvSpPr>
                      <p:cNvPr id="27" name="TextBox 26"/>
                      <p:cNvSpPr txBox="1"/>
                      <p:nvPr/>
                    </p:nvSpPr>
                    <p:spPr>
                      <a:xfrm>
                        <a:off x="3715655" y="3141489"/>
                        <a:ext cx="558642" cy="369332"/>
                      </a:xfrm>
                      <a:prstGeom prst="rect">
                        <a:avLst/>
                      </a:prstGeom>
                      <a:noFill/>
                    </p:spPr>
                    <p:txBody>
                      <a:bodyPr wrap="none" rtlCol="0">
                        <a:spAutoFit/>
                      </a:bodyPr>
                      <a:lstStyle/>
                      <a:p>
                        <a:r>
                          <a:rPr lang="en-US" dirty="0" smtClean="0"/>
                          <a:t>(96)</a:t>
                        </a:r>
                        <a:endParaRPr lang="en-US" dirty="0"/>
                      </a:p>
                    </p:txBody>
                  </p:sp>
                </p:grpSp>
                <p:sp>
                  <p:nvSpPr>
                    <p:cNvPr id="68" name="Right Arrow 67"/>
                    <p:cNvSpPr/>
                    <p:nvPr/>
                  </p:nvSpPr>
                  <p:spPr>
                    <a:xfrm>
                      <a:off x="5648478" y="1803757"/>
                      <a:ext cx="1124855" cy="1798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an 68"/>
                    <p:cNvSpPr/>
                    <p:nvPr/>
                  </p:nvSpPr>
                  <p:spPr>
                    <a:xfrm>
                      <a:off x="6773333" y="1425283"/>
                      <a:ext cx="653143" cy="114289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DAQ</a:t>
                      </a:r>
                      <a:endParaRPr lang="en-US" dirty="0">
                        <a:solidFill>
                          <a:srgbClr val="FF0000"/>
                        </a:solidFill>
                      </a:endParaRPr>
                    </a:p>
                  </p:txBody>
                </p:sp>
                <p:grpSp>
                  <p:nvGrpSpPr>
                    <p:cNvPr id="73" name="Group 72"/>
                    <p:cNvGrpSpPr/>
                    <p:nvPr/>
                  </p:nvGrpSpPr>
                  <p:grpSpPr>
                    <a:xfrm>
                      <a:off x="5624285" y="2359355"/>
                      <a:ext cx="1149048" cy="3420459"/>
                      <a:chOff x="5624285" y="2359355"/>
                      <a:chExt cx="1149048" cy="3420459"/>
                    </a:xfrm>
                  </p:grpSpPr>
                  <p:grpSp>
                    <p:nvGrpSpPr>
                      <p:cNvPr id="67" name="Group 66"/>
                      <p:cNvGrpSpPr/>
                      <p:nvPr/>
                    </p:nvGrpSpPr>
                    <p:grpSpPr>
                      <a:xfrm>
                        <a:off x="5624285" y="2359355"/>
                        <a:ext cx="592667" cy="3420459"/>
                        <a:chOff x="5624285" y="2359355"/>
                        <a:chExt cx="592667" cy="3420459"/>
                      </a:xfrm>
                    </p:grpSpPr>
                    <p:cxnSp>
                      <p:nvCxnSpPr>
                        <p:cNvPr id="61" name="Elbow Connector 60"/>
                        <p:cNvCxnSpPr/>
                        <p:nvPr/>
                      </p:nvCxnSpPr>
                      <p:spPr>
                        <a:xfrm flipV="1">
                          <a:off x="5648478" y="2359355"/>
                          <a:ext cx="568474" cy="3420459"/>
                        </a:xfrm>
                        <a:prstGeom prst="bentConnector2">
                          <a:avLst/>
                        </a:prstGeom>
                        <a:ln w="349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5624285" y="2441993"/>
                          <a:ext cx="592667" cy="0"/>
                        </a:xfrm>
                        <a:prstGeom prst="straightConnector1">
                          <a:avLst/>
                        </a:prstGeom>
                        <a:ln w="34925">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72" name="Straight Arrow Connector 71"/>
                      <p:cNvCxnSpPr/>
                      <p:nvPr/>
                    </p:nvCxnSpPr>
                    <p:spPr>
                      <a:xfrm>
                        <a:off x="6216952" y="2441993"/>
                        <a:ext cx="556381" cy="0"/>
                      </a:xfrm>
                      <a:prstGeom prst="straightConnector1">
                        <a:avLst/>
                      </a:prstGeom>
                      <a:ln w="34925">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grpSp>
          </p:grpSp>
          <p:sp>
            <p:nvSpPr>
              <p:cNvPr id="74" name="TextBox 73"/>
              <p:cNvSpPr txBox="1"/>
              <p:nvPr/>
            </p:nvSpPr>
            <p:spPr>
              <a:xfrm>
                <a:off x="3698519" y="1803757"/>
                <a:ext cx="636412" cy="646331"/>
              </a:xfrm>
              <a:prstGeom prst="rect">
                <a:avLst/>
              </a:prstGeom>
              <a:noFill/>
            </p:spPr>
            <p:txBody>
              <a:bodyPr wrap="none" rtlCol="0">
                <a:spAutoFit/>
              </a:bodyPr>
              <a:lstStyle/>
              <a:p>
                <a:r>
                  <a:rPr lang="en-US" dirty="0" smtClean="0"/>
                  <a:t>Hits/</a:t>
                </a:r>
              </a:p>
              <a:p>
                <a:r>
                  <a:rPr lang="en-US" dirty="0" smtClean="0"/>
                  <a:t>Start</a:t>
                </a:r>
                <a:endParaRPr lang="en-US" dirty="0"/>
              </a:p>
            </p:txBody>
          </p:sp>
        </p:grpSp>
      </p:grpSp>
      <p:sp>
        <p:nvSpPr>
          <p:cNvPr id="75" name="TextBox 74"/>
          <p:cNvSpPr txBox="1"/>
          <p:nvPr/>
        </p:nvSpPr>
        <p:spPr>
          <a:xfrm>
            <a:off x="1078708" y="3223973"/>
            <a:ext cx="2689258" cy="3293209"/>
          </a:xfrm>
          <a:prstGeom prst="rect">
            <a:avLst/>
          </a:prstGeom>
          <a:noFill/>
        </p:spPr>
        <p:txBody>
          <a:bodyPr wrap="none" rtlCol="0">
            <a:spAutoFit/>
          </a:bodyPr>
          <a:lstStyle/>
          <a:p>
            <a:r>
              <a:rPr lang="en-US" sz="1600" dirty="0" smtClean="0">
                <a:solidFill>
                  <a:srgbClr val="0000FF"/>
                </a:solidFill>
              </a:rPr>
              <a:t>L0 Trigger: not “actively” used</a:t>
            </a:r>
          </a:p>
          <a:p>
            <a:r>
              <a:rPr lang="en-US" sz="1600" dirty="0"/>
              <a:t> </a:t>
            </a:r>
            <a:r>
              <a:rPr lang="en-US" sz="1600" dirty="0" smtClean="0"/>
              <a:t>- 4 V1495 boards available</a:t>
            </a:r>
          </a:p>
          <a:p>
            <a:r>
              <a:rPr lang="en-US" sz="1600" dirty="0"/>
              <a:t> </a:t>
            </a:r>
            <a:endParaRPr lang="en-US" sz="1600" dirty="0" smtClean="0"/>
          </a:p>
          <a:p>
            <a:r>
              <a:rPr lang="en-US" sz="1600" dirty="0" smtClean="0">
                <a:solidFill>
                  <a:srgbClr val="0000FF"/>
                </a:solidFill>
              </a:rPr>
              <a:t>L1 Trigger: in operation</a:t>
            </a:r>
          </a:p>
          <a:p>
            <a:r>
              <a:rPr lang="en-US" sz="1600" dirty="0" smtClean="0"/>
              <a:t> - 4 V1495 boards</a:t>
            </a:r>
          </a:p>
          <a:p>
            <a:r>
              <a:rPr lang="en-US" sz="1600" dirty="0" smtClean="0"/>
              <a:t>    (2) for Y-plane, not used</a:t>
            </a:r>
          </a:p>
          <a:p>
            <a:r>
              <a:rPr lang="en-US" sz="1600" dirty="0"/>
              <a:t> </a:t>
            </a:r>
            <a:r>
              <a:rPr lang="en-US" sz="1600" dirty="0" smtClean="0"/>
              <a:t>   (2) for X-Plane, in use</a:t>
            </a:r>
          </a:p>
          <a:p>
            <a:r>
              <a:rPr lang="en-US" sz="1600" dirty="0"/>
              <a:t> </a:t>
            </a:r>
            <a:r>
              <a:rPr lang="en-US" sz="1600" dirty="0" smtClean="0"/>
              <a:t>- </a:t>
            </a:r>
            <a:r>
              <a:rPr lang="en-US" sz="1600" dirty="0" smtClean="0">
                <a:solidFill>
                  <a:srgbClr val="FF0000"/>
                </a:solidFill>
              </a:rPr>
              <a:t>700nS latency</a:t>
            </a:r>
            <a:r>
              <a:rPr lang="en-US" sz="1600" dirty="0" smtClean="0"/>
              <a:t> </a:t>
            </a:r>
          </a:p>
          <a:p>
            <a:r>
              <a:rPr lang="en-US" sz="1600" dirty="0" smtClean="0"/>
              <a:t> </a:t>
            </a:r>
            <a:endParaRPr lang="en-US" sz="1600" dirty="0"/>
          </a:p>
          <a:p>
            <a:r>
              <a:rPr lang="en-US" sz="1600" dirty="0" smtClean="0">
                <a:solidFill>
                  <a:srgbClr val="0000FF"/>
                </a:solidFill>
              </a:rPr>
              <a:t>L2 Trigger: pass through</a:t>
            </a:r>
          </a:p>
          <a:p>
            <a:pPr marL="285750" indent="-285750">
              <a:buFontTx/>
              <a:buChar char="-"/>
            </a:pPr>
            <a:r>
              <a:rPr lang="en-US" sz="1600" dirty="0" smtClean="0"/>
              <a:t>1 V1495</a:t>
            </a:r>
          </a:p>
          <a:p>
            <a:pPr marL="285750" indent="-285750">
              <a:buFontTx/>
              <a:buChar char="-"/>
            </a:pPr>
            <a:r>
              <a:rPr lang="en-US" sz="1600" dirty="0" smtClean="0"/>
              <a:t>Could do simple look-up</a:t>
            </a:r>
          </a:p>
          <a:p>
            <a:r>
              <a:rPr lang="en-US" sz="1600" dirty="0" smtClean="0">
                <a:solidFill>
                  <a:srgbClr val="FF0000"/>
                </a:solidFill>
              </a:rPr>
              <a:t>TS: Trigger Supervisor</a:t>
            </a:r>
            <a:endParaRPr lang="en-US" sz="1600" dirty="0">
              <a:solidFill>
                <a:srgbClr val="FF0000"/>
              </a:solidFill>
            </a:endParaRPr>
          </a:p>
        </p:txBody>
      </p:sp>
      <p:sp>
        <p:nvSpPr>
          <p:cNvPr id="2" name="Footer Placeholder 1"/>
          <p:cNvSpPr>
            <a:spLocks noGrp="1"/>
          </p:cNvSpPr>
          <p:nvPr>
            <p:ph type="ftr" sz="quarter" idx="11"/>
          </p:nvPr>
        </p:nvSpPr>
        <p:spPr/>
        <p:txBody>
          <a:bodyPr/>
          <a:lstStyle/>
          <a:p>
            <a:r>
              <a:rPr lang="en-US" smtClean="0"/>
              <a:t>Ming Liu, Dark Photons &amp; Dark Higgs Search @Fermilab</a:t>
            </a:r>
            <a:endParaRPr lang="en-US"/>
          </a:p>
        </p:txBody>
      </p:sp>
      <p:sp>
        <p:nvSpPr>
          <p:cNvPr id="3" name="TextBox 2"/>
          <p:cNvSpPr txBox="1"/>
          <p:nvPr/>
        </p:nvSpPr>
        <p:spPr>
          <a:xfrm>
            <a:off x="6006702" y="1378181"/>
            <a:ext cx="1105291" cy="646331"/>
          </a:xfrm>
          <a:prstGeom prst="rect">
            <a:avLst/>
          </a:prstGeom>
          <a:noFill/>
        </p:spPr>
        <p:txBody>
          <a:bodyPr wrap="none" rtlCol="0">
            <a:spAutoFit/>
          </a:bodyPr>
          <a:lstStyle/>
          <a:p>
            <a:r>
              <a:rPr lang="en-US" dirty="0" smtClean="0"/>
              <a:t>VME/CPU</a:t>
            </a:r>
          </a:p>
          <a:p>
            <a:r>
              <a:rPr lang="en-US" dirty="0" smtClean="0"/>
              <a:t>Ethernet</a:t>
            </a:r>
            <a:endParaRPr lang="en-US" dirty="0"/>
          </a:p>
        </p:txBody>
      </p:sp>
      <p:sp>
        <p:nvSpPr>
          <p:cNvPr id="11" name="TextBox 10"/>
          <p:cNvSpPr txBox="1"/>
          <p:nvPr/>
        </p:nvSpPr>
        <p:spPr>
          <a:xfrm>
            <a:off x="2480434" y="1179507"/>
            <a:ext cx="1287532" cy="646331"/>
          </a:xfrm>
          <a:prstGeom prst="rect">
            <a:avLst/>
          </a:prstGeom>
          <a:noFill/>
        </p:spPr>
        <p:txBody>
          <a:bodyPr wrap="none" rtlCol="0">
            <a:spAutoFit/>
          </a:bodyPr>
          <a:lstStyle/>
          <a:p>
            <a:r>
              <a:rPr lang="en-US" dirty="0" smtClean="0"/>
              <a:t>Pulse Gen. </a:t>
            </a:r>
          </a:p>
          <a:p>
            <a:r>
              <a:rPr lang="en-US" dirty="0" smtClean="0"/>
              <a:t>V1495 @TB</a:t>
            </a:r>
            <a:endParaRPr lang="en-US" dirty="0"/>
          </a:p>
        </p:txBody>
      </p:sp>
      <p:sp>
        <p:nvSpPr>
          <p:cNvPr id="18" name="TextBox 17"/>
          <p:cNvSpPr txBox="1"/>
          <p:nvPr/>
        </p:nvSpPr>
        <p:spPr>
          <a:xfrm>
            <a:off x="6785421" y="3723122"/>
            <a:ext cx="2245399" cy="923330"/>
          </a:xfrm>
          <a:prstGeom prst="rect">
            <a:avLst/>
          </a:prstGeom>
          <a:noFill/>
        </p:spPr>
        <p:txBody>
          <a:bodyPr wrap="square" rtlCol="0">
            <a:spAutoFit/>
          </a:bodyPr>
          <a:lstStyle/>
          <a:p>
            <a:r>
              <a:rPr lang="en-US" dirty="0" smtClean="0"/>
              <a:t>L2: limited I/O</a:t>
            </a:r>
          </a:p>
          <a:p>
            <a:r>
              <a:rPr lang="en-US" dirty="0" smtClean="0"/>
              <a:t>1(O), 5(I), 32x</a:t>
            </a:r>
          </a:p>
          <a:p>
            <a:r>
              <a:rPr lang="en-US" dirty="0" smtClean="0"/>
              <a:t>only 2 (I) used </a:t>
            </a:r>
            <a:endParaRPr lang="en-US" dirty="0"/>
          </a:p>
        </p:txBody>
      </p:sp>
      <p:sp>
        <p:nvSpPr>
          <p:cNvPr id="22" name="TextBox 21"/>
          <p:cNvSpPr txBox="1"/>
          <p:nvPr/>
        </p:nvSpPr>
        <p:spPr>
          <a:xfrm>
            <a:off x="960967" y="1641172"/>
            <a:ext cx="787395" cy="369332"/>
          </a:xfrm>
          <a:prstGeom prst="rect">
            <a:avLst/>
          </a:prstGeom>
          <a:noFill/>
        </p:spPr>
        <p:txBody>
          <a:bodyPr wrap="none" rtlCol="0">
            <a:spAutoFit/>
          </a:bodyPr>
          <a:lstStyle/>
          <a:p>
            <a:r>
              <a:rPr lang="en-US" dirty="0" err="1" smtClean="0"/>
              <a:t>Hodos</a:t>
            </a:r>
            <a:endParaRPr lang="en-US" dirty="0"/>
          </a:p>
        </p:txBody>
      </p:sp>
    </p:spTree>
    <p:extLst>
      <p:ext uri="{BB962C8B-B14F-4D97-AF65-F5344CB8AC3E}">
        <p14:creationId xmlns:p14="http://schemas.microsoft.com/office/powerpoint/2010/main" val="26683211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64"/>
            <a:ext cx="8229600" cy="760088"/>
          </a:xfrm>
        </p:spPr>
        <p:txBody>
          <a:bodyPr>
            <a:normAutofit fontScale="90000"/>
          </a:bodyPr>
          <a:lstStyle/>
          <a:p>
            <a:r>
              <a:rPr lang="en-US" dirty="0" smtClean="0"/>
              <a:t>Dark Photon Q-Trigger</a:t>
            </a:r>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5013816B-D526-304C-A764-9E5E16EDDDF4}" type="slidenum">
              <a:rPr lang="en-US" smtClean="0"/>
              <a:t>45</a:t>
            </a:fld>
            <a:endParaRPr lang="en-US"/>
          </a:p>
        </p:txBody>
      </p:sp>
      <p:sp>
        <p:nvSpPr>
          <p:cNvPr id="6" name="Rectangle 5"/>
          <p:cNvSpPr/>
          <p:nvPr/>
        </p:nvSpPr>
        <p:spPr>
          <a:xfrm>
            <a:off x="928952" y="1481540"/>
            <a:ext cx="1152370" cy="599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Q1 (LVL1)</a:t>
            </a:r>
            <a:endParaRPr lang="en-US" dirty="0"/>
          </a:p>
        </p:txBody>
      </p:sp>
      <p:sp>
        <p:nvSpPr>
          <p:cNvPr id="8" name="Rectangle 7"/>
          <p:cNvSpPr/>
          <p:nvPr/>
        </p:nvSpPr>
        <p:spPr>
          <a:xfrm>
            <a:off x="928952" y="2527567"/>
            <a:ext cx="1152370" cy="599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Q2 (LVL1)</a:t>
            </a:r>
            <a:endParaRPr lang="en-US" dirty="0"/>
          </a:p>
        </p:txBody>
      </p:sp>
      <p:sp>
        <p:nvSpPr>
          <p:cNvPr id="9" name="Rectangle 8"/>
          <p:cNvSpPr/>
          <p:nvPr/>
        </p:nvSpPr>
        <p:spPr>
          <a:xfrm>
            <a:off x="928951" y="3503502"/>
            <a:ext cx="1152370" cy="599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Q3 (LVL1)</a:t>
            </a:r>
            <a:endParaRPr lang="en-US" dirty="0"/>
          </a:p>
        </p:txBody>
      </p:sp>
      <p:sp>
        <p:nvSpPr>
          <p:cNvPr id="10" name="Rectangle 9"/>
          <p:cNvSpPr/>
          <p:nvPr/>
        </p:nvSpPr>
        <p:spPr>
          <a:xfrm>
            <a:off x="940710" y="4561744"/>
            <a:ext cx="1152370" cy="5996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Q4 (LVL1)</a:t>
            </a:r>
            <a:endParaRPr lang="en-US" dirty="0"/>
          </a:p>
        </p:txBody>
      </p:sp>
      <p:sp>
        <p:nvSpPr>
          <p:cNvPr id="11" name="Rectangle 10"/>
          <p:cNvSpPr/>
          <p:nvPr/>
        </p:nvSpPr>
        <p:spPr>
          <a:xfrm>
            <a:off x="3233226" y="2233609"/>
            <a:ext cx="1729021" cy="23281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LVL2</a:t>
            </a:r>
          </a:p>
          <a:p>
            <a:pPr algn="ctr"/>
            <a:r>
              <a:rPr lang="en-US" dirty="0" smtClean="0"/>
              <a:t>(</a:t>
            </a:r>
            <a:r>
              <a:rPr lang="en-US" dirty="0" err="1" smtClean="0"/>
              <a:t>vtxZ</a:t>
            </a:r>
            <a:r>
              <a:rPr lang="en-US" dirty="0" smtClean="0"/>
              <a:t> matching)</a:t>
            </a:r>
            <a:endParaRPr lang="en-US" dirty="0"/>
          </a:p>
        </p:txBody>
      </p:sp>
      <p:cxnSp>
        <p:nvCxnSpPr>
          <p:cNvPr id="13" name="Elbow Connector 12"/>
          <p:cNvCxnSpPr>
            <a:stCxn id="6" idx="3"/>
          </p:cNvCxnSpPr>
          <p:nvPr/>
        </p:nvCxnSpPr>
        <p:spPr>
          <a:xfrm>
            <a:off x="2081322" y="1781375"/>
            <a:ext cx="1151904" cy="61730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3"/>
          </p:cNvCxnSpPr>
          <p:nvPr/>
        </p:nvCxnSpPr>
        <p:spPr>
          <a:xfrm>
            <a:off x="2081322" y="2827402"/>
            <a:ext cx="1151904" cy="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3"/>
          </p:cNvCxnSpPr>
          <p:nvPr/>
        </p:nvCxnSpPr>
        <p:spPr>
          <a:xfrm flipV="1">
            <a:off x="2081321" y="3797915"/>
            <a:ext cx="1151905" cy="54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0" idx="3"/>
          </p:cNvCxnSpPr>
          <p:nvPr/>
        </p:nvCxnSpPr>
        <p:spPr>
          <a:xfrm flipV="1">
            <a:off x="2093080" y="4327036"/>
            <a:ext cx="1140146" cy="534543"/>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880926" y="4861579"/>
            <a:ext cx="2940904" cy="646331"/>
          </a:xfrm>
          <a:prstGeom prst="rect">
            <a:avLst/>
          </a:prstGeom>
          <a:noFill/>
        </p:spPr>
        <p:txBody>
          <a:bodyPr wrap="none" rtlCol="0">
            <a:spAutoFit/>
          </a:bodyPr>
          <a:lstStyle/>
          <a:p>
            <a:r>
              <a:rPr lang="en-US" dirty="0" smtClean="0"/>
              <a:t>4 x 16-bit from 4 Q1-4/V1495</a:t>
            </a:r>
            <a:endParaRPr lang="en-US" dirty="0"/>
          </a:p>
          <a:p>
            <a:r>
              <a:rPr lang="en-US" dirty="0" smtClean="0"/>
              <a:t>(2 x 32LVDS cables)</a:t>
            </a:r>
            <a:endParaRPr lang="en-US" dirty="0"/>
          </a:p>
        </p:txBody>
      </p:sp>
      <p:cxnSp>
        <p:nvCxnSpPr>
          <p:cNvPr id="27" name="Elbow Connector 26"/>
          <p:cNvCxnSpPr>
            <a:endCxn id="6" idx="1"/>
          </p:cNvCxnSpPr>
          <p:nvPr/>
        </p:nvCxnSpPr>
        <p:spPr>
          <a:xfrm>
            <a:off x="211660" y="1140550"/>
            <a:ext cx="717292" cy="640825"/>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52816" y="5798145"/>
            <a:ext cx="5944114" cy="923330"/>
          </a:xfrm>
          <a:prstGeom prst="rect">
            <a:avLst/>
          </a:prstGeom>
          <a:noFill/>
        </p:spPr>
        <p:txBody>
          <a:bodyPr wrap="square" rtlCol="0">
            <a:spAutoFit/>
          </a:bodyPr>
          <a:lstStyle/>
          <a:p>
            <a:r>
              <a:rPr lang="en-US" dirty="0" smtClean="0"/>
              <a:t>Q1: 40(ST1’) + 40 (ST2’) + 2x8(ST4-Y1/2) = 96, FANOUT ST4</a:t>
            </a:r>
          </a:p>
          <a:p>
            <a:r>
              <a:rPr lang="en-US" dirty="0" err="1" smtClean="0">
                <a:solidFill>
                  <a:srgbClr val="FF0000"/>
                </a:solidFill>
              </a:rPr>
              <a:t>Upto</a:t>
            </a:r>
            <a:r>
              <a:rPr lang="en-US" dirty="0" smtClean="0">
                <a:solidFill>
                  <a:srgbClr val="FF0000"/>
                </a:solidFill>
              </a:rPr>
              <a:t> 72(</a:t>
            </a:r>
            <a:r>
              <a:rPr lang="en-US" dirty="0">
                <a:solidFill>
                  <a:srgbClr val="FF0000"/>
                </a:solidFill>
              </a:rPr>
              <a:t>ST1) + </a:t>
            </a:r>
            <a:r>
              <a:rPr lang="en-US" dirty="0" smtClean="0">
                <a:solidFill>
                  <a:srgbClr val="FF0000"/>
                </a:solidFill>
              </a:rPr>
              <a:t>72 </a:t>
            </a:r>
            <a:r>
              <a:rPr lang="en-US" dirty="0">
                <a:solidFill>
                  <a:srgbClr val="FF0000"/>
                </a:solidFill>
              </a:rPr>
              <a:t>(ST2) + 2x8(ST4Y1/2</a:t>
            </a:r>
            <a:r>
              <a:rPr lang="en-US" dirty="0" smtClean="0">
                <a:solidFill>
                  <a:srgbClr val="FF0000"/>
                </a:solidFill>
              </a:rPr>
              <a:t>) = 160</a:t>
            </a:r>
            <a:endParaRPr lang="en-US" dirty="0">
              <a:solidFill>
                <a:srgbClr val="FF0000"/>
              </a:solidFill>
            </a:endParaRPr>
          </a:p>
          <a:p>
            <a:endParaRPr lang="en-US" dirty="0"/>
          </a:p>
        </p:txBody>
      </p:sp>
      <p:cxnSp>
        <p:nvCxnSpPr>
          <p:cNvPr id="30" name="Elbow Connector 29"/>
          <p:cNvCxnSpPr/>
          <p:nvPr/>
        </p:nvCxnSpPr>
        <p:spPr>
          <a:xfrm rot="5400000" flipH="1" flipV="1">
            <a:off x="103816" y="4969425"/>
            <a:ext cx="944741" cy="72905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Up Arrow 31"/>
          <p:cNvSpPr/>
          <p:nvPr/>
        </p:nvSpPr>
        <p:spPr>
          <a:xfrm>
            <a:off x="1364030" y="1140550"/>
            <a:ext cx="199901" cy="34099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457200" y="688910"/>
            <a:ext cx="1855271" cy="369332"/>
          </a:xfrm>
          <a:prstGeom prst="rect">
            <a:avLst/>
          </a:prstGeom>
          <a:noFill/>
        </p:spPr>
        <p:txBody>
          <a:bodyPr wrap="none" rtlCol="0">
            <a:spAutoFit/>
          </a:bodyPr>
          <a:lstStyle/>
          <a:p>
            <a:r>
              <a:rPr lang="en-US" dirty="0" smtClean="0"/>
              <a:t>DAQ/Data stream</a:t>
            </a:r>
            <a:endParaRPr lang="en-US" dirty="0"/>
          </a:p>
        </p:txBody>
      </p:sp>
      <p:sp>
        <p:nvSpPr>
          <p:cNvPr id="34" name="Rectangle 33"/>
          <p:cNvSpPr/>
          <p:nvPr/>
        </p:nvSpPr>
        <p:spPr>
          <a:xfrm>
            <a:off x="6279243" y="2527567"/>
            <a:ext cx="1928456" cy="17044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TS</a:t>
            </a:r>
          </a:p>
          <a:p>
            <a:pPr algn="ctr"/>
            <a:r>
              <a:rPr lang="en-US" dirty="0" smtClean="0"/>
              <a:t>(12 inputs total)</a:t>
            </a:r>
          </a:p>
          <a:p>
            <a:pPr algn="ctr"/>
            <a:r>
              <a:rPr lang="en-US" dirty="0" smtClean="0"/>
              <a:t>(1-free bit available)</a:t>
            </a:r>
            <a:endParaRPr lang="en-US" dirty="0"/>
          </a:p>
        </p:txBody>
      </p:sp>
      <p:cxnSp>
        <p:nvCxnSpPr>
          <p:cNvPr id="36" name="Straight Arrow Connector 35"/>
          <p:cNvCxnSpPr/>
          <p:nvPr/>
        </p:nvCxnSpPr>
        <p:spPr>
          <a:xfrm flipV="1">
            <a:off x="4985765" y="3292310"/>
            <a:ext cx="1234683" cy="11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037638" y="3585725"/>
            <a:ext cx="1159292" cy="646331"/>
          </a:xfrm>
          <a:prstGeom prst="rect">
            <a:avLst/>
          </a:prstGeom>
          <a:noFill/>
        </p:spPr>
        <p:txBody>
          <a:bodyPr wrap="none" rtlCol="0">
            <a:spAutoFit/>
          </a:bodyPr>
          <a:lstStyle/>
          <a:p>
            <a:r>
              <a:rPr lang="en-US" dirty="0" smtClean="0"/>
              <a:t>DP Trigger</a:t>
            </a:r>
          </a:p>
          <a:p>
            <a:r>
              <a:rPr lang="en-US" dirty="0" smtClean="0"/>
              <a:t>1-bit</a:t>
            </a:r>
            <a:endParaRPr lang="en-US" dirty="0"/>
          </a:p>
        </p:txBody>
      </p:sp>
      <p:cxnSp>
        <p:nvCxnSpPr>
          <p:cNvPr id="39" name="Straight Arrow Connector 38"/>
          <p:cNvCxnSpPr>
            <a:stCxn id="34" idx="0"/>
          </p:cNvCxnSpPr>
          <p:nvPr/>
        </p:nvCxnSpPr>
        <p:spPr>
          <a:xfrm flipV="1">
            <a:off x="7243471" y="1646155"/>
            <a:ext cx="11759" cy="881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525684" y="1646155"/>
            <a:ext cx="1326317" cy="369332"/>
          </a:xfrm>
          <a:prstGeom prst="rect">
            <a:avLst/>
          </a:prstGeom>
          <a:noFill/>
        </p:spPr>
        <p:txBody>
          <a:bodyPr wrap="none" rtlCol="0">
            <a:spAutoFit/>
          </a:bodyPr>
          <a:lstStyle/>
          <a:p>
            <a:r>
              <a:rPr lang="en-US" dirty="0" smtClean="0"/>
              <a:t>DAQ Trigger</a:t>
            </a:r>
            <a:endParaRPr lang="en-US" dirty="0"/>
          </a:p>
        </p:txBody>
      </p:sp>
      <p:sp>
        <p:nvSpPr>
          <p:cNvPr id="41" name="TextBox 40"/>
          <p:cNvSpPr txBox="1"/>
          <p:nvPr/>
        </p:nvSpPr>
        <p:spPr>
          <a:xfrm>
            <a:off x="6333376" y="4492247"/>
            <a:ext cx="2384616" cy="2031325"/>
          </a:xfrm>
          <a:prstGeom prst="rect">
            <a:avLst/>
          </a:prstGeom>
          <a:solidFill>
            <a:srgbClr val="FFFF00"/>
          </a:solidFill>
        </p:spPr>
        <p:txBody>
          <a:bodyPr wrap="square" rtlCol="0">
            <a:spAutoFit/>
          </a:bodyPr>
          <a:lstStyle/>
          <a:p>
            <a:r>
              <a:rPr lang="en-US" dirty="0" smtClean="0"/>
              <a:t>MC simulation</a:t>
            </a:r>
          </a:p>
          <a:p>
            <a:r>
              <a:rPr lang="en-US" dirty="0"/>
              <a:t>D</a:t>
            </a:r>
            <a:r>
              <a:rPr lang="en-US" dirty="0" smtClean="0"/>
              <a:t>ummy pattern</a:t>
            </a:r>
          </a:p>
          <a:p>
            <a:r>
              <a:rPr lang="en-US" dirty="0" smtClean="0"/>
              <a:t>A test stand at LANL </a:t>
            </a:r>
          </a:p>
          <a:p>
            <a:endParaRPr lang="en-US" dirty="0" smtClean="0"/>
          </a:p>
          <a:p>
            <a:r>
              <a:rPr lang="en-US" dirty="0" smtClean="0"/>
              <a:t>To check FPGA</a:t>
            </a:r>
          </a:p>
          <a:p>
            <a:pPr marL="285750" indent="-285750">
              <a:buFontTx/>
              <a:buChar char="-"/>
            </a:pPr>
            <a:r>
              <a:rPr lang="en-US" dirty="0" smtClean="0"/>
              <a:t>Logic</a:t>
            </a:r>
          </a:p>
          <a:p>
            <a:pPr marL="285750" indent="-285750">
              <a:buFontTx/>
              <a:buChar char="-"/>
            </a:pPr>
            <a:r>
              <a:rPr lang="en-US" dirty="0" smtClean="0"/>
              <a:t>Timing </a:t>
            </a:r>
            <a:endParaRPr lang="en-US" dirty="0"/>
          </a:p>
        </p:txBody>
      </p:sp>
      <p:sp>
        <p:nvSpPr>
          <p:cNvPr id="42" name="TextBox 41"/>
          <p:cNvSpPr txBox="1"/>
          <p:nvPr/>
        </p:nvSpPr>
        <p:spPr>
          <a:xfrm>
            <a:off x="2718107" y="1269891"/>
            <a:ext cx="3520578" cy="369332"/>
          </a:xfrm>
          <a:prstGeom prst="rect">
            <a:avLst/>
          </a:prstGeom>
          <a:noFill/>
        </p:spPr>
        <p:txBody>
          <a:bodyPr wrap="none" rtlCol="0">
            <a:spAutoFit/>
          </a:bodyPr>
          <a:lstStyle/>
          <a:p>
            <a:r>
              <a:rPr lang="en-US" dirty="0" smtClean="0"/>
              <a:t>LVDS cable 2x16ch bundle available</a:t>
            </a:r>
            <a:endParaRPr lang="en-US" dirty="0"/>
          </a:p>
        </p:txBody>
      </p:sp>
    </p:spTree>
    <p:extLst>
      <p:ext uri="{BB962C8B-B14F-4D97-AF65-F5344CB8AC3E}">
        <p14:creationId xmlns:p14="http://schemas.microsoft.com/office/powerpoint/2010/main" val="3588920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25" y="14893"/>
            <a:ext cx="4448077" cy="1143000"/>
          </a:xfrm>
        </p:spPr>
        <p:txBody>
          <a:bodyPr>
            <a:normAutofit/>
          </a:bodyPr>
          <a:lstStyle/>
          <a:p>
            <a:r>
              <a:rPr lang="en-US" sz="3600" dirty="0" smtClean="0"/>
              <a:t>E906 DAQ Test Stand  </a:t>
            </a:r>
            <a:endParaRPr lang="en-US" sz="3600" dirty="0"/>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5013816B-D526-304C-A764-9E5E16EDDDF4}" type="slidenum">
              <a:rPr lang="en-US" smtClean="0"/>
              <a:t>46</a:t>
            </a:fld>
            <a:endParaRPr lang="en-US"/>
          </a:p>
        </p:txBody>
      </p:sp>
      <p:pic>
        <p:nvPicPr>
          <p:cNvPr id="9" name="Picture 8" descr="20150226_1103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4541602" cy="2554651"/>
          </a:xfrm>
          <a:prstGeom prst="rect">
            <a:avLst/>
          </a:prstGeom>
        </p:spPr>
      </p:pic>
      <p:pic>
        <p:nvPicPr>
          <p:cNvPr id="10" name="Picture 9" descr="20150226_110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378" y="2970212"/>
            <a:ext cx="6911622" cy="3887788"/>
          </a:xfrm>
          <a:prstGeom prst="rect">
            <a:avLst/>
          </a:prstGeom>
        </p:spPr>
      </p:pic>
      <p:sp>
        <p:nvSpPr>
          <p:cNvPr id="11" name="TextBox 10"/>
          <p:cNvSpPr txBox="1"/>
          <p:nvPr/>
        </p:nvSpPr>
        <p:spPr>
          <a:xfrm>
            <a:off x="4780863" y="263476"/>
            <a:ext cx="4147289" cy="2585323"/>
          </a:xfrm>
          <a:prstGeom prst="rect">
            <a:avLst/>
          </a:prstGeom>
          <a:noFill/>
        </p:spPr>
        <p:txBody>
          <a:bodyPr wrap="none" rtlCol="0">
            <a:spAutoFit/>
          </a:bodyPr>
          <a:lstStyle/>
          <a:p>
            <a:pPr marL="285750" indent="-285750">
              <a:buFontTx/>
              <a:buChar char="-"/>
            </a:pPr>
            <a:r>
              <a:rPr lang="en-US" dirty="0" smtClean="0"/>
              <a:t>PC/Linux: </a:t>
            </a:r>
            <a:r>
              <a:rPr lang="en-US" dirty="0" err="1" smtClean="0"/>
              <a:t>Jlab</a:t>
            </a:r>
            <a:r>
              <a:rPr lang="en-US" dirty="0" smtClean="0"/>
              <a:t> CODA, Ethernet Readout</a:t>
            </a:r>
          </a:p>
          <a:p>
            <a:pPr marL="285750" indent="-285750">
              <a:buFontTx/>
              <a:buChar char="-"/>
            </a:pPr>
            <a:r>
              <a:rPr lang="en-US" dirty="0" smtClean="0"/>
              <a:t>CPU MVME5500: old </a:t>
            </a:r>
            <a:r>
              <a:rPr lang="en-US" dirty="0" err="1" smtClean="0"/>
              <a:t>VxWork</a:t>
            </a:r>
            <a:r>
              <a:rPr lang="en-US" dirty="0" smtClean="0"/>
              <a:t> (</a:t>
            </a:r>
            <a:r>
              <a:rPr lang="en-US" dirty="0" err="1" smtClean="0"/>
              <a:t>Jlab</a:t>
            </a:r>
            <a:r>
              <a:rPr lang="en-US" dirty="0" smtClean="0"/>
              <a:t>)</a:t>
            </a:r>
          </a:p>
          <a:p>
            <a:pPr marL="285750" indent="-285750">
              <a:buFontTx/>
              <a:buChar char="-"/>
            </a:pPr>
            <a:r>
              <a:rPr lang="en-US" dirty="0" smtClean="0"/>
              <a:t>“TS” ? </a:t>
            </a:r>
          </a:p>
          <a:p>
            <a:pPr marL="285750" indent="-285750">
              <a:buFontTx/>
              <a:buChar char="-"/>
            </a:pPr>
            <a:r>
              <a:rPr lang="en-US" dirty="0" smtClean="0"/>
              <a:t>TDC-II</a:t>
            </a:r>
          </a:p>
          <a:p>
            <a:pPr marL="285750" indent="-285750">
              <a:buFontTx/>
              <a:buChar char="-"/>
            </a:pPr>
            <a:r>
              <a:rPr lang="en-US" dirty="0" smtClean="0"/>
              <a:t>V1495 pulse generator</a:t>
            </a:r>
          </a:p>
          <a:p>
            <a:pPr marL="285750" indent="-285750">
              <a:buFontTx/>
              <a:buChar char="-"/>
            </a:pPr>
            <a:endParaRPr lang="en-US" dirty="0"/>
          </a:p>
          <a:p>
            <a:pPr marL="285750" indent="-285750">
              <a:buFontTx/>
              <a:buChar char="-"/>
            </a:pPr>
            <a:r>
              <a:rPr lang="en-US" dirty="0" smtClean="0">
                <a:solidFill>
                  <a:srgbClr val="FF0000"/>
                </a:solidFill>
              </a:rPr>
              <a:t>V1495 L1 Trigger “development </a:t>
            </a:r>
            <a:r>
              <a:rPr lang="en-US" dirty="0" err="1" smtClean="0">
                <a:solidFill>
                  <a:srgbClr val="FF0000"/>
                </a:solidFill>
              </a:rPr>
              <a:t>brd</a:t>
            </a:r>
            <a:r>
              <a:rPr lang="en-US" dirty="0" smtClean="0">
                <a:solidFill>
                  <a:srgbClr val="FF0000"/>
                </a:solidFill>
              </a:rPr>
              <a:t>”</a:t>
            </a:r>
          </a:p>
          <a:p>
            <a:pPr marL="285750" indent="-285750">
              <a:buFontTx/>
              <a:buChar char="-"/>
            </a:pPr>
            <a:r>
              <a:rPr lang="en-US" dirty="0" smtClean="0">
                <a:solidFill>
                  <a:srgbClr val="FF0000"/>
                </a:solidFill>
              </a:rPr>
              <a:t>Windows PC: </a:t>
            </a:r>
            <a:r>
              <a:rPr lang="en-US" dirty="0" err="1" smtClean="0">
                <a:solidFill>
                  <a:srgbClr val="FF0000"/>
                </a:solidFill>
              </a:rPr>
              <a:t>Altara</a:t>
            </a:r>
            <a:r>
              <a:rPr lang="en-US" dirty="0" smtClean="0">
                <a:solidFill>
                  <a:srgbClr val="FF0000"/>
                </a:solidFill>
              </a:rPr>
              <a:t> FPGA programing</a:t>
            </a:r>
          </a:p>
          <a:p>
            <a:pPr marL="285750" indent="-285750">
              <a:buFontTx/>
              <a:buChar char="-"/>
            </a:pPr>
            <a:endParaRPr lang="en-US" dirty="0"/>
          </a:p>
        </p:txBody>
      </p:sp>
    </p:spTree>
    <p:extLst>
      <p:ext uri="{BB962C8B-B14F-4D97-AF65-F5344CB8AC3E}">
        <p14:creationId xmlns:p14="http://schemas.microsoft.com/office/powerpoint/2010/main" val="5038608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1695"/>
          </a:xfrm>
        </p:spPr>
        <p:txBody>
          <a:bodyPr>
            <a:noAutofit/>
          </a:bodyPr>
          <a:lstStyle/>
          <a:p>
            <a:r>
              <a:rPr lang="en-US" sz="3200" dirty="0" smtClean="0"/>
              <a:t>Plastic Scintillator </a:t>
            </a:r>
            <a:r>
              <a:rPr lang="en-US" sz="3200" dirty="0" err="1" smtClean="0"/>
              <a:t>dE</a:t>
            </a:r>
            <a:r>
              <a:rPr lang="en-US" sz="3200" dirty="0" smtClean="0"/>
              <a:t>/dx and </a:t>
            </a:r>
            <a:r>
              <a:rPr lang="en-US" sz="3200" dirty="0" smtClean="0"/>
              <a:t/>
            </a:r>
            <a:br>
              <a:rPr lang="en-US" sz="3200" dirty="0" smtClean="0"/>
            </a:br>
            <a:r>
              <a:rPr lang="en-US" sz="3200" dirty="0" smtClean="0"/>
              <a:t>Particle </a:t>
            </a:r>
            <a:r>
              <a:rPr lang="en-US" sz="3200" dirty="0" smtClean="0"/>
              <a:t>Identification</a:t>
            </a:r>
            <a:endParaRPr lang="en-US" sz="3200" dirty="0"/>
          </a:p>
        </p:txBody>
      </p:sp>
      <p:pic>
        <p:nvPicPr>
          <p:cNvPr id="3" name="Picture 2" descr="polystyrene_ded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751" y="1121695"/>
            <a:ext cx="5944270" cy="4031172"/>
          </a:xfrm>
          <a:prstGeom prst="rect">
            <a:avLst/>
          </a:prstGeom>
        </p:spPr>
      </p:pic>
      <p:sp>
        <p:nvSpPr>
          <p:cNvPr id="4" name="TextBox 3"/>
          <p:cNvSpPr txBox="1"/>
          <p:nvPr/>
        </p:nvSpPr>
        <p:spPr>
          <a:xfrm>
            <a:off x="850633" y="5152867"/>
            <a:ext cx="6891630" cy="1200329"/>
          </a:xfrm>
          <a:prstGeom prst="rect">
            <a:avLst/>
          </a:prstGeom>
          <a:noFill/>
        </p:spPr>
        <p:txBody>
          <a:bodyPr wrap="none" rtlCol="0">
            <a:spAutoFit/>
          </a:bodyPr>
          <a:lstStyle/>
          <a:p>
            <a:pPr marL="285750" indent="-285750">
              <a:buFont typeface="Arial"/>
              <a:buChar char="•"/>
            </a:pPr>
            <a:r>
              <a:rPr lang="en-US" dirty="0" smtClean="0"/>
              <a:t>Using polystyrene as example (same as FNAL scintillator factory)</a:t>
            </a:r>
          </a:p>
          <a:p>
            <a:pPr marL="285750" indent="-285750">
              <a:buFont typeface="Arial"/>
              <a:buChar char="•"/>
            </a:pPr>
            <a:r>
              <a:rPr lang="en-US" dirty="0" err="1" smtClean="0"/>
              <a:t>Muon</a:t>
            </a:r>
            <a:r>
              <a:rPr lang="en-US" dirty="0" smtClean="0"/>
              <a:t> </a:t>
            </a:r>
            <a:r>
              <a:rPr lang="en-US" dirty="0" err="1" smtClean="0"/>
              <a:t>dE</a:t>
            </a:r>
            <a:r>
              <a:rPr lang="en-US" dirty="0" smtClean="0"/>
              <a:t>/dx = 2.41 MeV/cm @ 4 </a:t>
            </a:r>
            <a:r>
              <a:rPr lang="en-US" dirty="0" err="1" smtClean="0"/>
              <a:t>GeV</a:t>
            </a:r>
            <a:r>
              <a:rPr lang="en-US" dirty="0" smtClean="0"/>
              <a:t>, and 2.69 MeV/cm @ 20 </a:t>
            </a:r>
            <a:r>
              <a:rPr lang="en-US" dirty="0" err="1" smtClean="0"/>
              <a:t>GeV</a:t>
            </a:r>
            <a:endParaRPr lang="en-US" dirty="0" smtClean="0"/>
          </a:p>
          <a:p>
            <a:pPr marL="742950" lvl="1" indent="-285750">
              <a:buFont typeface="Arial"/>
              <a:buChar char="•"/>
            </a:pPr>
            <a:r>
              <a:rPr lang="en-US" dirty="0" smtClean="0"/>
              <a:t>11.5% difference</a:t>
            </a:r>
          </a:p>
          <a:p>
            <a:pPr marL="285750" indent="-285750">
              <a:buFont typeface="Arial"/>
              <a:buChar char="•"/>
            </a:pPr>
            <a:r>
              <a:rPr lang="en-US" dirty="0" smtClean="0"/>
              <a:t>For 4 </a:t>
            </a:r>
            <a:r>
              <a:rPr lang="en-US" dirty="0" err="1" smtClean="0"/>
              <a:t>GeV</a:t>
            </a:r>
            <a:r>
              <a:rPr lang="en-US" dirty="0" smtClean="0"/>
              <a:t> </a:t>
            </a:r>
            <a:r>
              <a:rPr lang="en-US" dirty="0" err="1" smtClean="0"/>
              <a:t>Kaon</a:t>
            </a:r>
            <a:r>
              <a:rPr lang="en-US" dirty="0"/>
              <a:t> </a:t>
            </a:r>
            <a:r>
              <a:rPr lang="en-US" dirty="0" err="1" smtClean="0"/>
              <a:t>vs</a:t>
            </a:r>
            <a:r>
              <a:rPr lang="en-US" dirty="0" smtClean="0"/>
              <a:t> 20 </a:t>
            </a:r>
            <a:r>
              <a:rPr lang="en-US" dirty="0" err="1" smtClean="0"/>
              <a:t>GeV</a:t>
            </a:r>
            <a:r>
              <a:rPr lang="en-US" dirty="0" smtClean="0"/>
              <a:t> </a:t>
            </a:r>
            <a:r>
              <a:rPr lang="en-US" dirty="0" err="1" smtClean="0"/>
              <a:t>muon</a:t>
            </a:r>
            <a:r>
              <a:rPr lang="en-US" dirty="0" smtClean="0"/>
              <a:t> it’s an even bigger difference, 26.5%</a:t>
            </a:r>
            <a:endParaRPr lang="en-US" dirty="0"/>
          </a:p>
        </p:txBody>
      </p:sp>
      <p:sp>
        <p:nvSpPr>
          <p:cNvPr id="5" name="Date Placeholder 4"/>
          <p:cNvSpPr>
            <a:spLocks noGrp="1"/>
          </p:cNvSpPr>
          <p:nvPr>
            <p:ph type="dt" sz="half" idx="10"/>
          </p:nvPr>
        </p:nvSpPr>
        <p:spPr/>
        <p:txBody>
          <a:bodyPr/>
          <a:lstStyle/>
          <a:p>
            <a:r>
              <a:rPr lang="en-US" smtClean="0"/>
              <a:t>6/22/15</a:t>
            </a:r>
            <a:endParaRPr lang="en-US"/>
          </a:p>
        </p:txBody>
      </p:sp>
      <p:sp>
        <p:nvSpPr>
          <p:cNvPr id="6" name="Footer Placeholder 5"/>
          <p:cNvSpPr>
            <a:spLocks noGrp="1"/>
          </p:cNvSpPr>
          <p:nvPr>
            <p:ph type="ftr" sz="quarter" idx="11"/>
          </p:nvPr>
        </p:nvSpPr>
        <p:spPr/>
        <p:txBody>
          <a:bodyPr/>
          <a:lstStyle/>
          <a:p>
            <a:r>
              <a:rPr lang="en-US" smtClean="0"/>
              <a:t>Ming Liu, Dark Photons &amp; Dark Higgs Search @Fermilab</a:t>
            </a:r>
            <a:endParaRPr lang="en-US"/>
          </a:p>
        </p:txBody>
      </p:sp>
      <p:sp>
        <p:nvSpPr>
          <p:cNvPr id="7" name="Slide Number Placeholder 6"/>
          <p:cNvSpPr>
            <a:spLocks noGrp="1"/>
          </p:cNvSpPr>
          <p:nvPr>
            <p:ph type="sldNum" sz="quarter" idx="12"/>
          </p:nvPr>
        </p:nvSpPr>
        <p:spPr/>
        <p:txBody>
          <a:bodyPr/>
          <a:lstStyle/>
          <a:p>
            <a:fld id="{DA7CCA68-9A31-A74D-ABD2-27D4FD483847}" type="slidenum">
              <a:rPr lang="en-US" smtClean="0"/>
              <a:t>47</a:t>
            </a:fld>
            <a:endParaRPr lang="en-US"/>
          </a:p>
        </p:txBody>
      </p:sp>
    </p:spTree>
    <p:extLst>
      <p:ext uri="{BB962C8B-B14F-4D97-AF65-F5344CB8AC3E}">
        <p14:creationId xmlns:p14="http://schemas.microsoft.com/office/powerpoint/2010/main" val="2931416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800"/>
            <a:ext cx="8229600" cy="962060"/>
          </a:xfrm>
        </p:spPr>
        <p:txBody>
          <a:bodyPr>
            <a:normAutofit/>
          </a:bodyPr>
          <a:lstStyle/>
          <a:p>
            <a:r>
              <a:rPr lang="en-US" dirty="0" smtClean="0"/>
              <a:t>Minimal Thickness for Light Yields</a:t>
            </a:r>
            <a:endParaRPr lang="en-US" dirty="0"/>
          </a:p>
        </p:txBody>
      </p:sp>
      <p:sp>
        <p:nvSpPr>
          <p:cNvPr id="6" name="Content Placeholder 5"/>
          <p:cNvSpPr>
            <a:spLocks noGrp="1"/>
          </p:cNvSpPr>
          <p:nvPr>
            <p:ph idx="1"/>
          </p:nvPr>
        </p:nvSpPr>
        <p:spPr>
          <a:xfrm>
            <a:off x="457200" y="1153322"/>
            <a:ext cx="8229600" cy="4525963"/>
          </a:xfrm>
        </p:spPr>
        <p:txBody>
          <a:bodyPr>
            <a:normAutofit lnSpcReduction="10000"/>
          </a:bodyPr>
          <a:lstStyle/>
          <a:p>
            <a:r>
              <a:rPr lang="en-US" dirty="0" smtClean="0"/>
              <a:t>For thickness = 1.0cm, P &gt; 5GeV</a:t>
            </a:r>
          </a:p>
          <a:p>
            <a:pPr lvl="1"/>
            <a:r>
              <a:rPr lang="en-US" dirty="0" err="1" smtClean="0"/>
              <a:t>dE</a:t>
            </a:r>
            <a:r>
              <a:rPr lang="en-US" dirty="0" smtClean="0"/>
              <a:t>/dx = 2.5MeV/cm</a:t>
            </a:r>
          </a:p>
          <a:p>
            <a:pPr lvl="1"/>
            <a:r>
              <a:rPr lang="en-US" dirty="0" smtClean="0"/>
              <a:t>Light yield = 2.5MeV / 100eV</a:t>
            </a:r>
            <a:r>
              <a:rPr lang="en-US" dirty="0"/>
              <a:t> ~</a:t>
            </a:r>
            <a:r>
              <a:rPr lang="en-US" dirty="0" smtClean="0"/>
              <a:t> 25K photons</a:t>
            </a:r>
          </a:p>
          <a:p>
            <a:pPr lvl="1"/>
            <a:r>
              <a:rPr lang="en-US" dirty="0" err="1" smtClean="0"/>
              <a:t>SiPM</a:t>
            </a:r>
            <a:r>
              <a:rPr lang="en-US" dirty="0" smtClean="0"/>
              <a:t> </a:t>
            </a:r>
            <a:r>
              <a:rPr lang="en-US" dirty="0" err="1" smtClean="0"/>
              <a:t>Eff</a:t>
            </a:r>
            <a:r>
              <a:rPr lang="en-US" dirty="0" smtClean="0"/>
              <a:t> = 20%</a:t>
            </a:r>
          </a:p>
          <a:p>
            <a:pPr lvl="1"/>
            <a:r>
              <a:rPr lang="en-US" dirty="0" smtClean="0"/>
              <a:t>Scintillating strip light collection </a:t>
            </a:r>
            <a:r>
              <a:rPr lang="en-US" dirty="0" err="1" smtClean="0"/>
              <a:t>Eff</a:t>
            </a:r>
            <a:r>
              <a:rPr lang="en-US" dirty="0" smtClean="0"/>
              <a:t> = 10% </a:t>
            </a:r>
          </a:p>
          <a:p>
            <a:pPr lvl="1"/>
            <a:r>
              <a:rPr lang="en-US" dirty="0" smtClean="0">
                <a:solidFill>
                  <a:srgbClr val="FF0000"/>
                </a:solidFill>
              </a:rPr>
              <a:t>Total “light yield” = 25K x 20% x 10% = 500 &gt;&gt;1</a:t>
            </a:r>
          </a:p>
          <a:p>
            <a:pPr lvl="1"/>
            <a:endParaRPr lang="en-US" dirty="0" smtClean="0"/>
          </a:p>
          <a:p>
            <a:r>
              <a:rPr lang="en-US" dirty="0" smtClean="0"/>
              <a:t>Required light output</a:t>
            </a:r>
          </a:p>
          <a:p>
            <a:pPr lvl="1"/>
            <a:r>
              <a:rPr lang="en-US" dirty="0" smtClean="0"/>
              <a:t>Photon detecting </a:t>
            </a:r>
            <a:r>
              <a:rPr lang="en-US" dirty="0" err="1" smtClean="0"/>
              <a:t>eff</a:t>
            </a:r>
            <a:r>
              <a:rPr lang="en-US" dirty="0" smtClean="0"/>
              <a:t> &gt; 99%</a:t>
            </a:r>
          </a:p>
          <a:p>
            <a:pPr lvl="1"/>
            <a:endParaRPr lang="en-US" dirty="0"/>
          </a:p>
        </p:txBody>
      </p:sp>
      <p:sp>
        <p:nvSpPr>
          <p:cNvPr id="3" name="Date Placeholder 2"/>
          <p:cNvSpPr>
            <a:spLocks noGrp="1"/>
          </p:cNvSpPr>
          <p:nvPr>
            <p:ph type="dt" sz="half" idx="10"/>
          </p:nvPr>
        </p:nvSpPr>
        <p:spPr/>
        <p:txBody>
          <a:bodyPr/>
          <a:lstStyle/>
          <a:p>
            <a:r>
              <a:rPr lang="en-US" smtClean="0"/>
              <a:t>6/22/15</a:t>
            </a:r>
            <a:endParaRPr lang="en-US"/>
          </a:p>
        </p:txBody>
      </p:sp>
      <p:sp>
        <p:nvSpPr>
          <p:cNvPr id="4" name="Footer Placeholder 3"/>
          <p:cNvSpPr>
            <a:spLocks noGrp="1"/>
          </p:cNvSpPr>
          <p:nvPr>
            <p:ph type="ftr" sz="quarter" idx="11"/>
          </p:nvPr>
        </p:nvSpPr>
        <p:spPr/>
        <p:txBody>
          <a:bodyPr/>
          <a:lstStyle/>
          <a:p>
            <a:r>
              <a:rPr lang="en-US" smtClean="0"/>
              <a:t>Ming Liu, Dark Photons &amp; Dark Higgs Search @Fermilab</a:t>
            </a:r>
            <a:endParaRPr lang="en-US"/>
          </a:p>
        </p:txBody>
      </p:sp>
      <p:sp>
        <p:nvSpPr>
          <p:cNvPr id="5" name="Slide Number Placeholder 4"/>
          <p:cNvSpPr>
            <a:spLocks noGrp="1"/>
          </p:cNvSpPr>
          <p:nvPr>
            <p:ph type="sldNum" sz="quarter" idx="12"/>
          </p:nvPr>
        </p:nvSpPr>
        <p:spPr/>
        <p:txBody>
          <a:bodyPr/>
          <a:lstStyle/>
          <a:p>
            <a:fld id="{5013816B-D526-304C-A764-9E5E16EDDDF4}" type="slidenum">
              <a:rPr lang="en-US" smtClean="0"/>
              <a:t>48</a:t>
            </a:fld>
            <a:endParaRPr lang="en-US"/>
          </a:p>
        </p:txBody>
      </p:sp>
    </p:spTree>
    <p:extLst>
      <p:ext uri="{BB962C8B-B14F-4D97-AF65-F5344CB8AC3E}">
        <p14:creationId xmlns:p14="http://schemas.microsoft.com/office/powerpoint/2010/main" val="1006180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defRPr/>
            </a:pPr>
            <a:r>
              <a:rPr lang="en-US" i="1">
                <a:latin typeface="Trebuchet MS" charset="0"/>
                <a:cs typeface="+mj-cs"/>
              </a:rPr>
              <a:t>Dark matter search strategies</a:t>
            </a:r>
          </a:p>
        </p:txBody>
      </p:sp>
      <p:sp>
        <p:nvSpPr>
          <p:cNvPr id="15363" name="Footer Placeholder 3"/>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a:p>
        </p:txBody>
      </p:sp>
      <p:sp>
        <p:nvSpPr>
          <p:cNvPr id="15364" name="Slide Number Placeholder 4"/>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7C6A14EF-FC65-554A-B41C-02FD711AEF28}" type="slidenum">
              <a:rPr lang="en-US" smtClean="0"/>
              <a:pPr>
                <a:defRPr/>
              </a:pPr>
              <a:t>49</a:t>
            </a:fld>
            <a:endParaRPr lang="en-US" smtClean="0"/>
          </a:p>
        </p:txBody>
      </p:sp>
      <p:grpSp>
        <p:nvGrpSpPr>
          <p:cNvPr id="29700" name="Group 25"/>
          <p:cNvGrpSpPr>
            <a:grpSpLocks/>
          </p:cNvGrpSpPr>
          <p:nvPr/>
        </p:nvGrpSpPr>
        <p:grpSpPr bwMode="auto">
          <a:xfrm>
            <a:off x="777875" y="1511300"/>
            <a:ext cx="7516813" cy="3838575"/>
            <a:chOff x="789008" y="2190036"/>
            <a:chExt cx="7516792" cy="3838694"/>
          </a:xfrm>
        </p:grpSpPr>
        <p:sp>
          <p:nvSpPr>
            <p:cNvPr id="29704" name="Oval 5"/>
            <p:cNvSpPr>
              <a:spLocks noChangeArrowheads="1"/>
            </p:cNvSpPr>
            <p:nvPr/>
          </p:nvSpPr>
          <p:spPr bwMode="auto">
            <a:xfrm>
              <a:off x="4114800" y="3124200"/>
              <a:ext cx="685800" cy="6858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8" name="Straight Connector 7"/>
            <p:cNvCxnSpPr>
              <a:cxnSpLocks noChangeShapeType="1"/>
            </p:cNvCxnSpPr>
            <p:nvPr/>
          </p:nvCxnSpPr>
          <p:spPr bwMode="auto">
            <a:xfrm>
              <a:off x="3006740" y="2420231"/>
              <a:ext cx="1142997" cy="838226"/>
            </a:xfrm>
            <a:prstGeom prst="line">
              <a:avLst/>
            </a:prstGeom>
            <a:noFill/>
            <a:ln w="38100">
              <a:solidFill>
                <a:schemeClr val="accent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V="1">
              <a:off x="3030552" y="3653756"/>
              <a:ext cx="1142997" cy="876327"/>
            </a:xfrm>
            <a:prstGeom prst="line">
              <a:avLst/>
            </a:prstGeom>
            <a:noFill/>
            <a:ln w="38100">
              <a:solidFill>
                <a:schemeClr val="accent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flipV="1">
              <a:off x="4735522" y="2321803"/>
              <a:ext cx="1149347" cy="938241"/>
            </a:xfrm>
            <a:prstGeom prst="line">
              <a:avLst/>
            </a:prstGeom>
            <a:noFill/>
            <a:ln w="38100">
              <a:solidFill>
                <a:schemeClr val="accent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4706947" y="3693446"/>
              <a:ext cx="1142997" cy="838226"/>
            </a:xfrm>
            <a:prstGeom prst="line">
              <a:avLst/>
            </a:prstGeom>
            <a:noFill/>
            <a:ln w="38100">
              <a:solidFill>
                <a:schemeClr val="accent1"/>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9709" name="TextBox 17"/>
            <p:cNvSpPr txBox="1">
              <a:spLocks noChangeArrowheads="1"/>
            </p:cNvSpPr>
            <p:nvPr/>
          </p:nvSpPr>
          <p:spPr bwMode="auto">
            <a:xfrm>
              <a:off x="2209800" y="2321625"/>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SM</a:t>
              </a:r>
            </a:p>
          </p:txBody>
        </p:sp>
        <p:sp>
          <p:nvSpPr>
            <p:cNvPr id="29710" name="TextBox 18"/>
            <p:cNvSpPr txBox="1">
              <a:spLocks noChangeArrowheads="1"/>
            </p:cNvSpPr>
            <p:nvPr/>
          </p:nvSpPr>
          <p:spPr bwMode="auto">
            <a:xfrm>
              <a:off x="2213956" y="4330020"/>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SM</a:t>
              </a:r>
            </a:p>
          </p:txBody>
        </p:sp>
        <p:sp>
          <p:nvSpPr>
            <p:cNvPr id="29711" name="TextBox 19"/>
            <p:cNvSpPr txBox="1">
              <a:spLocks noChangeArrowheads="1"/>
            </p:cNvSpPr>
            <p:nvPr/>
          </p:nvSpPr>
          <p:spPr bwMode="auto">
            <a:xfrm>
              <a:off x="6147724" y="2190036"/>
              <a:ext cx="35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Symbol" charset="0"/>
                </a:rPr>
                <a:t>c</a:t>
              </a:r>
            </a:p>
          </p:txBody>
        </p:sp>
        <p:sp>
          <p:nvSpPr>
            <p:cNvPr id="29712" name="TextBox 20"/>
            <p:cNvSpPr txBox="1">
              <a:spLocks noChangeArrowheads="1"/>
            </p:cNvSpPr>
            <p:nvPr/>
          </p:nvSpPr>
          <p:spPr bwMode="auto">
            <a:xfrm>
              <a:off x="6178204" y="4331009"/>
              <a:ext cx="352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Symbol" charset="0"/>
                </a:rPr>
                <a:t>c</a:t>
              </a:r>
            </a:p>
          </p:txBody>
        </p:sp>
        <p:sp>
          <p:nvSpPr>
            <p:cNvPr id="29713" name="TextBox 21"/>
            <p:cNvSpPr txBox="1">
              <a:spLocks noChangeArrowheads="1"/>
            </p:cNvSpPr>
            <p:nvPr/>
          </p:nvSpPr>
          <p:spPr bwMode="auto">
            <a:xfrm>
              <a:off x="789008" y="3124200"/>
              <a:ext cx="1897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FF"/>
                  </a:solidFill>
                </a:rPr>
                <a:t>Direct production:</a:t>
              </a:r>
            </a:p>
            <a:p>
              <a:pPr eaLnBrk="1" hangingPunct="1"/>
              <a:r>
                <a:rPr lang="en-US" sz="1800" dirty="0" smtClean="0">
                  <a:solidFill>
                    <a:srgbClr val="0000FF"/>
                  </a:solidFill>
                </a:rPr>
                <a:t>LHC, </a:t>
              </a:r>
              <a:r>
                <a:rPr lang="en-US" sz="1800" dirty="0" err="1" smtClean="0">
                  <a:solidFill>
                    <a:srgbClr val="0000FF"/>
                  </a:solidFill>
                </a:rPr>
                <a:t>Fermilab</a:t>
              </a:r>
              <a:r>
                <a:rPr lang="en-US" sz="1800" dirty="0" smtClean="0">
                  <a:solidFill>
                    <a:srgbClr val="0000FF"/>
                  </a:solidFill>
                </a:rPr>
                <a:t> …</a:t>
              </a:r>
              <a:endParaRPr lang="en-US" sz="1800" dirty="0">
                <a:solidFill>
                  <a:srgbClr val="0000FF"/>
                </a:solidFill>
              </a:endParaRPr>
            </a:p>
          </p:txBody>
        </p:sp>
        <p:sp>
          <p:nvSpPr>
            <p:cNvPr id="29714" name="TextBox 22"/>
            <p:cNvSpPr txBox="1">
              <a:spLocks noChangeArrowheads="1"/>
            </p:cNvSpPr>
            <p:nvPr/>
          </p:nvSpPr>
          <p:spPr bwMode="auto">
            <a:xfrm>
              <a:off x="2929247" y="5105400"/>
              <a:ext cx="33949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Direct search:</a:t>
              </a:r>
            </a:p>
            <a:p>
              <a:pPr eaLnBrk="1" hangingPunct="1"/>
              <a:r>
                <a:rPr lang="en-US" sz="1800"/>
                <a:t>CDMS, DAMA, XENON, CREST, LUX</a:t>
              </a:r>
            </a:p>
            <a:p>
              <a:pPr eaLnBrk="1" hangingPunct="1"/>
              <a:r>
                <a:rPr lang="en-US" sz="1800"/>
                <a:t>COUPP, PICO, MiniCLEAN, …</a:t>
              </a:r>
            </a:p>
          </p:txBody>
        </p:sp>
        <p:sp>
          <p:nvSpPr>
            <p:cNvPr id="29715" name="TextBox 24"/>
            <p:cNvSpPr txBox="1">
              <a:spLocks noChangeArrowheads="1"/>
            </p:cNvSpPr>
            <p:nvPr/>
          </p:nvSpPr>
          <p:spPr bwMode="auto">
            <a:xfrm>
              <a:off x="6598130" y="3124200"/>
              <a:ext cx="17076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Indirect search:</a:t>
              </a:r>
            </a:p>
            <a:p>
              <a:pPr eaLnBrk="1" hangingPunct="1"/>
              <a:r>
                <a:rPr lang="en-US" sz="1800"/>
                <a:t>PAMELA, Fermi, HESS, ATIC, AMS-02, WMAP</a:t>
              </a:r>
            </a:p>
          </p:txBody>
        </p:sp>
      </p:grpSp>
      <p:cxnSp>
        <p:nvCxnSpPr>
          <p:cNvPr id="7" name="Straight Arrow Connector 6"/>
          <p:cNvCxnSpPr>
            <a:cxnSpLocks noChangeShapeType="1"/>
          </p:cNvCxnSpPr>
          <p:nvPr/>
        </p:nvCxnSpPr>
        <p:spPr bwMode="auto">
          <a:xfrm>
            <a:off x="2503488" y="2809875"/>
            <a:ext cx="838200" cy="0"/>
          </a:xfrm>
          <a:prstGeom prst="straightConnector1">
            <a:avLst/>
          </a:prstGeom>
          <a:noFill/>
          <a:ln w="38100">
            <a:solidFill>
              <a:srgbClr val="353535"/>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flipV="1">
            <a:off x="4446588" y="3530600"/>
            <a:ext cx="0" cy="704850"/>
          </a:xfrm>
          <a:prstGeom prst="straightConnector1">
            <a:avLst/>
          </a:prstGeom>
          <a:noFill/>
          <a:ln w="38100">
            <a:solidFill>
              <a:srgbClr val="353535"/>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flipH="1">
            <a:off x="5451475" y="2790825"/>
            <a:ext cx="892175" cy="19050"/>
          </a:xfrm>
          <a:prstGeom prst="straightConnector1">
            <a:avLst/>
          </a:prstGeom>
          <a:noFill/>
          <a:ln w="38100">
            <a:solidFill>
              <a:srgbClr val="353535"/>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2" name="Date Placeholder 1"/>
          <p:cNvSpPr>
            <a:spLocks noGrp="1"/>
          </p:cNvSpPr>
          <p:nvPr>
            <p:ph type="dt" sz="half" idx="10"/>
          </p:nvPr>
        </p:nvSpPr>
        <p:spPr/>
        <p:txBody>
          <a:bodyPr/>
          <a:lstStyle/>
          <a:p>
            <a:r>
              <a:rPr lang="en-US" smtClean="0"/>
              <a:t>6/22/15</a:t>
            </a:r>
            <a:endParaRPr lang="en-US"/>
          </a:p>
        </p:txBody>
      </p:sp>
    </p:spTree>
    <p:extLst>
      <p:ext uri="{BB962C8B-B14F-4D97-AF65-F5344CB8AC3E}">
        <p14:creationId xmlns:p14="http://schemas.microsoft.com/office/powerpoint/2010/main" val="18538861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a:xfrm>
            <a:off x="436439" y="0"/>
            <a:ext cx="8355336" cy="735191"/>
          </a:xfrm>
        </p:spPr>
        <p:txBody>
          <a:bodyPr>
            <a:normAutofit/>
          </a:bodyPr>
          <a:lstStyle/>
          <a:p>
            <a:pPr defTabSz="385079"/>
            <a:r>
              <a:rPr lang="en-US" sz="3200" dirty="0" smtClean="0">
                <a:cs typeface="Gill Sans" charset="0"/>
                <a:sym typeface="Gill Sans" charset="0"/>
              </a:rPr>
              <a:t>Intensity Frontier </a:t>
            </a:r>
            <a:r>
              <a:rPr lang="en-US" sz="3200" dirty="0">
                <a:cs typeface="Gill Sans" charset="0"/>
                <a:sym typeface="Gill Sans" charset="0"/>
              </a:rPr>
              <a:t>at </a:t>
            </a:r>
            <a:r>
              <a:rPr lang="en-US" sz="3200" dirty="0" err="1" smtClean="0">
                <a:cs typeface="Gill Sans" charset="0"/>
                <a:sym typeface="Gill Sans" charset="0"/>
              </a:rPr>
              <a:t>Fermilab</a:t>
            </a:r>
            <a:r>
              <a:rPr lang="en-US" sz="3200" dirty="0" smtClean="0">
                <a:cs typeface="Gill Sans" charset="0"/>
                <a:sym typeface="Gill Sans" charset="0"/>
              </a:rPr>
              <a:t>: </a:t>
            </a:r>
            <a:r>
              <a:rPr lang="en-US" sz="3200" dirty="0" smtClean="0">
                <a:cs typeface="Gill Sans" charset="0"/>
                <a:sym typeface="Gill Sans" charset="0"/>
              </a:rPr>
              <a:t>120 </a:t>
            </a:r>
            <a:r>
              <a:rPr lang="en-US" sz="3200" dirty="0" err="1" smtClean="0">
                <a:cs typeface="Gill Sans" charset="0"/>
                <a:sym typeface="Gill Sans" charset="0"/>
              </a:rPr>
              <a:t>GeV</a:t>
            </a:r>
            <a:r>
              <a:rPr lang="en-US" sz="3200" dirty="0" smtClean="0">
                <a:cs typeface="Gill Sans" charset="0"/>
                <a:sym typeface="Gill Sans" charset="0"/>
              </a:rPr>
              <a:t> </a:t>
            </a:r>
            <a:r>
              <a:rPr lang="en-US" sz="3200" dirty="0" smtClean="0">
                <a:cs typeface="Gill Sans" charset="0"/>
                <a:sym typeface="Gill Sans" charset="0"/>
              </a:rPr>
              <a:t>Beam</a:t>
            </a:r>
            <a:endParaRPr lang="en-US" baseline="30000" dirty="0"/>
          </a:p>
        </p:txBody>
      </p:sp>
      <p:pic>
        <p:nvPicPr>
          <p:cNvPr id="3077" name="Picture 5" descr="dropp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6795" y="1869803"/>
            <a:ext cx="6037585" cy="296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8" name="Line 6"/>
          <p:cNvSpPr>
            <a:spLocks noChangeShapeType="1"/>
          </p:cNvSpPr>
          <p:nvPr/>
        </p:nvSpPr>
        <p:spPr bwMode="auto">
          <a:xfrm flipH="1">
            <a:off x="2932287" y="4380012"/>
            <a:ext cx="2395389" cy="574849"/>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79" name="Line 7"/>
          <p:cNvSpPr>
            <a:spLocks noChangeShapeType="1"/>
          </p:cNvSpPr>
          <p:nvPr/>
        </p:nvSpPr>
        <p:spPr bwMode="auto">
          <a:xfrm flipH="1">
            <a:off x="5954986" y="3675683"/>
            <a:ext cx="2256979" cy="541362"/>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80" name="AutoShape 8"/>
          <p:cNvSpPr>
            <a:spLocks/>
          </p:cNvSpPr>
          <p:nvPr/>
        </p:nvSpPr>
        <p:spPr bwMode="auto">
          <a:xfrm rot="20730000">
            <a:off x="5389067" y="4129980"/>
            <a:ext cx="519038" cy="3214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700">
                <a:latin typeface="Gill Sans" charset="0"/>
                <a:cs typeface="Gill Sans" charset="0"/>
                <a:sym typeface="Gill Sans" charset="0"/>
              </a:rPr>
              <a:t>25 m</a:t>
            </a:r>
            <a:endParaRPr lang="en-US"/>
          </a:p>
        </p:txBody>
      </p:sp>
      <p:sp>
        <p:nvSpPr>
          <p:cNvPr id="3081" name="Line 9"/>
          <p:cNvSpPr>
            <a:spLocks noChangeShapeType="1"/>
          </p:cNvSpPr>
          <p:nvPr/>
        </p:nvSpPr>
        <p:spPr bwMode="auto">
          <a:xfrm flipH="1">
            <a:off x="436439" y="4151189"/>
            <a:ext cx="1593949" cy="397371"/>
          </a:xfrm>
          <a:prstGeom prst="line">
            <a:avLst/>
          </a:prstGeom>
          <a:noFill/>
          <a:ln w="38100" cap="flat" cmpd="sng">
            <a:solidFill>
              <a:srgbClr val="000000"/>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endParaRPr lang="en-US" sz="800">
              <a:latin typeface="Helvetica" charset="0"/>
              <a:cs typeface="Helvetica" charset="0"/>
              <a:sym typeface="Helvetica" charset="0"/>
            </a:endParaRPr>
          </a:p>
        </p:txBody>
      </p:sp>
      <p:sp>
        <p:nvSpPr>
          <p:cNvPr id="3082" name="AutoShape 10"/>
          <p:cNvSpPr>
            <a:spLocks/>
          </p:cNvSpPr>
          <p:nvPr/>
        </p:nvSpPr>
        <p:spPr bwMode="auto">
          <a:xfrm rot="20760000">
            <a:off x="133946" y="3644429"/>
            <a:ext cx="2160984" cy="598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b="1" dirty="0">
                <a:latin typeface="Gill Sans" charset="0"/>
                <a:cs typeface="Gill Sans" charset="0"/>
                <a:sym typeface="Gill Sans" charset="0"/>
              </a:rPr>
              <a:t>Beam</a:t>
            </a:r>
          </a:p>
          <a:p>
            <a:r>
              <a:rPr lang="en-US" sz="1000" dirty="0">
                <a:latin typeface="Gill Sans" charset="0"/>
                <a:cs typeface="Gill Sans" charset="0"/>
                <a:sym typeface="Gill Sans" charset="0"/>
              </a:rPr>
              <a:t>120 </a:t>
            </a:r>
            <a:r>
              <a:rPr lang="en-US" sz="1000" dirty="0" err="1">
                <a:latin typeface="Gill Sans" charset="0"/>
                <a:cs typeface="Gill Sans" charset="0"/>
                <a:sym typeface="Gill Sans" charset="0"/>
              </a:rPr>
              <a:t>GeV</a:t>
            </a:r>
            <a:r>
              <a:rPr lang="en-US" sz="1000" dirty="0">
                <a:latin typeface="Gill Sans" charset="0"/>
                <a:cs typeface="Gill Sans" charset="0"/>
                <a:sym typeface="Gill Sans" charset="0"/>
              </a:rPr>
              <a:t> proton from Main Injector</a:t>
            </a:r>
          </a:p>
          <a:p>
            <a:r>
              <a:rPr lang="en-US" sz="1000" dirty="0">
                <a:latin typeface="Gill Sans" charset="0"/>
                <a:cs typeface="Gill Sans" charset="0"/>
                <a:sym typeface="Gill Sans" charset="0"/>
              </a:rPr>
              <a:t>19ns RF, 5s spill, 1×10</a:t>
            </a:r>
            <a:r>
              <a:rPr lang="en-US" sz="1000" baseline="32000" dirty="0">
                <a:latin typeface="Gill Sans" charset="0"/>
                <a:cs typeface="Gill Sans" charset="0"/>
                <a:sym typeface="Gill Sans" charset="0"/>
              </a:rPr>
              <a:t>13</a:t>
            </a:r>
            <a:r>
              <a:rPr lang="en-US" sz="1000" dirty="0">
                <a:latin typeface="Gill Sans" charset="0"/>
                <a:cs typeface="Gill Sans" charset="0"/>
                <a:sym typeface="Gill Sans" charset="0"/>
              </a:rPr>
              <a:t> protons per spill</a:t>
            </a:r>
            <a:endParaRPr lang="en-US" dirty="0"/>
          </a:p>
        </p:txBody>
      </p:sp>
      <p:sp>
        <p:nvSpPr>
          <p:cNvPr id="3083" name="AutoShape 11"/>
          <p:cNvSpPr>
            <a:spLocks/>
          </p:cNvSpPr>
          <p:nvPr/>
        </p:nvSpPr>
        <p:spPr bwMode="auto">
          <a:xfrm rot="20760000">
            <a:off x="1795984" y="2143125"/>
            <a:ext cx="1721197" cy="759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dirty="0">
                <a:latin typeface="Gill Sans" charset="0"/>
                <a:cs typeface="Gill Sans" charset="0"/>
                <a:sym typeface="Gill Sans" charset="0"/>
              </a:rPr>
              <a:t>Focusing magnet</a:t>
            </a:r>
          </a:p>
          <a:p>
            <a:r>
              <a:rPr lang="en-US" sz="1500" dirty="0">
                <a:latin typeface="Gill Sans" charset="0"/>
                <a:cs typeface="Gill Sans" charset="0"/>
                <a:sym typeface="Gill Sans" charset="0"/>
              </a:rPr>
              <a:t>and solid iron dump</a:t>
            </a:r>
          </a:p>
          <a:p>
            <a:r>
              <a:rPr lang="en-US" sz="1500" dirty="0" err="1">
                <a:latin typeface="Gill Sans" charset="0"/>
                <a:cs typeface="Gill Sans" charset="0"/>
                <a:sym typeface="Gill Sans" charset="0"/>
              </a:rPr>
              <a:t>Δp</a:t>
            </a:r>
            <a:r>
              <a:rPr lang="en-US" sz="1500" baseline="-6000" dirty="0" err="1">
                <a:latin typeface="Gill Sans" charset="0"/>
                <a:cs typeface="Gill Sans" charset="0"/>
                <a:sym typeface="Gill Sans" charset="0"/>
              </a:rPr>
              <a:t>t</a:t>
            </a:r>
            <a:r>
              <a:rPr lang="en-US" sz="1500" dirty="0">
                <a:latin typeface="Gill Sans" charset="0"/>
                <a:cs typeface="Gill Sans" charset="0"/>
                <a:sym typeface="Gill Sans" charset="0"/>
              </a:rPr>
              <a:t> = 2.9 </a:t>
            </a:r>
            <a:r>
              <a:rPr lang="en-US" sz="1500" dirty="0" err="1">
                <a:latin typeface="Gill Sans" charset="0"/>
                <a:cs typeface="Gill Sans" charset="0"/>
                <a:sym typeface="Gill Sans" charset="0"/>
              </a:rPr>
              <a:t>GeV</a:t>
            </a:r>
            <a:endParaRPr lang="en-US" dirty="0"/>
          </a:p>
        </p:txBody>
      </p:sp>
      <p:sp>
        <p:nvSpPr>
          <p:cNvPr id="3084" name="AutoShape 12"/>
          <p:cNvSpPr>
            <a:spLocks/>
          </p:cNvSpPr>
          <p:nvPr/>
        </p:nvSpPr>
        <p:spPr bwMode="auto">
          <a:xfrm rot="20760000">
            <a:off x="3560713" y="1867421"/>
            <a:ext cx="1783705" cy="508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a:latin typeface="Gill Sans" charset="0"/>
                <a:cs typeface="Gill Sans" charset="0"/>
                <a:sym typeface="Gill Sans" charset="0"/>
              </a:rPr>
              <a:t>Spectrometer magnet</a:t>
            </a:r>
          </a:p>
          <a:p>
            <a:r>
              <a:rPr lang="en-US" sz="1500">
                <a:latin typeface="Gill Sans" charset="0"/>
                <a:cs typeface="Gill Sans" charset="0"/>
                <a:sym typeface="Gill Sans" charset="0"/>
              </a:rPr>
              <a:t>Δp</a:t>
            </a:r>
            <a:r>
              <a:rPr lang="en-US" sz="1500" baseline="-6000">
                <a:latin typeface="Gill Sans" charset="0"/>
                <a:cs typeface="Gill Sans" charset="0"/>
                <a:sym typeface="Gill Sans" charset="0"/>
              </a:rPr>
              <a:t>t</a:t>
            </a:r>
            <a:r>
              <a:rPr lang="en-US" sz="1500">
                <a:latin typeface="Gill Sans" charset="0"/>
                <a:cs typeface="Gill Sans" charset="0"/>
                <a:sym typeface="Gill Sans" charset="0"/>
              </a:rPr>
              <a:t> = 0.4 GeV</a:t>
            </a:r>
            <a:endParaRPr lang="en-US"/>
          </a:p>
        </p:txBody>
      </p:sp>
      <p:sp>
        <p:nvSpPr>
          <p:cNvPr id="3085" name="AutoShape 13"/>
          <p:cNvSpPr>
            <a:spLocks/>
          </p:cNvSpPr>
          <p:nvPr/>
        </p:nvSpPr>
        <p:spPr bwMode="auto">
          <a:xfrm rot="20760000">
            <a:off x="5664771" y="1294804"/>
            <a:ext cx="2598539" cy="500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500" dirty="0">
                <a:latin typeface="Gill Sans" charset="0"/>
                <a:cs typeface="Gill Sans" charset="0"/>
                <a:sym typeface="Gill Sans" charset="0"/>
              </a:rPr>
              <a:t>Absorber wall and proportional </a:t>
            </a:r>
          </a:p>
          <a:p>
            <a:r>
              <a:rPr lang="en-US" sz="1500" dirty="0">
                <a:latin typeface="Gill Sans" charset="0"/>
                <a:cs typeface="Gill Sans" charset="0"/>
                <a:sym typeface="Gill Sans" charset="0"/>
              </a:rPr>
              <a:t>tube based </a:t>
            </a:r>
            <a:r>
              <a:rPr lang="en-US" sz="1500" dirty="0" err="1">
                <a:latin typeface="Gill Sans" charset="0"/>
                <a:cs typeface="Gill Sans" charset="0"/>
                <a:sym typeface="Gill Sans" charset="0"/>
              </a:rPr>
              <a:t>Muon</a:t>
            </a:r>
            <a:r>
              <a:rPr lang="en-US" sz="1500" dirty="0">
                <a:latin typeface="Gill Sans" charset="0"/>
                <a:cs typeface="Gill Sans" charset="0"/>
                <a:sym typeface="Gill Sans" charset="0"/>
              </a:rPr>
              <a:t> </a:t>
            </a:r>
            <a:r>
              <a:rPr lang="en-US" sz="1500" dirty="0" smtClean="0">
                <a:latin typeface="Gill Sans" charset="0"/>
                <a:cs typeface="Gill Sans" charset="0"/>
                <a:sym typeface="Gill Sans" charset="0"/>
              </a:rPr>
              <a:t>ID </a:t>
            </a:r>
            <a:endParaRPr lang="en-US" dirty="0">
              <a:solidFill>
                <a:srgbClr val="FF0000"/>
              </a:solidFill>
            </a:endParaRPr>
          </a:p>
        </p:txBody>
      </p:sp>
      <p:pic>
        <p:nvPicPr>
          <p:cNvPr id="3086" name="Picture 14" descr="dropp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420000">
            <a:off x="2333998" y="1504652"/>
            <a:ext cx="794742" cy="3027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7" name="Picture 15" descr="dropp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420000">
            <a:off x="4041800" y="1043658"/>
            <a:ext cx="794742" cy="3027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88" name="Picture 16" descr="dropp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420000">
            <a:off x="6568902" y="641822"/>
            <a:ext cx="794742" cy="2625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9" name="AutoShape 17"/>
          <p:cNvSpPr>
            <a:spLocks/>
          </p:cNvSpPr>
          <p:nvPr/>
        </p:nvSpPr>
        <p:spPr bwMode="auto">
          <a:xfrm rot="20760000">
            <a:off x="2079502" y="4020592"/>
            <a:ext cx="483319" cy="926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FF2600"/>
              </a:gs>
              <a:gs pos="100000">
                <a:srgbClr val="942192"/>
              </a:gs>
            </a:gsLst>
            <a:lin ang="5400000"/>
          </a:gradFill>
          <a:ln w="254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3090" name="AutoShape 18"/>
          <p:cNvSpPr>
            <a:spLocks/>
          </p:cNvSpPr>
          <p:nvPr/>
        </p:nvSpPr>
        <p:spPr bwMode="auto">
          <a:xfrm rot="20760000">
            <a:off x="1278459" y="4345360"/>
            <a:ext cx="1382985" cy="6965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400" b="1" dirty="0">
                <a:latin typeface="Gill Sans" charset="0"/>
                <a:cs typeface="Gill Sans" charset="0"/>
                <a:sym typeface="Gill Sans" charset="0"/>
              </a:rPr>
              <a:t>Target system</a:t>
            </a:r>
          </a:p>
          <a:p>
            <a:r>
              <a:rPr lang="en-US" sz="1400" dirty="0">
                <a:latin typeface="Gill Sans" charset="0"/>
                <a:cs typeface="Gill Sans" charset="0"/>
                <a:sym typeface="Gill Sans" charset="0"/>
              </a:rPr>
              <a:t>Liquid H and D</a:t>
            </a:r>
          </a:p>
          <a:p>
            <a:r>
              <a:rPr lang="en-US" sz="1400" dirty="0">
                <a:latin typeface="Gill Sans" charset="0"/>
                <a:cs typeface="Gill Sans" charset="0"/>
                <a:sym typeface="Gill Sans" charset="0"/>
              </a:rPr>
              <a:t>Solid C, Fe, W</a:t>
            </a:r>
            <a:endParaRPr lang="en-US" dirty="0"/>
          </a:p>
        </p:txBody>
      </p:sp>
      <p:sp>
        <p:nvSpPr>
          <p:cNvPr id="3095" name="AutoShape 23"/>
          <p:cNvSpPr>
            <a:spLocks/>
          </p:cNvSpPr>
          <p:nvPr/>
        </p:nvSpPr>
        <p:spPr bwMode="auto">
          <a:xfrm>
            <a:off x="190500" y="750403"/>
            <a:ext cx="6006503" cy="10827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n-US" sz="1400" b="1" dirty="0" smtClean="0">
                <a:solidFill>
                  <a:srgbClr val="0000FF"/>
                </a:solidFill>
                <a:latin typeface="Gill Sans" charset="0"/>
                <a:cs typeface="Gill Sans" charset="0"/>
                <a:sym typeface="Gill Sans" charset="0"/>
              </a:rPr>
              <a:t>World’s highest intensity high energy proton beam: </a:t>
            </a:r>
          </a:p>
          <a:p>
            <a:r>
              <a:rPr lang="en-US" sz="1400" b="1" dirty="0" smtClean="0">
                <a:solidFill>
                  <a:srgbClr val="0000FF"/>
                </a:solidFill>
                <a:latin typeface="Gill Sans" charset="0"/>
                <a:cs typeface="Gill Sans" charset="0"/>
                <a:sym typeface="Gill Sans" charset="0"/>
              </a:rPr>
              <a:t>  “beam dump mode” @</a:t>
            </a:r>
            <a:r>
              <a:rPr lang="en-US" sz="1400" b="1" dirty="0" err="1" smtClean="0">
                <a:solidFill>
                  <a:srgbClr val="0000FF"/>
                </a:solidFill>
                <a:latin typeface="Gill Sans" charset="0"/>
                <a:cs typeface="Gill Sans" charset="0"/>
                <a:sym typeface="Gill Sans" charset="0"/>
              </a:rPr>
              <a:t>SeaQuest</a:t>
            </a:r>
            <a:r>
              <a:rPr lang="en-US" sz="1400" b="1" dirty="0" smtClean="0">
                <a:solidFill>
                  <a:srgbClr val="0000FF"/>
                </a:solidFill>
                <a:latin typeface="Gill Sans" charset="0"/>
                <a:cs typeface="Gill Sans" charset="0"/>
                <a:sym typeface="Gill Sans" charset="0"/>
              </a:rPr>
              <a:t>/E906</a:t>
            </a:r>
          </a:p>
          <a:p>
            <a:pPr marL="285750" indent="-285750">
              <a:buFontTx/>
              <a:buChar char="-"/>
            </a:pPr>
            <a:r>
              <a:rPr lang="en-US" sz="1400" b="1" dirty="0" smtClean="0">
                <a:solidFill>
                  <a:srgbClr val="FF6600"/>
                </a:solidFill>
                <a:latin typeface="Gill Sans" charset="0"/>
                <a:cs typeface="Gill Sans" charset="0"/>
                <a:sym typeface="Gill Sans" charset="0"/>
              </a:rPr>
              <a:t>35,000 fb</a:t>
            </a:r>
            <a:r>
              <a:rPr lang="en-US" sz="1400" b="1" baseline="30000" dirty="0" smtClean="0">
                <a:solidFill>
                  <a:srgbClr val="FF6600"/>
                </a:solidFill>
                <a:latin typeface="Gill Sans" charset="0"/>
                <a:cs typeface="Gill Sans" charset="0"/>
                <a:sym typeface="Gill Sans" charset="0"/>
              </a:rPr>
              <a:t>-1</a:t>
            </a:r>
            <a:r>
              <a:rPr lang="en-US" sz="1400" b="1" dirty="0" smtClean="0">
                <a:solidFill>
                  <a:srgbClr val="FF6600"/>
                </a:solidFill>
                <a:latin typeface="Gill Sans" charset="0"/>
                <a:cs typeface="Gill Sans" charset="0"/>
                <a:sym typeface="Gill Sans" charset="0"/>
              </a:rPr>
              <a:t> (in </a:t>
            </a:r>
            <a:r>
              <a:rPr lang="en-US" sz="1400" b="1" dirty="0" smtClean="0">
                <a:solidFill>
                  <a:srgbClr val="FF6600"/>
                </a:solidFill>
                <a:latin typeface="Gill Sans" charset="0"/>
                <a:cs typeface="Gill Sans" charset="0"/>
                <a:sym typeface="Gill Sans" charset="0"/>
              </a:rPr>
              <a:t>2 years </a:t>
            </a:r>
            <a:r>
              <a:rPr lang="en-US" sz="1400" b="1" dirty="0" smtClean="0">
                <a:solidFill>
                  <a:srgbClr val="FF6600"/>
                </a:solidFill>
                <a:latin typeface="Gill Sans" charset="0"/>
                <a:cs typeface="Gill Sans" charset="0"/>
                <a:sym typeface="Gill Sans" charset="0"/>
              </a:rPr>
              <a:t>of parasitic </a:t>
            </a:r>
            <a:r>
              <a:rPr lang="en-US" sz="1400" b="1" dirty="0" smtClean="0">
                <a:solidFill>
                  <a:srgbClr val="FF6600"/>
                </a:solidFill>
                <a:latin typeface="Gill Sans" charset="0"/>
                <a:cs typeface="Gill Sans" charset="0"/>
                <a:sym typeface="Gill Sans" charset="0"/>
              </a:rPr>
              <a:t>runs)</a:t>
            </a:r>
            <a:endParaRPr lang="en-US" sz="1400" b="1" dirty="0" smtClean="0">
              <a:solidFill>
                <a:srgbClr val="FF6600"/>
              </a:solidFill>
              <a:latin typeface="Gill Sans" charset="0"/>
              <a:cs typeface="Gill Sans" charset="0"/>
              <a:sym typeface="Gill Sans" charset="0"/>
            </a:endParaRPr>
          </a:p>
          <a:p>
            <a:pPr marL="285750" indent="-285750">
              <a:buFontTx/>
              <a:buChar char="-"/>
            </a:pPr>
            <a:r>
              <a:rPr lang="en-US" sz="1400" b="1" dirty="0" smtClean="0">
                <a:latin typeface="Gill Sans" charset="0"/>
                <a:cs typeface="Gill Sans" charset="0"/>
                <a:sym typeface="Gill Sans" charset="0"/>
              </a:rPr>
              <a:t>LHC-II: 300 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(~2025), achieved 25fb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in Run-I</a:t>
            </a:r>
          </a:p>
          <a:p>
            <a:pPr marL="285750" indent="-285750">
              <a:buFontTx/>
              <a:buChar char="-"/>
            </a:pPr>
            <a:r>
              <a:rPr lang="en-US" sz="1400" b="1" dirty="0" err="1" smtClean="0">
                <a:latin typeface="Gill Sans" charset="0"/>
                <a:cs typeface="Gill Sans" charset="0"/>
                <a:sym typeface="Gill Sans" charset="0"/>
              </a:rPr>
              <a:t>B-factory@KEK</a:t>
            </a:r>
            <a:r>
              <a:rPr lang="en-US" sz="1400" b="1" dirty="0" smtClean="0">
                <a:latin typeface="Gill Sans" charset="0"/>
                <a:cs typeface="Gill Sans" charset="0"/>
                <a:sym typeface="Gill Sans" charset="0"/>
              </a:rPr>
              <a:t>: 50,000 fb</a:t>
            </a:r>
            <a:r>
              <a:rPr lang="en-US" sz="1400" b="1" baseline="30000" dirty="0" smtClean="0">
                <a:latin typeface="Gill Sans" charset="0"/>
                <a:cs typeface="Gill Sans" charset="0"/>
                <a:sym typeface="Gill Sans" charset="0"/>
              </a:rPr>
              <a:t>-1</a:t>
            </a:r>
            <a:r>
              <a:rPr lang="en-US" sz="1400" b="1" dirty="0" smtClean="0">
                <a:latin typeface="Gill Sans" charset="0"/>
                <a:cs typeface="Gill Sans" charset="0"/>
                <a:sym typeface="Gill Sans" charset="0"/>
              </a:rPr>
              <a:t> (~2023)</a:t>
            </a:r>
          </a:p>
        </p:txBody>
      </p:sp>
      <p:sp>
        <p:nvSpPr>
          <p:cNvPr id="2" name="Date Placeholder 1"/>
          <p:cNvSpPr>
            <a:spLocks noGrp="1"/>
          </p:cNvSpPr>
          <p:nvPr>
            <p:ph type="dt" sz="half" idx="10"/>
          </p:nvPr>
        </p:nvSpPr>
        <p:spPr/>
        <p:txBody>
          <a:bodyPr/>
          <a:lstStyle/>
          <a:p>
            <a:r>
              <a:rPr lang="en-US" smtClean="0"/>
              <a:t>6/22/15</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825C2647-C464-4E54-808B-4B2B00B885C1}" type="slidenum">
              <a:rPr lang="en-US" smtClean="0"/>
              <a:pPr/>
              <a:t>5</a:t>
            </a:fld>
            <a:endParaRPr lang="en-US"/>
          </a:p>
        </p:txBody>
      </p:sp>
      <p:pic>
        <p:nvPicPr>
          <p:cNvPr id="26" name="Picture 2" descr="dropped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3981514"/>
            <a:ext cx="2580011" cy="152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 name="Group 5"/>
          <p:cNvGrpSpPr/>
          <p:nvPr/>
        </p:nvGrpSpPr>
        <p:grpSpPr>
          <a:xfrm>
            <a:off x="190500" y="5283200"/>
            <a:ext cx="8851900" cy="1562100"/>
            <a:chOff x="457200" y="5283200"/>
            <a:chExt cx="8585200" cy="1562100"/>
          </a:xfrm>
        </p:grpSpPr>
        <p:pic>
          <p:nvPicPr>
            <p:cNvPr id="3" name="Picture 2"/>
            <p:cNvPicPr>
              <a:picLocks noChangeAspect="1"/>
            </p:cNvPicPr>
            <p:nvPr/>
          </p:nvPicPr>
          <p:blipFill>
            <a:blip r:embed="rId5"/>
            <a:stretch>
              <a:fillRect/>
            </a:stretch>
          </p:blipFill>
          <p:spPr>
            <a:xfrm>
              <a:off x="457200" y="5283200"/>
              <a:ext cx="8585200" cy="1562100"/>
            </a:xfrm>
            <a:prstGeom prst="rect">
              <a:avLst/>
            </a:prstGeom>
            <a:noFill/>
          </p:spPr>
        </p:pic>
        <p:sp>
          <p:nvSpPr>
            <p:cNvPr id="5" name="Up Arrow 4"/>
            <p:cNvSpPr/>
            <p:nvPr/>
          </p:nvSpPr>
          <p:spPr bwMode="auto">
            <a:xfrm>
              <a:off x="6210300" y="6032500"/>
              <a:ext cx="203200" cy="30480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grpSp>
      <p:sp>
        <p:nvSpPr>
          <p:cNvPr id="7" name="TextBox 6"/>
          <p:cNvSpPr txBox="1"/>
          <p:nvPr/>
        </p:nvSpPr>
        <p:spPr>
          <a:xfrm>
            <a:off x="0" y="5715000"/>
            <a:ext cx="697502" cy="646331"/>
          </a:xfrm>
          <a:prstGeom prst="rect">
            <a:avLst/>
          </a:prstGeom>
          <a:noFill/>
        </p:spPr>
        <p:txBody>
          <a:bodyPr wrap="none" rtlCol="0">
            <a:spAutoFit/>
          </a:bodyPr>
          <a:lstStyle/>
          <a:p>
            <a:r>
              <a:rPr lang="en-US" sz="1800" dirty="0" smtClean="0"/>
              <a:t>E866</a:t>
            </a:r>
            <a:endParaRPr lang="en-US" sz="1800" dirty="0"/>
          </a:p>
          <a:p>
            <a:r>
              <a:rPr lang="en-US" sz="1800" dirty="0" smtClean="0"/>
              <a:t>done</a:t>
            </a:r>
          </a:p>
        </p:txBody>
      </p:sp>
      <p:sp>
        <p:nvSpPr>
          <p:cNvPr id="8" name="Right Arrow 7"/>
          <p:cNvSpPr/>
          <p:nvPr/>
        </p:nvSpPr>
        <p:spPr>
          <a:xfrm>
            <a:off x="6801101" y="6072406"/>
            <a:ext cx="2205109" cy="577850"/>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This </a:t>
            </a:r>
            <a:r>
              <a:rPr lang="en-US" dirty="0" smtClean="0">
                <a:solidFill>
                  <a:srgbClr val="FF0000"/>
                </a:solidFill>
              </a:rPr>
              <a:t>LOI</a:t>
            </a:r>
            <a:endParaRPr lang="en-US" dirty="0">
              <a:solidFill>
                <a:srgbClr val="FF0000"/>
              </a:solidFill>
            </a:endParaRPr>
          </a:p>
        </p:txBody>
      </p:sp>
      <p:sp>
        <p:nvSpPr>
          <p:cNvPr id="9" name="Footer Placeholder 8"/>
          <p:cNvSpPr>
            <a:spLocks noGrp="1"/>
          </p:cNvSpPr>
          <p:nvPr>
            <p:ph type="ftr" sz="quarter" idx="11"/>
          </p:nvPr>
        </p:nvSpPr>
        <p:spPr/>
        <p:txBody>
          <a:bodyPr/>
          <a:lstStyle/>
          <a:p>
            <a:r>
              <a:rPr lang="en-US" smtClean="0"/>
              <a:t>Ming Liu, Dark Photons &amp; Dark Higgs Search @Fermilab</a:t>
            </a:r>
            <a:endParaRPr lang="en-US"/>
          </a:p>
        </p:txBody>
      </p:sp>
      <p:sp>
        <p:nvSpPr>
          <p:cNvPr id="10" name="TextBox 9"/>
          <p:cNvSpPr txBox="1"/>
          <p:nvPr/>
        </p:nvSpPr>
        <p:spPr>
          <a:xfrm>
            <a:off x="929539" y="5847834"/>
            <a:ext cx="1405666" cy="369332"/>
          </a:xfrm>
          <a:prstGeom prst="rect">
            <a:avLst/>
          </a:prstGeom>
          <a:noFill/>
        </p:spPr>
        <p:txBody>
          <a:bodyPr wrap="none" rtlCol="0">
            <a:spAutoFit/>
          </a:bodyPr>
          <a:lstStyle/>
          <a:p>
            <a:r>
              <a:rPr lang="en-US" b="1" dirty="0" smtClean="0">
                <a:solidFill>
                  <a:srgbClr val="FF0000"/>
                </a:solidFill>
              </a:rPr>
              <a:t>E906 Started</a:t>
            </a:r>
            <a:endParaRPr lang="en-US" b="1" dirty="0">
              <a:solidFill>
                <a:srgbClr val="FF0000"/>
              </a:solidFill>
            </a:endParaRPr>
          </a:p>
        </p:txBody>
      </p:sp>
    </p:spTree>
    <p:extLst>
      <p:ext uri="{BB962C8B-B14F-4D97-AF65-F5344CB8AC3E}">
        <p14:creationId xmlns:p14="http://schemas.microsoft.com/office/powerpoint/2010/main" val="10680421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MiniBooNE</a:t>
            </a:r>
            <a:r>
              <a:rPr lang="en-US" dirty="0" smtClean="0"/>
              <a:t> Dark Matter Search</a:t>
            </a:r>
            <a:endParaRPr lang="en-US" dirty="0"/>
          </a:p>
        </p:txBody>
      </p:sp>
      <p:sp>
        <p:nvSpPr>
          <p:cNvPr id="3" name="Content Placeholder 2"/>
          <p:cNvSpPr>
            <a:spLocks noGrp="1"/>
          </p:cNvSpPr>
          <p:nvPr>
            <p:ph idx="1"/>
          </p:nvPr>
        </p:nvSpPr>
        <p:spPr/>
        <p:txBody>
          <a:bodyPr/>
          <a:lstStyle/>
          <a:p>
            <a:r>
              <a:rPr lang="en-US" dirty="0" smtClean="0"/>
              <a:t>Needs slides/plots</a:t>
            </a:r>
          </a:p>
          <a:p>
            <a:r>
              <a:rPr lang="en-US" dirty="0" smtClean="0"/>
              <a:t>Other </a:t>
            </a:r>
            <a:r>
              <a:rPr lang="en-US" dirty="0" err="1" smtClean="0"/>
              <a:t>Fermilab</a:t>
            </a:r>
            <a:r>
              <a:rPr lang="en-US" dirty="0" smtClean="0"/>
              <a:t> “dark matter search” programs</a:t>
            </a:r>
            <a:endParaRPr lang="en-US" dirty="0"/>
          </a:p>
        </p:txBody>
      </p:sp>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50</a:t>
            </a:fld>
            <a:endParaRPr lang="en-US"/>
          </a:p>
        </p:txBody>
      </p:sp>
    </p:spTree>
    <p:extLst>
      <p:ext uri="{BB962C8B-B14F-4D97-AF65-F5344CB8AC3E}">
        <p14:creationId xmlns:p14="http://schemas.microsoft.com/office/powerpoint/2010/main" val="362917086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51</a:t>
            </a:fld>
            <a:endParaRPr lang="en-US"/>
          </a:p>
        </p:txBody>
      </p:sp>
      <p:pic>
        <p:nvPicPr>
          <p:cNvPr id="7" name="Picture 6"/>
          <p:cNvPicPr>
            <a:picLocks noChangeAspect="1"/>
          </p:cNvPicPr>
          <p:nvPr/>
        </p:nvPicPr>
        <p:blipFill>
          <a:blip r:embed="rId2"/>
          <a:stretch>
            <a:fillRect/>
          </a:stretch>
        </p:blipFill>
        <p:spPr>
          <a:xfrm>
            <a:off x="0" y="0"/>
            <a:ext cx="9144000" cy="6833122"/>
          </a:xfrm>
          <a:prstGeom prst="rect">
            <a:avLst/>
          </a:prstGeom>
        </p:spPr>
      </p:pic>
    </p:spTree>
    <p:extLst>
      <p:ext uri="{BB962C8B-B14F-4D97-AF65-F5344CB8AC3E}">
        <p14:creationId xmlns:p14="http://schemas.microsoft.com/office/powerpoint/2010/main" val="4684220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6/22/15</a:t>
            </a:r>
            <a:endParaRPr lang="en-US"/>
          </a:p>
        </p:txBody>
      </p:sp>
      <p:sp>
        <p:nvSpPr>
          <p:cNvPr id="5" name="Footer Placeholder 4"/>
          <p:cNvSpPr>
            <a:spLocks noGrp="1"/>
          </p:cNvSpPr>
          <p:nvPr>
            <p:ph type="ftr" sz="quarter" idx="11"/>
          </p:nvPr>
        </p:nvSpPr>
        <p:spPr/>
        <p:txBody>
          <a:bodyPr/>
          <a:lstStyle/>
          <a:p>
            <a:r>
              <a:rPr lang="en-US" smtClean="0"/>
              <a:t>Ming Liu, Dark Photons &amp; Dark Higgs Search @Fermilab</a:t>
            </a:r>
            <a:endParaRPr lang="en-US"/>
          </a:p>
        </p:txBody>
      </p:sp>
      <p:sp>
        <p:nvSpPr>
          <p:cNvPr id="6" name="Slide Number Placeholder 5"/>
          <p:cNvSpPr>
            <a:spLocks noGrp="1"/>
          </p:cNvSpPr>
          <p:nvPr>
            <p:ph type="sldNum" sz="quarter" idx="12"/>
          </p:nvPr>
        </p:nvSpPr>
        <p:spPr/>
        <p:txBody>
          <a:bodyPr/>
          <a:lstStyle/>
          <a:p>
            <a:fld id="{FDF11ADB-F2B4-B440-90F7-EFE6CCCD4892}" type="slidenum">
              <a:rPr lang="en-US" smtClean="0"/>
              <a:t>52</a:t>
            </a:fld>
            <a:endParaRPr lang="en-US"/>
          </a:p>
        </p:txBody>
      </p:sp>
      <p:pic>
        <p:nvPicPr>
          <p:cNvPr id="7" name="Picture 6"/>
          <p:cNvPicPr>
            <a:picLocks noChangeAspect="1"/>
          </p:cNvPicPr>
          <p:nvPr/>
        </p:nvPicPr>
        <p:blipFill>
          <a:blip r:embed="rId2"/>
          <a:stretch>
            <a:fillRect/>
          </a:stretch>
        </p:blipFill>
        <p:spPr>
          <a:xfrm>
            <a:off x="0" y="25400"/>
            <a:ext cx="9144000" cy="6794881"/>
          </a:xfrm>
          <a:prstGeom prst="rect">
            <a:avLst/>
          </a:prstGeom>
        </p:spPr>
      </p:pic>
    </p:spTree>
    <p:extLst>
      <p:ext uri="{BB962C8B-B14F-4D97-AF65-F5344CB8AC3E}">
        <p14:creationId xmlns:p14="http://schemas.microsoft.com/office/powerpoint/2010/main" val="18715044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6/22/15</a:t>
            </a:r>
            <a:endParaRPr lang="en-US"/>
          </a:p>
        </p:txBody>
      </p:sp>
      <p:sp>
        <p:nvSpPr>
          <p:cNvPr id="3" name="Footer Placeholder 2"/>
          <p:cNvSpPr>
            <a:spLocks noGrp="1"/>
          </p:cNvSpPr>
          <p:nvPr>
            <p:ph type="ftr" sz="quarter" idx="11"/>
          </p:nvPr>
        </p:nvSpPr>
        <p:spPr/>
        <p:txBody>
          <a:bodyPr/>
          <a:lstStyle/>
          <a:p>
            <a:r>
              <a:rPr lang="en-US" smtClean="0"/>
              <a:t>Ming Liu, Dark Photons &amp; Dark Higgs Search @Fermilab</a:t>
            </a:r>
            <a:endParaRPr lang="en-US"/>
          </a:p>
        </p:txBody>
      </p:sp>
      <p:sp>
        <p:nvSpPr>
          <p:cNvPr id="4" name="Slide Number Placeholder 3"/>
          <p:cNvSpPr>
            <a:spLocks noGrp="1"/>
          </p:cNvSpPr>
          <p:nvPr>
            <p:ph type="sldNum" sz="quarter" idx="12"/>
          </p:nvPr>
        </p:nvSpPr>
        <p:spPr/>
        <p:txBody>
          <a:bodyPr/>
          <a:lstStyle/>
          <a:p>
            <a:fld id="{FDF11ADB-F2B4-B440-90F7-EFE6CCCD4892}" type="slidenum">
              <a:rPr lang="en-US" smtClean="0"/>
              <a:t>53</a:t>
            </a:fld>
            <a:endParaRPr lang="en-US"/>
          </a:p>
        </p:txBody>
      </p:sp>
      <p:pic>
        <p:nvPicPr>
          <p:cNvPr id="5" name="Picture 4"/>
          <p:cNvPicPr>
            <a:picLocks noChangeAspect="1"/>
          </p:cNvPicPr>
          <p:nvPr/>
        </p:nvPicPr>
        <p:blipFill>
          <a:blip r:embed="rId2"/>
          <a:stretch>
            <a:fillRect/>
          </a:stretch>
        </p:blipFill>
        <p:spPr>
          <a:xfrm>
            <a:off x="0" y="38100"/>
            <a:ext cx="9144000" cy="6781067"/>
          </a:xfrm>
          <a:prstGeom prst="rect">
            <a:avLst/>
          </a:prstGeom>
        </p:spPr>
      </p:pic>
    </p:spTree>
    <p:extLst>
      <p:ext uri="{BB962C8B-B14F-4D97-AF65-F5344CB8AC3E}">
        <p14:creationId xmlns:p14="http://schemas.microsoft.com/office/powerpoint/2010/main" val="17035764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6/22/15</a:t>
            </a:r>
            <a:endParaRPr lang="en-US"/>
          </a:p>
        </p:txBody>
      </p:sp>
      <p:sp>
        <p:nvSpPr>
          <p:cNvPr id="3" name="Footer Placeholder 2"/>
          <p:cNvSpPr>
            <a:spLocks noGrp="1"/>
          </p:cNvSpPr>
          <p:nvPr>
            <p:ph type="ftr" sz="quarter" idx="11"/>
          </p:nvPr>
        </p:nvSpPr>
        <p:spPr/>
        <p:txBody>
          <a:bodyPr/>
          <a:lstStyle/>
          <a:p>
            <a:r>
              <a:rPr lang="en-US" smtClean="0"/>
              <a:t>Ming Liu, Dark Photons &amp; Dark Higgs Search @Fermilab</a:t>
            </a:r>
            <a:endParaRPr lang="en-US"/>
          </a:p>
        </p:txBody>
      </p:sp>
      <p:sp>
        <p:nvSpPr>
          <p:cNvPr id="4" name="Slide Number Placeholder 3"/>
          <p:cNvSpPr>
            <a:spLocks noGrp="1"/>
          </p:cNvSpPr>
          <p:nvPr>
            <p:ph type="sldNum" sz="quarter" idx="12"/>
          </p:nvPr>
        </p:nvSpPr>
        <p:spPr/>
        <p:txBody>
          <a:bodyPr/>
          <a:lstStyle/>
          <a:p>
            <a:fld id="{FDF11ADB-F2B4-B440-90F7-EFE6CCCD4892}" type="slidenum">
              <a:rPr lang="en-US" smtClean="0"/>
              <a:t>54</a:t>
            </a:fld>
            <a:endParaRPr lang="en-US"/>
          </a:p>
        </p:txBody>
      </p:sp>
      <p:pic>
        <p:nvPicPr>
          <p:cNvPr id="5" name="Picture 4"/>
          <p:cNvPicPr>
            <a:picLocks noChangeAspect="1"/>
          </p:cNvPicPr>
          <p:nvPr/>
        </p:nvPicPr>
        <p:blipFill>
          <a:blip r:embed="rId2"/>
          <a:stretch>
            <a:fillRect/>
          </a:stretch>
        </p:blipFill>
        <p:spPr>
          <a:xfrm>
            <a:off x="0" y="0"/>
            <a:ext cx="9132849" cy="6858000"/>
          </a:xfrm>
          <a:prstGeom prst="rect">
            <a:avLst/>
          </a:prstGeom>
        </p:spPr>
      </p:pic>
    </p:spTree>
    <p:extLst>
      <p:ext uri="{BB962C8B-B14F-4D97-AF65-F5344CB8AC3E}">
        <p14:creationId xmlns:p14="http://schemas.microsoft.com/office/powerpoint/2010/main" val="32647018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6/22/15</a:t>
            </a:r>
            <a:endParaRPr lang="en-US"/>
          </a:p>
        </p:txBody>
      </p:sp>
      <p:sp>
        <p:nvSpPr>
          <p:cNvPr id="3" name="Footer Placeholder 2"/>
          <p:cNvSpPr>
            <a:spLocks noGrp="1"/>
          </p:cNvSpPr>
          <p:nvPr>
            <p:ph type="ftr" sz="quarter" idx="11"/>
          </p:nvPr>
        </p:nvSpPr>
        <p:spPr/>
        <p:txBody>
          <a:bodyPr/>
          <a:lstStyle/>
          <a:p>
            <a:r>
              <a:rPr lang="en-US" smtClean="0"/>
              <a:t>Ming Liu, Dark Photons &amp; Dark Higgs Search @Fermilab</a:t>
            </a:r>
            <a:endParaRPr lang="en-US"/>
          </a:p>
        </p:txBody>
      </p:sp>
      <p:sp>
        <p:nvSpPr>
          <p:cNvPr id="4" name="Slide Number Placeholder 3"/>
          <p:cNvSpPr>
            <a:spLocks noGrp="1"/>
          </p:cNvSpPr>
          <p:nvPr>
            <p:ph type="sldNum" sz="quarter" idx="12"/>
          </p:nvPr>
        </p:nvSpPr>
        <p:spPr/>
        <p:txBody>
          <a:bodyPr/>
          <a:lstStyle/>
          <a:p>
            <a:fld id="{FDF11ADB-F2B4-B440-90F7-EFE6CCCD4892}" type="slidenum">
              <a:rPr lang="en-US" smtClean="0"/>
              <a:t>55</a:t>
            </a:fld>
            <a:endParaRPr lang="en-US"/>
          </a:p>
        </p:txBody>
      </p:sp>
      <p:pic>
        <p:nvPicPr>
          <p:cNvPr id="5" name="Picture 4"/>
          <p:cNvPicPr>
            <a:picLocks noChangeAspect="1"/>
          </p:cNvPicPr>
          <p:nvPr/>
        </p:nvPicPr>
        <p:blipFill>
          <a:blip r:embed="rId2"/>
          <a:stretch>
            <a:fillRect/>
          </a:stretch>
        </p:blipFill>
        <p:spPr>
          <a:xfrm>
            <a:off x="0" y="38100"/>
            <a:ext cx="9144000" cy="6764357"/>
          </a:xfrm>
          <a:prstGeom prst="rect">
            <a:avLst/>
          </a:prstGeom>
        </p:spPr>
      </p:pic>
    </p:spTree>
    <p:extLst>
      <p:ext uri="{BB962C8B-B14F-4D97-AF65-F5344CB8AC3E}">
        <p14:creationId xmlns:p14="http://schemas.microsoft.com/office/powerpoint/2010/main" val="3150410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5305"/>
            <a:ext cx="8229600" cy="1263474"/>
          </a:xfrm>
        </p:spPr>
        <p:txBody>
          <a:bodyPr>
            <a:normAutofit fontScale="90000"/>
          </a:bodyPr>
          <a:lstStyle/>
          <a:p>
            <a:r>
              <a:rPr lang="en-US" dirty="0" smtClean="0"/>
              <a:t>Direct </a:t>
            </a:r>
            <a:r>
              <a:rPr lang="en-US" dirty="0" smtClean="0"/>
              <a:t>Productions of</a:t>
            </a:r>
            <a:r>
              <a:rPr lang="en-US" dirty="0" smtClean="0"/>
              <a:t> </a:t>
            </a:r>
            <a:r>
              <a:rPr lang="en-US" dirty="0" smtClean="0"/>
              <a:t>Dark </a:t>
            </a:r>
            <a:r>
              <a:rPr lang="en-US" dirty="0" smtClean="0"/>
              <a:t>Photons </a:t>
            </a:r>
            <a:r>
              <a:rPr lang="en-US" dirty="0" smtClean="0"/>
              <a:t>and Dark Higgs in </a:t>
            </a:r>
            <a:r>
              <a:rPr lang="en-US" dirty="0" err="1" smtClean="0"/>
              <a:t>p+Fe</a:t>
            </a:r>
            <a:r>
              <a:rPr lang="en-US" dirty="0" smtClean="0"/>
              <a:t> at </a:t>
            </a:r>
            <a:r>
              <a:rPr lang="en-US" dirty="0" err="1" smtClean="0"/>
              <a:t>Fermilab</a:t>
            </a:r>
            <a:endParaRPr lang="en-US" dirty="0"/>
          </a:p>
        </p:txBody>
      </p:sp>
      <p:sp>
        <p:nvSpPr>
          <p:cNvPr id="5" name="Content Placeholder 4"/>
          <p:cNvSpPr>
            <a:spLocks noGrp="1"/>
          </p:cNvSpPr>
          <p:nvPr>
            <p:ph idx="1"/>
          </p:nvPr>
        </p:nvSpPr>
        <p:spPr>
          <a:xfrm>
            <a:off x="457200" y="1368779"/>
            <a:ext cx="8229600" cy="4976836"/>
          </a:xfrm>
        </p:spPr>
        <p:txBody>
          <a:bodyPr/>
          <a:lstStyle/>
          <a:p>
            <a:r>
              <a:rPr lang="en-US" sz="2800" dirty="0" smtClean="0"/>
              <a:t>Weakly interacting dark </a:t>
            </a:r>
            <a:r>
              <a:rPr lang="en-US" sz="2800" dirty="0" smtClean="0"/>
              <a:t>photons and dark Higgs</a:t>
            </a:r>
            <a:endParaRPr lang="en-US" sz="2800" dirty="0" smtClean="0"/>
          </a:p>
          <a:p>
            <a:pPr lvl="1"/>
            <a:endParaRPr lang="en-US" dirty="0"/>
          </a:p>
        </p:txBody>
      </p:sp>
      <p:pic>
        <p:nvPicPr>
          <p:cNvPr id="7" name="Picture 6" descr="dark-produc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07" y="4042722"/>
            <a:ext cx="3721954" cy="2028465"/>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053749" y="2829983"/>
            <a:ext cx="2516768" cy="715032"/>
          </a:xfrm>
          <a:prstGeom prst="rect">
            <a:avLst/>
          </a:prstGeom>
          <a:noFill/>
          <a:ln>
            <a:noFill/>
          </a:ln>
        </p:spPr>
      </p:pic>
      <p:pic>
        <p:nvPicPr>
          <p:cNvPr id="10" name="Picture 9" descr="dark_Higgs_produc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46" y="3895961"/>
            <a:ext cx="3422966" cy="2312830"/>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5491023" y="2829983"/>
            <a:ext cx="2616820" cy="566701"/>
          </a:xfrm>
          <a:prstGeom prst="rect">
            <a:avLst/>
          </a:prstGeom>
          <a:noFill/>
          <a:ln>
            <a:noFill/>
          </a:ln>
        </p:spPr>
      </p:pic>
      <p:sp>
        <p:nvSpPr>
          <p:cNvPr id="12" name="TextBox 11"/>
          <p:cNvSpPr txBox="1"/>
          <p:nvPr/>
        </p:nvSpPr>
        <p:spPr>
          <a:xfrm>
            <a:off x="457200" y="2358691"/>
            <a:ext cx="2573929" cy="369332"/>
          </a:xfrm>
          <a:prstGeom prst="rect">
            <a:avLst/>
          </a:prstGeom>
          <a:noFill/>
        </p:spPr>
        <p:txBody>
          <a:bodyPr wrap="none" rtlCol="0">
            <a:spAutoFit/>
          </a:bodyPr>
          <a:lstStyle/>
          <a:p>
            <a:r>
              <a:rPr lang="en-US" b="1" i="1" dirty="0" smtClean="0">
                <a:solidFill>
                  <a:srgbClr val="FF0000"/>
                </a:solidFill>
              </a:rPr>
              <a:t>Photon </a:t>
            </a:r>
            <a:r>
              <a:rPr lang="en-US" b="1" i="1" dirty="0" smtClean="0">
                <a:solidFill>
                  <a:srgbClr val="FF0000"/>
                </a:solidFill>
              </a:rPr>
              <a:t>portal: “vector” </a:t>
            </a:r>
            <a:endParaRPr lang="en-US" b="1" i="1" dirty="0">
              <a:solidFill>
                <a:srgbClr val="FF0000"/>
              </a:solidFill>
            </a:endParaRPr>
          </a:p>
        </p:txBody>
      </p:sp>
      <p:sp>
        <p:nvSpPr>
          <p:cNvPr id="13" name="TextBox 12"/>
          <p:cNvSpPr txBox="1"/>
          <p:nvPr/>
        </p:nvSpPr>
        <p:spPr>
          <a:xfrm>
            <a:off x="5027538" y="2267037"/>
            <a:ext cx="2290348" cy="369332"/>
          </a:xfrm>
          <a:prstGeom prst="rect">
            <a:avLst/>
          </a:prstGeom>
          <a:noFill/>
        </p:spPr>
        <p:txBody>
          <a:bodyPr wrap="none" rtlCol="0">
            <a:spAutoFit/>
          </a:bodyPr>
          <a:lstStyle/>
          <a:p>
            <a:r>
              <a:rPr lang="en-US" b="1" i="1" dirty="0" smtClean="0">
                <a:solidFill>
                  <a:srgbClr val="FF0000"/>
                </a:solidFill>
              </a:rPr>
              <a:t>Higgs </a:t>
            </a:r>
            <a:r>
              <a:rPr lang="en-US" b="1" i="1" dirty="0" smtClean="0">
                <a:solidFill>
                  <a:srgbClr val="FF0000"/>
                </a:solidFill>
              </a:rPr>
              <a:t>portal: “</a:t>
            </a:r>
            <a:r>
              <a:rPr lang="en-US" b="1" i="1" dirty="0" err="1" smtClean="0">
                <a:solidFill>
                  <a:srgbClr val="FF0000"/>
                </a:solidFill>
              </a:rPr>
              <a:t>s</a:t>
            </a:r>
            <a:r>
              <a:rPr lang="en-US" b="1" i="1" dirty="0" err="1" smtClean="0">
                <a:solidFill>
                  <a:srgbClr val="FF0000"/>
                </a:solidFill>
              </a:rPr>
              <a:t>caler</a:t>
            </a:r>
            <a:r>
              <a:rPr lang="en-US" b="1" i="1" dirty="0" smtClean="0">
                <a:solidFill>
                  <a:srgbClr val="FF0000"/>
                </a:solidFill>
              </a:rPr>
              <a:t>”</a:t>
            </a:r>
            <a:r>
              <a:rPr lang="en-US" b="1" i="1" dirty="0" smtClean="0">
                <a:solidFill>
                  <a:srgbClr val="FF0000"/>
                </a:solidFill>
              </a:rPr>
              <a:t> </a:t>
            </a:r>
            <a:endParaRPr lang="en-US" b="1" i="1" dirty="0">
              <a:solidFill>
                <a:srgbClr val="FF0000"/>
              </a:solidFill>
            </a:endParaRPr>
          </a:p>
        </p:txBody>
      </p:sp>
      <p:cxnSp>
        <p:nvCxnSpPr>
          <p:cNvPr id="15" name="Straight Connector 14"/>
          <p:cNvCxnSpPr/>
          <p:nvPr/>
        </p:nvCxnSpPr>
        <p:spPr>
          <a:xfrm flipH="1">
            <a:off x="4451638" y="2358691"/>
            <a:ext cx="13955" cy="3986924"/>
          </a:xfrm>
          <a:prstGeom prst="line">
            <a:avLst/>
          </a:prstGeom>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0"/>
          </p:nvPr>
        </p:nvSpPr>
        <p:spPr/>
        <p:txBody>
          <a:bodyPr/>
          <a:lstStyle/>
          <a:p>
            <a:r>
              <a:rPr lang="en-US" smtClean="0"/>
              <a:t>6/22/15</a:t>
            </a:r>
            <a:endParaRPr lang="en-US"/>
          </a:p>
        </p:txBody>
      </p:sp>
      <p:sp>
        <p:nvSpPr>
          <p:cNvPr id="17" name="Footer Placeholder 16"/>
          <p:cNvSpPr>
            <a:spLocks noGrp="1"/>
          </p:cNvSpPr>
          <p:nvPr>
            <p:ph type="ftr" sz="quarter" idx="11"/>
          </p:nvPr>
        </p:nvSpPr>
        <p:spPr/>
        <p:txBody>
          <a:bodyPr/>
          <a:lstStyle/>
          <a:p>
            <a:r>
              <a:rPr lang="en-US" smtClean="0"/>
              <a:t>Ming Liu, Dark Photons &amp; Dark Higgs Search @Fermilab</a:t>
            </a:r>
            <a:endParaRPr lang="en-US" dirty="0"/>
          </a:p>
        </p:txBody>
      </p:sp>
      <p:sp>
        <p:nvSpPr>
          <p:cNvPr id="18" name="Slide Number Placeholder 17"/>
          <p:cNvSpPr>
            <a:spLocks noGrp="1"/>
          </p:cNvSpPr>
          <p:nvPr>
            <p:ph type="sldNum" sz="quarter" idx="12"/>
          </p:nvPr>
        </p:nvSpPr>
        <p:spPr/>
        <p:txBody>
          <a:bodyPr/>
          <a:lstStyle/>
          <a:p>
            <a:fld id="{C595BDC6-1473-FF42-AF46-688D66A8C0AC}" type="slidenum">
              <a:rPr lang="en-US" smtClean="0"/>
              <a:t>6</a:t>
            </a:fld>
            <a:endParaRPr lang="en-US"/>
          </a:p>
        </p:txBody>
      </p:sp>
      <p:sp>
        <p:nvSpPr>
          <p:cNvPr id="2" name="Rectangle 1"/>
          <p:cNvSpPr/>
          <p:nvPr/>
        </p:nvSpPr>
        <p:spPr>
          <a:xfrm>
            <a:off x="7026034" y="3842667"/>
            <a:ext cx="1381971" cy="400110"/>
          </a:xfrm>
          <a:prstGeom prst="rect">
            <a:avLst/>
          </a:prstGeom>
        </p:spPr>
        <p:txBody>
          <a:bodyPr wrap="none">
            <a:spAutoFit/>
          </a:bodyPr>
          <a:lstStyle/>
          <a:p>
            <a:r>
              <a:rPr lang="en-US" sz="2000" i="1" dirty="0" err="1"/>
              <a:t>θ</a:t>
            </a:r>
            <a:r>
              <a:rPr lang="en-US" sz="2000" i="1" dirty="0"/>
              <a:t> = μ v/m</a:t>
            </a:r>
            <a:r>
              <a:rPr lang="en-US" sz="2000" i="1" baseline="-25000" dirty="0"/>
              <a:t>h</a:t>
            </a:r>
            <a:r>
              <a:rPr lang="en-US" sz="2000" i="1" baseline="30000" dirty="0"/>
              <a:t>2</a:t>
            </a:r>
            <a:r>
              <a:rPr lang="en-US" sz="2000" dirty="0" smtClean="0">
                <a:effectLst/>
              </a:rPr>
              <a:t> </a:t>
            </a:r>
            <a:endParaRPr lang="en-US" sz="2000" dirty="0"/>
          </a:p>
        </p:txBody>
      </p:sp>
    </p:spTree>
    <p:extLst>
      <p:ext uri="{BB962C8B-B14F-4D97-AF65-F5344CB8AC3E}">
        <p14:creationId xmlns:p14="http://schemas.microsoft.com/office/powerpoint/2010/main" val="37328535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85893"/>
            <a:ext cx="8229600" cy="1143000"/>
          </a:xfrm>
        </p:spPr>
        <p:txBody>
          <a:bodyPr>
            <a:normAutofit/>
          </a:bodyPr>
          <a:lstStyle/>
          <a:p>
            <a:pPr>
              <a:defRPr/>
            </a:pPr>
            <a:r>
              <a:rPr lang="en-US" sz="3200" dirty="0" smtClean="0">
                <a:cs typeface="+mj-cs"/>
              </a:rPr>
              <a:t>Dark Photon Search in </a:t>
            </a:r>
            <a:r>
              <a:rPr lang="en-US" sz="3200" dirty="0" err="1" smtClean="0">
                <a:cs typeface="+mj-cs"/>
              </a:rPr>
              <a:t>Dimuon</a:t>
            </a:r>
            <a:r>
              <a:rPr lang="en-US" sz="3200" dirty="0" smtClean="0">
                <a:cs typeface="+mj-cs"/>
              </a:rPr>
              <a:t> Channel </a:t>
            </a:r>
            <a:r>
              <a:rPr lang="en-US" sz="3200" dirty="0"/>
              <a:t/>
            </a:r>
            <a:br>
              <a:rPr lang="en-US" sz="3200" dirty="0"/>
            </a:br>
            <a:r>
              <a:rPr lang="en-US" sz="3200" dirty="0" smtClean="0">
                <a:cs typeface="+mj-cs"/>
              </a:rPr>
              <a:t>at </a:t>
            </a:r>
            <a:r>
              <a:rPr lang="en-US" sz="3200" dirty="0" err="1" smtClean="0">
                <a:cs typeface="+mj-cs"/>
              </a:rPr>
              <a:t>SeaQuest</a:t>
            </a:r>
            <a:r>
              <a:rPr lang="en-US" sz="3200" dirty="0" smtClean="0">
                <a:cs typeface="+mj-cs"/>
              </a:rPr>
              <a:t> in </a:t>
            </a:r>
            <a:r>
              <a:rPr lang="en-US" sz="3200" dirty="0" smtClean="0"/>
              <a:t>Beam Dump </a:t>
            </a:r>
            <a:r>
              <a:rPr lang="en-US" sz="3200" dirty="0" smtClean="0"/>
              <a:t>Mode (</a:t>
            </a:r>
            <a:r>
              <a:rPr lang="en-US" sz="3200" dirty="0" err="1" smtClean="0"/>
              <a:t>p+Fe</a:t>
            </a:r>
            <a:r>
              <a:rPr lang="en-US" sz="3200" dirty="0" smtClean="0"/>
              <a:t>)</a:t>
            </a:r>
            <a:endParaRPr lang="en-US" sz="3200" dirty="0">
              <a:cs typeface="+mj-cs"/>
            </a:endParaRPr>
          </a:p>
        </p:txBody>
      </p:sp>
      <p:sp>
        <p:nvSpPr>
          <p:cNvPr id="3" name="Content Placeholder 2"/>
          <p:cNvSpPr>
            <a:spLocks noGrp="1"/>
          </p:cNvSpPr>
          <p:nvPr>
            <p:ph sz="half" idx="1"/>
          </p:nvPr>
        </p:nvSpPr>
        <p:spPr>
          <a:xfrm>
            <a:off x="304800" y="1431480"/>
            <a:ext cx="4572000" cy="4000487"/>
          </a:xfrm>
        </p:spPr>
        <p:txBody>
          <a:bodyPr>
            <a:normAutofit fontScale="92500" lnSpcReduction="10000"/>
          </a:bodyPr>
          <a:lstStyle/>
          <a:p>
            <a:pPr marL="514350" indent="-514350">
              <a:buFont typeface="+mj-lt"/>
              <a:buAutoNum type="arabicPeriod"/>
              <a:defRPr/>
            </a:pPr>
            <a:r>
              <a:rPr lang="en-US" dirty="0">
                <a:latin typeface="Calibri" charset="0"/>
                <a:cs typeface="+mn-cs"/>
              </a:rPr>
              <a:t>Bremsstrahlung</a:t>
            </a:r>
          </a:p>
          <a:p>
            <a:pPr>
              <a:buFont typeface="Wingdings" charset="0"/>
              <a:buNone/>
              <a:defRPr/>
            </a:pPr>
            <a:endParaRPr lang="en-US" dirty="0">
              <a:latin typeface="Calibri" charset="0"/>
              <a:cs typeface="+mn-cs"/>
            </a:endParaRPr>
          </a:p>
          <a:p>
            <a:pPr>
              <a:buFont typeface="Wingdings" charset="0"/>
              <a:buNone/>
              <a:defRPr/>
            </a:pPr>
            <a:endParaRPr lang="en-US" dirty="0" smtClean="0">
              <a:latin typeface="Calibri" charset="0"/>
              <a:cs typeface="+mn-cs"/>
            </a:endParaRPr>
          </a:p>
          <a:p>
            <a:pPr>
              <a:buFont typeface="Wingdings" charset="0"/>
              <a:buNone/>
              <a:defRPr/>
            </a:pPr>
            <a:endParaRPr lang="en-US" dirty="0">
              <a:latin typeface="Calibri" charset="0"/>
              <a:cs typeface="+mn-cs"/>
            </a:endParaRPr>
          </a:p>
          <a:p>
            <a:pPr marL="514350" indent="-514350">
              <a:buFont typeface="+mj-lt"/>
              <a:buAutoNum type="arabicPeriod"/>
              <a:defRPr/>
            </a:pPr>
            <a:r>
              <a:rPr lang="en-US" dirty="0">
                <a:latin typeface="Symbol" charset="0"/>
                <a:cs typeface="+mn-cs"/>
              </a:rPr>
              <a:t>p</a:t>
            </a:r>
            <a:r>
              <a:rPr lang="en-US" baseline="30000" dirty="0">
                <a:latin typeface="Calibri" charset="0"/>
                <a:cs typeface="+mn-cs"/>
              </a:rPr>
              <a:t>0</a:t>
            </a:r>
            <a:r>
              <a:rPr lang="en-US" dirty="0">
                <a:latin typeface="Calibri" charset="0"/>
                <a:cs typeface="+mn-cs"/>
              </a:rPr>
              <a:t>, </a:t>
            </a:r>
            <a:r>
              <a:rPr lang="en-US" dirty="0">
                <a:latin typeface="Symbol" charset="0"/>
                <a:cs typeface="+mn-cs"/>
              </a:rPr>
              <a:t>h</a:t>
            </a:r>
            <a:r>
              <a:rPr lang="en-US" dirty="0">
                <a:latin typeface="Calibri" charset="0"/>
                <a:cs typeface="+mn-cs"/>
              </a:rPr>
              <a:t>, … decay</a:t>
            </a:r>
          </a:p>
          <a:p>
            <a:pPr>
              <a:buFont typeface="Wingdings" charset="0"/>
              <a:buNone/>
              <a:defRPr/>
            </a:pPr>
            <a:endParaRPr lang="en-US" dirty="0">
              <a:latin typeface="Calibri" charset="0"/>
              <a:cs typeface="+mn-cs"/>
            </a:endParaRPr>
          </a:p>
          <a:p>
            <a:pPr>
              <a:buFont typeface="Wingdings" charset="0"/>
              <a:buNone/>
              <a:defRPr/>
            </a:pPr>
            <a:endParaRPr lang="en-US" dirty="0" smtClean="0">
              <a:latin typeface="Calibri" charset="0"/>
              <a:cs typeface="+mn-cs"/>
            </a:endParaRPr>
          </a:p>
          <a:p>
            <a:pPr>
              <a:buFont typeface="Wingdings" charset="0"/>
              <a:buNone/>
              <a:defRPr/>
            </a:pPr>
            <a:endParaRPr lang="en-US" dirty="0">
              <a:latin typeface="Calibri" charset="0"/>
              <a:cs typeface="+mn-cs"/>
            </a:endParaRPr>
          </a:p>
          <a:p>
            <a:pPr marL="514350" indent="-514350">
              <a:buFont typeface="+mj-lt"/>
              <a:buAutoNum type="arabicPeriod"/>
              <a:defRPr/>
            </a:pPr>
            <a:r>
              <a:rPr lang="en-US" dirty="0" err="1">
                <a:latin typeface="Calibri" charset="0"/>
                <a:cs typeface="+mn-cs"/>
              </a:rPr>
              <a:t>Drell</a:t>
            </a:r>
            <a:r>
              <a:rPr lang="en-US" dirty="0">
                <a:latin typeface="Calibri" charset="0"/>
                <a:cs typeface="+mn-cs"/>
              </a:rPr>
              <a:t>-Yan </a:t>
            </a:r>
            <a:r>
              <a:rPr lang="en-US" dirty="0" smtClean="0">
                <a:latin typeface="Calibri" charset="0"/>
                <a:cs typeface="+mn-cs"/>
              </a:rPr>
              <a:t>like</a:t>
            </a:r>
            <a:endParaRPr lang="en-US" sz="2000" dirty="0">
              <a:latin typeface="Calibri" charset="0"/>
              <a:cs typeface="+mn-cs"/>
            </a:endParaRPr>
          </a:p>
        </p:txBody>
      </p:sp>
      <p:sp>
        <p:nvSpPr>
          <p:cNvPr id="22532" name="Footer Placeholder 4"/>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a:p>
        </p:txBody>
      </p:sp>
      <p:sp>
        <p:nvSpPr>
          <p:cNvPr id="22533" name="Slide Number Placeholder 5"/>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D76EA484-094D-2047-A575-BAD985F9AE6F}" type="slidenum">
              <a:rPr lang="en-US" smtClean="0"/>
              <a:pPr>
                <a:defRPr/>
              </a:pPr>
              <a:t>7</a:t>
            </a:fld>
            <a:endParaRPr lang="en-US" smtClean="0"/>
          </a:p>
        </p:txBody>
      </p:sp>
      <p:pic>
        <p:nvPicPr>
          <p:cNvPr id="3789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113" y="2805795"/>
            <a:ext cx="32099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oup 5"/>
          <p:cNvGrpSpPr>
            <a:grpSpLocks/>
          </p:cNvGrpSpPr>
          <p:nvPr/>
        </p:nvGrpSpPr>
        <p:grpSpPr bwMode="auto">
          <a:xfrm>
            <a:off x="5071268" y="1228893"/>
            <a:ext cx="2963863" cy="1676400"/>
            <a:chOff x="5576067" y="914400"/>
            <a:chExt cx="2963916" cy="1676400"/>
          </a:xfrm>
        </p:grpSpPr>
        <p:pic>
          <p:nvPicPr>
            <p:cNvPr id="3789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067" y="914400"/>
              <a:ext cx="29639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Box 1"/>
            <p:cNvSpPr txBox="1">
              <a:spLocks noChangeArrowheads="1"/>
            </p:cNvSpPr>
            <p:nvPr/>
          </p:nvSpPr>
          <p:spPr bwMode="auto">
            <a:xfrm>
              <a:off x="5697538" y="1296988"/>
              <a:ext cx="30649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a:t>
              </a:r>
            </a:p>
          </p:txBody>
        </p:sp>
        <p:sp>
          <p:nvSpPr>
            <p:cNvPr id="37898" name="Rectangle 3"/>
            <p:cNvSpPr>
              <a:spLocks noChangeArrowheads="1"/>
            </p:cNvSpPr>
            <p:nvPr/>
          </p:nvSpPr>
          <p:spPr bwMode="auto">
            <a:xfrm>
              <a:off x="7149976" y="916770"/>
              <a:ext cx="30649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404040"/>
                  </a:solidFill>
                </a:rPr>
                <a:t>p</a:t>
              </a:r>
            </a:p>
          </p:txBody>
        </p:sp>
        <p:sp>
          <p:nvSpPr>
            <p:cNvPr id="37899" name="TextBox 4"/>
            <p:cNvSpPr txBox="1">
              <a:spLocks noChangeArrowheads="1"/>
            </p:cNvSpPr>
            <p:nvPr/>
          </p:nvSpPr>
          <p:spPr bwMode="auto">
            <a:xfrm>
              <a:off x="8179505" y="1101436"/>
              <a:ext cx="3145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sp>
          <p:nvSpPr>
            <p:cNvPr id="37900" name="TextBox 15"/>
            <p:cNvSpPr txBox="1">
              <a:spLocks noChangeArrowheads="1"/>
            </p:cNvSpPr>
            <p:nvPr/>
          </p:nvSpPr>
          <p:spPr bwMode="auto">
            <a:xfrm>
              <a:off x="8179505" y="1752600"/>
              <a:ext cx="28405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a:t>
              </a:r>
              <a:r>
                <a:rPr lang="en-US" sz="1800" baseline="30000"/>
                <a:t>-</a:t>
              </a:r>
            </a:p>
          </p:txBody>
        </p:sp>
      </p:grpSp>
      <p:sp>
        <p:nvSpPr>
          <p:cNvPr id="2" name="Date Placeholder 1"/>
          <p:cNvSpPr>
            <a:spLocks noGrp="1"/>
          </p:cNvSpPr>
          <p:nvPr>
            <p:ph type="dt" sz="half" idx="10"/>
          </p:nvPr>
        </p:nvSpPr>
        <p:spPr/>
        <p:txBody>
          <a:bodyPr/>
          <a:lstStyle/>
          <a:p>
            <a:r>
              <a:rPr lang="en-US" smtClean="0"/>
              <a:t>6/22/15</a:t>
            </a:r>
            <a:endParaRPr lang="en-US"/>
          </a:p>
        </p:txBody>
      </p:sp>
      <p:grpSp>
        <p:nvGrpSpPr>
          <p:cNvPr id="15" name="Group 14"/>
          <p:cNvGrpSpPr>
            <a:grpSpLocks noChangeAspect="1"/>
          </p:cNvGrpSpPr>
          <p:nvPr/>
        </p:nvGrpSpPr>
        <p:grpSpPr>
          <a:xfrm>
            <a:off x="4964113" y="4396511"/>
            <a:ext cx="3972152" cy="1454970"/>
            <a:chOff x="191304" y="2713628"/>
            <a:chExt cx="4928656" cy="1653375"/>
          </a:xfrm>
        </p:grpSpPr>
        <p:sp>
          <p:nvSpPr>
            <p:cNvPr id="20" name="Rectangle 19"/>
            <p:cNvSpPr/>
            <p:nvPr/>
          </p:nvSpPr>
          <p:spPr>
            <a:xfrm>
              <a:off x="191304" y="2713628"/>
              <a:ext cx="4928656" cy="16533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91304" y="3179553"/>
              <a:ext cx="4655626" cy="1187450"/>
              <a:chOff x="191304" y="3179553"/>
              <a:chExt cx="4655626" cy="1187450"/>
            </a:xfrm>
            <a:noFill/>
          </p:grpSpPr>
          <p:pic>
            <p:nvPicPr>
              <p:cNvPr id="18" name="Picture 17" descr="dark-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957" y="3179553"/>
                <a:ext cx="2212973" cy="1187450"/>
              </a:xfrm>
              <a:prstGeom prst="rect">
                <a:avLst/>
              </a:prstGeom>
              <a:grpFill/>
            </p:spPr>
          </p:pic>
          <p:pic>
            <p:nvPicPr>
              <p:cNvPr id="19" name="Picture 18" descr="dark-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04" y="3190348"/>
                <a:ext cx="2158998" cy="1176655"/>
              </a:xfrm>
              <a:prstGeom prst="rect">
                <a:avLst/>
              </a:prstGeom>
              <a:grpFill/>
            </p:spPr>
          </p:pic>
        </p:grpSp>
      </p:grpSp>
    </p:spTree>
    <p:extLst>
      <p:ext uri="{BB962C8B-B14F-4D97-AF65-F5344CB8AC3E}">
        <p14:creationId xmlns:p14="http://schemas.microsoft.com/office/powerpoint/2010/main" val="965751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918" y="100467"/>
            <a:ext cx="8734149" cy="740857"/>
          </a:xfrm>
        </p:spPr>
        <p:txBody>
          <a:bodyPr>
            <a:normAutofit/>
          </a:bodyPr>
          <a:lstStyle/>
          <a:p>
            <a:pPr>
              <a:defRPr/>
            </a:pPr>
            <a:r>
              <a:rPr lang="en-US" sz="4000" dirty="0"/>
              <a:t>Dark </a:t>
            </a:r>
            <a:r>
              <a:rPr lang="en-US" sz="4000" dirty="0" smtClean="0"/>
              <a:t>Photon Decay Modes</a:t>
            </a:r>
            <a:endParaRPr lang="en-US" sz="4000" dirty="0"/>
          </a:p>
        </p:txBody>
      </p:sp>
      <p:sp>
        <p:nvSpPr>
          <p:cNvPr id="23555" name="Footer Placeholder 4"/>
          <p:cNvSpPr>
            <a:spLocks noGrp="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r>
              <a:rPr lang="en-US" smtClean="0"/>
              <a:t>Ming Liu, Dark Photons &amp; Dark Higgs Search @Fermilab</a:t>
            </a:r>
            <a:endParaRPr lang="en-US" dirty="0"/>
          </a:p>
        </p:txBody>
      </p:sp>
      <p:sp>
        <p:nvSpPr>
          <p:cNvPr id="23556" name="Slide Number Placeholder 5"/>
          <p:cNvSpPr>
            <a:spLocks noGrp="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Calibri" charset="0"/>
                <a:ea typeface="ＭＳ Ｐゴシック" charset="0"/>
              </a:defRPr>
            </a:lvl1pPr>
            <a:lvl2pPr>
              <a:defRPr sz="1600">
                <a:solidFill>
                  <a:schemeClr val="tx1"/>
                </a:solidFill>
                <a:latin typeface="Calibri" charset="0"/>
                <a:ea typeface="ＭＳ Ｐゴシック" charset="0"/>
              </a:defRPr>
            </a:lvl2pPr>
            <a:lvl3pPr>
              <a:defRPr sz="1400">
                <a:solidFill>
                  <a:schemeClr val="tx1"/>
                </a:solidFill>
                <a:latin typeface="Calibri" charset="0"/>
                <a:ea typeface="ＭＳ Ｐゴシック" charset="0"/>
              </a:defRPr>
            </a:lvl3pPr>
            <a:lvl4pPr>
              <a:defRPr sz="1400">
                <a:solidFill>
                  <a:schemeClr val="tx1"/>
                </a:solidFill>
                <a:latin typeface="Calibri" charset="0"/>
                <a:ea typeface="ＭＳ Ｐゴシック" charset="0"/>
              </a:defRPr>
            </a:lvl4pPr>
            <a:lvl5pPr>
              <a:defRPr sz="1400">
                <a:solidFill>
                  <a:schemeClr val="tx1"/>
                </a:solidFill>
                <a:latin typeface="Calibri" charset="0"/>
                <a:ea typeface="ＭＳ Ｐゴシック" charset="0"/>
              </a:defRPr>
            </a:lvl5pPr>
            <a:lvl6pPr eaLnBrk="0" hangingPunct="0">
              <a:buFont typeface="Arial" charset="0"/>
              <a:defRPr sz="1400">
                <a:solidFill>
                  <a:schemeClr val="tx1"/>
                </a:solidFill>
                <a:latin typeface="Calibri" charset="0"/>
                <a:ea typeface="ＭＳ Ｐゴシック" charset="0"/>
              </a:defRPr>
            </a:lvl6pPr>
            <a:lvl7pPr eaLnBrk="0" hangingPunct="0">
              <a:buFont typeface="Arial" charset="0"/>
              <a:defRPr sz="1400">
                <a:solidFill>
                  <a:schemeClr val="tx1"/>
                </a:solidFill>
                <a:latin typeface="Calibri" charset="0"/>
                <a:ea typeface="ＭＳ Ｐゴシック" charset="0"/>
              </a:defRPr>
            </a:lvl7pPr>
            <a:lvl8pPr eaLnBrk="0" hangingPunct="0">
              <a:buFont typeface="Arial" charset="0"/>
              <a:defRPr sz="1400">
                <a:solidFill>
                  <a:schemeClr val="tx1"/>
                </a:solidFill>
                <a:latin typeface="Calibri" charset="0"/>
                <a:ea typeface="ＭＳ Ｐゴシック" charset="0"/>
              </a:defRPr>
            </a:lvl8pPr>
            <a:lvl9pPr eaLnBrk="0" hangingPunct="0">
              <a:buFont typeface="Arial" charset="0"/>
              <a:defRPr sz="1400">
                <a:solidFill>
                  <a:schemeClr val="tx1"/>
                </a:solidFill>
                <a:latin typeface="Calibri" charset="0"/>
                <a:ea typeface="ＭＳ Ｐゴシック" charset="0"/>
              </a:defRPr>
            </a:lvl9pPr>
          </a:lstStyle>
          <a:p>
            <a:pPr>
              <a:defRPr/>
            </a:pPr>
            <a:fld id="{62248BF9-8E51-9841-9DAD-226D9E86AA9D}" type="slidenum">
              <a:rPr lang="en-US" smtClean="0"/>
              <a:pPr>
                <a:defRPr/>
              </a:pPr>
              <a:t>8</a:t>
            </a:fld>
            <a:endParaRPr lang="en-US" smtClean="0"/>
          </a:p>
        </p:txBody>
      </p:sp>
      <p:pic>
        <p:nvPicPr>
          <p:cNvPr id="10" name="Picture 9" descr="dark-deca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18" y="3000449"/>
            <a:ext cx="2351877" cy="1261983"/>
          </a:xfrm>
          <a:prstGeom prst="rect">
            <a:avLst/>
          </a:prstGeom>
        </p:spPr>
      </p:pic>
      <p:pic>
        <p:nvPicPr>
          <p:cNvPr id="11" name="Picture 10" descr="darkphoton-branchingrat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345" y="1253895"/>
            <a:ext cx="3797831" cy="2377546"/>
          </a:xfrm>
          <a:prstGeom prst="rect">
            <a:avLst/>
          </a:prstGeom>
        </p:spPr>
      </p:pic>
      <p:sp>
        <p:nvSpPr>
          <p:cNvPr id="4" name="TextBox 3"/>
          <p:cNvSpPr txBox="1"/>
          <p:nvPr/>
        </p:nvSpPr>
        <p:spPr>
          <a:xfrm>
            <a:off x="457200" y="948689"/>
            <a:ext cx="3545886" cy="1754327"/>
          </a:xfrm>
          <a:prstGeom prst="rect">
            <a:avLst/>
          </a:prstGeom>
          <a:noFill/>
        </p:spPr>
        <p:txBody>
          <a:bodyPr wrap="square" rtlCol="0">
            <a:spAutoFit/>
          </a:bodyPr>
          <a:lstStyle/>
          <a:p>
            <a:r>
              <a:rPr lang="en-US" dirty="0" smtClean="0">
                <a:solidFill>
                  <a:srgbClr val="0000FF"/>
                </a:solidFill>
              </a:rPr>
              <a:t>“Minimal” Decay:  </a:t>
            </a:r>
          </a:p>
          <a:p>
            <a:pPr marL="285750" indent="-285750">
              <a:buFont typeface="Arial"/>
              <a:buChar char="•"/>
            </a:pPr>
            <a:r>
              <a:rPr lang="en-US" dirty="0" smtClean="0"/>
              <a:t>Dark photon is the lightest in the dark sector;</a:t>
            </a:r>
          </a:p>
          <a:p>
            <a:pPr marL="285750" indent="-285750">
              <a:buFont typeface="Arial"/>
              <a:buChar char="•"/>
            </a:pPr>
            <a:r>
              <a:rPr lang="en-US" dirty="0" smtClean="0"/>
              <a:t>SM final state particles only</a:t>
            </a:r>
          </a:p>
          <a:p>
            <a:pPr marL="285750" indent="-285750">
              <a:buFont typeface="Arial"/>
              <a:buChar char="•"/>
            </a:pPr>
            <a:r>
              <a:rPr lang="en-US" dirty="0" smtClean="0"/>
              <a:t>S</a:t>
            </a:r>
            <a:r>
              <a:rPr lang="en-US" dirty="0"/>
              <a:t>a</a:t>
            </a:r>
            <a:r>
              <a:rPr lang="en-US" dirty="0" smtClean="0"/>
              <a:t>me mixing parameter </a:t>
            </a:r>
            <a:endParaRPr lang="en-US" dirty="0" smtClean="0">
              <a:solidFill>
                <a:srgbClr val="FF0000"/>
              </a:solidFill>
            </a:endParaRPr>
          </a:p>
          <a:p>
            <a:pPr marL="742950" lvl="1" indent="-285750">
              <a:buFontTx/>
              <a:buChar char="-"/>
            </a:pPr>
            <a:r>
              <a:rPr lang="en-US" dirty="0">
                <a:solidFill>
                  <a:srgbClr val="FF0000"/>
                </a:solidFill>
              </a:rPr>
              <a:t>L</a:t>
            </a:r>
            <a:r>
              <a:rPr lang="en-US" dirty="0" smtClean="0">
                <a:solidFill>
                  <a:srgbClr val="FF0000"/>
                </a:solidFill>
              </a:rPr>
              <a:t>ong decay length</a:t>
            </a:r>
            <a:endParaRPr lang="en-US" dirty="0" smtClean="0">
              <a:solidFill>
                <a:srgbClr val="FF0000"/>
              </a:solidFill>
            </a:endParaRPr>
          </a:p>
        </p:txBody>
      </p:sp>
      <p:sp>
        <p:nvSpPr>
          <p:cNvPr id="6" name="Date Placeholder 5"/>
          <p:cNvSpPr>
            <a:spLocks noGrp="1"/>
          </p:cNvSpPr>
          <p:nvPr>
            <p:ph type="dt" sz="half" idx="10"/>
          </p:nvPr>
        </p:nvSpPr>
        <p:spPr/>
        <p:txBody>
          <a:bodyPr/>
          <a:lstStyle/>
          <a:p>
            <a:r>
              <a:rPr lang="en-US" smtClean="0"/>
              <a:t>6/22/15</a:t>
            </a:r>
            <a:endParaRPr lang="en-US"/>
          </a:p>
        </p:txBody>
      </p:sp>
      <p:pic>
        <p:nvPicPr>
          <p:cNvPr id="1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3492" r="11644" b="-204"/>
          <a:stretch/>
        </p:blipFill>
        <p:spPr bwMode="auto">
          <a:xfrm>
            <a:off x="4663048" y="3740390"/>
            <a:ext cx="3863127" cy="262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8093" y="4650479"/>
            <a:ext cx="3403496" cy="1477328"/>
          </a:xfrm>
          <a:prstGeom prst="rect">
            <a:avLst/>
          </a:prstGeom>
          <a:noFill/>
        </p:spPr>
        <p:txBody>
          <a:bodyPr wrap="none" rtlCol="0">
            <a:spAutoFit/>
          </a:bodyPr>
          <a:lstStyle/>
          <a:p>
            <a:r>
              <a:rPr lang="en-US" dirty="0">
                <a:solidFill>
                  <a:srgbClr val="0000FF"/>
                </a:solidFill>
              </a:rPr>
              <a:t>“General” Decay:</a:t>
            </a:r>
          </a:p>
          <a:p>
            <a:pPr marL="285750" indent="-285750">
              <a:buFont typeface="Arial"/>
              <a:buChar char="•"/>
            </a:pPr>
            <a:r>
              <a:rPr lang="en-US" dirty="0"/>
              <a:t>Decay into other dark particles,</a:t>
            </a:r>
          </a:p>
          <a:p>
            <a:r>
              <a:rPr lang="en-US" dirty="0"/>
              <a:t>dominant channel if </a:t>
            </a:r>
            <a:r>
              <a:rPr lang="en-US" dirty="0" smtClean="0"/>
              <a:t>allowed</a:t>
            </a:r>
            <a:endParaRPr lang="en-US" dirty="0"/>
          </a:p>
          <a:p>
            <a:pPr marL="800100" lvl="1" indent="-342900">
              <a:buFont typeface="+mj-lt"/>
              <a:buAutoNum type="arabicPeriod"/>
            </a:pPr>
            <a:r>
              <a:rPr lang="en-US" dirty="0"/>
              <a:t>Dark -&gt; </a:t>
            </a:r>
            <a:r>
              <a:rPr lang="en-US" dirty="0" smtClean="0"/>
              <a:t>Dark </a:t>
            </a:r>
            <a:endParaRPr lang="en-US" dirty="0"/>
          </a:p>
          <a:p>
            <a:pPr marL="800100" lvl="1" indent="-342900">
              <a:buFont typeface="+mj-lt"/>
              <a:buAutoNum type="arabicPeriod"/>
            </a:pPr>
            <a:r>
              <a:rPr lang="en-US" dirty="0"/>
              <a:t>Dark -&gt; SM </a:t>
            </a:r>
            <a:r>
              <a:rPr lang="en-US" dirty="0" smtClean="0"/>
              <a:t>particles</a:t>
            </a:r>
            <a:endParaRPr lang="en-US" dirty="0"/>
          </a:p>
        </p:txBody>
      </p:sp>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5093716" y="841324"/>
            <a:ext cx="3373028" cy="412571"/>
          </a:xfrm>
          <a:prstGeom prst="rect">
            <a:avLst/>
          </a:prstGeom>
          <a:noFill/>
          <a:ln>
            <a:noFill/>
          </a:ln>
        </p:spPr>
      </p:pic>
      <p:pic>
        <p:nvPicPr>
          <p:cNvPr id="14" name="Picture 13"/>
          <p:cNvPicPr>
            <a:picLocks noChangeAspect="1"/>
          </p:cNvPicPr>
          <p:nvPr/>
        </p:nvPicPr>
        <p:blipFill>
          <a:blip r:embed="rId6"/>
          <a:stretch>
            <a:fillRect/>
          </a:stretch>
        </p:blipFill>
        <p:spPr>
          <a:xfrm>
            <a:off x="2889970" y="3247502"/>
            <a:ext cx="1750499" cy="596076"/>
          </a:xfrm>
          <a:prstGeom prst="rect">
            <a:avLst/>
          </a:prstGeom>
          <a:solidFill>
            <a:srgbClr val="FFFF00"/>
          </a:solidFill>
        </p:spPr>
      </p:pic>
    </p:spTree>
    <p:extLst>
      <p:ext uri="{BB962C8B-B14F-4D97-AF65-F5344CB8AC3E}">
        <p14:creationId xmlns:p14="http://schemas.microsoft.com/office/powerpoint/2010/main" val="26417883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
            <a:ext cx="8229600" cy="859515"/>
          </a:xfrm>
        </p:spPr>
        <p:txBody>
          <a:bodyPr>
            <a:normAutofit fontScale="90000"/>
          </a:bodyPr>
          <a:lstStyle/>
          <a:p>
            <a:r>
              <a:rPr lang="en-US" dirty="0" smtClean="0"/>
              <a:t>Proposed Experimental Measurements  </a:t>
            </a:r>
            <a:endParaRPr lang="en-US" dirty="0"/>
          </a:p>
        </p:txBody>
      </p:sp>
      <p:sp>
        <p:nvSpPr>
          <p:cNvPr id="4" name="Content Placeholder 3"/>
          <p:cNvSpPr>
            <a:spLocks noGrp="1"/>
          </p:cNvSpPr>
          <p:nvPr>
            <p:ph idx="1"/>
          </p:nvPr>
        </p:nvSpPr>
        <p:spPr>
          <a:xfrm>
            <a:off x="358774" y="880534"/>
            <a:ext cx="5025125" cy="2463800"/>
          </a:xfrm>
        </p:spPr>
        <p:txBody>
          <a:bodyPr>
            <a:normAutofit fontScale="55000" lnSpcReduction="20000"/>
          </a:bodyPr>
          <a:lstStyle/>
          <a:p>
            <a:r>
              <a:rPr lang="en-US" dirty="0" smtClean="0"/>
              <a:t>Unique signals</a:t>
            </a:r>
          </a:p>
          <a:p>
            <a:pPr lvl="1"/>
            <a:r>
              <a:rPr lang="en-US" dirty="0" smtClean="0"/>
              <a:t>Invariant mass peak in </a:t>
            </a:r>
            <a:r>
              <a:rPr lang="en-US" dirty="0" err="1" smtClean="0"/>
              <a:t>dimuon</a:t>
            </a:r>
            <a:r>
              <a:rPr lang="en-US" dirty="0" smtClean="0"/>
              <a:t> mass spectrum</a:t>
            </a:r>
          </a:p>
          <a:p>
            <a:pPr lvl="1"/>
            <a:r>
              <a:rPr lang="en-US" dirty="0" smtClean="0"/>
              <a:t>Displaced </a:t>
            </a:r>
            <a:r>
              <a:rPr lang="en-US" dirty="0" err="1" smtClean="0"/>
              <a:t>dimuon</a:t>
            </a:r>
            <a:r>
              <a:rPr lang="en-US" dirty="0" smtClean="0"/>
              <a:t> decay vertex for long-lived particle</a:t>
            </a:r>
            <a:endParaRPr lang="en-US" dirty="0"/>
          </a:p>
          <a:p>
            <a:r>
              <a:rPr lang="en-US" dirty="0" smtClean="0"/>
              <a:t>Beam time</a:t>
            </a:r>
          </a:p>
          <a:p>
            <a:pPr lvl="1"/>
            <a:r>
              <a:rPr lang="en-US" dirty="0" smtClean="0"/>
              <a:t>Run parasitically with E906/E1039  (2017-2019)</a:t>
            </a:r>
          </a:p>
          <a:p>
            <a:pPr lvl="1"/>
            <a:r>
              <a:rPr lang="en-US" dirty="0" smtClean="0"/>
              <a:t>Possible </a:t>
            </a:r>
            <a:r>
              <a:rPr lang="en-US" dirty="0" smtClean="0"/>
              <a:t>dedicated runs</a:t>
            </a:r>
            <a:r>
              <a:rPr lang="en-US" dirty="0" smtClean="0"/>
              <a:t> </a:t>
            </a:r>
            <a:r>
              <a:rPr lang="en-US" dirty="0" smtClean="0"/>
              <a:t>later</a:t>
            </a:r>
          </a:p>
          <a:p>
            <a:r>
              <a:rPr lang="en-US" dirty="0"/>
              <a:t>D</a:t>
            </a:r>
            <a:r>
              <a:rPr lang="en-US" dirty="0" smtClean="0"/>
              <a:t>ark photon trigger upgrade</a:t>
            </a:r>
          </a:p>
          <a:p>
            <a:pPr lvl="1"/>
            <a:r>
              <a:rPr lang="en-US" dirty="0" smtClean="0"/>
              <a:t>low mass </a:t>
            </a:r>
            <a:r>
              <a:rPr lang="en-US" dirty="0" err="1" smtClean="0"/>
              <a:t>dimuons</a:t>
            </a:r>
            <a:r>
              <a:rPr lang="en-US" dirty="0" smtClean="0"/>
              <a:t> (0.2 - 3)</a:t>
            </a:r>
            <a:r>
              <a:rPr lang="en-US" dirty="0" err="1" smtClean="0"/>
              <a:t>GeV</a:t>
            </a:r>
            <a:endParaRPr lang="en-US" dirty="0" smtClean="0"/>
          </a:p>
          <a:p>
            <a:pPr lvl="1"/>
            <a:r>
              <a:rPr lang="en-US" dirty="0" smtClean="0"/>
              <a:t>Displaced </a:t>
            </a:r>
            <a:r>
              <a:rPr lang="en-US" dirty="0" err="1" smtClean="0"/>
              <a:t>dimuon</a:t>
            </a:r>
            <a:r>
              <a:rPr lang="en-US" dirty="0" smtClean="0"/>
              <a:t> vertex trigger</a:t>
            </a:r>
          </a:p>
          <a:p>
            <a:pPr lvl="1"/>
            <a:endParaRPr lang="en-US" dirty="0"/>
          </a:p>
        </p:txBody>
      </p:sp>
      <p:sp>
        <p:nvSpPr>
          <p:cNvPr id="5" name="Date Placeholder 4"/>
          <p:cNvSpPr>
            <a:spLocks noGrp="1"/>
          </p:cNvSpPr>
          <p:nvPr>
            <p:ph type="dt" sz="half" idx="10"/>
          </p:nvPr>
        </p:nvSpPr>
        <p:spPr/>
        <p:txBody>
          <a:bodyPr/>
          <a:lstStyle/>
          <a:p>
            <a:r>
              <a:rPr lang="en-US" smtClean="0"/>
              <a:t>6/22/15</a:t>
            </a:r>
            <a:endParaRPr lang="en-US"/>
          </a:p>
        </p:txBody>
      </p:sp>
      <p:sp>
        <p:nvSpPr>
          <p:cNvPr id="7" name="Slide Number Placeholder 6"/>
          <p:cNvSpPr>
            <a:spLocks noGrp="1"/>
          </p:cNvSpPr>
          <p:nvPr>
            <p:ph type="sldNum" sz="quarter" idx="12"/>
          </p:nvPr>
        </p:nvSpPr>
        <p:spPr/>
        <p:txBody>
          <a:bodyPr/>
          <a:lstStyle/>
          <a:p>
            <a:fld id="{FBBCE591-56EE-7343-83AA-67273F985A62}" type="slidenum">
              <a:rPr lang="en-US" smtClean="0"/>
              <a:t>9</a:t>
            </a:fld>
            <a:endParaRPr lang="en-US"/>
          </a:p>
        </p:txBody>
      </p:sp>
      <p:pic>
        <p:nvPicPr>
          <p:cNvPr id="11" name="Picture 10"/>
          <p:cNvPicPr>
            <a:picLocks noChangeAspect="1"/>
          </p:cNvPicPr>
          <p:nvPr/>
        </p:nvPicPr>
        <p:blipFill rotWithShape="1">
          <a:blip r:embed="rId2"/>
          <a:srcRect l="-3" r="67693"/>
          <a:stretch/>
        </p:blipFill>
        <p:spPr>
          <a:xfrm>
            <a:off x="5708952" y="812509"/>
            <a:ext cx="3272182" cy="2770101"/>
          </a:xfrm>
          <a:prstGeom prst="rect">
            <a:avLst/>
          </a:prstGeom>
        </p:spPr>
      </p:pic>
      <p:sp>
        <p:nvSpPr>
          <p:cNvPr id="12" name="Footer Placeholder 11"/>
          <p:cNvSpPr>
            <a:spLocks noGrp="1"/>
          </p:cNvSpPr>
          <p:nvPr>
            <p:ph type="ftr" sz="quarter" idx="11"/>
          </p:nvPr>
        </p:nvSpPr>
        <p:spPr/>
        <p:txBody>
          <a:bodyPr/>
          <a:lstStyle/>
          <a:p>
            <a:r>
              <a:rPr lang="en-US" smtClean="0"/>
              <a:t>Ming Liu, Dark Photons &amp; Dark Higgs Search @Fermilab</a:t>
            </a:r>
            <a:endParaRPr lang="en-US"/>
          </a:p>
        </p:txBody>
      </p:sp>
      <p:grpSp>
        <p:nvGrpSpPr>
          <p:cNvPr id="9" name="Group 8"/>
          <p:cNvGrpSpPr/>
          <p:nvPr/>
        </p:nvGrpSpPr>
        <p:grpSpPr>
          <a:xfrm>
            <a:off x="34860" y="3373217"/>
            <a:ext cx="9082798" cy="3437077"/>
            <a:chOff x="34860" y="3175487"/>
            <a:chExt cx="9082798" cy="3437077"/>
          </a:xfrm>
        </p:grpSpPr>
        <p:grpSp>
          <p:nvGrpSpPr>
            <p:cNvPr id="10" name="Group 9"/>
            <p:cNvGrpSpPr/>
            <p:nvPr/>
          </p:nvGrpSpPr>
          <p:grpSpPr>
            <a:xfrm>
              <a:off x="34860" y="3175487"/>
              <a:ext cx="9082798" cy="3437077"/>
              <a:chOff x="61203" y="3309296"/>
              <a:chExt cx="9082798" cy="3437077"/>
            </a:xfrm>
          </p:grpSpPr>
          <p:pic>
            <p:nvPicPr>
              <p:cNvPr id="17" name="Picture 16"/>
              <p:cNvPicPr>
                <a:picLocks noChangeAspect="1"/>
              </p:cNvPicPr>
              <p:nvPr/>
            </p:nvPicPr>
            <p:blipFill rotWithShape="1">
              <a:blip r:embed="rId3"/>
              <a:srcRect l="31395" r="76"/>
              <a:stretch/>
            </p:blipFill>
            <p:spPr>
              <a:xfrm>
                <a:off x="61203" y="3309296"/>
                <a:ext cx="9082798" cy="3437077"/>
              </a:xfrm>
              <a:prstGeom prst="rect">
                <a:avLst/>
              </a:prstGeom>
            </p:spPr>
          </p:pic>
          <p:sp>
            <p:nvSpPr>
              <p:cNvPr id="18" name="4-Point Star 17"/>
              <p:cNvSpPr/>
              <p:nvPr/>
            </p:nvSpPr>
            <p:spPr>
              <a:xfrm>
                <a:off x="4057604" y="4618439"/>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4-Point Star 18"/>
              <p:cNvSpPr/>
              <p:nvPr/>
            </p:nvSpPr>
            <p:spPr>
              <a:xfrm>
                <a:off x="5074505" y="448290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4-Point Star 19"/>
              <p:cNvSpPr/>
              <p:nvPr/>
            </p:nvSpPr>
            <p:spPr>
              <a:xfrm>
                <a:off x="8024035" y="4203758"/>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4-Point Star 20"/>
              <p:cNvSpPr/>
              <p:nvPr/>
            </p:nvSpPr>
            <p:spPr>
              <a:xfrm>
                <a:off x="7668000" y="4211826"/>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4-Point Star 12"/>
            <p:cNvSpPr/>
            <p:nvPr/>
          </p:nvSpPr>
          <p:spPr>
            <a:xfrm>
              <a:off x="4031261" y="4867713"/>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4-Point Star 13"/>
            <p:cNvSpPr/>
            <p:nvPr/>
          </p:nvSpPr>
          <p:spPr>
            <a:xfrm>
              <a:off x="5042563" y="5003251"/>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4-Point Star 14"/>
            <p:cNvSpPr/>
            <p:nvPr/>
          </p:nvSpPr>
          <p:spPr>
            <a:xfrm>
              <a:off x="7700100" y="532240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4-Point Star 15"/>
            <p:cNvSpPr/>
            <p:nvPr/>
          </p:nvSpPr>
          <p:spPr>
            <a:xfrm>
              <a:off x="8016231" y="5382045"/>
              <a:ext cx="323736" cy="271075"/>
            </a:xfrm>
            <a:prstGeom prst="star4">
              <a:avLst/>
            </a:prstGeom>
            <a:solidFill>
              <a:srgbClr val="FFFF0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08319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igma_{\pi^\circ}= \frac{1}{2} (\sigma_{\pi^+} + \sigma_{\pi^-})$&#10;&#10;&#10;\end{document}"/>
  <p:tag name="IGUANATEXSIZE"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5702</TotalTime>
  <Words>3990</Words>
  <Application>Microsoft Macintosh PowerPoint</Application>
  <PresentationFormat>On-screen Show (4:3)</PresentationFormat>
  <Paragraphs>674</Paragraphs>
  <Slides>55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Equation</vt:lpstr>
      <vt:lpstr>PAC Charge</vt:lpstr>
      <vt:lpstr>A Direct Search for Dark Photon and Dark Higgs Particles with the SeaQuest Spectrometer in Beam Dump Mode at Fermilab (P-1067)  </vt:lpstr>
      <vt:lpstr>Dark Matter?</vt:lpstr>
      <vt:lpstr>Dark Particles?</vt:lpstr>
      <vt:lpstr>Intensity Frontier at Fermilab: 120 GeV Beam</vt:lpstr>
      <vt:lpstr>Direct Productions of Dark Photons and Dark Higgs in p+Fe at Fermilab</vt:lpstr>
      <vt:lpstr>Dark Photon Search in Dimuon Channel  at SeaQuest in Beam Dump Mode (p+Fe)</vt:lpstr>
      <vt:lpstr>Dark Photon Decay Modes</vt:lpstr>
      <vt:lpstr>Proposed Experimental Measurements  </vt:lpstr>
      <vt:lpstr>Sensitivity (I): Long-lived Dark Photons 3m &lt; Z-vtx  &lt; 6 m </vt:lpstr>
      <vt:lpstr>Sensitivity (II): “Prompt” Dark Photons vs Drell-Yan Z-vtx &lt; 3m</vt:lpstr>
      <vt:lpstr>Dark Photon Sensitivity: Summary POT:1.4x1018 (parasitic w/ E1039)</vt:lpstr>
      <vt:lpstr>Dark Higgs Search at SeaQuest</vt:lpstr>
      <vt:lpstr>SeaQuest Dark Higgs Sensitivity POT:1.4x1018, 5x, 25x</vt:lpstr>
      <vt:lpstr>2014 US P-5 Report</vt:lpstr>
      <vt:lpstr>Summary and Outlook</vt:lpstr>
      <vt:lpstr>Backup 1</vt:lpstr>
      <vt:lpstr>Scope and Compatibility </vt:lpstr>
      <vt:lpstr>Dark Photon/Higgs Displayed Dimuon Vertex Trigger</vt:lpstr>
      <vt:lpstr>E1039: Polarized Fixed Target Experiment</vt:lpstr>
      <vt:lpstr>Schedule of SeaQuest Experiments </vt:lpstr>
      <vt:lpstr>Access Low Mass Region with e+e- with future detector upgrades </vt:lpstr>
      <vt:lpstr>Non Abelian Dark Sector with future detector upgrades  </vt:lpstr>
      <vt:lpstr>Backup slides</vt:lpstr>
      <vt:lpstr>PowerPoint Presentation</vt:lpstr>
      <vt:lpstr>Integrated theory efforts</vt:lpstr>
      <vt:lpstr>P-5 Recommndations</vt:lpstr>
      <vt:lpstr>How important are dark photons in current  models of new physics ? </vt:lpstr>
      <vt:lpstr>Current Accelerator Based Direct Search for Dark Photons B-fatories,  RHIC, LHC, Jlab, BES-III etc</vt:lpstr>
      <vt:lpstr>Current Limits on Dark Photon Search</vt:lpstr>
      <vt:lpstr>Comparison with SHiP Proposal </vt:lpstr>
      <vt:lpstr>How does the newly-proposed SHiP related to this proposal in terms of overlap in parameter space, timing, and scale? </vt:lpstr>
      <vt:lpstr>SeaQuest Dark Photon Sensitivity POT:1.4x1018 (parasitic w/ E1039)</vt:lpstr>
      <vt:lpstr>Probe-1: Proton Bremsstrahlung</vt:lpstr>
      <vt:lpstr>Proton Bremsstralung Flux</vt:lpstr>
      <vt:lpstr> Probe-2: h Meson Production at 120 GeV</vt:lpstr>
      <vt:lpstr>Probe-3:  Drell-Yan Like sensitive to both prompt and long-lived decay </vt:lpstr>
      <vt:lpstr>Higgs!</vt:lpstr>
      <vt:lpstr>E906 Drell-Yan Measurements in p+A Collisions  Thin targets (10-20% λI ): H, D, C, Fe, W </vt:lpstr>
      <vt:lpstr>E906 Run 2 Data: Dimuon Invariant Mass and Reconstructed Z-Vertex</vt:lpstr>
      <vt:lpstr>Low Mass Dimuon Trigger Rates Study</vt:lpstr>
      <vt:lpstr>Work in Progress Sensitivity Study 2-year parasitic run</vt:lpstr>
      <vt:lpstr>Toward Improving E906 DAQ Bandwidth</vt:lpstr>
      <vt:lpstr>E906 Trigger &amp; DAQ System</vt:lpstr>
      <vt:lpstr>Dark Photon Q-Trigger</vt:lpstr>
      <vt:lpstr>E906 DAQ Test Stand  </vt:lpstr>
      <vt:lpstr>Plastic Scintillator dE/dx and  Particle Identification</vt:lpstr>
      <vt:lpstr>Minimal Thickness for Light Yields</vt:lpstr>
      <vt:lpstr>Dark matter search strategies</vt:lpstr>
      <vt:lpstr>MiniBooNE Dark Matter Search</vt:lpstr>
      <vt:lpstr>PowerPoint Presentation</vt:lpstr>
      <vt:lpstr>PowerPoint Presentation</vt:lpstr>
      <vt:lpstr>PowerPoint Presentation</vt:lpstr>
      <vt:lpstr>PowerPoint Presentation</vt:lpstr>
      <vt:lpstr>PowerPoint Presentation</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Direct Search for Dark Photon and Dark Higgs Particles with the SeaQuest Spectrometer in Beam Dump Mode at Fermilab  </dc:title>
  <dc:creator>Ming Liu</dc:creator>
  <cp:lastModifiedBy>Ming Liu</cp:lastModifiedBy>
  <cp:revision>524</cp:revision>
  <dcterms:created xsi:type="dcterms:W3CDTF">2015-05-22T04:45:53Z</dcterms:created>
  <dcterms:modified xsi:type="dcterms:W3CDTF">2015-06-19T15:27:03Z</dcterms:modified>
</cp:coreProperties>
</file>