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3" r:id="rId2"/>
    <p:sldId id="284" r:id="rId3"/>
    <p:sldId id="281" r:id="rId4"/>
    <p:sldId id="282" r:id="rId5"/>
    <p:sldId id="265" r:id="rId6"/>
    <p:sldId id="260" r:id="rId7"/>
    <p:sldId id="258" r:id="rId8"/>
    <p:sldId id="261" r:id="rId9"/>
    <p:sldId id="262" r:id="rId10"/>
    <p:sldId id="263" r:id="rId11"/>
    <p:sldId id="267" r:id="rId12"/>
    <p:sldId id="285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89" r:id="rId22"/>
    <p:sldId id="286" r:id="rId23"/>
    <p:sldId id="279" r:id="rId24"/>
    <p:sldId id="288" r:id="rId25"/>
    <p:sldId id="290" r:id="rId26"/>
    <p:sldId id="277" r:id="rId27"/>
    <p:sldId id="278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164CC-7F90-BF4C-B433-B90B42AA957B}" type="datetimeFigureOut">
              <a:rPr lang="en-US" smtClean="0"/>
              <a:t>10/5/16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7496-F71B-7D4C-96F1-9264D157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0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E408F-7E6D-9843-9E83-80F48B8C76A8}" type="datetimeFigureOut">
              <a:rPr lang="en-US" smtClean="0"/>
              <a:t>10/5/16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DF8B-1067-EE4A-868E-7035F906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Responding</a:t>
            </a:r>
            <a:r>
              <a:rPr lang="en-US" baseline="0" dirty="0" smtClean="0"/>
              <a:t> to P5 </a:t>
            </a:r>
            <a:r>
              <a:rPr lang="en-US" baseline="0" dirty="0" err="1" smtClean="0"/>
              <a:t>reprot</a:t>
            </a:r>
            <a:r>
              <a:rPr lang="en-US" baseline="0" dirty="0" smtClean="0"/>
              <a:t>, we submitted LOI last month ..  And the membership is growing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0A1B-DB75-7543-9C39-820E63BD7E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0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6F65-33D0-B142-A185-E36E1C3AE14E}" type="datetime1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D7E8-DB72-5B4A-92C1-E0F780A5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7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2D5-90F0-CB4A-BEF2-F7521525D575}" type="datetime1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D7E8-DB72-5B4A-92C1-E0F780A5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4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55E5-F972-7C4A-85C6-0B878EBDE995}" type="datetime1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D7E8-DB72-5B4A-92C1-E0F780A5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9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5195698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53F1-95DC-BA42-A1E1-A97A8987AC02}" type="datetime1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D7E8-DB72-5B4A-92C1-E0F780A5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5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3ECA-B8E7-1F42-AEB0-3AD87FDBB61C}" type="datetime1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D7E8-DB72-5B4A-92C1-E0F780A5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1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565E-A108-3046-A31E-8F807FCC1C7F}" type="datetime1">
              <a:rPr lang="en-US" smtClean="0"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D7E8-DB72-5B4A-92C1-E0F780A5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3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1528-8F8F-C641-A77B-D12BE8B143CA}" type="datetime1">
              <a:rPr lang="en-US" smtClean="0"/>
              <a:t>10/5/16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D7E8-DB72-5B4A-92C1-E0F780A5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6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282E-E109-7642-956F-FA61E2E96498}" type="datetime1">
              <a:rPr lang="en-US" smtClean="0"/>
              <a:t>10/5/16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D7E8-DB72-5B4A-92C1-E0F780A5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757-FFDD-7E4A-B41D-18D6EF88BD0A}" type="datetime1">
              <a:rPr lang="en-US" smtClean="0"/>
              <a:t>10/5/16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D7E8-DB72-5B4A-92C1-E0F780A5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4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2245-D888-3C4D-BD7D-05ACAAC6CB96}" type="datetime1">
              <a:rPr lang="en-US" smtClean="0"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D7E8-DB72-5B4A-92C1-E0F780A5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C0FC-6466-6547-9C14-6C27DE044A8F}" type="datetime1">
              <a:rPr lang="en-US" smtClean="0"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D7E8-DB72-5B4A-92C1-E0F780A5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1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330EA-C83E-2446-99FF-3AE9ADE18B15}" type="datetime1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DI2016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8D7E8-DB72-5B4A-92C1-E0F780A5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11.emf"/><Relationship Id="rId6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emf"/><Relationship Id="rId3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737"/>
            <a:ext cx="7772400" cy="2619018"/>
          </a:xfrm>
        </p:spPr>
        <p:txBody>
          <a:bodyPr>
            <a:normAutofit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irect </a:t>
            </a:r>
            <a:r>
              <a:rPr lang="en-US" sz="4000" dirty="0"/>
              <a:t>S</a:t>
            </a:r>
            <a:r>
              <a:rPr lang="en-US" sz="4000" dirty="0" smtClean="0"/>
              <a:t>earch for Dark </a:t>
            </a:r>
            <a:r>
              <a:rPr lang="en-US" sz="4000" dirty="0"/>
              <a:t>P</a:t>
            </a:r>
            <a:r>
              <a:rPr lang="en-US" sz="4000" dirty="0" smtClean="0"/>
              <a:t>hotons and Dark Higgs in </a:t>
            </a:r>
            <a:r>
              <a:rPr lang="en-US" sz="4000" dirty="0"/>
              <a:t>B</a:t>
            </a:r>
            <a:r>
              <a:rPr lang="en-US" sz="4000" dirty="0" smtClean="0"/>
              <a:t>eam-dump </a:t>
            </a:r>
            <a:r>
              <a:rPr lang="en-US" sz="4000" dirty="0" smtClean="0"/>
              <a:t>Mode at </a:t>
            </a:r>
            <a:r>
              <a:rPr lang="en-US" sz="4000" dirty="0" smtClean="0"/>
              <a:t>E-1067/</a:t>
            </a:r>
            <a:r>
              <a:rPr lang="en-US" sz="4000" dirty="0" err="1" smtClean="0"/>
              <a:t>SeaQuest</a:t>
            </a:r>
            <a:r>
              <a:rPr lang="en-US" sz="4000" dirty="0" smtClean="0"/>
              <a:t> at </a:t>
            </a:r>
            <a:r>
              <a:rPr lang="en-US" sz="4000" dirty="0" err="1" smtClean="0"/>
              <a:t>Fermilab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6561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Ming </a:t>
            </a:r>
            <a:r>
              <a:rPr lang="en-US" dirty="0" smtClean="0">
                <a:solidFill>
                  <a:srgbClr val="0000FF"/>
                </a:solidFill>
              </a:rPr>
              <a:t>X. Liu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Los Alamos National Laboratory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5" y="5009161"/>
            <a:ext cx="2987445" cy="17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231" y="4932997"/>
            <a:ext cx="5643855" cy="19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7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510"/>
            <a:ext cx="8229600" cy="1142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Detector Optimization </a:t>
            </a:r>
            <a:br>
              <a:rPr lang="en-US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Single </a:t>
            </a:r>
            <a:r>
              <a:rPr lang="en-US" sz="3100" dirty="0" err="1" smtClean="0">
                <a:solidFill>
                  <a:srgbClr val="FF0000"/>
                </a:solidFill>
              </a:rPr>
              <a:t>Muon</a:t>
            </a:r>
            <a:r>
              <a:rPr lang="en-US" sz="3100" dirty="0" smtClean="0">
                <a:solidFill>
                  <a:srgbClr val="FF0000"/>
                </a:solidFill>
              </a:rPr>
              <a:t> Z-Vertex Resolutions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8B84-0E14-F545-8CAC-DC6592B263D0}" type="datetime1">
              <a:rPr lang="en-US" smtClean="0"/>
              <a:t>10/5/16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EE91-12D0-A746-A9CF-88E60FE4269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" y="1453463"/>
            <a:ext cx="3442411" cy="234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6594" y="1919610"/>
            <a:ext cx="1613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Forward: 1cm</a:t>
            </a:r>
          </a:p>
          <a:p>
            <a:r>
              <a:rPr lang="en-US" dirty="0"/>
              <a:t>Backward: 1cm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220" y="1369596"/>
            <a:ext cx="3616763" cy="24591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92536" y="1832355"/>
            <a:ext cx="1724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Forward: 1cm</a:t>
            </a:r>
          </a:p>
          <a:p>
            <a:r>
              <a:rPr lang="en-US" b="1" dirty="0">
                <a:solidFill>
                  <a:srgbClr val="FF0000"/>
                </a:solidFill>
              </a:rPr>
              <a:t>Backward: </a:t>
            </a:r>
            <a:r>
              <a:rPr lang="en-US" b="1" dirty="0" smtClean="0">
                <a:solidFill>
                  <a:srgbClr val="FF0000"/>
                </a:solidFill>
              </a:rPr>
              <a:t>2cm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Sigma_Z</a:t>
            </a:r>
            <a:r>
              <a:rPr lang="en-US" b="1" dirty="0" smtClean="0">
                <a:solidFill>
                  <a:srgbClr val="FF0000"/>
                </a:solidFill>
              </a:rPr>
              <a:t> ~ 30cm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99" y="3931733"/>
            <a:ext cx="3442411" cy="23063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02126" y="4323970"/>
            <a:ext cx="9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</a:p>
          <a:p>
            <a:r>
              <a:rPr lang="is-IS" dirty="0" smtClean="0"/>
              <a:t>E906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180" y="3870515"/>
            <a:ext cx="3618803" cy="2402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68853" y="3954638"/>
            <a:ext cx="11578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90"/>
                </a:solidFill>
              </a:rPr>
              <a:t>Forward: 1cm</a:t>
            </a:r>
          </a:p>
          <a:p>
            <a:r>
              <a:rPr lang="en-US" sz="1200" dirty="0">
                <a:solidFill>
                  <a:srgbClr val="000090"/>
                </a:solidFill>
              </a:rPr>
              <a:t>Backward: </a:t>
            </a:r>
            <a:r>
              <a:rPr lang="en-US" sz="1200" dirty="0" smtClean="0">
                <a:solidFill>
                  <a:srgbClr val="000090"/>
                </a:solidFill>
              </a:rPr>
              <a:t>1cm</a:t>
            </a:r>
          </a:p>
          <a:p>
            <a:endParaRPr lang="en-US" sz="1200" dirty="0"/>
          </a:p>
          <a:p>
            <a:r>
              <a:rPr lang="en-US" sz="1200" b="1" dirty="0">
                <a:solidFill>
                  <a:srgbClr val="FF0000"/>
                </a:solidFill>
              </a:rPr>
              <a:t>Forward: 1cm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Backward: 2cm</a:t>
            </a:r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rgbClr val="CC66FF"/>
                </a:solidFill>
              </a:rPr>
              <a:t>Forward</a:t>
            </a:r>
            <a:r>
              <a:rPr lang="en-US" sz="1200" dirty="0">
                <a:solidFill>
                  <a:srgbClr val="CC66FF"/>
                </a:solidFill>
              </a:rPr>
              <a:t>: 2cm</a:t>
            </a:r>
          </a:p>
          <a:p>
            <a:r>
              <a:rPr lang="en-US" sz="1200" dirty="0">
                <a:solidFill>
                  <a:srgbClr val="CC66FF"/>
                </a:solidFill>
              </a:rPr>
              <a:t>Backward: </a:t>
            </a:r>
            <a:r>
              <a:rPr lang="en-US" sz="1200" dirty="0" smtClean="0">
                <a:solidFill>
                  <a:srgbClr val="CC66FF"/>
                </a:solidFill>
              </a:rPr>
              <a:t>2cm</a:t>
            </a:r>
          </a:p>
          <a:p>
            <a:endParaRPr lang="en-US" sz="1200" dirty="0"/>
          </a:p>
          <a:p>
            <a:r>
              <a:rPr lang="en-US" sz="1200" dirty="0" smtClean="0"/>
              <a:t>E906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874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82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Low Mass Prompt </a:t>
            </a:r>
            <a:r>
              <a:rPr lang="en-US" sz="3200" dirty="0" err="1" smtClean="0"/>
              <a:t>Dimuon</a:t>
            </a:r>
            <a:r>
              <a:rPr lang="en-US" sz="3200" dirty="0" smtClean="0"/>
              <a:t> Trigger Rate Study</a:t>
            </a:r>
            <a:endParaRPr lang="en-US" sz="3200" dirty="0"/>
          </a:p>
        </p:txBody>
      </p:sp>
      <p:pic>
        <p:nvPicPr>
          <p:cNvPr id="5" name="Picture 4" descr="trigger_rate_various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1" t="8304" r="9122" b="2099"/>
          <a:stretch/>
        </p:blipFill>
        <p:spPr>
          <a:xfrm>
            <a:off x="3480099" y="938237"/>
            <a:ext cx="5663901" cy="4278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837" y="1035151"/>
            <a:ext cx="3275262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Current E906 setup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Proposed 2-layer trigger upgrade (10x improvement)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Additional Y-trigger after ST-3 absorber, and also using existing E906 X-Plane trigger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(additional ~2x improvement)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Current E906 DAQ 1kHz, can be improved to ~10+kHz with small cost 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+kHz possible </a:t>
            </a:r>
            <a:r>
              <a:rPr lang="en-US" dirty="0" smtClean="0">
                <a:solidFill>
                  <a:srgbClr val="FF0000"/>
                </a:solidFill>
              </a:rPr>
              <a:t>for next run </a:t>
            </a:r>
            <a:r>
              <a:rPr lang="en-US" dirty="0" smtClean="0"/>
              <a:t>(reprograming trigger firmware etc.)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Parasitic mode: use up to ~10% DAQ bandwidth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143A-D0BB-8743-B0E7-6363DED509F7}" type="datetime1">
              <a:rPr lang="en-US" smtClean="0"/>
              <a:t>10/5/16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CA68-9A31-A74D-ABD2-27D4FD483847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06532" y="5453049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Expected (Prompt) Low mass </a:t>
            </a:r>
            <a:r>
              <a:rPr lang="en-US" b="1" dirty="0" err="1" smtClean="0">
                <a:solidFill>
                  <a:srgbClr val="0000FF"/>
                </a:solidFill>
              </a:rPr>
              <a:t>dimuon</a:t>
            </a:r>
            <a:r>
              <a:rPr lang="en-US" b="1" dirty="0" smtClean="0">
                <a:solidFill>
                  <a:srgbClr val="0000FF"/>
                </a:solidFill>
              </a:rPr>
              <a:t> trigger performance</a:t>
            </a:r>
          </a:p>
        </p:txBody>
      </p:sp>
    </p:spTree>
    <p:extLst>
      <p:ext uri="{BB962C8B-B14F-4D97-AF65-F5344CB8AC3E}">
        <p14:creationId xmlns:p14="http://schemas.microsoft.com/office/powerpoint/2010/main" val="125619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3"/>
            <a:ext cx="8229600" cy="957260"/>
          </a:xfrm>
        </p:spPr>
        <p:txBody>
          <a:bodyPr>
            <a:normAutofit/>
          </a:bodyPr>
          <a:lstStyle/>
          <a:p>
            <a:r>
              <a:rPr lang="en-US" dirty="0" smtClean="0"/>
              <a:t>Trigger/DAQ Upgrade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8F80-7B4F-D146-AD07-312984BAC825}" type="datetime1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EE91-12D0-A746-A9CF-88E60FE42694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20151104_090221_resize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56" y="2887985"/>
            <a:ext cx="2745651" cy="1544429"/>
          </a:xfrm>
          <a:prstGeom prst="rect">
            <a:avLst/>
          </a:prstGeom>
        </p:spPr>
      </p:pic>
      <p:pic>
        <p:nvPicPr>
          <p:cNvPr id="9" name="Picture 8" descr="20151104_090630_resize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096" y="966353"/>
            <a:ext cx="3266937" cy="18376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356" y="1010492"/>
            <a:ext cx="3991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n good progress, to be installed by 2016 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-    Extruded scintillators + WLSF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SiPM</a:t>
            </a:r>
            <a:r>
              <a:rPr lang="en-US" dirty="0" smtClean="0"/>
              <a:t> readout, frames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Improve DAQ rate,  x20+ expected</a:t>
            </a:r>
          </a:p>
        </p:txBody>
      </p:sp>
      <p:pic>
        <p:nvPicPr>
          <p:cNvPr id="7" name="Picture 6" descr="IMG_724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599" y="2203822"/>
            <a:ext cx="2788402" cy="2091301"/>
          </a:xfrm>
          <a:prstGeom prst="rect">
            <a:avLst/>
          </a:prstGeom>
        </p:spPr>
      </p:pic>
      <p:pic>
        <p:nvPicPr>
          <p:cNvPr id="12" name="Picture 11" descr="IMG_42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56" y="4662237"/>
            <a:ext cx="2745651" cy="2059238"/>
          </a:xfrm>
          <a:prstGeom prst="rect">
            <a:avLst/>
          </a:prstGeom>
        </p:spPr>
      </p:pic>
      <p:pic>
        <p:nvPicPr>
          <p:cNvPr id="13" name="Picture 12" descr="IMG_673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10" y="3583776"/>
            <a:ext cx="2263032" cy="1697275"/>
          </a:xfrm>
          <a:prstGeom prst="rect">
            <a:avLst/>
          </a:prstGeom>
        </p:spPr>
      </p:pic>
      <p:pic>
        <p:nvPicPr>
          <p:cNvPr id="14" name="Picture 13" descr="IMG_7227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53"/>
          <a:stretch/>
        </p:blipFill>
        <p:spPr>
          <a:xfrm>
            <a:off x="3124200" y="5121275"/>
            <a:ext cx="2596896" cy="1600200"/>
          </a:xfrm>
          <a:prstGeom prst="rect">
            <a:avLst/>
          </a:prstGeom>
        </p:spPr>
      </p:pic>
      <p:pic>
        <p:nvPicPr>
          <p:cNvPr id="15" name="Picture 14" descr="IMG_6743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947" y="4399399"/>
            <a:ext cx="2925853" cy="219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8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34"/>
            <a:ext cx="8229600" cy="121315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Search Mode (1): Long-lived Dark Photons</a:t>
            </a:r>
            <a:endParaRPr lang="en-US" sz="31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576" y="1281290"/>
            <a:ext cx="3254349" cy="24006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Reconstructed </a:t>
            </a:r>
            <a:r>
              <a:rPr lang="en-US" dirty="0" err="1" smtClean="0"/>
              <a:t>dimuons</a:t>
            </a:r>
            <a:r>
              <a:rPr lang="en-US" dirty="0" smtClean="0"/>
              <a:t> with downstream Z-vertex: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sz="2400" dirty="0" smtClean="0">
                <a:solidFill>
                  <a:srgbClr val="0000FF"/>
                </a:solidFill>
              </a:rPr>
              <a:t>3m &lt; Z-vertex &lt; 6m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Very low trigger rate, &lt;&lt; 1kHz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Almost SM background free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Dimuon</a:t>
            </a:r>
            <a:r>
              <a:rPr lang="en-US" dirty="0" smtClean="0"/>
              <a:t> mass peak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3536-78B3-5F49-A1D0-5FE15720F1B2}" type="datetime1">
              <a:rPr lang="en-US" smtClean="0"/>
              <a:t>10/5/16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1ADB-F2B4-B440-90F7-EFE6CCCD4892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25576" y="3706128"/>
            <a:ext cx="3392478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-     5x10</a:t>
            </a:r>
            <a:r>
              <a:rPr lang="en-US" sz="1800" baseline="30000" dirty="0" smtClean="0"/>
              <a:t>12</a:t>
            </a:r>
            <a:r>
              <a:rPr lang="en-US" sz="1800" dirty="0" smtClean="0"/>
              <a:t> </a:t>
            </a:r>
            <a:r>
              <a:rPr lang="en-US" sz="1800" dirty="0" err="1" smtClean="0"/>
              <a:t>ppp</a:t>
            </a:r>
            <a:r>
              <a:rPr lang="en-US" sz="1800" dirty="0" smtClean="0"/>
              <a:t> ( current E906)</a:t>
            </a:r>
            <a:endParaRPr lang="en-US" sz="1800" dirty="0"/>
          </a:p>
          <a:p>
            <a:pPr marL="285750" indent="-285750" eaLnBrk="1" hangingPunct="1">
              <a:buFontTx/>
              <a:buChar char="-"/>
            </a:pPr>
            <a:r>
              <a:rPr lang="en-US" sz="1800" dirty="0" smtClean="0"/>
              <a:t>200 days</a:t>
            </a: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1.4 </a:t>
            </a:r>
            <a:r>
              <a:rPr lang="en-US" sz="1800" dirty="0">
                <a:solidFill>
                  <a:srgbClr val="FF0000"/>
                </a:solidFill>
              </a:rPr>
              <a:t>x 10</a:t>
            </a:r>
            <a:r>
              <a:rPr lang="en-US" sz="1800" baseline="30000" dirty="0">
                <a:solidFill>
                  <a:srgbClr val="FF0000"/>
                </a:solidFill>
              </a:rPr>
              <a:t>18</a:t>
            </a:r>
            <a:r>
              <a:rPr lang="en-US" sz="1800" dirty="0">
                <a:solidFill>
                  <a:srgbClr val="FF0000"/>
                </a:solidFill>
              </a:rPr>
              <a:t> POT (recorded)</a:t>
            </a:r>
          </a:p>
          <a:p>
            <a:pPr eaLnBrk="1" hangingPunct="1"/>
            <a:endParaRPr lang="en-US" sz="1800" dirty="0"/>
          </a:p>
          <a:p>
            <a:pPr marL="285750" indent="-285750" eaLnBrk="1" hangingPunct="1">
              <a:buFontTx/>
              <a:buChar char="-"/>
            </a:pPr>
            <a:r>
              <a:rPr lang="en-US" sz="1800" dirty="0" smtClean="0"/>
              <a:t>4 events contours (2-sigma)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2-sigma (95%) exclusion plots</a:t>
            </a:r>
          </a:p>
          <a:p>
            <a:pPr eaLnBrk="1" hangingPunct="1"/>
            <a:endParaRPr 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0000FF"/>
                </a:solidFill>
              </a:rPr>
              <a:t>Excellent coverage of uncharted region!</a:t>
            </a:r>
          </a:p>
        </p:txBody>
      </p:sp>
      <p:pic>
        <p:nvPicPr>
          <p:cNvPr id="10" name="Picture 9" descr="sensitivity_displaced_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053" y="1047965"/>
            <a:ext cx="4971697" cy="5366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030" y="4224411"/>
            <a:ext cx="1369790" cy="466438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425228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064624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Search Mode (2): “Prompt” Dark Photons </a:t>
            </a:r>
            <a:r>
              <a:rPr lang="en-US" sz="3200" dirty="0" err="1" smtClean="0"/>
              <a:t>vs</a:t>
            </a:r>
            <a:r>
              <a:rPr lang="en-US" sz="3200" dirty="0" smtClean="0"/>
              <a:t> </a:t>
            </a:r>
            <a:r>
              <a:rPr lang="en-US" sz="3200" dirty="0" err="1" smtClean="0"/>
              <a:t>Drell</a:t>
            </a:r>
            <a:r>
              <a:rPr lang="en-US" sz="3200" dirty="0" smtClean="0"/>
              <a:t>-Yan</a:t>
            </a:r>
            <a:br>
              <a:rPr lang="en-US" sz="3200" dirty="0" smtClean="0"/>
            </a:br>
            <a:r>
              <a:rPr lang="en-US" sz="2800" dirty="0">
                <a:solidFill>
                  <a:srgbClr val="0000FF"/>
                </a:solidFill>
              </a:rPr>
              <a:t>B</a:t>
            </a:r>
            <a:r>
              <a:rPr lang="en-US" sz="2800" dirty="0" smtClean="0">
                <a:solidFill>
                  <a:srgbClr val="0000FF"/>
                </a:solidFill>
              </a:rPr>
              <a:t>ump hunt at Z</a:t>
            </a:r>
            <a:r>
              <a:rPr lang="en-US" sz="2800" dirty="0" smtClean="0">
                <a:solidFill>
                  <a:srgbClr val="0000FF"/>
                </a:solidFill>
              </a:rPr>
              <a:t>-</a:t>
            </a:r>
            <a:r>
              <a:rPr lang="en-US" sz="2800" dirty="0" err="1" smtClean="0">
                <a:solidFill>
                  <a:srgbClr val="0000FF"/>
                </a:solidFill>
              </a:rPr>
              <a:t>vertx</a:t>
            </a:r>
            <a:r>
              <a:rPr lang="en-US" sz="2800" dirty="0" smtClean="0">
                <a:solidFill>
                  <a:srgbClr val="0000FF"/>
                </a:solidFill>
              </a:rPr>
              <a:t> &lt; 3m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A7E1-A6D3-4240-AEC9-745399B46A49}" type="datetime1">
              <a:rPr lang="en-US" smtClean="0"/>
              <a:t>10/5/16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1ADB-F2B4-B440-90F7-EFE6CCCD4892}" type="slidenum">
              <a:rPr lang="en-US" smtClean="0"/>
              <a:t>14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00976" y="1342716"/>
            <a:ext cx="4443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Expected </a:t>
            </a:r>
            <a:r>
              <a:rPr lang="en-US" sz="1600" dirty="0" err="1" smtClean="0"/>
              <a:t>Drell</a:t>
            </a:r>
            <a:r>
              <a:rPr lang="en-US" sz="1600" dirty="0" smtClean="0"/>
              <a:t>-Yan like signal and backgrounds: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" y="2188165"/>
            <a:ext cx="5287565" cy="4171153"/>
            <a:chOff x="18928" y="2045813"/>
            <a:chExt cx="5287565" cy="4171153"/>
          </a:xfrm>
        </p:grpSpPr>
        <p:grpSp>
          <p:nvGrpSpPr>
            <p:cNvPr id="31" name="Group 30"/>
            <p:cNvGrpSpPr/>
            <p:nvPr/>
          </p:nvGrpSpPr>
          <p:grpSpPr>
            <a:xfrm>
              <a:off x="18928" y="2045813"/>
              <a:ext cx="5287565" cy="4171153"/>
              <a:chOff x="18928" y="2045813"/>
              <a:chExt cx="5287565" cy="417115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8928" y="2045813"/>
                <a:ext cx="5287565" cy="4171153"/>
                <a:chOff x="1092198" y="2059542"/>
                <a:chExt cx="6539378" cy="4440318"/>
              </a:xfrm>
            </p:grpSpPr>
            <p:pic>
              <p:nvPicPr>
                <p:cNvPr id="3" name="Picture 2" descr="mass_prompt_darkphoton_short_range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2198" y="2059542"/>
                  <a:ext cx="6539378" cy="4440318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6884" y="2628956"/>
                  <a:ext cx="2182124" cy="308162"/>
                </a:xfrm>
                <a:prstGeom prst="rect">
                  <a:avLst/>
                </a:prstGeom>
              </p:spPr>
            </p:pic>
          </p:grpSp>
          <p:sp>
            <p:nvSpPr>
              <p:cNvPr id="17" name="TextBox 16"/>
              <p:cNvSpPr txBox="1"/>
              <p:nvPr/>
            </p:nvSpPr>
            <p:spPr>
              <a:xfrm>
                <a:off x="2187086" y="5028770"/>
                <a:ext cx="2208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Drell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-Yan Background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36139" y="3127860"/>
                <a:ext cx="13594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Dark photon 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signal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42322" y="3029098"/>
              <a:ext cx="1268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Excluded phi </a:t>
              </a:r>
            </a:p>
            <a:p>
              <a:r>
                <a:rPr lang="en-US" sz="1200" dirty="0"/>
                <a:t>r</a:t>
              </a:r>
              <a:r>
                <a:rPr lang="en-US" sz="1200" dirty="0" smtClean="0"/>
                <a:t>esonance region </a:t>
              </a:r>
              <a:endParaRPr lang="en-US" sz="1200" dirty="0"/>
            </a:p>
          </p:txBody>
        </p:sp>
      </p:grpSp>
      <p:pic>
        <p:nvPicPr>
          <p:cNvPr id="24" name="Picture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976" y="1819770"/>
            <a:ext cx="4363649" cy="73177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719" y="2723062"/>
            <a:ext cx="4107220" cy="704674"/>
          </a:xfrm>
          <a:prstGeom prst="rect">
            <a:avLst/>
          </a:prstGeom>
          <a:solidFill>
            <a:srgbClr val="CCFFCC"/>
          </a:solidFill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566" y="3633115"/>
            <a:ext cx="2825496" cy="4358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470" y="4608625"/>
            <a:ext cx="3684225" cy="526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5622" y="5302309"/>
            <a:ext cx="25815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Work in </a:t>
            </a:r>
            <a:r>
              <a:rPr lang="en-US" sz="2400" i="1" dirty="0" smtClean="0">
                <a:solidFill>
                  <a:srgbClr val="FF0000"/>
                </a:solidFill>
              </a:rPr>
              <a:t>progress: 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- </a:t>
            </a:r>
            <a:r>
              <a:rPr lang="en-US" sz="2400" i="1" dirty="0" smtClean="0">
                <a:solidFill>
                  <a:srgbClr val="FF0000"/>
                </a:solidFill>
              </a:rPr>
              <a:t>optimization </a:t>
            </a:r>
            <a:r>
              <a:rPr lang="is-IS" sz="2400" i="1" dirty="0" smtClean="0">
                <a:solidFill>
                  <a:srgbClr val="FF0000"/>
                </a:solidFill>
              </a:rPr>
              <a:t>…, 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- u</a:t>
            </a:r>
            <a:r>
              <a:rPr lang="is-IS" sz="2400" i="1" dirty="0" smtClean="0">
                <a:solidFill>
                  <a:srgbClr val="FF0000"/>
                </a:solidFill>
              </a:rPr>
              <a:t>nderstand </a:t>
            </a:r>
            <a:r>
              <a:rPr lang="is-IS" sz="2400" i="1" dirty="0" smtClean="0">
                <a:solidFill>
                  <a:srgbClr val="FF0000"/>
                </a:solidFill>
              </a:rPr>
              <a:t>BG ...</a:t>
            </a:r>
            <a:endParaRPr lang="en-US" sz="2400" i="1" dirty="0" smtClean="0">
              <a:solidFill>
                <a:srgbClr val="FF0000"/>
              </a:solidFill>
            </a:endParaRP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323897" y="802755"/>
            <a:ext cx="4461934" cy="1634374"/>
            <a:chOff x="191304" y="2713628"/>
            <a:chExt cx="4928656" cy="1653375"/>
          </a:xfrm>
        </p:grpSpPr>
        <p:sp>
          <p:nvSpPr>
            <p:cNvPr id="40" name="Rectangle 39"/>
            <p:cNvSpPr/>
            <p:nvPr/>
          </p:nvSpPr>
          <p:spPr>
            <a:xfrm>
              <a:off x="191304" y="2713628"/>
              <a:ext cx="4928656" cy="1653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91304" y="3179553"/>
              <a:ext cx="4655626" cy="1187450"/>
              <a:chOff x="191304" y="3179553"/>
              <a:chExt cx="4655626" cy="1187450"/>
            </a:xfrm>
            <a:noFill/>
          </p:grpSpPr>
          <p:pic>
            <p:nvPicPr>
              <p:cNvPr id="42" name="Picture 41" descr="dark-2.eps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33957" y="3179553"/>
                <a:ext cx="2212973" cy="1187450"/>
              </a:xfrm>
              <a:prstGeom prst="rect">
                <a:avLst/>
              </a:prstGeom>
              <a:grpFill/>
            </p:spPr>
          </p:pic>
          <p:pic>
            <p:nvPicPr>
              <p:cNvPr id="43" name="Picture 42" descr="dark-1.eps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304" y="3190348"/>
                <a:ext cx="2158998" cy="1176655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136402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39" y="18818"/>
            <a:ext cx="8405861" cy="111749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Phase-I </a:t>
            </a:r>
            <a:r>
              <a:rPr lang="en-US" sz="4000" dirty="0" smtClean="0"/>
              <a:t>Expectation: </a:t>
            </a:r>
            <a:r>
              <a:rPr lang="en-US" sz="4000" dirty="0" smtClean="0"/>
              <a:t>Dark Photons </a:t>
            </a:r>
            <a:br>
              <a:rPr lang="en-US" sz="4000" dirty="0" smtClean="0"/>
            </a:b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smtClean="0">
                <a:solidFill>
                  <a:srgbClr val="000000"/>
                </a:solidFill>
              </a:rPr>
              <a:t>parasitic run w/ E906/1039)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5D68-81AC-B24D-BCEE-D914422A9BE5}" type="datetime1">
              <a:rPr lang="en-US" smtClean="0"/>
              <a:t>10/5/16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80D2-850A-174B-9924-94B9342D747D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0939" y="1136315"/>
            <a:ext cx="3567545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Signals considered: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Drell</a:t>
            </a:r>
            <a:r>
              <a:rPr lang="en-US" dirty="0" smtClean="0"/>
              <a:t>-Yan like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Eta decays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Bremsstralung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Covers a wide range of unexplored parameter phase space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Displaced </a:t>
            </a:r>
            <a:r>
              <a:rPr lang="en-US" dirty="0" err="1" smtClean="0">
                <a:solidFill>
                  <a:srgbClr val="0000FF"/>
                </a:solidFill>
              </a:rPr>
              <a:t>dimuons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     </a:t>
            </a:r>
            <a:r>
              <a:rPr lang="en-US" sz="1400" dirty="0" smtClean="0">
                <a:solidFill>
                  <a:srgbClr val="FF0000"/>
                </a:solidFill>
              </a:rPr>
              <a:t>-   Minimal SM background</a:t>
            </a:r>
          </a:p>
          <a:p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smtClean="0">
                <a:solidFill>
                  <a:srgbClr val="008000"/>
                </a:solidFill>
              </a:rPr>
              <a:t>    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Prompt </a:t>
            </a:r>
            <a:r>
              <a:rPr lang="en-US" dirty="0" err="1" smtClean="0">
                <a:solidFill>
                  <a:srgbClr val="0000FF"/>
                </a:solidFill>
              </a:rPr>
              <a:t>dimuons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   </a:t>
            </a:r>
            <a:r>
              <a:rPr lang="en-US" sz="1400" dirty="0" smtClean="0">
                <a:solidFill>
                  <a:srgbClr val="FF0000"/>
                </a:solidFill>
              </a:rPr>
              <a:t>   -  Excellent coverage over BELLE-II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       projection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     </a:t>
            </a:r>
            <a:r>
              <a:rPr lang="en-US" sz="1400" dirty="0" smtClean="0">
                <a:solidFill>
                  <a:srgbClr val="008000"/>
                </a:solidFill>
              </a:rPr>
              <a:t>  -  Possible dedicated runs later to fully   </a:t>
            </a:r>
          </a:p>
          <a:p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smtClean="0">
                <a:solidFill>
                  <a:srgbClr val="008000"/>
                </a:solidFill>
              </a:rPr>
              <a:t>         restore mass &lt; 3GeV (Phase-II)</a:t>
            </a:r>
          </a:p>
          <a:p>
            <a:pPr marL="742950" lvl="1" indent="-285750">
              <a:buFontTx/>
              <a:buChar char="-"/>
            </a:pPr>
            <a:endParaRPr lang="en-US" sz="1400" dirty="0" smtClean="0">
              <a:solidFill>
                <a:srgbClr val="008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Phase-II with upgrades</a:t>
            </a:r>
          </a:p>
          <a:p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smtClean="0">
                <a:solidFill>
                  <a:srgbClr val="FF0000"/>
                </a:solidFill>
              </a:rPr>
              <a:t>      </a:t>
            </a:r>
            <a:r>
              <a:rPr lang="en-US" sz="1400" dirty="0" smtClean="0">
                <a:solidFill>
                  <a:srgbClr val="008000"/>
                </a:solidFill>
              </a:rPr>
              <a:t>Access below 200MeV with di-electrons</a:t>
            </a:r>
          </a:p>
          <a:p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smtClean="0">
                <a:solidFill>
                  <a:srgbClr val="008000"/>
                </a:solidFill>
              </a:rPr>
              <a:t>     ( add </a:t>
            </a:r>
            <a:r>
              <a:rPr lang="en-US" sz="1400" dirty="0" err="1" smtClean="0">
                <a:solidFill>
                  <a:srgbClr val="008000"/>
                </a:solidFill>
              </a:rPr>
              <a:t>EMCal</a:t>
            </a:r>
            <a:r>
              <a:rPr lang="en-US" sz="1400" dirty="0" smtClean="0">
                <a:solidFill>
                  <a:srgbClr val="008000"/>
                </a:solidFill>
              </a:rPr>
              <a:t>)  </a:t>
            </a:r>
          </a:p>
        </p:txBody>
      </p:sp>
      <p:pic>
        <p:nvPicPr>
          <p:cNvPr id="9" name="Picture 8" descr="sensitivity_2y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75" y="1232462"/>
            <a:ext cx="4892648" cy="50961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8804488">
            <a:off x="5541385" y="1955946"/>
            <a:ext cx="194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 Work in progress!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0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14"/>
            <a:ext cx="8229600" cy="7145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Dark Higgs</a:t>
            </a:r>
            <a:endParaRPr lang="en-US" dirty="0"/>
          </a:p>
        </p:txBody>
      </p:sp>
      <p:pic>
        <p:nvPicPr>
          <p:cNvPr id="3" name="Picture 2" descr="dark_Higgs_produ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38" y="1462938"/>
            <a:ext cx="3209389" cy="2174861"/>
          </a:xfrm>
          <a:prstGeom prst="rect">
            <a:avLst/>
          </a:prstGeom>
        </p:spPr>
      </p:pic>
      <p:pic>
        <p:nvPicPr>
          <p:cNvPr id="4" name="Picture 3" descr="dark_Higgs_dec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480" y="1669825"/>
            <a:ext cx="3662776" cy="196035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46238"/>
            <a:ext cx="4032017" cy="447007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57200" y="4209259"/>
            <a:ext cx="38420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Phase-I: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High-mass: </a:t>
            </a:r>
            <a:r>
              <a:rPr lang="en-US" dirty="0" err="1" smtClean="0">
                <a:solidFill>
                  <a:srgbClr val="FF0000"/>
                </a:solidFill>
              </a:rPr>
              <a:t>μ</a:t>
            </a:r>
            <a:r>
              <a:rPr lang="en-US" baseline="30000" dirty="0" err="1" smtClean="0">
                <a:solidFill>
                  <a:srgbClr val="FF0000"/>
                </a:solidFill>
              </a:rPr>
              <a:t>+</a:t>
            </a:r>
            <a:r>
              <a:rPr lang="en-US" dirty="0" err="1" smtClean="0">
                <a:solidFill>
                  <a:srgbClr val="FF0000"/>
                </a:solidFill>
              </a:rPr>
              <a:t>μ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and hadrons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	Advantage of using hadron beams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	with </a:t>
            </a:r>
            <a:r>
              <a:rPr lang="en-US" dirty="0" err="1" smtClean="0">
                <a:solidFill>
                  <a:srgbClr val="0000FF"/>
                </a:solidFill>
              </a:rPr>
              <a:t>muon</a:t>
            </a:r>
            <a:r>
              <a:rPr lang="en-US" dirty="0" smtClean="0">
                <a:solidFill>
                  <a:srgbClr val="0000FF"/>
                </a:solidFill>
              </a:rPr>
              <a:t> probes over electrons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Phase-II: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Low</a:t>
            </a:r>
            <a:r>
              <a:rPr lang="en-US" dirty="0">
                <a:solidFill>
                  <a:srgbClr val="008000"/>
                </a:solidFill>
              </a:rPr>
              <a:t>-mass: </a:t>
            </a:r>
            <a:r>
              <a:rPr lang="en-US" dirty="0" err="1">
                <a:solidFill>
                  <a:srgbClr val="008000"/>
                </a:solidFill>
              </a:rPr>
              <a:t>e</a:t>
            </a:r>
            <a:r>
              <a:rPr lang="en-US" baseline="30000" dirty="0" err="1">
                <a:solidFill>
                  <a:srgbClr val="008000"/>
                </a:solidFill>
              </a:rPr>
              <a:t>+</a:t>
            </a:r>
            <a:r>
              <a:rPr lang="en-US" dirty="0" err="1">
                <a:solidFill>
                  <a:srgbClr val="008000"/>
                </a:solidFill>
              </a:rPr>
              <a:t>e</a:t>
            </a:r>
            <a:r>
              <a:rPr lang="en-US" baseline="30000" dirty="0">
                <a:solidFill>
                  <a:srgbClr val="008000"/>
                </a:solidFill>
              </a:rPr>
              <a:t>-</a:t>
            </a:r>
            <a:r>
              <a:rPr lang="en-US" dirty="0">
                <a:solidFill>
                  <a:srgbClr val="008000"/>
                </a:solidFill>
              </a:rPr>
              <a:t>,   &lt;</a:t>
            </a:r>
            <a:r>
              <a:rPr lang="en-US" dirty="0" smtClean="0">
                <a:solidFill>
                  <a:srgbClr val="008000"/>
                </a:solidFill>
              </a:rPr>
              <a:t>200MeV possible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High-mass:  hadrons, (5x)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5206" y="1213624"/>
            <a:ext cx="2199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Y. Zhang et al, </a:t>
            </a:r>
            <a:r>
              <a:rPr lang="en-US" sz="1200" dirty="0"/>
              <a:t>arXiv:1502.06983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590508" y="3663073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arXiv:1312.4992</a:t>
            </a:r>
            <a:endParaRPr lang="en-US" sz="1200" dirty="0"/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07" y="1259632"/>
            <a:ext cx="2432313" cy="4619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FFE-216E-744C-9432-8AFA469227DA}" type="datetime1">
              <a:rPr lang="en-US" smtClean="0"/>
              <a:t>10/5/16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1ADB-F2B4-B440-90F7-EFE6CCCD4892}" type="slidenum">
              <a:rPr lang="en-US" smtClean="0"/>
              <a:t>16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00160" y="3143642"/>
            <a:ext cx="1381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/>
              <a:t>θ</a:t>
            </a:r>
            <a:r>
              <a:rPr lang="en-US" sz="2000" i="1" dirty="0"/>
              <a:t> = μ v/m</a:t>
            </a:r>
            <a:r>
              <a:rPr lang="en-US" sz="2000" i="1" baseline="-25000" dirty="0"/>
              <a:t>h</a:t>
            </a:r>
            <a:r>
              <a:rPr lang="en-US" sz="2000" i="1" baseline="30000" dirty="0"/>
              <a:t>2</a:t>
            </a:r>
            <a:r>
              <a:rPr lang="en-US" sz="2000" dirty="0" smtClean="0">
                <a:effectLst/>
              </a:rPr>
              <a:t> 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917793" y="3914913"/>
            <a:ext cx="674414" cy="1883294"/>
            <a:chOff x="7917793" y="3914913"/>
            <a:chExt cx="674414" cy="1883294"/>
          </a:xfrm>
        </p:grpSpPr>
        <p:grpSp>
          <p:nvGrpSpPr>
            <p:cNvPr id="17" name="Group 16"/>
            <p:cNvGrpSpPr/>
            <p:nvPr/>
          </p:nvGrpSpPr>
          <p:grpSpPr>
            <a:xfrm>
              <a:off x="7917793" y="3914913"/>
              <a:ext cx="105104" cy="1883294"/>
              <a:chOff x="7917793" y="3914913"/>
              <a:chExt cx="105104" cy="1883294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7917793" y="3914913"/>
                <a:ext cx="26276" cy="1883294"/>
              </a:xfrm>
              <a:custGeom>
                <a:avLst/>
                <a:gdLst>
                  <a:gd name="connsiteX0" fmla="*/ 0 w 26276"/>
                  <a:gd name="connsiteY0" fmla="*/ 1883294 h 1883294"/>
                  <a:gd name="connsiteX1" fmla="*/ 8759 w 26276"/>
                  <a:gd name="connsiteY1" fmla="*/ 534466 h 1883294"/>
                  <a:gd name="connsiteX2" fmla="*/ 26276 w 26276"/>
                  <a:gd name="connsiteY2" fmla="*/ 190 h 1883294"/>
                  <a:gd name="connsiteX3" fmla="*/ 8759 w 26276"/>
                  <a:gd name="connsiteY3" fmla="*/ 473156 h 1883294"/>
                  <a:gd name="connsiteX4" fmla="*/ 8759 w 26276"/>
                  <a:gd name="connsiteY4" fmla="*/ 481915 h 188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76" h="1883294">
                    <a:moveTo>
                      <a:pt x="0" y="1883294"/>
                    </a:moveTo>
                    <a:cubicBezTo>
                      <a:pt x="2190" y="1365805"/>
                      <a:pt x="4380" y="848317"/>
                      <a:pt x="8759" y="534466"/>
                    </a:cubicBezTo>
                    <a:cubicBezTo>
                      <a:pt x="13138" y="220615"/>
                      <a:pt x="26276" y="10408"/>
                      <a:pt x="26276" y="190"/>
                    </a:cubicBezTo>
                    <a:cubicBezTo>
                      <a:pt x="26276" y="-10028"/>
                      <a:pt x="11678" y="392869"/>
                      <a:pt x="8759" y="473156"/>
                    </a:cubicBezTo>
                    <a:cubicBezTo>
                      <a:pt x="5840" y="553443"/>
                      <a:pt x="8759" y="481915"/>
                      <a:pt x="8759" y="481915"/>
                    </a:cubicBezTo>
                  </a:path>
                </a:pathLst>
              </a:custGeom>
              <a:ln w="317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7935310" y="3915103"/>
                <a:ext cx="87587" cy="8759"/>
              </a:xfrm>
              <a:custGeom>
                <a:avLst/>
                <a:gdLst>
                  <a:gd name="connsiteX0" fmla="*/ 0 w 87587"/>
                  <a:gd name="connsiteY0" fmla="*/ 8759 h 8759"/>
                  <a:gd name="connsiteX1" fmla="*/ 87587 w 87587"/>
                  <a:gd name="connsiteY1" fmla="*/ 0 h 8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587" h="8759">
                    <a:moveTo>
                      <a:pt x="0" y="8759"/>
                    </a:moveTo>
                    <a:lnTo>
                      <a:pt x="87587" y="0"/>
                    </a:lnTo>
                  </a:path>
                </a:pathLst>
              </a:custGeom>
              <a:ln w="317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8018683" y="3915103"/>
              <a:ext cx="573524" cy="446690"/>
            </a:xfrm>
            <a:custGeom>
              <a:avLst/>
              <a:gdLst>
                <a:gd name="connsiteX0" fmla="*/ 4214 w 573524"/>
                <a:gd name="connsiteY0" fmla="*/ 0 h 446690"/>
                <a:gd name="connsiteX1" fmla="*/ 4214 w 573524"/>
                <a:gd name="connsiteY1" fmla="*/ 306552 h 446690"/>
                <a:gd name="connsiteX2" fmla="*/ 48007 w 573524"/>
                <a:gd name="connsiteY2" fmla="*/ 271518 h 446690"/>
                <a:gd name="connsiteX3" fmla="*/ 135593 w 573524"/>
                <a:gd name="connsiteY3" fmla="*/ 271518 h 446690"/>
                <a:gd name="connsiteX4" fmla="*/ 258214 w 573524"/>
                <a:gd name="connsiteY4" fmla="*/ 297794 h 446690"/>
                <a:gd name="connsiteX5" fmla="*/ 442145 w 573524"/>
                <a:gd name="connsiteY5" fmla="*/ 359104 h 446690"/>
                <a:gd name="connsiteX6" fmla="*/ 538489 w 573524"/>
                <a:gd name="connsiteY6" fmla="*/ 420414 h 446690"/>
                <a:gd name="connsiteX7" fmla="*/ 573524 w 573524"/>
                <a:gd name="connsiteY7" fmla="*/ 446690 h 44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524" h="446690">
                  <a:moveTo>
                    <a:pt x="4214" y="0"/>
                  </a:moveTo>
                  <a:cubicBezTo>
                    <a:pt x="564" y="130649"/>
                    <a:pt x="-3085" y="261299"/>
                    <a:pt x="4214" y="306552"/>
                  </a:cubicBezTo>
                  <a:cubicBezTo>
                    <a:pt x="11513" y="351805"/>
                    <a:pt x="26111" y="277357"/>
                    <a:pt x="48007" y="271518"/>
                  </a:cubicBezTo>
                  <a:cubicBezTo>
                    <a:pt x="69903" y="265679"/>
                    <a:pt x="100559" y="267139"/>
                    <a:pt x="135593" y="271518"/>
                  </a:cubicBezTo>
                  <a:cubicBezTo>
                    <a:pt x="170627" y="275897"/>
                    <a:pt x="207122" y="283196"/>
                    <a:pt x="258214" y="297794"/>
                  </a:cubicBezTo>
                  <a:cubicBezTo>
                    <a:pt x="309306" y="312392"/>
                    <a:pt x="395433" y="338667"/>
                    <a:pt x="442145" y="359104"/>
                  </a:cubicBezTo>
                  <a:cubicBezTo>
                    <a:pt x="488857" y="379541"/>
                    <a:pt x="516593" y="405816"/>
                    <a:pt x="538489" y="420414"/>
                  </a:cubicBezTo>
                  <a:cubicBezTo>
                    <a:pt x="560385" y="435012"/>
                    <a:pt x="566954" y="440851"/>
                    <a:pt x="573524" y="446690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66074" y="3874399"/>
            <a:ext cx="4160670" cy="2592881"/>
            <a:chOff x="4666074" y="3874399"/>
            <a:chExt cx="4160670" cy="2592881"/>
          </a:xfrm>
        </p:grpSpPr>
        <p:grpSp>
          <p:nvGrpSpPr>
            <p:cNvPr id="21" name="Group 20"/>
            <p:cNvGrpSpPr/>
            <p:nvPr/>
          </p:nvGrpSpPr>
          <p:grpSpPr>
            <a:xfrm>
              <a:off x="4666074" y="3874399"/>
              <a:ext cx="4160670" cy="2592881"/>
              <a:chOff x="4666074" y="3874399"/>
              <a:chExt cx="4160670" cy="2592881"/>
            </a:xfrm>
          </p:grpSpPr>
          <p:pic>
            <p:nvPicPr>
              <p:cNvPr id="8" name="Picture 7" descr="Macintosh HD:Users:zym:Desktop:FermiLab beam dump:subGeV CP-even New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6074" y="3874399"/>
                <a:ext cx="4160670" cy="2592881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284136" y="4009978"/>
                <a:ext cx="538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008000"/>
                    </a:solidFill>
                  </a:rPr>
                  <a:t>e</a:t>
                </a:r>
                <a:r>
                  <a:rPr lang="en-US" baseline="30000" dirty="0" err="1" smtClean="0">
                    <a:solidFill>
                      <a:srgbClr val="008000"/>
                    </a:solidFill>
                  </a:rPr>
                  <a:t>+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e</a:t>
                </a:r>
                <a:r>
                  <a:rPr lang="en-US" baseline="30000" dirty="0" smtClean="0">
                    <a:solidFill>
                      <a:srgbClr val="008000"/>
                    </a:solidFill>
                  </a:rPr>
                  <a:t>-</a:t>
                </a:r>
                <a:endParaRPr lang="en-US" baseline="30000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988550" y="4361793"/>
              <a:ext cx="637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μ</a:t>
              </a:r>
              <a:r>
                <a:rPr lang="en-US" baseline="30000" dirty="0" err="1" smtClean="0">
                  <a:solidFill>
                    <a:srgbClr val="FF0000"/>
                  </a:solidFill>
                </a:rPr>
                <a:t>+</a:t>
              </a:r>
              <a:r>
                <a:rPr lang="en-US" dirty="0" err="1" smtClean="0">
                  <a:solidFill>
                    <a:srgbClr val="FF0000"/>
                  </a:solidFill>
                </a:rPr>
                <a:t>μ</a:t>
              </a:r>
              <a:r>
                <a:rPr lang="en-US" baseline="300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945213" y="4387123"/>
            <a:ext cx="123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Electron ID 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upgrade!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0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812"/>
            <a:ext cx="8229600" cy="980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Projected Dark Higgs Sensitivity</a:t>
            </a:r>
            <a:br>
              <a:rPr lang="en-US" dirty="0" smtClean="0"/>
            </a:br>
            <a:r>
              <a:rPr lang="en-US" sz="3100" dirty="0" smtClean="0">
                <a:solidFill>
                  <a:srgbClr val="0000FF"/>
                </a:solidFill>
              </a:rPr>
              <a:t>POT:1.4x10</a:t>
            </a:r>
            <a:r>
              <a:rPr lang="en-US" sz="3100" baseline="30000" dirty="0" smtClean="0">
                <a:solidFill>
                  <a:srgbClr val="0000FF"/>
                </a:solidFill>
              </a:rPr>
              <a:t>18</a:t>
            </a:r>
            <a:r>
              <a:rPr lang="en-US" sz="3100" dirty="0">
                <a:solidFill>
                  <a:srgbClr val="0000FF"/>
                </a:solidFill>
              </a:rPr>
              <a:t> </a:t>
            </a:r>
            <a:r>
              <a:rPr lang="en-US" sz="3100" dirty="0" smtClean="0">
                <a:solidFill>
                  <a:srgbClr val="0000FF"/>
                </a:solidFill>
              </a:rPr>
              <a:t>(Phase-</a:t>
            </a:r>
            <a:r>
              <a:rPr lang="en-US" sz="3100" dirty="0" smtClean="0">
                <a:solidFill>
                  <a:srgbClr val="0000FF"/>
                </a:solidFill>
              </a:rPr>
              <a:t>I)</a:t>
            </a:r>
            <a:endParaRPr lang="en-US" sz="3100" dirty="0">
              <a:solidFill>
                <a:srgbClr val="000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5419" y="1646400"/>
            <a:ext cx="3787309" cy="4709950"/>
          </a:xfrm>
        </p:spPr>
        <p:txBody>
          <a:bodyPr>
            <a:normAutofit fontScale="62500" lnSpcReduction="20000"/>
          </a:bodyPr>
          <a:lstStyle/>
          <a:p>
            <a:pPr marL="285750" indent="-285750"/>
            <a:r>
              <a:rPr lang="en-US" dirty="0" err="1"/>
              <a:t>Dimuons</a:t>
            </a:r>
            <a:r>
              <a:rPr lang="en-US" dirty="0"/>
              <a:t> with </a:t>
            </a:r>
            <a:r>
              <a:rPr lang="en-US" dirty="0" smtClean="0"/>
              <a:t>downstream displaced </a:t>
            </a:r>
            <a:r>
              <a:rPr lang="en-US" dirty="0"/>
              <a:t>decay vertices  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Limited sensitivity to “prompt” large mixing case due to small cross-section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Dark Higgs or dark </a:t>
            </a:r>
            <a:r>
              <a:rPr lang="en-US" dirty="0" smtClean="0"/>
              <a:t>photons?</a:t>
            </a:r>
            <a:endParaRPr lang="en-US" dirty="0"/>
          </a:p>
          <a:p>
            <a:pPr marL="685800" lvl="1"/>
            <a:r>
              <a:rPr lang="en-US" dirty="0" err="1" smtClean="0">
                <a:solidFill>
                  <a:srgbClr val="FF0000"/>
                </a:solidFill>
              </a:rPr>
              <a:t>Dimuon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kinematic and angular distributions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Phase-II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Dedicated high luminosity runs optimized for low mass acceptance, mass&lt;3GeV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8F4D-4A2C-D947-9E3F-C76E8E751703}" type="datetime1">
              <a:rPr lang="en-US" smtClean="0"/>
              <a:t>10/5/16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80D2-850A-174B-9924-94B9342D747D}" type="slidenum">
              <a:rPr lang="en-US" smtClean="0"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17935" y="1236425"/>
            <a:ext cx="116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Y. Zhang (2015)</a:t>
            </a:r>
            <a:endParaRPr lang="en-US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40325" y="1349318"/>
            <a:ext cx="5422214" cy="5007032"/>
            <a:chOff x="3488849" y="1349318"/>
            <a:chExt cx="5422214" cy="5007032"/>
          </a:xfrm>
        </p:grpSpPr>
        <p:pic>
          <p:nvPicPr>
            <p:cNvPr id="10" name="Picture 9" descr="Future_limits_v3_dark_higg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8849" y="1349318"/>
              <a:ext cx="5422214" cy="500703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04609" y="4087364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3652" y="4260588"/>
              <a:ext cx="51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24817" y="387865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622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E-1067 Future Upgrade: Phase-II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0000FF"/>
                </a:solidFill>
              </a:rPr>
              <a:t>2020 ~ 2025+ </a:t>
            </a:r>
            <a:endParaRPr lang="en-US" sz="31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292"/>
            <a:ext cx="9144000" cy="316929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1A30-A64F-B348-8366-DF1248752CF5}" type="datetime1">
              <a:rPr lang="en-US" smtClean="0"/>
              <a:t>10/5/16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EE91-12D0-A746-A9CF-88E60FE42694}" type="slidenum">
              <a:rPr lang="en-US" smtClean="0"/>
              <a:t>18</a:t>
            </a:fld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457200" y="5322454"/>
            <a:ext cx="2863273" cy="1033896"/>
          </a:xfrm>
          <a:prstGeom prst="wedgeRoundRectCallout">
            <a:avLst>
              <a:gd name="adj1" fmla="val -23417"/>
              <a:gd name="adj2" fmla="val -100658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Add </a:t>
            </a:r>
            <a:r>
              <a:rPr lang="en-US" dirty="0">
                <a:solidFill>
                  <a:schemeClr val="accent4"/>
                </a:solidFill>
              </a:rPr>
              <a:t>t</a:t>
            </a:r>
            <a:r>
              <a:rPr lang="en-US" dirty="0" smtClean="0">
                <a:solidFill>
                  <a:schemeClr val="accent4"/>
                </a:solidFill>
              </a:rPr>
              <a:t>racking detectors close to “target” to improve mass resolution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881256" y="5322454"/>
            <a:ext cx="2805544" cy="877454"/>
          </a:xfrm>
          <a:prstGeom prst="wedgeRoundRectCallout">
            <a:avLst>
              <a:gd name="adj1" fmla="val -23417"/>
              <a:gd name="adj2" fmla="val -100658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Add </a:t>
            </a:r>
            <a:r>
              <a:rPr lang="en-US" dirty="0" err="1" smtClean="0">
                <a:solidFill>
                  <a:srgbClr val="FF0000"/>
                </a:solidFill>
              </a:rPr>
              <a:t>EMCal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PID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</a:rPr>
              <a:t>+/-</a:t>
            </a:r>
            <a:r>
              <a:rPr lang="en-US" dirty="0" smtClean="0">
                <a:solidFill>
                  <a:srgbClr val="FF0000"/>
                </a:solidFill>
              </a:rPr>
              <a:t>, h</a:t>
            </a:r>
            <a:r>
              <a:rPr lang="en-US" baseline="30000" dirty="0" smtClean="0">
                <a:solidFill>
                  <a:srgbClr val="FF0000"/>
                </a:solidFill>
              </a:rPr>
              <a:t>+/-</a:t>
            </a:r>
            <a:r>
              <a:rPr lang="en-US" dirty="0" smtClean="0">
                <a:solidFill>
                  <a:srgbClr val="FF0000"/>
                </a:solidFill>
              </a:rPr>
              <a:t> , π</a:t>
            </a:r>
            <a:r>
              <a:rPr lang="en-US" baseline="30000" dirty="0" smtClean="0">
                <a:solidFill>
                  <a:srgbClr val="FF0000"/>
                </a:solidFill>
              </a:rPr>
              <a:t>+/-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300" y="4885526"/>
            <a:ext cx="2310853" cy="3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0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67"/>
            <a:ext cx="8229600" cy="7585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EMCal</a:t>
            </a:r>
            <a:r>
              <a:rPr lang="en-US" dirty="0" smtClean="0"/>
              <a:t> from PHENIX/RHIC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96" y="926756"/>
            <a:ext cx="4930527" cy="195366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EMCal</a:t>
            </a:r>
            <a:r>
              <a:rPr lang="en-US" dirty="0" smtClean="0"/>
              <a:t> sectors are available from PHENIX experiment at RHIC, </a:t>
            </a:r>
            <a:r>
              <a:rPr lang="en-US" dirty="0" smtClean="0"/>
              <a:t>~</a:t>
            </a:r>
            <a:r>
              <a:rPr lang="en-US" dirty="0" smtClean="0"/>
              <a:t>end of </a:t>
            </a:r>
            <a:r>
              <a:rPr lang="en-US" dirty="0" smtClean="0"/>
              <a:t>2016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ne sector: </a:t>
            </a:r>
          </a:p>
          <a:p>
            <a:pPr lvl="2"/>
            <a:r>
              <a:rPr lang="en-US" dirty="0" smtClean="0"/>
              <a:t>2m x 4m, 18 (3x6)super modules</a:t>
            </a:r>
          </a:p>
          <a:p>
            <a:pPr lvl="2"/>
            <a:r>
              <a:rPr lang="en-US" dirty="0" smtClean="0"/>
              <a:t>Super module = 36 modules; Module = 4 towers </a:t>
            </a:r>
          </a:p>
          <a:p>
            <a:pPr lvl="2"/>
            <a:r>
              <a:rPr lang="en-US" dirty="0" smtClean="0"/>
              <a:t>36 x 4 x 18 = 2592 channels</a:t>
            </a:r>
          </a:p>
          <a:p>
            <a:pPr lvl="2"/>
            <a:r>
              <a:rPr lang="en-US" dirty="0" smtClean="0"/>
              <a:t>Could gang 2x2 (or 3x3) into one ADC/TDC readout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24485" y="1351001"/>
            <a:ext cx="2857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- </a:t>
            </a:r>
            <a:r>
              <a:rPr lang="en-US" i="1" dirty="0" err="1" smtClean="0">
                <a:solidFill>
                  <a:srgbClr val="FF0000"/>
                </a:solidFill>
              </a:rPr>
              <a:t>dE</a:t>
            </a:r>
            <a:r>
              <a:rPr lang="en-US" i="1" dirty="0" smtClean="0">
                <a:solidFill>
                  <a:srgbClr val="FF0000"/>
                </a:solidFill>
              </a:rPr>
              <a:t>/E = 8.1%/</a:t>
            </a:r>
            <a:r>
              <a:rPr lang="en-US" i="1" dirty="0" err="1" smtClean="0">
                <a:solidFill>
                  <a:srgbClr val="FF0000"/>
                </a:solidFill>
              </a:rPr>
              <a:t>sqrt</a:t>
            </a:r>
            <a:r>
              <a:rPr lang="en-US" i="1" dirty="0" smtClean="0">
                <a:solidFill>
                  <a:srgbClr val="FF0000"/>
                </a:solidFill>
              </a:rPr>
              <a:t>(E) + 2.1%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- </a:t>
            </a:r>
            <a:r>
              <a:rPr lang="en-US" i="1" dirty="0" err="1" smtClean="0">
                <a:solidFill>
                  <a:srgbClr val="FF0000"/>
                </a:solidFill>
              </a:rPr>
              <a:t>dT</a:t>
            </a:r>
            <a:r>
              <a:rPr lang="en-US" i="1" dirty="0" smtClean="0">
                <a:solidFill>
                  <a:srgbClr val="FF0000"/>
                </a:solidFill>
              </a:rPr>
              <a:t> &lt; 200 </a:t>
            </a:r>
            <a:r>
              <a:rPr lang="en-US" i="1" dirty="0" err="1" smtClean="0">
                <a:solidFill>
                  <a:srgbClr val="FF0000"/>
                </a:solidFill>
              </a:rPr>
              <a:t>ps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- Excellent e/pi separation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7D89-6235-CE48-AC93-8C383DA9556E}" type="datetime1">
              <a:rPr lang="en-US" smtClean="0"/>
              <a:t>10/5/16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4148-5432-DC4B-974C-5D44F9EAB278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 descr="IMG_595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485" y="2655207"/>
            <a:ext cx="2775857" cy="3701143"/>
          </a:xfrm>
          <a:prstGeom prst="rect">
            <a:avLst/>
          </a:prstGeom>
        </p:spPr>
      </p:pic>
      <p:pic>
        <p:nvPicPr>
          <p:cNvPr id="13" name="Picture 12" descr="PHENIX_EMCal_4SeaQues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50" y="2691492"/>
            <a:ext cx="4886477" cy="366485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019523" y="3879273"/>
            <a:ext cx="822477" cy="78509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6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36439" y="0"/>
            <a:ext cx="8355336" cy="735191"/>
          </a:xfrm>
        </p:spPr>
        <p:txBody>
          <a:bodyPr>
            <a:normAutofit/>
          </a:bodyPr>
          <a:lstStyle/>
          <a:p>
            <a:pPr defTabSz="385079"/>
            <a:r>
              <a:rPr lang="en-US" sz="3200" dirty="0" smtClean="0">
                <a:cs typeface="Gill Sans" charset="0"/>
                <a:sym typeface="Gill Sans" charset="0"/>
              </a:rPr>
              <a:t>Intensity Frontier </a:t>
            </a:r>
            <a:r>
              <a:rPr lang="en-US" sz="3200" dirty="0">
                <a:cs typeface="Gill Sans" charset="0"/>
                <a:sym typeface="Gill Sans" charset="0"/>
              </a:rPr>
              <a:t>at </a:t>
            </a:r>
            <a:r>
              <a:rPr lang="en-US" sz="3200" dirty="0" err="1" smtClean="0">
                <a:cs typeface="Gill Sans" charset="0"/>
                <a:sym typeface="Gill Sans" charset="0"/>
              </a:rPr>
              <a:t>Fermilab</a:t>
            </a:r>
            <a:r>
              <a:rPr lang="en-US" sz="3200" dirty="0" smtClean="0">
                <a:cs typeface="Gill Sans" charset="0"/>
                <a:sym typeface="Gill Sans" charset="0"/>
              </a:rPr>
              <a:t>: 120 </a:t>
            </a:r>
            <a:r>
              <a:rPr lang="en-US" sz="3200" dirty="0" err="1" smtClean="0">
                <a:cs typeface="Gill Sans" charset="0"/>
                <a:sym typeface="Gill Sans" charset="0"/>
              </a:rPr>
              <a:t>GeV</a:t>
            </a:r>
            <a:r>
              <a:rPr lang="en-US" sz="3200" dirty="0" smtClean="0">
                <a:cs typeface="Gill Sans" charset="0"/>
                <a:sym typeface="Gill Sans" charset="0"/>
              </a:rPr>
              <a:t> Beam</a:t>
            </a:r>
            <a:endParaRPr lang="en-US" baseline="30000" dirty="0"/>
          </a:p>
        </p:txBody>
      </p:sp>
      <p:pic>
        <p:nvPicPr>
          <p:cNvPr id="3077" name="Picture 5" descr="dropped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795" y="1869803"/>
            <a:ext cx="6037585" cy="296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2932287" y="4380012"/>
            <a:ext cx="2395389" cy="574849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5954986" y="3675683"/>
            <a:ext cx="2256979" cy="541362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80" name="AutoShape 8"/>
          <p:cNvSpPr>
            <a:spLocks/>
          </p:cNvSpPr>
          <p:nvPr/>
        </p:nvSpPr>
        <p:spPr bwMode="auto">
          <a:xfrm rot="20730000">
            <a:off x="5389067" y="4129980"/>
            <a:ext cx="519038" cy="3214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25 m</a:t>
            </a:r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436439" y="4151189"/>
            <a:ext cx="1593949" cy="39737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82" name="AutoShape 10"/>
          <p:cNvSpPr>
            <a:spLocks/>
          </p:cNvSpPr>
          <p:nvPr/>
        </p:nvSpPr>
        <p:spPr bwMode="auto">
          <a:xfrm rot="20760000">
            <a:off x="133946" y="3644429"/>
            <a:ext cx="2160984" cy="5982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 b="1" dirty="0">
                <a:latin typeface="Gill Sans" charset="0"/>
                <a:cs typeface="Gill Sans" charset="0"/>
                <a:sym typeface="Gill Sans" charset="0"/>
              </a:rPr>
              <a:t>Beam</a:t>
            </a:r>
          </a:p>
          <a:p>
            <a:r>
              <a:rPr lang="en-US" sz="1000" dirty="0">
                <a:latin typeface="Gill Sans" charset="0"/>
                <a:cs typeface="Gill Sans" charset="0"/>
                <a:sym typeface="Gill Sans" charset="0"/>
              </a:rPr>
              <a:t>120 </a:t>
            </a:r>
            <a:r>
              <a:rPr lang="en-US" sz="1000" dirty="0" err="1">
                <a:latin typeface="Gill Sans" charset="0"/>
                <a:cs typeface="Gill Sans" charset="0"/>
                <a:sym typeface="Gill Sans" charset="0"/>
              </a:rPr>
              <a:t>GeV</a:t>
            </a:r>
            <a:r>
              <a:rPr lang="en-US" sz="1000" dirty="0">
                <a:latin typeface="Gill Sans" charset="0"/>
                <a:cs typeface="Gill Sans" charset="0"/>
                <a:sym typeface="Gill Sans" charset="0"/>
              </a:rPr>
              <a:t> proton from Main Injector</a:t>
            </a:r>
          </a:p>
          <a:p>
            <a:r>
              <a:rPr lang="en-US" sz="1000" dirty="0">
                <a:latin typeface="Gill Sans" charset="0"/>
                <a:cs typeface="Gill Sans" charset="0"/>
                <a:sym typeface="Gill Sans" charset="0"/>
              </a:rPr>
              <a:t>19ns RF, </a:t>
            </a:r>
            <a:r>
              <a:rPr lang="en-US" sz="1000" dirty="0" smtClean="0">
                <a:latin typeface="Gill Sans" charset="0"/>
                <a:cs typeface="Gill Sans" charset="0"/>
                <a:sym typeface="Gill Sans" charset="0"/>
              </a:rPr>
              <a:t>4s </a:t>
            </a:r>
            <a:r>
              <a:rPr lang="en-US" sz="1000" dirty="0">
                <a:latin typeface="Gill Sans" charset="0"/>
                <a:cs typeface="Gill Sans" charset="0"/>
                <a:sym typeface="Gill Sans" charset="0"/>
              </a:rPr>
              <a:t>spill, </a:t>
            </a:r>
            <a:r>
              <a:rPr lang="en-US" sz="1000" dirty="0" smtClean="0">
                <a:latin typeface="Gill Sans" charset="0"/>
                <a:cs typeface="Gill Sans" charset="0"/>
                <a:sym typeface="Gill Sans" charset="0"/>
              </a:rPr>
              <a:t>0.5×10</a:t>
            </a:r>
            <a:r>
              <a:rPr lang="en-US" sz="1000" baseline="32000" dirty="0" smtClean="0">
                <a:latin typeface="Gill Sans" charset="0"/>
                <a:cs typeface="Gill Sans" charset="0"/>
                <a:sym typeface="Gill Sans" charset="0"/>
              </a:rPr>
              <a:t>13</a:t>
            </a:r>
            <a:r>
              <a:rPr lang="en-US" sz="1000" dirty="0" smtClean="0"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sz="1000" dirty="0">
                <a:latin typeface="Gill Sans" charset="0"/>
                <a:cs typeface="Gill Sans" charset="0"/>
                <a:sym typeface="Gill Sans" charset="0"/>
              </a:rPr>
              <a:t>protons per spill</a:t>
            </a:r>
            <a:endParaRPr lang="en-US" dirty="0"/>
          </a:p>
        </p:txBody>
      </p:sp>
      <p:sp>
        <p:nvSpPr>
          <p:cNvPr id="3083" name="AutoShape 11"/>
          <p:cNvSpPr>
            <a:spLocks/>
          </p:cNvSpPr>
          <p:nvPr/>
        </p:nvSpPr>
        <p:spPr bwMode="auto">
          <a:xfrm rot="20760000">
            <a:off x="1795984" y="2143125"/>
            <a:ext cx="1721197" cy="7590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latin typeface="Gill Sans" charset="0"/>
                <a:cs typeface="Gill Sans" charset="0"/>
                <a:sym typeface="Gill Sans" charset="0"/>
              </a:rPr>
              <a:t>Focusing magnet</a:t>
            </a:r>
          </a:p>
          <a:p>
            <a:r>
              <a:rPr lang="en-US" sz="1500" dirty="0">
                <a:latin typeface="Gill Sans" charset="0"/>
                <a:cs typeface="Gill Sans" charset="0"/>
                <a:sym typeface="Gill Sans" charset="0"/>
              </a:rPr>
              <a:t>and solid iron dump</a:t>
            </a:r>
          </a:p>
          <a:p>
            <a:r>
              <a:rPr lang="en-US" sz="1500" dirty="0" err="1">
                <a:latin typeface="Gill Sans" charset="0"/>
                <a:cs typeface="Gill Sans" charset="0"/>
                <a:sym typeface="Gill Sans" charset="0"/>
              </a:rPr>
              <a:t>Δp</a:t>
            </a:r>
            <a:r>
              <a:rPr lang="en-US" sz="1500" baseline="-6000" dirty="0" err="1">
                <a:latin typeface="Gill Sans" charset="0"/>
                <a:cs typeface="Gill Sans" charset="0"/>
                <a:sym typeface="Gill Sans" charset="0"/>
              </a:rPr>
              <a:t>t</a:t>
            </a:r>
            <a:r>
              <a:rPr lang="en-US" sz="1500" dirty="0">
                <a:latin typeface="Gill Sans" charset="0"/>
                <a:cs typeface="Gill Sans" charset="0"/>
                <a:sym typeface="Gill Sans" charset="0"/>
              </a:rPr>
              <a:t> = 2.9 </a:t>
            </a:r>
            <a:r>
              <a:rPr lang="en-US" sz="1500" dirty="0" err="1">
                <a:latin typeface="Gill Sans" charset="0"/>
                <a:cs typeface="Gill Sans" charset="0"/>
                <a:sym typeface="Gill Sans" charset="0"/>
              </a:rPr>
              <a:t>GeV</a:t>
            </a:r>
            <a:endParaRPr lang="en-US" dirty="0"/>
          </a:p>
        </p:txBody>
      </p:sp>
      <p:sp>
        <p:nvSpPr>
          <p:cNvPr id="3084" name="AutoShape 12"/>
          <p:cNvSpPr>
            <a:spLocks/>
          </p:cNvSpPr>
          <p:nvPr/>
        </p:nvSpPr>
        <p:spPr bwMode="auto">
          <a:xfrm rot="20760000">
            <a:off x="3560713" y="1867421"/>
            <a:ext cx="1783705" cy="5089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Spectrometer magnet</a:t>
            </a:r>
          </a:p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Δp</a:t>
            </a:r>
            <a:r>
              <a:rPr lang="en-US" sz="1500" baseline="-6000">
                <a:latin typeface="Gill Sans" charset="0"/>
                <a:cs typeface="Gill Sans" charset="0"/>
                <a:sym typeface="Gill Sans" charset="0"/>
              </a:rPr>
              <a:t>t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 = 0.4 GeV</a:t>
            </a:r>
            <a:endParaRPr lang="en-US"/>
          </a:p>
        </p:txBody>
      </p:sp>
      <p:sp>
        <p:nvSpPr>
          <p:cNvPr id="3085" name="AutoShape 13"/>
          <p:cNvSpPr>
            <a:spLocks/>
          </p:cNvSpPr>
          <p:nvPr/>
        </p:nvSpPr>
        <p:spPr bwMode="auto">
          <a:xfrm rot="20760000">
            <a:off x="5664771" y="1294804"/>
            <a:ext cx="2598539" cy="500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latin typeface="Gill Sans" charset="0"/>
                <a:cs typeface="Gill Sans" charset="0"/>
                <a:sym typeface="Gill Sans" charset="0"/>
              </a:rPr>
              <a:t>Absorber wall and proportional </a:t>
            </a:r>
          </a:p>
          <a:p>
            <a:r>
              <a:rPr lang="en-US" sz="1500" dirty="0">
                <a:latin typeface="Gill Sans" charset="0"/>
                <a:cs typeface="Gill Sans" charset="0"/>
                <a:sym typeface="Gill Sans" charset="0"/>
              </a:rPr>
              <a:t>tube based </a:t>
            </a:r>
            <a:r>
              <a:rPr lang="en-US" sz="1500" dirty="0" err="1">
                <a:latin typeface="Gill Sans" charset="0"/>
                <a:cs typeface="Gill Sans" charset="0"/>
                <a:sym typeface="Gill Sans" charset="0"/>
              </a:rPr>
              <a:t>Muon</a:t>
            </a:r>
            <a:r>
              <a:rPr lang="en-US" sz="1500" dirty="0"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sz="1500" dirty="0" smtClean="0">
                <a:latin typeface="Gill Sans" charset="0"/>
                <a:cs typeface="Gill Sans" charset="0"/>
                <a:sym typeface="Gill Sans" charset="0"/>
              </a:rPr>
              <a:t>ID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86" name="Picture 14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420000">
            <a:off x="2333998" y="1504652"/>
            <a:ext cx="794742" cy="302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7" name="Picture 15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420000">
            <a:off x="4041800" y="1043658"/>
            <a:ext cx="794742" cy="302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8" name="Picture 16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420000">
            <a:off x="6568902" y="641822"/>
            <a:ext cx="794742" cy="262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9" name="AutoShape 17"/>
          <p:cNvSpPr>
            <a:spLocks/>
          </p:cNvSpPr>
          <p:nvPr/>
        </p:nvSpPr>
        <p:spPr bwMode="auto">
          <a:xfrm rot="20760000">
            <a:off x="2079502" y="4020592"/>
            <a:ext cx="483319" cy="926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gradFill rotWithShape="0">
            <a:gsLst>
              <a:gs pos="0">
                <a:srgbClr val="FF2600"/>
              </a:gs>
              <a:gs pos="100000">
                <a:srgbClr val="942192"/>
              </a:gs>
            </a:gsLst>
            <a:lin ang="5400000"/>
          </a:gra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090" name="AutoShape 18"/>
          <p:cNvSpPr>
            <a:spLocks/>
          </p:cNvSpPr>
          <p:nvPr/>
        </p:nvSpPr>
        <p:spPr bwMode="auto">
          <a:xfrm rot="20760000">
            <a:off x="1278459" y="4345360"/>
            <a:ext cx="1382985" cy="6965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400" b="1" dirty="0">
                <a:latin typeface="Gill Sans" charset="0"/>
                <a:cs typeface="Gill Sans" charset="0"/>
                <a:sym typeface="Gill Sans" charset="0"/>
              </a:rPr>
              <a:t>Target system</a:t>
            </a:r>
          </a:p>
          <a:p>
            <a:r>
              <a:rPr lang="en-US" sz="1400" dirty="0">
                <a:latin typeface="Gill Sans" charset="0"/>
                <a:cs typeface="Gill Sans" charset="0"/>
                <a:sym typeface="Gill Sans" charset="0"/>
              </a:rPr>
              <a:t>Liquid H and D</a:t>
            </a:r>
          </a:p>
          <a:p>
            <a:r>
              <a:rPr lang="en-US" sz="1400" dirty="0">
                <a:latin typeface="Gill Sans" charset="0"/>
                <a:cs typeface="Gill Sans" charset="0"/>
                <a:sym typeface="Gill Sans" charset="0"/>
              </a:rPr>
              <a:t>Solid C, Fe, W</a:t>
            </a:r>
            <a:endParaRPr lang="en-US" dirty="0"/>
          </a:p>
        </p:txBody>
      </p:sp>
      <p:sp>
        <p:nvSpPr>
          <p:cNvPr id="3095" name="AutoShape 23"/>
          <p:cNvSpPr>
            <a:spLocks/>
          </p:cNvSpPr>
          <p:nvPr/>
        </p:nvSpPr>
        <p:spPr bwMode="auto">
          <a:xfrm>
            <a:off x="190500" y="820309"/>
            <a:ext cx="6006503" cy="10827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400" b="1" dirty="0" smtClean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World’s highest intensity high energy proton beam: 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 “beam dump mode” @E-1067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FF0000"/>
                </a:solidFill>
                <a:latin typeface="Gill Sans" charset="0"/>
                <a:cs typeface="Gill Sans" charset="0"/>
                <a:sym typeface="Gill Sans" charset="0"/>
              </a:rPr>
              <a:t>50,000 fb</a:t>
            </a:r>
            <a:r>
              <a:rPr lang="en-US" sz="1400" b="1" baseline="30000" dirty="0" smtClean="0">
                <a:solidFill>
                  <a:srgbClr val="FF0000"/>
                </a:solidFill>
                <a:latin typeface="Gill Sans" charset="0"/>
                <a:cs typeface="Gill Sans" charset="0"/>
                <a:sym typeface="Gill Sans" charset="0"/>
              </a:rPr>
              <a:t>-1</a:t>
            </a:r>
            <a:r>
              <a:rPr lang="en-US" sz="1400" b="1" dirty="0" smtClean="0">
                <a:solidFill>
                  <a:srgbClr val="FF0000"/>
                </a:solidFill>
                <a:latin typeface="Gill Sans" charset="0"/>
                <a:cs typeface="Gill Sans" charset="0"/>
                <a:sym typeface="Gill Sans" charset="0"/>
              </a:rPr>
              <a:t> (in 1 year of parasitic run)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latin typeface="Gill Sans" charset="0"/>
                <a:cs typeface="Gill Sans" charset="0"/>
                <a:sym typeface="Gill Sans" charset="0"/>
              </a:rPr>
              <a:t>LHC-II: 300 fb</a:t>
            </a:r>
            <a:r>
              <a:rPr lang="en-US" sz="1400" b="1" baseline="30000" dirty="0" smtClean="0">
                <a:latin typeface="Gill Sans" charset="0"/>
                <a:cs typeface="Gill Sans" charset="0"/>
                <a:sym typeface="Gill Sans" charset="0"/>
              </a:rPr>
              <a:t>-1</a:t>
            </a:r>
            <a:r>
              <a:rPr lang="en-US" sz="1400" b="1" dirty="0" smtClean="0">
                <a:latin typeface="Gill Sans" charset="0"/>
                <a:cs typeface="Gill Sans" charset="0"/>
                <a:sym typeface="Gill Sans" charset="0"/>
              </a:rPr>
              <a:t> (~2025), achieved 25fb</a:t>
            </a:r>
            <a:r>
              <a:rPr lang="en-US" sz="1400" b="1" baseline="30000" dirty="0" smtClean="0">
                <a:latin typeface="Gill Sans" charset="0"/>
                <a:cs typeface="Gill Sans" charset="0"/>
                <a:sym typeface="Gill Sans" charset="0"/>
              </a:rPr>
              <a:t>-1</a:t>
            </a:r>
            <a:r>
              <a:rPr lang="en-US" sz="1400" b="1" dirty="0" smtClean="0">
                <a:latin typeface="Gill Sans" charset="0"/>
                <a:cs typeface="Gill Sans" charset="0"/>
                <a:sym typeface="Gill Sans" charset="0"/>
              </a:rPr>
              <a:t> in Run-I</a:t>
            </a:r>
          </a:p>
          <a:p>
            <a:pPr marL="285750" indent="-285750">
              <a:buFontTx/>
              <a:buChar char="-"/>
            </a:pPr>
            <a:r>
              <a:rPr lang="en-US" sz="1400" b="1" dirty="0" err="1" smtClean="0">
                <a:latin typeface="Gill Sans" charset="0"/>
                <a:cs typeface="Gill Sans" charset="0"/>
                <a:sym typeface="Gill Sans" charset="0"/>
              </a:rPr>
              <a:t>B-factory@KEK</a:t>
            </a:r>
            <a:r>
              <a:rPr lang="en-US" sz="1400" b="1" dirty="0" smtClean="0">
                <a:latin typeface="Gill Sans" charset="0"/>
                <a:cs typeface="Gill Sans" charset="0"/>
                <a:sym typeface="Gill Sans" charset="0"/>
              </a:rPr>
              <a:t>: 50,000 fb</a:t>
            </a:r>
            <a:r>
              <a:rPr lang="en-US" sz="1400" b="1" baseline="30000" dirty="0" smtClean="0">
                <a:latin typeface="Gill Sans" charset="0"/>
                <a:cs typeface="Gill Sans" charset="0"/>
                <a:sym typeface="Gill Sans" charset="0"/>
              </a:rPr>
              <a:t>-1</a:t>
            </a:r>
            <a:r>
              <a:rPr lang="en-US" sz="1400" b="1" dirty="0" smtClean="0">
                <a:latin typeface="Gill Sans" charset="0"/>
                <a:cs typeface="Gill Sans" charset="0"/>
                <a:sym typeface="Gill Sans" charset="0"/>
              </a:rPr>
              <a:t> (~2023)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DC12-F52C-2C42-A87F-5B08AB643A08}" type="datetime1">
              <a:rPr lang="en-US" smtClean="0"/>
              <a:t>10/5/16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5C2647-C464-4E54-808B-4B2B00B885C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6" name="Picture 2" descr="droppedImag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764" y="4511308"/>
            <a:ext cx="2580011" cy="152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5139" y="5403336"/>
            <a:ext cx="5700499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- Capture most beam in beam dump mode: </a:t>
            </a:r>
            <a:r>
              <a:rPr lang="en-US" sz="1600" dirty="0" err="1" smtClean="0">
                <a:solidFill>
                  <a:srgbClr val="FF0000"/>
                </a:solidFill>
              </a:rPr>
              <a:t>p+Fe</a:t>
            </a:r>
            <a:r>
              <a:rPr lang="en-US" sz="1600" dirty="0" smtClean="0">
                <a:solidFill>
                  <a:srgbClr val="FF0000"/>
                </a:solidFill>
              </a:rPr>
              <a:t> collisions!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- Parasitic run mode possible with other experiments, E906/E1039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63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55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Phase-II: Displaced </a:t>
            </a:r>
            <a:r>
              <a:rPr lang="en-US" sz="3600" dirty="0" smtClean="0"/>
              <a:t>Low Mass Dark Photons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>
                <a:solidFill>
                  <a:srgbClr val="FF00FF"/>
                </a:solidFill>
              </a:rPr>
              <a:t>with </a:t>
            </a:r>
            <a:r>
              <a:rPr lang="en-US" altLang="zh-CN" sz="3100" dirty="0" err="1" smtClean="0">
                <a:solidFill>
                  <a:srgbClr val="FF00FF"/>
                </a:solidFill>
              </a:rPr>
              <a:t>EMCal</a:t>
            </a:r>
            <a:r>
              <a:rPr lang="en-US" altLang="zh-CN" sz="3100" dirty="0" smtClean="0">
                <a:solidFill>
                  <a:srgbClr val="FF00FF"/>
                </a:solidFill>
              </a:rPr>
              <a:t> </a:t>
            </a:r>
            <a:r>
              <a:rPr lang="en-US" sz="3100" dirty="0">
                <a:solidFill>
                  <a:srgbClr val="FF00FF"/>
                </a:solidFill>
              </a:rPr>
              <a:t>upgrades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27" y="1433430"/>
            <a:ext cx="3947478" cy="459019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Detector upgrades</a:t>
            </a:r>
          </a:p>
          <a:p>
            <a:pPr lvl="1"/>
            <a:r>
              <a:rPr lang="en-US" dirty="0" err="1" smtClean="0"/>
              <a:t>EMCal</a:t>
            </a:r>
            <a:r>
              <a:rPr lang="en-US" dirty="0" smtClean="0"/>
              <a:t>: e</a:t>
            </a:r>
            <a:r>
              <a:rPr lang="en-US" baseline="30000" dirty="0" smtClean="0"/>
              <a:t>+/-</a:t>
            </a:r>
          </a:p>
          <a:p>
            <a:pPr lvl="1"/>
            <a:r>
              <a:rPr lang="en-US" dirty="0" err="1" smtClean="0"/>
              <a:t>HCal</a:t>
            </a:r>
            <a:r>
              <a:rPr lang="en-US" dirty="0" smtClean="0"/>
              <a:t>: π</a:t>
            </a:r>
            <a:r>
              <a:rPr lang="en-US" baseline="30000" dirty="0" smtClean="0"/>
              <a:t>+/-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Recycle from other experiments, PHENIX/RHIC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DAQ upgrade</a:t>
            </a:r>
          </a:p>
          <a:p>
            <a:pPr lvl="1"/>
            <a:r>
              <a:rPr lang="en-US" dirty="0" smtClean="0"/>
              <a:t>100+ kHz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Timeline of dedicated runs</a:t>
            </a:r>
          </a:p>
          <a:p>
            <a:pPr lvl="1"/>
            <a:r>
              <a:rPr lang="en-US" dirty="0" smtClean="0"/>
              <a:t>2020+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Detector configuration</a:t>
            </a:r>
          </a:p>
          <a:p>
            <a:pPr lvl="1"/>
            <a:r>
              <a:rPr lang="en-US" dirty="0" smtClean="0"/>
              <a:t>Access low mass region with optimized </a:t>
            </a:r>
            <a:r>
              <a:rPr lang="en-US" dirty="0" err="1" smtClean="0"/>
              <a:t>Fmag</a:t>
            </a:r>
            <a:r>
              <a:rPr lang="en-US" dirty="0" smtClean="0"/>
              <a:t> </a:t>
            </a:r>
            <a:r>
              <a:rPr lang="en-US" dirty="0" err="1" smtClean="0"/>
              <a:t>settting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35CB-4F81-2D48-830F-3A81AD4874A6}" type="datetime1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1ADB-F2B4-B440-90F7-EFE6CCCD4892}" type="slidenum">
              <a:rPr lang="en-US" smtClean="0"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04092" y="1075540"/>
            <a:ext cx="258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Projection: POT 1.4 x 10</a:t>
            </a:r>
            <a:r>
              <a:rPr lang="en-US" baseline="30000" dirty="0" smtClean="0"/>
              <a:t>18</a:t>
            </a:r>
            <a:endParaRPr lang="en-US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500" y="1433430"/>
            <a:ext cx="5261000" cy="49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3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410" y="105434"/>
            <a:ext cx="7224883" cy="838737"/>
          </a:xfrm>
        </p:spPr>
        <p:txBody>
          <a:bodyPr>
            <a:noAutofit/>
          </a:bodyPr>
          <a:lstStyle/>
          <a:p>
            <a:r>
              <a:rPr lang="en-US" sz="4800" dirty="0" smtClean="0"/>
              <a:t>Summary and Outlook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7" y="1238941"/>
            <a:ext cx="4753709" cy="3955689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Phase-I</a:t>
            </a:r>
          </a:p>
          <a:p>
            <a:pPr lvl="1"/>
            <a:r>
              <a:rPr lang="en-US" b="1" i="1" dirty="0" smtClean="0">
                <a:solidFill>
                  <a:srgbClr val="008000"/>
                </a:solidFill>
              </a:rPr>
              <a:t>Great discovery potential!</a:t>
            </a:r>
          </a:p>
          <a:p>
            <a:pPr lvl="1"/>
            <a:r>
              <a:rPr lang="en-US" b="1" i="1" dirty="0" smtClean="0">
                <a:solidFill>
                  <a:srgbClr val="008000"/>
                </a:solidFill>
              </a:rPr>
              <a:t>A new </a:t>
            </a:r>
            <a:r>
              <a:rPr lang="en-US" b="1" i="1" dirty="0" smtClean="0">
                <a:solidFill>
                  <a:srgbClr val="008000"/>
                </a:solidFill>
              </a:rPr>
              <a:t>vertex </a:t>
            </a:r>
            <a:r>
              <a:rPr lang="en-US" b="1" i="1" dirty="0" smtClean="0">
                <a:solidFill>
                  <a:srgbClr val="008000"/>
                </a:solidFill>
              </a:rPr>
              <a:t>trigger &amp; DAQ++</a:t>
            </a:r>
            <a:endParaRPr lang="en-US" b="1" i="1" dirty="0" smtClean="0">
              <a:solidFill>
                <a:srgbClr val="008000"/>
              </a:solidFill>
            </a:endParaRPr>
          </a:p>
          <a:p>
            <a:pPr lvl="1"/>
            <a:r>
              <a:rPr lang="en-US" b="1" i="1" dirty="0" smtClean="0">
                <a:solidFill>
                  <a:srgbClr val="008000"/>
                </a:solidFill>
              </a:rPr>
              <a:t>Early parasitic data taking 2017-2019+</a:t>
            </a:r>
          </a:p>
          <a:p>
            <a:pPr lvl="1"/>
            <a:r>
              <a:rPr lang="en-US" b="1" i="1" dirty="0" smtClean="0">
                <a:solidFill>
                  <a:srgbClr val="008000"/>
                </a:solidFill>
              </a:rPr>
              <a:t>POT </a:t>
            </a:r>
            <a:r>
              <a:rPr lang="en-US" b="1" i="1" dirty="0" smtClean="0">
                <a:solidFill>
                  <a:srgbClr val="008000"/>
                </a:solidFill>
              </a:rPr>
              <a:t>1.4 x10</a:t>
            </a:r>
            <a:r>
              <a:rPr lang="en-US" b="1" i="1" baseline="30000" dirty="0" smtClean="0">
                <a:solidFill>
                  <a:srgbClr val="008000"/>
                </a:solidFill>
              </a:rPr>
              <a:t>18</a:t>
            </a:r>
            <a:r>
              <a:rPr lang="en-US" b="1" i="1" dirty="0" smtClean="0">
                <a:solidFill>
                  <a:srgbClr val="008000"/>
                </a:solidFill>
              </a:rPr>
              <a:t> or more</a:t>
            </a:r>
            <a:endParaRPr lang="en-US" b="1" i="1" baseline="300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i="1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Phase-II</a:t>
            </a:r>
          </a:p>
          <a:p>
            <a:pPr lvl="1"/>
            <a:r>
              <a:rPr lang="en-US" b="1" i="1" dirty="0" smtClean="0"/>
              <a:t>Possible detector upgrade later, add electron and hadron capability</a:t>
            </a:r>
          </a:p>
          <a:p>
            <a:pPr lvl="1"/>
            <a:r>
              <a:rPr lang="en-US" b="1" i="1" dirty="0" smtClean="0"/>
              <a:t>A new dedicated dark matter program at Intensity Frontier!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368" y="1209486"/>
            <a:ext cx="3919210" cy="163607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AE89-65E5-1842-8C2B-974D79EE6725}" type="datetime1">
              <a:rPr lang="en-US" smtClean="0"/>
              <a:t>10/5/16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1ADB-F2B4-B440-90F7-EFE6CCCD4892}" type="slidenum">
              <a:rPr lang="en-US" smtClean="0"/>
              <a:t>21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916854" y="2922260"/>
            <a:ext cx="2098693" cy="1965711"/>
            <a:chOff x="4663051" y="2922260"/>
            <a:chExt cx="4174603" cy="3348336"/>
          </a:xfrm>
        </p:grpSpPr>
        <p:pic>
          <p:nvPicPr>
            <p:cNvPr id="12" name="Picture 11" descr="Future_limits_v3_dark_higgs.pd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3051" y="2922260"/>
              <a:ext cx="4174603" cy="334833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124414" y="4106916"/>
              <a:ext cx="803960" cy="429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Dark Higgs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search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789410" y="5835379"/>
            <a:ext cx="79778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52547" y="587955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823720" y="5766729"/>
            <a:ext cx="0" cy="114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37164" y="5758941"/>
            <a:ext cx="0" cy="114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08951" y="5766729"/>
            <a:ext cx="0" cy="114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45277" y="5770383"/>
            <a:ext cx="0" cy="114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93044" y="5796921"/>
            <a:ext cx="0" cy="114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60724" y="5789133"/>
            <a:ext cx="0" cy="114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08766" y="5895482"/>
            <a:ext cx="68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22187" y="5884802"/>
            <a:ext cx="68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389141" y="5873360"/>
            <a:ext cx="68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533214" y="5887217"/>
            <a:ext cx="68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573277" y="5887217"/>
            <a:ext cx="116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2020+</a:t>
            </a:r>
            <a:endParaRPr lang="en-US" dirty="0"/>
          </a:p>
        </p:txBody>
      </p:sp>
      <p:sp>
        <p:nvSpPr>
          <p:cNvPr id="48" name="Right Arrow 47"/>
          <p:cNvSpPr/>
          <p:nvPr/>
        </p:nvSpPr>
        <p:spPr>
          <a:xfrm>
            <a:off x="2701636" y="5221169"/>
            <a:ext cx="3518732" cy="575752"/>
          </a:xfrm>
          <a:prstGeom prst="right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Preparation     Phase-I (parasitic runs)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6360723" y="5194631"/>
            <a:ext cx="2406543" cy="575752"/>
          </a:xfrm>
          <a:prstGeom prst="right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Phase-II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8" name="Picture 27" descr="sensitivity_ful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426" y="2962449"/>
            <a:ext cx="2117405" cy="18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1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2B29-13A1-1948-A0AA-3571482B292B}" type="datetime1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D7E8-DB72-5B4A-92C1-E0F780A53C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435078" y="407789"/>
            <a:ext cx="8222253" cy="52685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err="1" smtClean="0"/>
              <a:t>EMCal</a:t>
            </a:r>
            <a:r>
              <a:rPr lang="en-US" dirty="0" smtClean="0"/>
              <a:t> Upgrade: More Opportunities </a:t>
            </a:r>
            <a:endParaRPr dirty="0"/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8496597" y="6447234"/>
            <a:ext cx="160735" cy="2589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215132" y="1322737"/>
            <a:ext cx="5498409" cy="4688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marL="223234" indent="-223234">
              <a:buSzPct val="100000"/>
              <a:buChar char="•"/>
              <a:defRPr sz="3100"/>
            </a:pPr>
            <a:r>
              <a:rPr sz="2000" dirty="0"/>
              <a:t>2 sectors (4×4 m</a:t>
            </a:r>
            <a:r>
              <a:rPr sz="2000" baseline="31999" dirty="0"/>
              <a:t>2</a:t>
            </a:r>
            <a:r>
              <a:rPr sz="2000" dirty="0">
                <a:solidFill>
                  <a:schemeClr val="accent1"/>
                </a:solidFill>
              </a:rPr>
              <a:t> </a:t>
            </a:r>
            <a:r>
              <a:rPr sz="2000" dirty="0"/>
              <a:t>coverage) PHENIX EMCal will be available </a:t>
            </a:r>
            <a:r>
              <a:rPr lang="en-US" sz="2000" dirty="0" smtClean="0"/>
              <a:t>after </a:t>
            </a:r>
            <a:r>
              <a:rPr sz="2000" dirty="0" smtClean="0"/>
              <a:t>this </a:t>
            </a:r>
            <a:r>
              <a:rPr sz="2000" dirty="0"/>
              <a:t>summer almost for free (not including shipping and instrumentation</a:t>
            </a:r>
            <a:r>
              <a:rPr sz="2000" dirty="0" smtClean="0"/>
              <a:t>)</a:t>
            </a:r>
            <a:endParaRPr lang="en-US" sz="2000" dirty="0" smtClean="0"/>
          </a:p>
          <a:p>
            <a:pPr marL="223234" indent="-223234">
              <a:buSzPct val="100000"/>
              <a:buChar char="•"/>
              <a:defRPr sz="3100"/>
            </a:pPr>
            <a:endParaRPr sz="2000" dirty="0"/>
          </a:p>
          <a:p>
            <a:pPr marL="223234" indent="-223234">
              <a:buSzPct val="100000"/>
              <a:buChar char="•"/>
              <a:defRPr sz="3100"/>
            </a:pPr>
            <a:r>
              <a:rPr sz="2000" dirty="0"/>
              <a:t>With EMCal installed, we will be able to access:</a:t>
            </a:r>
          </a:p>
          <a:p>
            <a:pPr marL="464327" lvl="1" indent="-223234">
              <a:buSzPct val="100000"/>
              <a:buChar char="-"/>
              <a:defRPr sz="3100">
                <a:solidFill>
                  <a:srgbClr val="0433FF"/>
                </a:solidFill>
              </a:defRPr>
            </a:pPr>
            <a:r>
              <a:rPr sz="2000" dirty="0"/>
              <a:t>dark photon from 𝛑</a:t>
            </a:r>
            <a:r>
              <a:rPr sz="2000" baseline="31999" dirty="0"/>
              <a:t>0</a:t>
            </a:r>
            <a:r>
              <a:rPr sz="2000" dirty="0"/>
              <a:t> decay </a:t>
            </a:r>
          </a:p>
          <a:p>
            <a:pPr marL="464327" lvl="1" indent="-223234">
              <a:buSzPct val="100000"/>
              <a:buChar char="-"/>
              <a:defRPr sz="3100">
                <a:solidFill>
                  <a:srgbClr val="0433FF"/>
                </a:solidFill>
              </a:defRPr>
            </a:pPr>
            <a:r>
              <a:rPr sz="2000" dirty="0"/>
              <a:t>dark 𝝆 decays to 𝛑𝛑</a:t>
            </a:r>
          </a:p>
          <a:p>
            <a:pPr marL="464327" lvl="1" indent="-223234">
              <a:buSzPct val="100000"/>
              <a:buChar char="-"/>
              <a:defRPr sz="3100">
                <a:solidFill>
                  <a:srgbClr val="0433FF"/>
                </a:solidFill>
              </a:defRPr>
            </a:pPr>
            <a:r>
              <a:rPr sz="2000" dirty="0"/>
              <a:t>enhanced dark higgs sensitivity</a:t>
            </a:r>
          </a:p>
          <a:p>
            <a:pPr marL="223234" indent="-223234">
              <a:buSzPct val="100000"/>
              <a:buChar char="•"/>
              <a:defRPr sz="3100"/>
            </a:pPr>
            <a:endParaRPr lang="en-US" sz="2000" dirty="0" smtClean="0"/>
          </a:p>
          <a:p>
            <a:pPr marL="223234" indent="-223234">
              <a:buSzPct val="100000"/>
              <a:buChar char="•"/>
              <a:defRPr sz="3100"/>
            </a:pPr>
            <a:r>
              <a:rPr sz="2000" dirty="0" smtClean="0"/>
              <a:t>Two </a:t>
            </a:r>
            <a:r>
              <a:rPr sz="2000" dirty="0"/>
              <a:t>different scenarios of including EMCal have been studied via MC, and it poses little impact to our primary physics goal</a:t>
            </a:r>
          </a:p>
          <a:p>
            <a:pPr marL="223234" indent="-223234">
              <a:buSzPct val="100000"/>
              <a:buChar char="•"/>
              <a:defRPr sz="3100"/>
            </a:pPr>
            <a:endParaRPr lang="en-US" sz="2000" dirty="0" smtClean="0"/>
          </a:p>
          <a:p>
            <a:pPr marL="223234" indent="-223234">
              <a:buSzPct val="100000"/>
              <a:buChar char="•"/>
              <a:defRPr sz="3100"/>
            </a:pPr>
            <a:r>
              <a:rPr sz="2000" dirty="0" smtClean="0"/>
              <a:t>Potential </a:t>
            </a:r>
            <a:r>
              <a:rPr sz="2000" dirty="0"/>
              <a:t>bonus of better background rejection on trigger level (studies underway).</a:t>
            </a:r>
          </a:p>
        </p:txBody>
      </p:sp>
      <p:pic>
        <p:nvPicPr>
          <p:cNvPr id="215" name="pasted-image.pd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7208" y="1403693"/>
            <a:ext cx="3208026" cy="2377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08407" y="3909156"/>
            <a:ext cx="3281347" cy="23073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50737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93"/>
            <a:ext cx="8229600" cy="1143000"/>
          </a:xfrm>
        </p:spPr>
        <p:txBody>
          <a:bodyPr/>
          <a:lstStyle/>
          <a:p>
            <a:r>
              <a:rPr lang="en-US" dirty="0" smtClean="0"/>
              <a:t>Comparison with </a:t>
            </a:r>
            <a:r>
              <a:rPr lang="en-US" dirty="0" err="1" smtClean="0"/>
              <a:t>SHiP</a:t>
            </a:r>
            <a:r>
              <a:rPr lang="en-US" dirty="0" smtClean="0"/>
              <a:t> Proposal </a:t>
            </a:r>
            <a:endParaRPr lang="en-US" dirty="0"/>
          </a:p>
        </p:txBody>
      </p:sp>
      <p:pic>
        <p:nvPicPr>
          <p:cNvPr id="4" name="Picture 3" descr="SeaQuest_SPS_2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695" y="1920243"/>
            <a:ext cx="4741941" cy="4172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023" y="1273912"/>
            <a:ext cx="435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 </a:t>
            </a:r>
            <a:r>
              <a:rPr lang="en-US" dirty="0" err="1" smtClean="0"/>
              <a:t>GeV@FNAL</a:t>
            </a:r>
            <a:r>
              <a:rPr lang="en-US" dirty="0" smtClean="0"/>
              <a:t>: 2017 -2019</a:t>
            </a:r>
          </a:p>
          <a:p>
            <a:r>
              <a:rPr lang="en-US" dirty="0" smtClean="0"/>
              <a:t>1.4x10</a:t>
            </a:r>
            <a:r>
              <a:rPr lang="en-US" baseline="30000" dirty="0" smtClean="0"/>
              <a:t>18</a:t>
            </a:r>
            <a:r>
              <a:rPr lang="en-US" dirty="0" smtClean="0"/>
              <a:t> POT or more, future dedicated runs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46537" y="1316692"/>
            <a:ext cx="2689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 </a:t>
            </a:r>
            <a:r>
              <a:rPr lang="en-US" dirty="0" err="1" smtClean="0"/>
              <a:t>GeV@SPS</a:t>
            </a:r>
            <a:r>
              <a:rPr lang="en-US" dirty="0" smtClean="0"/>
              <a:t>: 2025 -2030</a:t>
            </a:r>
          </a:p>
          <a:p>
            <a:r>
              <a:rPr lang="en-US" dirty="0" smtClean="0"/>
              <a:t>4x10</a:t>
            </a:r>
            <a:r>
              <a:rPr lang="en-US" baseline="30000" dirty="0" smtClean="0"/>
              <a:t>20</a:t>
            </a:r>
            <a:r>
              <a:rPr lang="en-US" dirty="0" smtClean="0"/>
              <a:t> POT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68C6-5FDF-4045-9486-E91FE902DB94}" type="datetime1">
              <a:rPr lang="en-US" smtClean="0"/>
              <a:t>10/5/16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1ADB-F2B4-B440-90F7-EFE6CCCD489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sensitivity_SP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70" y="2083598"/>
            <a:ext cx="3933125" cy="400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2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918" y="100467"/>
            <a:ext cx="8734149" cy="7408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Dark </a:t>
            </a:r>
            <a:r>
              <a:rPr lang="en-US" sz="4000" dirty="0" smtClean="0"/>
              <a:t>Photon Decay Modes</a:t>
            </a:r>
            <a:endParaRPr lang="en-US" sz="4000" dirty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Ming Liu, DI2016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fld id="{62248BF9-8E51-9841-9DAD-226D9E86AA9D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pic>
        <p:nvPicPr>
          <p:cNvPr id="10" name="Picture 9" descr="dark-deca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140" y="1138600"/>
            <a:ext cx="2351877" cy="1261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381" y="969124"/>
            <a:ext cx="369220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“Minimal” Decay: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Dark photon is the lightest in the dark sector;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rgbClr val="008000"/>
                </a:solidFill>
              </a:rPr>
              <a:t>SM final state particles only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roper decay length: L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~ </a:t>
            </a:r>
            <a:r>
              <a:rPr lang="en-US" i="1" dirty="0" smtClean="0">
                <a:solidFill>
                  <a:srgbClr val="FF0000"/>
                </a:solidFill>
              </a:rPr>
              <a:t>O(1m)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85C1-2C30-4848-B2C3-4BF8293216CF}" type="datetime1">
              <a:rPr lang="en-US" smtClean="0"/>
              <a:t>10/5/16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7184" y="4399535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“General” Decay: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Decay into other dark particles,</a:t>
            </a:r>
          </a:p>
          <a:p>
            <a:r>
              <a:rPr lang="en-US" dirty="0"/>
              <a:t>dominant channel if </a:t>
            </a:r>
            <a:r>
              <a:rPr lang="en-US" dirty="0" smtClean="0"/>
              <a:t>allowed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Dark -&gt; </a:t>
            </a:r>
            <a:r>
              <a:rPr lang="en-US" dirty="0" smtClean="0"/>
              <a:t>Dark 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Dark -&gt; SM </a:t>
            </a:r>
            <a:r>
              <a:rPr lang="en-US" dirty="0" smtClean="0"/>
              <a:t>particles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412" y="2400583"/>
            <a:ext cx="3373028" cy="412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66" y="3000449"/>
            <a:ext cx="2449317" cy="834036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15" name="Group 14"/>
          <p:cNvGrpSpPr/>
          <p:nvPr/>
        </p:nvGrpSpPr>
        <p:grpSpPr>
          <a:xfrm>
            <a:off x="3881040" y="3146210"/>
            <a:ext cx="4805760" cy="3008537"/>
            <a:chOff x="3881040" y="3146210"/>
            <a:chExt cx="4805760" cy="3008537"/>
          </a:xfrm>
        </p:grpSpPr>
        <p:grpSp>
          <p:nvGrpSpPr>
            <p:cNvPr id="7" name="Group 6"/>
            <p:cNvGrpSpPr/>
            <p:nvPr/>
          </p:nvGrpSpPr>
          <p:grpSpPr>
            <a:xfrm>
              <a:off x="3881040" y="3146210"/>
              <a:ext cx="4805760" cy="3008537"/>
              <a:chOff x="3881040" y="3299237"/>
              <a:chExt cx="4805760" cy="3008537"/>
            </a:xfrm>
          </p:grpSpPr>
          <p:pic>
            <p:nvPicPr>
              <p:cNvPr id="11" name="Picture 10" descr="darkphoton-branchingratio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81040" y="3299237"/>
                <a:ext cx="4805760" cy="3008537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599382" y="6015381"/>
                <a:ext cx="538955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(</a:t>
                </a:r>
                <a:r>
                  <a:rPr lang="en-US" sz="1200" dirty="0" err="1" smtClean="0"/>
                  <a:t>GeV</a:t>
                </a:r>
                <a:r>
                  <a:rPr lang="en-US" sz="1200" dirty="0" smtClean="0"/>
                  <a:t>)</a:t>
                </a:r>
                <a:endParaRPr lang="en-US" sz="1200" dirty="0"/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5325241" y="4667828"/>
              <a:ext cx="3139800" cy="999000"/>
            </a:xfrm>
            <a:custGeom>
              <a:avLst/>
              <a:gdLst>
                <a:gd name="connsiteX0" fmla="*/ 0 w 3139800"/>
                <a:gd name="connsiteY0" fmla="*/ 999000 h 999000"/>
                <a:gd name="connsiteX1" fmla="*/ 26276 w 3139800"/>
                <a:gd name="connsiteY1" fmla="*/ 701206 h 999000"/>
                <a:gd name="connsiteX2" fmla="*/ 35035 w 3139800"/>
                <a:gd name="connsiteY2" fmla="*/ 438448 h 999000"/>
                <a:gd name="connsiteX3" fmla="*/ 131380 w 3139800"/>
                <a:gd name="connsiteY3" fmla="*/ 228241 h 999000"/>
                <a:gd name="connsiteX4" fmla="*/ 324069 w 3139800"/>
                <a:gd name="connsiteY4" fmla="*/ 44310 h 999000"/>
                <a:gd name="connsiteX5" fmla="*/ 683173 w 3139800"/>
                <a:gd name="connsiteY5" fmla="*/ 517 h 999000"/>
                <a:gd name="connsiteX6" fmla="*/ 1024759 w 3139800"/>
                <a:gd name="connsiteY6" fmla="*/ 61827 h 999000"/>
                <a:gd name="connsiteX7" fmla="*/ 1348828 w 3139800"/>
                <a:gd name="connsiteY7" fmla="*/ 166931 h 999000"/>
                <a:gd name="connsiteX8" fmla="*/ 1602828 w 3139800"/>
                <a:gd name="connsiteY8" fmla="*/ 359620 h 999000"/>
                <a:gd name="connsiteX9" fmla="*/ 1804276 w 3139800"/>
                <a:gd name="connsiteY9" fmla="*/ 526034 h 999000"/>
                <a:gd name="connsiteX10" fmla="*/ 2023242 w 3139800"/>
                <a:gd name="connsiteY10" fmla="*/ 718724 h 999000"/>
                <a:gd name="connsiteX11" fmla="*/ 2215931 w 3139800"/>
                <a:gd name="connsiteY11" fmla="*/ 806310 h 999000"/>
                <a:gd name="connsiteX12" fmla="*/ 2242207 w 3139800"/>
                <a:gd name="connsiteY12" fmla="*/ 823827 h 999000"/>
                <a:gd name="connsiteX13" fmla="*/ 2277242 w 3139800"/>
                <a:gd name="connsiteY13" fmla="*/ 893896 h 999000"/>
                <a:gd name="connsiteX14" fmla="*/ 2303518 w 3139800"/>
                <a:gd name="connsiteY14" fmla="*/ 806310 h 999000"/>
                <a:gd name="connsiteX15" fmla="*/ 2321035 w 3139800"/>
                <a:gd name="connsiteY15" fmla="*/ 753758 h 999000"/>
                <a:gd name="connsiteX16" fmla="*/ 2461173 w 3139800"/>
                <a:gd name="connsiteY16" fmla="*/ 631138 h 999000"/>
                <a:gd name="connsiteX17" fmla="*/ 2627587 w 3139800"/>
                <a:gd name="connsiteY17" fmla="*/ 473482 h 999000"/>
                <a:gd name="connsiteX18" fmla="*/ 2872828 w 3139800"/>
                <a:gd name="connsiteY18" fmla="*/ 272034 h 999000"/>
                <a:gd name="connsiteX19" fmla="*/ 3021725 w 3139800"/>
                <a:gd name="connsiteY19" fmla="*/ 219482 h 999000"/>
                <a:gd name="connsiteX20" fmla="*/ 3091793 w 3139800"/>
                <a:gd name="connsiteY20" fmla="*/ 193206 h 999000"/>
                <a:gd name="connsiteX21" fmla="*/ 3135587 w 3139800"/>
                <a:gd name="connsiteY21" fmla="*/ 254517 h 999000"/>
                <a:gd name="connsiteX22" fmla="*/ 3135587 w 3139800"/>
                <a:gd name="connsiteY22" fmla="*/ 280793 h 99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39800" h="999000">
                  <a:moveTo>
                    <a:pt x="0" y="999000"/>
                  </a:moveTo>
                  <a:cubicBezTo>
                    <a:pt x="10218" y="896815"/>
                    <a:pt x="20437" y="794631"/>
                    <a:pt x="26276" y="701206"/>
                  </a:cubicBezTo>
                  <a:cubicBezTo>
                    <a:pt x="32115" y="607781"/>
                    <a:pt x="17518" y="517275"/>
                    <a:pt x="35035" y="438448"/>
                  </a:cubicBezTo>
                  <a:cubicBezTo>
                    <a:pt x="52552" y="359621"/>
                    <a:pt x="83208" y="293931"/>
                    <a:pt x="131380" y="228241"/>
                  </a:cubicBezTo>
                  <a:cubicBezTo>
                    <a:pt x="179552" y="162551"/>
                    <a:pt x="232104" y="82264"/>
                    <a:pt x="324069" y="44310"/>
                  </a:cubicBezTo>
                  <a:cubicBezTo>
                    <a:pt x="416034" y="6356"/>
                    <a:pt x="566391" y="-2402"/>
                    <a:pt x="683173" y="517"/>
                  </a:cubicBezTo>
                  <a:cubicBezTo>
                    <a:pt x="799955" y="3436"/>
                    <a:pt x="913817" y="34091"/>
                    <a:pt x="1024759" y="61827"/>
                  </a:cubicBezTo>
                  <a:cubicBezTo>
                    <a:pt x="1135701" y="89563"/>
                    <a:pt x="1252483" y="117299"/>
                    <a:pt x="1348828" y="166931"/>
                  </a:cubicBezTo>
                  <a:cubicBezTo>
                    <a:pt x="1445173" y="216563"/>
                    <a:pt x="1526920" y="299770"/>
                    <a:pt x="1602828" y="359620"/>
                  </a:cubicBezTo>
                  <a:cubicBezTo>
                    <a:pt x="1678736" y="419470"/>
                    <a:pt x="1734207" y="466183"/>
                    <a:pt x="1804276" y="526034"/>
                  </a:cubicBezTo>
                  <a:cubicBezTo>
                    <a:pt x="1874345" y="585885"/>
                    <a:pt x="1954633" y="672011"/>
                    <a:pt x="2023242" y="718724"/>
                  </a:cubicBezTo>
                  <a:cubicBezTo>
                    <a:pt x="2091851" y="765437"/>
                    <a:pt x="2179437" y="788793"/>
                    <a:pt x="2215931" y="806310"/>
                  </a:cubicBezTo>
                  <a:cubicBezTo>
                    <a:pt x="2252425" y="823827"/>
                    <a:pt x="2231989" y="809229"/>
                    <a:pt x="2242207" y="823827"/>
                  </a:cubicBezTo>
                  <a:cubicBezTo>
                    <a:pt x="2252425" y="838425"/>
                    <a:pt x="2267024" y="896815"/>
                    <a:pt x="2277242" y="893896"/>
                  </a:cubicBezTo>
                  <a:cubicBezTo>
                    <a:pt x="2287461" y="890976"/>
                    <a:pt x="2296219" y="829666"/>
                    <a:pt x="2303518" y="806310"/>
                  </a:cubicBezTo>
                  <a:cubicBezTo>
                    <a:pt x="2310817" y="782954"/>
                    <a:pt x="2294759" y="782953"/>
                    <a:pt x="2321035" y="753758"/>
                  </a:cubicBezTo>
                  <a:cubicBezTo>
                    <a:pt x="2347311" y="724563"/>
                    <a:pt x="2410081" y="677851"/>
                    <a:pt x="2461173" y="631138"/>
                  </a:cubicBezTo>
                  <a:cubicBezTo>
                    <a:pt x="2512265" y="584425"/>
                    <a:pt x="2558978" y="533333"/>
                    <a:pt x="2627587" y="473482"/>
                  </a:cubicBezTo>
                  <a:cubicBezTo>
                    <a:pt x="2696196" y="413631"/>
                    <a:pt x="2807138" y="314367"/>
                    <a:pt x="2872828" y="272034"/>
                  </a:cubicBezTo>
                  <a:cubicBezTo>
                    <a:pt x="2938518" y="229701"/>
                    <a:pt x="2985231" y="232620"/>
                    <a:pt x="3021725" y="219482"/>
                  </a:cubicBezTo>
                  <a:cubicBezTo>
                    <a:pt x="3058219" y="206344"/>
                    <a:pt x="3072816" y="187367"/>
                    <a:pt x="3091793" y="193206"/>
                  </a:cubicBezTo>
                  <a:cubicBezTo>
                    <a:pt x="3110770" y="199045"/>
                    <a:pt x="3128288" y="239919"/>
                    <a:pt x="3135587" y="254517"/>
                  </a:cubicBezTo>
                  <a:cubicBezTo>
                    <a:pt x="3142886" y="269115"/>
                    <a:pt x="3139236" y="274954"/>
                    <a:pt x="3135587" y="280793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342955" y="2883236"/>
            <a:ext cx="2205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D. Curtin, et al, </a:t>
            </a:r>
            <a:r>
              <a:rPr lang="en-US" sz="1200" dirty="0" err="1" smtClean="0"/>
              <a:t>arXiv</a:t>
            </a:r>
            <a:r>
              <a:rPr lang="en-US" sz="1200" dirty="0" smtClean="0"/>
              <a:t>: 1312.4992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424153" y="3591385"/>
            <a:ext cx="1215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Electron ID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required!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1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93217" y="267890"/>
            <a:ext cx="8902218" cy="52685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800"/>
            </a:lvl1pPr>
          </a:lstStyle>
          <a:p>
            <a:r>
              <a:rPr dirty="0"/>
              <a:t>Two </a:t>
            </a:r>
            <a:r>
              <a:rPr lang="en-US" dirty="0"/>
              <a:t>P</a:t>
            </a:r>
            <a:r>
              <a:rPr lang="en-US" dirty="0" smtClean="0"/>
              <a:t>ossible </a:t>
            </a:r>
            <a:r>
              <a:rPr lang="en-US" dirty="0"/>
              <a:t>C</a:t>
            </a:r>
            <a:r>
              <a:rPr lang="en-US" dirty="0" smtClean="0"/>
              <a:t>onfigurations</a:t>
            </a:r>
            <a:r>
              <a:rPr dirty="0" smtClean="0"/>
              <a:t> </a:t>
            </a:r>
            <a:r>
              <a:rPr dirty="0"/>
              <a:t>and </a:t>
            </a:r>
            <a:r>
              <a:rPr lang="en-US" dirty="0"/>
              <a:t>T</a:t>
            </a:r>
            <a:r>
              <a:rPr lang="en-US" dirty="0" smtClean="0"/>
              <a:t>heir </a:t>
            </a:r>
            <a:r>
              <a:rPr lang="en-US" dirty="0"/>
              <a:t>I</a:t>
            </a:r>
            <a:r>
              <a:rPr dirty="0" smtClean="0"/>
              <a:t>mpacts</a:t>
            </a:r>
            <a:endParaRPr dirty="0"/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8496597" y="6447234"/>
            <a:ext cx="160735" cy="2589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170" name="pasted-image.pd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512" y="1030730"/>
            <a:ext cx="5880430" cy="197913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6102942" y="1058771"/>
            <a:ext cx="3041058" cy="1795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l">
              <a:defRPr sz="2800">
                <a:solidFill>
                  <a:srgbClr val="0433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2000" dirty="0" smtClean="0"/>
              <a:t>Two configurations</a:t>
            </a:r>
            <a:r>
              <a:rPr sz="2000" dirty="0" smtClean="0"/>
              <a:t>:</a:t>
            </a:r>
            <a:endParaRPr sz="2000" dirty="0"/>
          </a:p>
          <a:p>
            <a:pPr algn="l">
              <a:defRPr sz="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sz="1200" dirty="0"/>
          </a:p>
          <a:p>
            <a:pPr algn="l">
              <a:defRPr sz="2800"/>
            </a:pPr>
            <a:r>
              <a:rPr sz="1600" i="1" dirty="0">
                <a:solidFill>
                  <a:srgbClr val="FF2600"/>
                </a:solidFill>
                <a:ea typeface="Gill Sans SemiBold"/>
                <a:cs typeface="Gill Sans SemiBold"/>
                <a:sym typeface="Gill Sans SemiBold"/>
              </a:rPr>
              <a:t>Option </a:t>
            </a:r>
            <a:r>
              <a:rPr lang="en-US" sz="1600" i="1" dirty="0" smtClean="0">
                <a:solidFill>
                  <a:srgbClr val="FF2600"/>
                </a:solidFill>
                <a:ea typeface="Gill Sans SemiBold"/>
                <a:cs typeface="Gill Sans SemiBold"/>
                <a:sym typeface="Gill Sans SemiBold"/>
              </a:rPr>
              <a:t>I</a:t>
            </a:r>
            <a:r>
              <a:rPr sz="1600" dirty="0" smtClean="0">
                <a:solidFill>
                  <a:srgbClr val="FF2600"/>
                </a:solidFill>
                <a:ea typeface="Gill Sans SemiBold"/>
                <a:cs typeface="Gill Sans SemiBold"/>
                <a:sym typeface="Gill Sans SemiBold"/>
              </a:rPr>
              <a:t>:</a:t>
            </a:r>
            <a:r>
              <a:rPr sz="1600" dirty="0" smtClean="0"/>
              <a:t> </a:t>
            </a:r>
            <a:r>
              <a:rPr sz="1600" dirty="0"/>
              <a:t>use EMCal to </a:t>
            </a:r>
          </a:p>
          <a:p>
            <a:pPr algn="l">
              <a:defRPr sz="2800"/>
            </a:pPr>
            <a:r>
              <a:rPr sz="1600" dirty="0"/>
              <a:t>replace the absorber</a:t>
            </a:r>
          </a:p>
          <a:p>
            <a:pPr algn="l">
              <a:defRPr sz="2800"/>
            </a:pPr>
            <a:r>
              <a:rPr sz="1600" i="1" dirty="0">
                <a:solidFill>
                  <a:srgbClr val="FF2600"/>
                </a:solidFill>
                <a:ea typeface="Gill Sans SemiBold"/>
                <a:cs typeface="Gill Sans SemiBold"/>
                <a:sym typeface="Gill Sans SemiBold"/>
              </a:rPr>
              <a:t>Option II</a:t>
            </a:r>
            <a:r>
              <a:rPr sz="1600" dirty="0">
                <a:solidFill>
                  <a:srgbClr val="FF2600"/>
                </a:solidFill>
                <a:ea typeface="Gill Sans SemiBold"/>
                <a:cs typeface="Gill Sans SemiBold"/>
                <a:sym typeface="Gill Sans SemiBold"/>
              </a:rPr>
              <a:t>:</a:t>
            </a:r>
            <a:r>
              <a:rPr sz="1600" dirty="0"/>
              <a:t> insert EMCal between H3 and absorber (will need to slightly adjust station-3 position)</a:t>
            </a:r>
          </a:p>
        </p:txBody>
      </p:sp>
      <p:sp>
        <p:nvSpPr>
          <p:cNvPr id="172" name="Shape 172"/>
          <p:cNvSpPr/>
          <p:nvPr/>
        </p:nvSpPr>
        <p:spPr>
          <a:xfrm>
            <a:off x="4898352" y="872877"/>
            <a:ext cx="328585" cy="2294838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4894081" y="3852914"/>
            <a:ext cx="4101354" cy="2134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l">
              <a:defRPr sz="3000">
                <a:solidFill>
                  <a:srgbClr val="0433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000" dirty="0"/>
              <a:t>Potential impacts on our primary physics goal:</a:t>
            </a:r>
          </a:p>
          <a:p>
            <a:pPr algn="l">
              <a:defRPr sz="600">
                <a:solidFill>
                  <a:srgbClr val="0433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sz="1400" dirty="0"/>
          </a:p>
          <a:p>
            <a:pPr marL="223234" indent="-223234">
              <a:buSzPct val="100000"/>
              <a:buChar char="•"/>
              <a:defRPr sz="2800"/>
            </a:pPr>
            <a:r>
              <a:rPr lang="en-US" sz="1600" dirty="0" err="1"/>
              <a:t>M</a:t>
            </a:r>
            <a:r>
              <a:rPr sz="1600" dirty="0" err="1" smtClean="0"/>
              <a:t>uon</a:t>
            </a:r>
            <a:r>
              <a:rPr sz="1600" dirty="0" smtClean="0"/>
              <a:t> </a:t>
            </a:r>
            <a:r>
              <a:rPr sz="1600" dirty="0"/>
              <a:t>identification </a:t>
            </a:r>
            <a:r>
              <a:rPr sz="1600" dirty="0" smtClean="0"/>
              <a:t>power</a:t>
            </a:r>
            <a:endParaRPr sz="1600" dirty="0"/>
          </a:p>
          <a:p>
            <a:pPr marL="223234" indent="-223234">
              <a:buSzPct val="100000"/>
              <a:buChar char="•"/>
              <a:defRPr sz="2800"/>
            </a:pPr>
            <a:r>
              <a:rPr lang="en-US" sz="1600" dirty="0"/>
              <a:t>A</a:t>
            </a:r>
            <a:r>
              <a:rPr sz="1600" dirty="0" smtClean="0"/>
              <a:t>cceptance</a:t>
            </a:r>
            <a:r>
              <a:rPr sz="1600" dirty="0"/>
              <a:t>? (</a:t>
            </a:r>
            <a:r>
              <a:rPr sz="1600" i="1" dirty="0"/>
              <a:t>MC shows no impact</a:t>
            </a:r>
            <a:r>
              <a:rPr sz="1600" dirty="0"/>
              <a:t>)</a:t>
            </a:r>
          </a:p>
          <a:p>
            <a:pPr marL="223234" indent="-223234">
              <a:buSzPct val="100000"/>
              <a:buChar char="•"/>
              <a:defRPr sz="2800"/>
            </a:pPr>
            <a:r>
              <a:rPr lang="en-US" sz="1600" dirty="0"/>
              <a:t>O</a:t>
            </a:r>
            <a:r>
              <a:rPr sz="1600" dirty="0" smtClean="0"/>
              <a:t>ccupancy </a:t>
            </a:r>
            <a:r>
              <a:rPr sz="1600" dirty="0"/>
              <a:t>in station-4 and thus our raw trigger </a:t>
            </a:r>
            <a:r>
              <a:rPr sz="1600" dirty="0" smtClean="0"/>
              <a:t>rate</a:t>
            </a:r>
            <a:endParaRPr sz="1600" dirty="0"/>
          </a:p>
          <a:p>
            <a:pPr marL="223234" indent="-223234">
              <a:buSzPct val="100000"/>
              <a:buChar char="•"/>
              <a:defRPr sz="2800"/>
            </a:pPr>
            <a:r>
              <a:rPr lang="en-US" sz="1600" dirty="0"/>
              <a:t>D</a:t>
            </a:r>
            <a:r>
              <a:rPr sz="1600" dirty="0" smtClean="0"/>
              <a:t>ata </a:t>
            </a:r>
            <a:r>
              <a:rPr sz="1600" dirty="0"/>
              <a:t>volume and DAQ deadtime?</a:t>
            </a:r>
          </a:p>
        </p:txBody>
      </p:sp>
      <p:sp>
        <p:nvSpPr>
          <p:cNvPr id="174" name="Shape 174"/>
          <p:cNvSpPr/>
          <p:nvPr/>
        </p:nvSpPr>
        <p:spPr>
          <a:xfrm>
            <a:off x="93217" y="3909922"/>
            <a:ext cx="4334587" cy="222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l">
              <a:defRPr sz="3000">
                <a:solidFill>
                  <a:srgbClr val="0433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000" dirty="0">
                <a:solidFill>
                  <a:srgbClr val="FF0000"/>
                </a:solidFill>
              </a:rPr>
              <a:t>Test MC samples (for each scenario):</a:t>
            </a:r>
          </a:p>
          <a:p>
            <a:pPr marL="223234" indent="-223234">
              <a:buSzPct val="100000"/>
              <a:buChar char="•"/>
              <a:defRPr sz="2800"/>
            </a:pPr>
            <a:r>
              <a:rPr sz="2000" dirty="0"/>
              <a:t>500k single 𝛑/μ/e tracks with 5 GeV &lt; </a:t>
            </a:r>
            <a:r>
              <a:rPr sz="2000" i="1" dirty="0"/>
              <a:t>P</a:t>
            </a:r>
            <a:r>
              <a:rPr sz="2000" dirty="0"/>
              <a:t> &lt; 115 GeV</a:t>
            </a:r>
          </a:p>
          <a:p>
            <a:pPr marL="223234" indent="-223234">
              <a:buSzPct val="100000"/>
              <a:buChar char="•"/>
              <a:defRPr sz="2800"/>
            </a:pPr>
            <a:r>
              <a:rPr sz="2000" dirty="0"/>
              <a:t>1M high mass (M &gt; 4 GeV) target DY pairs</a:t>
            </a:r>
          </a:p>
          <a:p>
            <a:pPr marL="223234" indent="-223234">
              <a:buSzPct val="100000"/>
              <a:buChar char="•"/>
              <a:defRPr sz="2800"/>
            </a:pPr>
            <a:r>
              <a:rPr sz="2000" dirty="0"/>
              <a:t>2E10 inclusive pp collisions </a:t>
            </a:r>
            <a:r>
              <a:rPr sz="2000" dirty="0" smtClean="0"/>
              <a:t>(</a:t>
            </a:r>
            <a:r>
              <a:rPr lang="en-US" sz="2000" dirty="0" smtClean="0"/>
              <a:t>see, </a:t>
            </a:r>
            <a:r>
              <a:rPr sz="2000" i="1" dirty="0" smtClean="0"/>
              <a:t>MC </a:t>
            </a:r>
            <a:r>
              <a:rPr sz="2000" i="1" dirty="0"/>
              <a:t>simulation talk by David K.</a:t>
            </a:r>
            <a:r>
              <a:rPr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75517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143553" y="267890"/>
            <a:ext cx="8967321" cy="52685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900"/>
            </a:pPr>
            <a:r>
              <a:rPr i="1" dirty="0">
                <a:latin typeface="Gill Sans SemiBold"/>
                <a:ea typeface="Gill Sans SemiBold"/>
                <a:cs typeface="Gill Sans SemiBold"/>
                <a:sym typeface="Gill Sans SemiBold"/>
              </a:rPr>
              <a:t>μ/𝛑 separation:</a:t>
            </a:r>
            <a:r>
              <a:rPr dirty="0">
                <a:latin typeface="Gill Sans SemiBold"/>
                <a:ea typeface="Gill Sans SemiBold"/>
                <a:cs typeface="Gill Sans SemiBold"/>
                <a:sym typeface="Gill Sans SemiBold"/>
              </a:rPr>
              <a:t> case 1 vs. case 2 vs. original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8496597" y="6447234"/>
            <a:ext cx="160735" cy="2589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178" name="pasted-ima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126" y="1412388"/>
            <a:ext cx="2806520" cy="1975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554" y="1412388"/>
            <a:ext cx="2824893" cy="1975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79" y="1404914"/>
            <a:ext cx="2902196" cy="199007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1236405" y="1100862"/>
            <a:ext cx="1080821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4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Orignal</a:t>
            </a:r>
          </a:p>
        </p:txBody>
      </p:sp>
      <p:sp>
        <p:nvSpPr>
          <p:cNvPr id="182" name="Shape 182"/>
          <p:cNvSpPr/>
          <p:nvPr/>
        </p:nvSpPr>
        <p:spPr>
          <a:xfrm>
            <a:off x="4217464" y="1100862"/>
            <a:ext cx="975023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4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Case 1</a:t>
            </a:r>
          </a:p>
        </p:txBody>
      </p:sp>
      <p:sp>
        <p:nvSpPr>
          <p:cNvPr id="183" name="Shape 183"/>
          <p:cNvSpPr/>
          <p:nvPr/>
        </p:nvSpPr>
        <p:spPr>
          <a:xfrm>
            <a:off x="7113848" y="1100862"/>
            <a:ext cx="975023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4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Case 2</a:t>
            </a:r>
          </a:p>
        </p:txBody>
      </p:sp>
      <p:sp>
        <p:nvSpPr>
          <p:cNvPr id="184" name="Shape 184"/>
          <p:cNvSpPr/>
          <p:nvPr/>
        </p:nvSpPr>
        <p:spPr>
          <a:xfrm>
            <a:off x="488249" y="1595984"/>
            <a:ext cx="1862736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000">
                <a:solidFill>
                  <a:srgbClr val="0433FF"/>
                </a:solidFill>
              </a:defRPr>
            </a:lvl1pPr>
          </a:lstStyle>
          <a:p>
            <a:r>
              <a:t>μ survival chance</a:t>
            </a:r>
          </a:p>
        </p:txBody>
      </p:sp>
      <p:sp>
        <p:nvSpPr>
          <p:cNvPr id="185" name="Shape 185"/>
          <p:cNvSpPr/>
          <p:nvPr/>
        </p:nvSpPr>
        <p:spPr>
          <a:xfrm>
            <a:off x="487844" y="2727334"/>
            <a:ext cx="1889912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000">
                <a:solidFill>
                  <a:srgbClr val="FF2600"/>
                </a:solidFill>
              </a:defRPr>
            </a:lvl1pPr>
          </a:lstStyle>
          <a:p>
            <a:r>
              <a:t>𝛑 survival chance</a:t>
            </a:r>
          </a:p>
        </p:txBody>
      </p:sp>
      <p:sp>
        <p:nvSpPr>
          <p:cNvPr id="186" name="Shape 186"/>
          <p:cNvSpPr/>
          <p:nvPr/>
        </p:nvSpPr>
        <p:spPr>
          <a:xfrm>
            <a:off x="360325" y="3429537"/>
            <a:ext cx="8423350" cy="2657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marL="223234" indent="-223234">
              <a:buSzPct val="100000"/>
              <a:buChar char="•"/>
              <a:defRPr sz="3600"/>
            </a:pPr>
            <a:r>
              <a:rPr sz="2800" dirty="0"/>
              <a:t>For μ survival chance (or μ-ID efficiency), all 3 cases are very close to 100%</a:t>
            </a:r>
          </a:p>
          <a:p>
            <a:pPr marL="223234" indent="-223234">
              <a:buSzPct val="100000"/>
              <a:buChar char="•"/>
              <a:defRPr sz="3600"/>
            </a:pPr>
            <a:r>
              <a:rPr sz="2800" dirty="0"/>
              <a:t>For 𝛑 survival change (or 𝛑 contamination):</a:t>
            </a:r>
          </a:p>
          <a:p>
            <a:pPr marL="464327" lvl="1" indent="-223234">
              <a:buSzPct val="100000"/>
              <a:buChar char="-"/>
              <a:defRPr sz="3600"/>
            </a:pPr>
            <a:r>
              <a:rPr sz="2800" dirty="0"/>
              <a:t>original design is around 0.5%</a:t>
            </a:r>
          </a:p>
          <a:p>
            <a:pPr marL="464327" lvl="1" indent="-223234">
              <a:buSzPct val="100000"/>
              <a:buChar char="-"/>
              <a:defRPr sz="3600"/>
            </a:pPr>
            <a:r>
              <a:rPr sz="2800" dirty="0"/>
              <a:t>case 1 is around 10%</a:t>
            </a:r>
          </a:p>
          <a:p>
            <a:pPr marL="464327" lvl="1" indent="-223234">
              <a:buSzPct val="100000"/>
              <a:buChar char="-"/>
              <a:defRPr sz="3600"/>
            </a:pPr>
            <a:r>
              <a:rPr sz="2800" dirty="0"/>
              <a:t>case 2 is around 0.1%</a:t>
            </a:r>
          </a:p>
        </p:txBody>
      </p:sp>
      <p:sp>
        <p:nvSpPr>
          <p:cNvPr id="187" name="Shape 187"/>
          <p:cNvSpPr/>
          <p:nvPr/>
        </p:nvSpPr>
        <p:spPr>
          <a:xfrm>
            <a:off x="1623559" y="6033899"/>
            <a:ext cx="6096949" cy="672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900" i="1">
                <a:solidFill>
                  <a:srgbClr val="FF26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>
              <a:defRPr i="0">
                <a:latin typeface="+mn-lt"/>
                <a:ea typeface="+mn-ea"/>
                <a:cs typeface="+mn-cs"/>
                <a:sym typeface="Gill Sans"/>
              </a:defRPr>
            </a:pPr>
            <a:r>
              <a:rPr i="1" dirty="0">
                <a:latin typeface="Gill Sans SemiBold"/>
                <a:ea typeface="Gill Sans SemiBold"/>
                <a:cs typeface="Gill Sans SemiBold"/>
                <a:sym typeface="Gill Sans SemiBold"/>
              </a:rPr>
              <a:t>μ identification favors case 2</a:t>
            </a:r>
          </a:p>
        </p:txBody>
      </p:sp>
    </p:spTree>
    <p:extLst>
      <p:ext uri="{BB962C8B-B14F-4D97-AF65-F5344CB8AC3E}">
        <p14:creationId xmlns:p14="http://schemas.microsoft.com/office/powerpoint/2010/main" val="6733846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8352"/>
          </a:xfrm>
        </p:spPr>
        <p:txBody>
          <a:bodyPr>
            <a:normAutofit/>
          </a:bodyPr>
          <a:lstStyle/>
          <a:p>
            <a:r>
              <a:rPr lang="en-US" dirty="0" smtClean="0"/>
              <a:t>Displaced Dark Photon Trigger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E658-230E-104B-9C21-09AC3A9D7D0A}" type="datetime1">
              <a:rPr lang="en-US" smtClean="0"/>
              <a:t>10/5/16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8952" y="1481540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 (LVL1)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8952" y="2527567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Q2 (LVL1)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8951" y="3503502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Q3 (LVL1)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0710" y="4561744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Q4 (LVL1)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33226" y="2233609"/>
            <a:ext cx="1729021" cy="23281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LVL2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vtxZ</a:t>
            </a:r>
            <a:r>
              <a:rPr lang="en-US" dirty="0" smtClean="0"/>
              <a:t> matching)</a:t>
            </a:r>
            <a:endParaRPr lang="en-US" dirty="0"/>
          </a:p>
        </p:txBody>
      </p:sp>
      <p:cxnSp>
        <p:nvCxnSpPr>
          <p:cNvPr id="13" name="Elbow Connector 12"/>
          <p:cNvCxnSpPr>
            <a:stCxn id="6" idx="3"/>
          </p:cNvCxnSpPr>
          <p:nvPr/>
        </p:nvCxnSpPr>
        <p:spPr>
          <a:xfrm>
            <a:off x="2081322" y="1781375"/>
            <a:ext cx="1151904" cy="61730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</p:cNvCxnSpPr>
          <p:nvPr/>
        </p:nvCxnSpPr>
        <p:spPr>
          <a:xfrm>
            <a:off x="2081322" y="2827402"/>
            <a:ext cx="1151904" cy="6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</p:cNvCxnSpPr>
          <p:nvPr/>
        </p:nvCxnSpPr>
        <p:spPr>
          <a:xfrm flipV="1">
            <a:off x="2081321" y="3797915"/>
            <a:ext cx="1151905" cy="5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0" idx="3"/>
          </p:cNvCxnSpPr>
          <p:nvPr/>
        </p:nvCxnSpPr>
        <p:spPr>
          <a:xfrm flipV="1">
            <a:off x="2093080" y="4327036"/>
            <a:ext cx="1140146" cy="53454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80926" y="4862307"/>
            <a:ext cx="3089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x 16-bit from 4 V1495 boards</a:t>
            </a:r>
            <a:endParaRPr lang="en-US" dirty="0"/>
          </a:p>
          <a:p>
            <a:r>
              <a:rPr lang="en-US" dirty="0" smtClean="0"/>
              <a:t>(2 x 32LVDS cables)</a:t>
            </a:r>
            <a:endParaRPr lang="en-US" dirty="0"/>
          </a:p>
        </p:txBody>
      </p:sp>
      <p:cxnSp>
        <p:nvCxnSpPr>
          <p:cNvPr id="27" name="Elbow Connector 26"/>
          <p:cNvCxnSpPr>
            <a:endCxn id="6" idx="1"/>
          </p:cNvCxnSpPr>
          <p:nvPr/>
        </p:nvCxnSpPr>
        <p:spPr>
          <a:xfrm>
            <a:off x="211660" y="1140550"/>
            <a:ext cx="717292" cy="64082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2788" y="5798145"/>
            <a:ext cx="828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Q1: </a:t>
            </a:r>
            <a:r>
              <a:rPr lang="en-US" dirty="0" smtClean="0"/>
              <a:t>80</a:t>
            </a:r>
            <a:r>
              <a:rPr lang="en-US" dirty="0" smtClean="0"/>
              <a:t>(</a:t>
            </a:r>
            <a:r>
              <a:rPr lang="en-US" dirty="0" smtClean="0"/>
              <a:t>ST1’) + </a:t>
            </a:r>
            <a:r>
              <a:rPr lang="en-US" dirty="0"/>
              <a:t>5</a:t>
            </a:r>
            <a:r>
              <a:rPr lang="en-US" dirty="0" smtClean="0"/>
              <a:t>0</a:t>
            </a:r>
            <a:r>
              <a:rPr lang="en-US" dirty="0" smtClean="0"/>
              <a:t> </a:t>
            </a:r>
            <a:r>
              <a:rPr lang="en-US" dirty="0" smtClean="0"/>
              <a:t>(ST2’) + 2x8(ST4-Y1/2) = </a:t>
            </a:r>
            <a:r>
              <a:rPr lang="en-US" dirty="0" smtClean="0"/>
              <a:t>146, </a:t>
            </a:r>
            <a:r>
              <a:rPr lang="en-US" dirty="0" smtClean="0"/>
              <a:t>FANOUT ST4 Hodo (or </a:t>
            </a:r>
            <a:r>
              <a:rPr lang="en-US" dirty="0" err="1" smtClean="0"/>
              <a:t>EMCal</a:t>
            </a:r>
            <a:r>
              <a:rPr lang="en-US" dirty="0" smtClean="0"/>
              <a:t> Cluster)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30" name="Elbow Connector 29"/>
          <p:cNvCxnSpPr/>
          <p:nvPr/>
        </p:nvCxnSpPr>
        <p:spPr>
          <a:xfrm rot="5400000" flipH="1" flipV="1">
            <a:off x="103816" y="4969425"/>
            <a:ext cx="944741" cy="7290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Up Arrow 31"/>
          <p:cNvSpPr/>
          <p:nvPr/>
        </p:nvSpPr>
        <p:spPr>
          <a:xfrm>
            <a:off x="1364030" y="1140550"/>
            <a:ext cx="199901" cy="34099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57200" y="688910"/>
            <a:ext cx="185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DAQ/Data stream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279243" y="2527567"/>
            <a:ext cx="1928456" cy="1704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TS</a:t>
            </a:r>
          </a:p>
          <a:p>
            <a:pPr algn="ctr"/>
            <a:r>
              <a:rPr lang="en-US" dirty="0" smtClean="0"/>
              <a:t>(12 inputs total)</a:t>
            </a:r>
          </a:p>
          <a:p>
            <a:pPr algn="ctr"/>
            <a:r>
              <a:rPr lang="en-US" dirty="0" smtClean="0"/>
              <a:t>(1-free bit available)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985765" y="3292310"/>
            <a:ext cx="1234683" cy="11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37638" y="3585725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DP Trigger</a:t>
            </a:r>
          </a:p>
          <a:p>
            <a:r>
              <a:rPr lang="en-US" dirty="0" smtClean="0"/>
              <a:t>1-bit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4" idx="0"/>
          </p:cNvCxnSpPr>
          <p:nvPr/>
        </p:nvCxnSpPr>
        <p:spPr>
          <a:xfrm flipV="1">
            <a:off x="7243471" y="1646155"/>
            <a:ext cx="11759" cy="881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25684" y="1646155"/>
            <a:ext cx="132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 Trigger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18107" y="1269891"/>
            <a:ext cx="352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LVDS cable 2x16ch bundle available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0712" y="5161986"/>
            <a:ext cx="78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V1495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3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15449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70357" y="356106"/>
            <a:ext cx="4773644" cy="127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</a:rPr>
              <a:t>LOI submitted to </a:t>
            </a:r>
            <a:r>
              <a:rPr lang="en-US" sz="3600" dirty="0" err="1" smtClean="0">
                <a:solidFill>
                  <a:srgbClr val="FF0000"/>
                </a:solidFill>
              </a:rPr>
              <a:t>Fermilab</a:t>
            </a:r>
            <a:r>
              <a:rPr lang="en-US" sz="3600" dirty="0" smtClean="0">
                <a:solidFill>
                  <a:srgbClr val="FF0000"/>
                </a:solidFill>
              </a:rPr>
              <a:t> PAC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May </a:t>
            </a:r>
            <a:r>
              <a:rPr lang="en-US" sz="3600" dirty="0" smtClean="0">
                <a:solidFill>
                  <a:srgbClr val="FF0000"/>
                </a:solidFill>
              </a:rPr>
              <a:t>20, 2015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A joint experimental and theoretical collaboration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(most E906/E1039 + new members, ~60)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3528" y="1495698"/>
            <a:ext cx="2940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---------------------------------------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E0A1-3302-5444-8985-01BB848A07EB}" type="datetime1">
              <a:rPr lang="en-US" smtClean="0"/>
              <a:t>10/5/16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1ADB-F2B4-B440-90F7-EFE6CCCD4892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2774" y="192784"/>
            <a:ext cx="44904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2774" y="361083"/>
            <a:ext cx="42637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56477" y="2098248"/>
            <a:ext cx="4687524" cy="40934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Phase-I: (parasitic runs)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Addition of a new displaced </a:t>
            </a:r>
            <a:r>
              <a:rPr lang="en-US" sz="1600" dirty="0" err="1" smtClean="0"/>
              <a:t>dimuon</a:t>
            </a:r>
            <a:r>
              <a:rPr lang="en-US" sz="1600" dirty="0" smtClean="0"/>
              <a:t> trigger to tag long-lived downstream decayed dark photons (dark Higgs).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Parasitic data taking with E1039 in 2017-2019; 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 short dedicated run (up to ~1 month) if needed.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POT 1.44x10</a:t>
            </a:r>
            <a:r>
              <a:rPr lang="en-US" sz="1600" baseline="30000" dirty="0" smtClean="0"/>
              <a:t>18</a:t>
            </a:r>
            <a:r>
              <a:rPr lang="en-US" sz="1600" dirty="0" smtClean="0"/>
              <a:t>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Phase-II: (upgrade)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Dedicated runs later with </a:t>
            </a:r>
            <a:r>
              <a:rPr lang="en-US" sz="1600" dirty="0" err="1" smtClean="0"/>
              <a:t>EMCal</a:t>
            </a:r>
            <a:r>
              <a:rPr lang="en-US" sz="1600" dirty="0" smtClean="0"/>
              <a:t>/</a:t>
            </a:r>
            <a:r>
              <a:rPr lang="en-US" sz="1600" dirty="0" err="1" smtClean="0"/>
              <a:t>HCal</a:t>
            </a:r>
            <a:r>
              <a:rPr lang="en-US" sz="1600" dirty="0" smtClean="0"/>
              <a:t>  upgrades,  e</a:t>
            </a:r>
            <a:r>
              <a:rPr lang="en-US" sz="1600" baseline="30000" dirty="0" smtClean="0"/>
              <a:t>+/-</a:t>
            </a:r>
            <a:r>
              <a:rPr lang="en-US" sz="1600" dirty="0" smtClean="0"/>
              <a:t> and h</a:t>
            </a:r>
            <a:r>
              <a:rPr lang="en-US" sz="1600" baseline="30000" dirty="0" smtClean="0"/>
              <a:t>+/-</a:t>
            </a:r>
            <a:r>
              <a:rPr lang="en-US" sz="1600" dirty="0" smtClean="0"/>
              <a:t> capabilities.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Cover the full parameter phase space allowed by beam energy and luminosity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POT: &gt;&gt; 1.4x10</a:t>
            </a:r>
            <a:r>
              <a:rPr lang="en-US" sz="1600" baseline="30000" dirty="0" smtClean="0"/>
              <a:t>18</a:t>
            </a:r>
            <a:r>
              <a:rPr lang="en-US" sz="1600" dirty="0" smtClean="0"/>
              <a:t>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400" i="1" dirty="0" smtClean="0">
                <a:solidFill>
                  <a:srgbClr val="0000FF"/>
                </a:solidFill>
              </a:rPr>
              <a:t>Phase-II request will be presented to PAC at a later time.  </a:t>
            </a:r>
            <a:endParaRPr lang="en-US" sz="1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4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0DF9-0FC6-0D42-80E1-152FA5C69780}" type="datetime1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1ADB-F2B4-B440-90F7-EFE6CCCD4892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36332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02634" y="499658"/>
            <a:ext cx="3760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eart-full endorsement 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rom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Fermilab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Director and PAC 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July 15, 2015!   </a:t>
            </a:r>
          </a:p>
          <a:p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New experiment!    E-1067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961720" y="4101110"/>
            <a:ext cx="1153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0779" y="4253510"/>
            <a:ext cx="42297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0779" y="4404971"/>
            <a:ext cx="4311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93553" y="3578689"/>
            <a:ext cx="28090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0779" y="3731089"/>
            <a:ext cx="42297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6765" y="3847599"/>
            <a:ext cx="18167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0779" y="4938900"/>
            <a:ext cx="42297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58479" y="2668460"/>
            <a:ext cx="3175736" cy="31700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LANL LDRD support: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- FY16-17-18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- $1M to implement 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the trigger/DAQ upgrade and theory development</a:t>
            </a:r>
          </a:p>
          <a:p>
            <a:endParaRPr lang="en-US" sz="2000" i="1" dirty="0">
              <a:solidFill>
                <a:srgbClr val="FF0000"/>
              </a:solidFill>
            </a:endParaRPr>
          </a:p>
          <a:p>
            <a:r>
              <a:rPr lang="en-US" sz="2000" i="1" dirty="0" smtClean="0">
                <a:solidFill>
                  <a:srgbClr val="FF0000"/>
                </a:solidFill>
              </a:rPr>
              <a:t>Goals:</a:t>
            </a:r>
          </a:p>
          <a:p>
            <a:pPr marL="342900" indent="-342900">
              <a:buFontTx/>
              <a:buChar char="-"/>
            </a:pPr>
            <a:r>
              <a:rPr lang="en-US" sz="2000" i="1" dirty="0" smtClean="0">
                <a:solidFill>
                  <a:srgbClr val="FF0000"/>
                </a:solidFill>
              </a:rPr>
              <a:t>Trigger installed, 2017</a:t>
            </a:r>
          </a:p>
          <a:p>
            <a:pPr marL="342900" indent="-342900">
              <a:buFontTx/>
              <a:buChar char="-"/>
            </a:pPr>
            <a:r>
              <a:rPr lang="en-US" sz="2000" i="1" dirty="0" smtClean="0">
                <a:solidFill>
                  <a:srgbClr val="FF0000"/>
                </a:solidFill>
              </a:rPr>
              <a:t>Physics run, 2017-18</a:t>
            </a:r>
          </a:p>
          <a:p>
            <a:pPr marL="342900" indent="-342900">
              <a:buFontTx/>
              <a:buChar char="-"/>
            </a:pPr>
            <a:r>
              <a:rPr lang="en-US" sz="2000" i="1" dirty="0" smtClean="0">
                <a:solidFill>
                  <a:srgbClr val="FF0000"/>
                </a:solidFill>
              </a:rPr>
              <a:t>Preliminary results 2018! 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1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93"/>
            <a:ext cx="8229600" cy="11430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002"/>
            <a:ext cx="8229600" cy="5256348"/>
          </a:xfrm>
        </p:spPr>
        <p:txBody>
          <a:bodyPr>
            <a:normAutofit/>
          </a:bodyPr>
          <a:lstStyle/>
          <a:p>
            <a:r>
              <a:rPr lang="en-US" dirty="0" smtClean="0"/>
              <a:t>Physics of dark sectors</a:t>
            </a:r>
          </a:p>
          <a:p>
            <a:pPr lvl="1"/>
            <a:r>
              <a:rPr lang="en-US" dirty="0" smtClean="0"/>
              <a:t>Mass: MeV ~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Detector upgrade </a:t>
            </a:r>
          </a:p>
          <a:p>
            <a:pPr lvl="1"/>
            <a:r>
              <a:rPr lang="en-US" dirty="0" smtClean="0"/>
              <a:t>Displaced </a:t>
            </a:r>
            <a:r>
              <a:rPr lang="en-US" dirty="0" err="1" smtClean="0"/>
              <a:t>dimuon</a:t>
            </a:r>
            <a:r>
              <a:rPr lang="en-US" dirty="0" smtClean="0"/>
              <a:t> trigger </a:t>
            </a:r>
          </a:p>
          <a:p>
            <a:pPr lvl="1"/>
            <a:r>
              <a:rPr lang="en-US" dirty="0" smtClean="0"/>
              <a:t>DAQ improvement</a:t>
            </a:r>
          </a:p>
          <a:p>
            <a:r>
              <a:rPr lang="en-US" dirty="0" smtClean="0"/>
              <a:t>New opportunity</a:t>
            </a:r>
          </a:p>
          <a:p>
            <a:pPr lvl="1"/>
            <a:r>
              <a:rPr lang="en-US" dirty="0" err="1" smtClean="0"/>
              <a:t>EMCal</a:t>
            </a:r>
            <a:r>
              <a:rPr lang="en-US" dirty="0" smtClean="0"/>
              <a:t> from PHENIX, available this fall</a:t>
            </a:r>
          </a:p>
          <a:p>
            <a:pPr lvl="1"/>
            <a:r>
              <a:rPr lang="en-US" dirty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lectron/hadron ID</a:t>
            </a:r>
            <a:r>
              <a:rPr lang="en-US" dirty="0">
                <a:sym typeface="Wingdings"/>
              </a:rPr>
              <a:t> </a:t>
            </a:r>
            <a:endParaRPr lang="en-US" dirty="0" smtClean="0">
              <a:sym typeface="Wingdings"/>
            </a:endParaRPr>
          </a:p>
          <a:p>
            <a:r>
              <a:rPr lang="en-US" dirty="0" smtClean="0"/>
              <a:t>Schedules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0592-AD00-5443-AFED-AAD02D773E7D}" type="datetime1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Ming Liu, DI2016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4148-5432-DC4B-974C-5D44F9EAB2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4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173" y="105305"/>
            <a:ext cx="8925523" cy="12634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Dark Photons and Dark Higgs Productions </a:t>
            </a:r>
            <a:br>
              <a:rPr lang="en-US" sz="3600" dirty="0" smtClean="0"/>
            </a:br>
            <a:r>
              <a:rPr lang="en-US" sz="3600" dirty="0" smtClean="0"/>
              <a:t>in </a:t>
            </a:r>
            <a:r>
              <a:rPr lang="en-US" sz="3600" dirty="0" err="1" smtClean="0"/>
              <a:t>p+</a:t>
            </a:r>
            <a:r>
              <a:rPr lang="en-US" sz="3600" dirty="0" err="1" smtClean="0"/>
              <a:t>Fe</a:t>
            </a:r>
            <a:r>
              <a:rPr lang="en-US" sz="3600" dirty="0" smtClean="0"/>
              <a:t>/</a:t>
            </a:r>
            <a:r>
              <a:rPr lang="en-US" sz="3600" dirty="0" err="1" smtClean="0"/>
              <a:t>BeamDump</a:t>
            </a:r>
            <a:r>
              <a:rPr lang="en-US" sz="3600" dirty="0" smtClean="0"/>
              <a:t> </a:t>
            </a:r>
            <a:r>
              <a:rPr lang="en-US" sz="3600" dirty="0" smtClean="0"/>
              <a:t>at </a:t>
            </a:r>
            <a:r>
              <a:rPr lang="en-US" sz="3600" dirty="0" err="1" smtClean="0"/>
              <a:t>Fermilab</a:t>
            </a:r>
            <a:endParaRPr lang="en-US" sz="3600" dirty="0"/>
          </a:p>
        </p:txBody>
      </p:sp>
      <p:pic>
        <p:nvPicPr>
          <p:cNvPr id="7" name="Picture 6" descr="dark-produ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07" y="4042722"/>
            <a:ext cx="3721954" cy="20284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749" y="2829983"/>
            <a:ext cx="2516768" cy="71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ark_Higgs_produc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46" y="3895961"/>
            <a:ext cx="3422966" cy="231283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1023" y="2829983"/>
            <a:ext cx="2616820" cy="56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80352" y="1897705"/>
            <a:ext cx="257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Photon portal: “vector” 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6811" y="1897705"/>
            <a:ext cx="229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Higgs portal: “scalar” </a:t>
            </a:r>
            <a:endParaRPr lang="en-US" b="1" i="1" dirty="0">
              <a:solidFill>
                <a:srgbClr val="0000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451638" y="2358691"/>
            <a:ext cx="13955" cy="3986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C391-A7A3-7F40-99E0-44041EE21691}" type="datetime1">
              <a:rPr lang="en-US" smtClean="0"/>
              <a:t>10/5/16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BDC6-1473-FF42-AF46-688D66A8C0AC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26034" y="3842667"/>
            <a:ext cx="1381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/>
              <a:t>θ</a:t>
            </a:r>
            <a:r>
              <a:rPr lang="en-US" sz="2000" i="1" dirty="0"/>
              <a:t> = μ v/m</a:t>
            </a:r>
            <a:r>
              <a:rPr lang="en-US" sz="2000" i="1" baseline="-25000" dirty="0"/>
              <a:t>h</a:t>
            </a:r>
            <a:r>
              <a:rPr lang="en-US" sz="2000" i="1" baseline="30000" dirty="0"/>
              <a:t>2</a:t>
            </a:r>
            <a:r>
              <a:rPr lang="en-US" sz="2000" dirty="0" smtClean="0">
                <a:effectLst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081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74782" y="85893"/>
            <a:ext cx="869248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Dark Photon </a:t>
            </a:r>
            <a:r>
              <a:rPr lang="en-US" sz="3200" dirty="0" smtClean="0"/>
              <a:t>Detection</a:t>
            </a:r>
            <a:r>
              <a:rPr lang="en-US" sz="3200" dirty="0" smtClean="0">
                <a:cs typeface="+mj-cs"/>
              </a:rPr>
              <a:t> in </a:t>
            </a:r>
            <a:r>
              <a:rPr lang="en-US" sz="3200" dirty="0" err="1" smtClean="0">
                <a:cs typeface="+mj-cs"/>
              </a:rPr>
              <a:t>Dilepton</a:t>
            </a:r>
            <a:r>
              <a:rPr lang="en-US" sz="3200" dirty="0" smtClean="0">
                <a:cs typeface="+mj-cs"/>
              </a:rPr>
              <a:t> Decay Channel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31480"/>
            <a:ext cx="4572000" cy="400048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>
                <a:latin typeface="Calibri" charset="0"/>
                <a:cs typeface="+mn-cs"/>
              </a:rPr>
              <a:t>Drell</a:t>
            </a:r>
            <a:r>
              <a:rPr lang="en-US" dirty="0" smtClean="0">
                <a:latin typeface="Calibri" charset="0"/>
                <a:cs typeface="+mn-cs"/>
              </a:rPr>
              <a:t>-Yan like</a:t>
            </a:r>
            <a:endParaRPr lang="en-US" dirty="0">
              <a:latin typeface="Calibri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dirty="0" smtClean="0">
              <a:latin typeface="Calibri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dirty="0" smtClean="0">
              <a:latin typeface="Calibri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latin typeface="Calibri" charset="0"/>
              <a:cs typeface="+mn-cs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Symbol" charset="0"/>
                <a:cs typeface="+mn-cs"/>
              </a:rPr>
              <a:t>p</a:t>
            </a:r>
            <a:r>
              <a:rPr lang="en-US" baseline="30000" dirty="0">
                <a:latin typeface="Calibri" charset="0"/>
                <a:cs typeface="+mn-cs"/>
              </a:rPr>
              <a:t>0</a:t>
            </a:r>
            <a:r>
              <a:rPr lang="en-US" dirty="0">
                <a:latin typeface="Calibri" charset="0"/>
                <a:cs typeface="+mn-cs"/>
              </a:rPr>
              <a:t>, </a:t>
            </a:r>
            <a:r>
              <a:rPr lang="en-US" dirty="0">
                <a:latin typeface="Symbol" charset="0"/>
                <a:cs typeface="+mn-cs"/>
              </a:rPr>
              <a:t>h</a:t>
            </a:r>
            <a:r>
              <a:rPr lang="en-US" dirty="0">
                <a:latin typeface="Calibri" charset="0"/>
                <a:cs typeface="+mn-cs"/>
              </a:rPr>
              <a:t>, … decay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Calibri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dirty="0" smtClean="0">
              <a:latin typeface="Calibri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latin typeface="Calibri" charset="0"/>
              <a:cs typeface="+mn-cs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Calibri" charset="0"/>
              </a:rPr>
              <a:t>Bremsstrahlung</a:t>
            </a:r>
            <a:endParaRPr lang="en-US" dirty="0">
              <a:latin typeface="Calibri" charset="0"/>
            </a:endParaRP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Ming Liu, DI2016</a:t>
            </a:r>
            <a:endParaRPr lang="en-US"/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fld id="{D76EA484-094D-2047-A575-BAD985F9AE6F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pic>
        <p:nvPicPr>
          <p:cNvPr id="3789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105" y="2650414"/>
            <a:ext cx="32099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 5"/>
          <p:cNvGrpSpPr>
            <a:grpSpLocks/>
          </p:cNvGrpSpPr>
          <p:nvPr/>
        </p:nvGrpSpPr>
        <p:grpSpPr bwMode="auto">
          <a:xfrm>
            <a:off x="4555933" y="4429219"/>
            <a:ext cx="2963863" cy="1676400"/>
            <a:chOff x="5576067" y="914400"/>
            <a:chExt cx="2963916" cy="1676400"/>
          </a:xfrm>
        </p:grpSpPr>
        <p:pic>
          <p:nvPicPr>
            <p:cNvPr id="37896" name="Picture 1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6067" y="914400"/>
              <a:ext cx="2963916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TextBox 1"/>
            <p:cNvSpPr txBox="1">
              <a:spLocks noChangeArrowheads="1"/>
            </p:cNvSpPr>
            <p:nvPr/>
          </p:nvSpPr>
          <p:spPr bwMode="auto">
            <a:xfrm>
              <a:off x="5697538" y="1296988"/>
              <a:ext cx="30649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p</a:t>
              </a:r>
            </a:p>
          </p:txBody>
        </p:sp>
        <p:sp>
          <p:nvSpPr>
            <p:cNvPr id="37898" name="Rectangle 3"/>
            <p:cNvSpPr>
              <a:spLocks noChangeArrowheads="1"/>
            </p:cNvSpPr>
            <p:nvPr/>
          </p:nvSpPr>
          <p:spPr bwMode="auto">
            <a:xfrm>
              <a:off x="7149976" y="916770"/>
              <a:ext cx="30649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404040"/>
                  </a:solidFill>
                </a:rPr>
                <a:t>p</a:t>
              </a:r>
            </a:p>
          </p:txBody>
        </p:sp>
        <p:sp>
          <p:nvSpPr>
            <p:cNvPr id="37899" name="TextBox 4"/>
            <p:cNvSpPr txBox="1">
              <a:spLocks noChangeArrowheads="1"/>
            </p:cNvSpPr>
            <p:nvPr/>
          </p:nvSpPr>
          <p:spPr bwMode="auto">
            <a:xfrm>
              <a:off x="8179505" y="1101436"/>
              <a:ext cx="3145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l</a:t>
              </a:r>
              <a:r>
                <a:rPr lang="en-US" sz="1800" baseline="30000"/>
                <a:t>+</a:t>
              </a:r>
            </a:p>
          </p:txBody>
        </p:sp>
        <p:sp>
          <p:nvSpPr>
            <p:cNvPr id="37900" name="TextBox 15"/>
            <p:cNvSpPr txBox="1">
              <a:spLocks noChangeArrowheads="1"/>
            </p:cNvSpPr>
            <p:nvPr/>
          </p:nvSpPr>
          <p:spPr bwMode="auto">
            <a:xfrm>
              <a:off x="8179505" y="1752600"/>
              <a:ext cx="2840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l</a:t>
              </a:r>
              <a:r>
                <a:rPr lang="en-US" sz="1800" baseline="30000"/>
                <a:t>-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C05E-3EB3-754A-B40F-2082ACC09F56}" type="datetime1">
              <a:rPr lang="en-US" smtClean="0"/>
              <a:t>10/5/16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433637" y="938782"/>
            <a:ext cx="3972152" cy="1454970"/>
            <a:chOff x="191304" y="2713628"/>
            <a:chExt cx="4928656" cy="1653375"/>
          </a:xfrm>
        </p:grpSpPr>
        <p:sp>
          <p:nvSpPr>
            <p:cNvPr id="20" name="Rectangle 19"/>
            <p:cNvSpPr/>
            <p:nvPr/>
          </p:nvSpPr>
          <p:spPr>
            <a:xfrm>
              <a:off x="191304" y="2713628"/>
              <a:ext cx="4928656" cy="1653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91304" y="3179553"/>
              <a:ext cx="4655626" cy="1187450"/>
              <a:chOff x="191304" y="3179553"/>
              <a:chExt cx="4655626" cy="1187450"/>
            </a:xfrm>
            <a:noFill/>
          </p:grpSpPr>
          <p:pic>
            <p:nvPicPr>
              <p:cNvPr id="18" name="Picture 17" descr="dark-2.eps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33957" y="3179553"/>
                <a:ext cx="2212973" cy="1187450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 descr="dark-1.eps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304" y="3190348"/>
                <a:ext cx="2158998" cy="1176655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7519796" y="3299312"/>
            <a:ext cx="557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(DM)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519796" y="4058554"/>
            <a:ext cx="557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(DM)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797849" y="3619693"/>
            <a:ext cx="954183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MiniBooNE</a:t>
            </a:r>
            <a:endParaRPr lang="en-US" sz="1200" dirty="0" smtClean="0"/>
          </a:p>
          <a:p>
            <a:r>
              <a:rPr lang="en-US" sz="1200" dirty="0" smtClean="0"/>
              <a:t>Beam-dump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855486" y="5267419"/>
            <a:ext cx="1249060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~ Fixed target w/ </a:t>
            </a:r>
          </a:p>
          <a:p>
            <a:r>
              <a:rPr lang="en-US" sz="1200" dirty="0" smtClean="0"/>
              <a:t>electron beams</a:t>
            </a:r>
          </a:p>
        </p:txBody>
      </p:sp>
    </p:spTree>
    <p:extLst>
      <p:ext uri="{BB962C8B-B14F-4D97-AF65-F5344CB8AC3E}">
        <p14:creationId xmlns:p14="http://schemas.microsoft.com/office/powerpoint/2010/main" val="291554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3"/>
            <a:ext cx="8229600" cy="8595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Detector Upgrades and Expected Signals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774" y="880534"/>
            <a:ext cx="5025125" cy="246380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Dark photon trigger upgrade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Add a fine-granularity scintillating strip based trigger/tracking to tag </a:t>
            </a:r>
            <a:r>
              <a:rPr lang="en-US" dirty="0" err="1" smtClean="0"/>
              <a:t>dimuons</a:t>
            </a:r>
            <a:r>
              <a:rPr lang="en-US" dirty="0" smtClean="0"/>
              <a:t> from the same  decay Z-vertex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new trigger for events with displaced down-stream </a:t>
            </a:r>
            <a:r>
              <a:rPr lang="en-US" dirty="0" err="1" smtClean="0"/>
              <a:t>dimuons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Unique signals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Displaced </a:t>
            </a:r>
            <a:r>
              <a:rPr lang="en-US" dirty="0" err="1" smtClean="0"/>
              <a:t>dimuon</a:t>
            </a:r>
            <a:r>
              <a:rPr lang="en-US" dirty="0" smtClean="0"/>
              <a:t> decay vertex for long-lived particles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Invariant mass peak in </a:t>
            </a:r>
            <a:r>
              <a:rPr lang="en-US" dirty="0" err="1"/>
              <a:t>dimuon</a:t>
            </a:r>
            <a:r>
              <a:rPr lang="en-US" dirty="0"/>
              <a:t> mass </a:t>
            </a:r>
            <a:r>
              <a:rPr lang="en-US" dirty="0" smtClean="0"/>
              <a:t>spectrum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Mostly from beam dump (target ~10% </a:t>
            </a:r>
            <a:r>
              <a:rPr lang="en-US" dirty="0" err="1"/>
              <a:t>λ</a:t>
            </a:r>
            <a:r>
              <a:rPr lang="en-US" baseline="-25000" dirty="0" err="1"/>
              <a:t>I</a:t>
            </a:r>
            <a:r>
              <a:rPr lang="en-US" dirty="0"/>
              <a:t>.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Beam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Run parasitically with E906/E1039  (2017-2019)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Possible dedicated runs later with upgrade (e</a:t>
            </a:r>
            <a:r>
              <a:rPr lang="en-US" baseline="30000" dirty="0" smtClean="0"/>
              <a:t>+/-</a:t>
            </a:r>
            <a:r>
              <a:rPr lang="en-US" dirty="0" smtClean="0"/>
              <a:t>, h</a:t>
            </a:r>
            <a:r>
              <a:rPr lang="en-US" baseline="30000" dirty="0" smtClean="0"/>
              <a:t>+/-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6427-FD35-0C48-B26F-25C4B7EBD412}" type="datetime1">
              <a:rPr lang="en-US" smtClean="0"/>
              <a:t>10/5/16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E591-56EE-7343-83AA-67273F985A62}" type="slidenum">
              <a:rPr lang="en-US" smtClean="0"/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4860" y="3373217"/>
            <a:ext cx="9082798" cy="3437077"/>
            <a:chOff x="34860" y="3175487"/>
            <a:chExt cx="9082798" cy="3437077"/>
          </a:xfrm>
        </p:grpSpPr>
        <p:grpSp>
          <p:nvGrpSpPr>
            <p:cNvPr id="10" name="Group 9"/>
            <p:cNvGrpSpPr/>
            <p:nvPr/>
          </p:nvGrpSpPr>
          <p:grpSpPr>
            <a:xfrm>
              <a:off x="34860" y="3175487"/>
              <a:ext cx="9082798" cy="3437077"/>
              <a:chOff x="61203" y="3309296"/>
              <a:chExt cx="9082798" cy="343707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395" r="76"/>
              <a:stretch/>
            </p:blipFill>
            <p:spPr>
              <a:xfrm>
                <a:off x="61203" y="3309296"/>
                <a:ext cx="9082798" cy="3437077"/>
              </a:xfrm>
              <a:prstGeom prst="rect">
                <a:avLst/>
              </a:prstGeom>
            </p:spPr>
          </p:pic>
          <p:sp>
            <p:nvSpPr>
              <p:cNvPr id="18" name="4-Point Star 17"/>
              <p:cNvSpPr/>
              <p:nvPr/>
            </p:nvSpPr>
            <p:spPr>
              <a:xfrm>
                <a:off x="4057604" y="4618439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4-Point Star 18"/>
              <p:cNvSpPr/>
              <p:nvPr/>
            </p:nvSpPr>
            <p:spPr>
              <a:xfrm>
                <a:off x="5074505" y="4482901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4-Point Star 19"/>
              <p:cNvSpPr/>
              <p:nvPr/>
            </p:nvSpPr>
            <p:spPr>
              <a:xfrm>
                <a:off x="8024035" y="4203758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4-Point Star 20"/>
              <p:cNvSpPr/>
              <p:nvPr/>
            </p:nvSpPr>
            <p:spPr>
              <a:xfrm>
                <a:off x="7668000" y="4211826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4-Point Star 12"/>
            <p:cNvSpPr/>
            <p:nvPr/>
          </p:nvSpPr>
          <p:spPr>
            <a:xfrm>
              <a:off x="4031261" y="4867713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4-Point Star 13"/>
            <p:cNvSpPr/>
            <p:nvPr/>
          </p:nvSpPr>
          <p:spPr>
            <a:xfrm>
              <a:off x="5042563" y="5003251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4-Point Star 14"/>
            <p:cNvSpPr/>
            <p:nvPr/>
          </p:nvSpPr>
          <p:spPr>
            <a:xfrm>
              <a:off x="7700100" y="5322405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4-Point Star 15"/>
            <p:cNvSpPr/>
            <p:nvPr/>
          </p:nvSpPr>
          <p:spPr>
            <a:xfrm>
              <a:off x="8016231" y="5382045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70351" y="6419126"/>
            <a:ext cx="105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(meter)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512443" y="728302"/>
            <a:ext cx="3336661" cy="2379758"/>
            <a:chOff x="5597324" y="1956729"/>
            <a:chExt cx="3617343" cy="2596911"/>
          </a:xfrm>
        </p:grpSpPr>
        <p:pic>
          <p:nvPicPr>
            <p:cNvPr id="23" name="Picture 2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7324" y="1956729"/>
              <a:ext cx="3617343" cy="259691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089386" y="2290787"/>
              <a:ext cx="964853" cy="705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--  2.5%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--  6.0%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78536" y="3011185"/>
            <a:ext cx="246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Dimuon</a:t>
            </a:r>
            <a:r>
              <a:rPr lang="en-US" dirty="0" smtClean="0"/>
              <a:t> mass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7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11" y="20637"/>
            <a:ext cx="8734255" cy="917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New </a:t>
            </a:r>
            <a:r>
              <a:rPr lang="en-US" sz="2800" dirty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igh-Granularity Displayed </a:t>
            </a:r>
            <a:r>
              <a:rPr lang="en-US" sz="2800" dirty="0" err="1" smtClean="0">
                <a:solidFill>
                  <a:srgbClr val="FF0000"/>
                </a:solidFill>
              </a:rPr>
              <a:t>Dimuon</a:t>
            </a:r>
            <a:r>
              <a:rPr lang="en-US" sz="2800" dirty="0" smtClean="0">
                <a:solidFill>
                  <a:srgbClr val="FF0000"/>
                </a:solidFill>
              </a:rPr>
              <a:t> Vertex Trigger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519E-D172-A541-B7DA-C59905E4B067}" type="datetime1">
              <a:rPr lang="en-US" smtClean="0"/>
              <a:t>10/5/16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E591-56EE-7343-83AA-67273F985A62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36" y="1489397"/>
            <a:ext cx="6005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Y-Plane (non-bending) Trigger: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A quadrant panel: 80cm x 80cm (100cmx100cm @ST-2)</a:t>
            </a:r>
            <a:endParaRPr lang="en-US" sz="1600" baseline="30000" dirty="0" smtClean="0"/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solidFill>
                  <a:srgbClr val="008000"/>
                </a:solidFill>
              </a:rPr>
              <a:t>ST1: 1cm x 1cm x 80 cm scintillating strips, </a:t>
            </a:r>
            <a:r>
              <a:rPr lang="en-US" sz="1400" dirty="0" err="1" smtClean="0">
                <a:solidFill>
                  <a:srgbClr val="008000"/>
                </a:solidFill>
              </a:rPr>
              <a:t>SiPM</a:t>
            </a:r>
            <a:r>
              <a:rPr lang="en-US" sz="1400" dirty="0" smtClean="0">
                <a:solidFill>
                  <a:srgbClr val="008000"/>
                </a:solidFill>
              </a:rPr>
              <a:t> readout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solidFill>
                  <a:srgbClr val="008000"/>
                </a:solidFill>
              </a:rPr>
              <a:t>ST2: 2cm x 2 cm x 100 cm strips</a:t>
            </a:r>
            <a:endParaRPr lang="en-US" sz="1400" dirty="0">
              <a:solidFill>
                <a:srgbClr val="008000"/>
              </a:solidFill>
            </a:endParaRPr>
          </a:p>
          <a:p>
            <a:r>
              <a:rPr lang="en-US" sz="1600" dirty="0" smtClean="0"/>
              <a:t>-     Straight line projection, </a:t>
            </a:r>
            <a:r>
              <a:rPr lang="en-US" sz="2000" dirty="0" err="1" smtClean="0"/>
              <a:t>σ</a:t>
            </a:r>
            <a:r>
              <a:rPr lang="en-US" sz="2000" baseline="-25000" dirty="0" err="1" smtClean="0"/>
              <a:t>Z</a:t>
            </a:r>
            <a:r>
              <a:rPr lang="en-US" sz="1600" dirty="0" smtClean="0"/>
              <a:t> ~30cm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Displaced z-vertex, mostly low mass &lt; 3GeV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DI2016</a:t>
            </a:r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567357" y="3971623"/>
            <a:ext cx="5879797" cy="2058806"/>
            <a:chOff x="998277" y="1962880"/>
            <a:chExt cx="5373554" cy="1700824"/>
          </a:xfrm>
        </p:grpSpPr>
        <p:sp>
          <p:nvSpPr>
            <p:cNvPr id="14" name="TextBox 13"/>
            <p:cNvSpPr txBox="1"/>
            <p:nvPr/>
          </p:nvSpPr>
          <p:spPr>
            <a:xfrm>
              <a:off x="4023628" y="1962880"/>
              <a:ext cx="4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49796" y="1967425"/>
              <a:ext cx="4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St2</a:t>
              </a:r>
              <a:endParaRPr lang="en-US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98277" y="2343781"/>
              <a:ext cx="5373554" cy="1319923"/>
              <a:chOff x="966752" y="2149014"/>
              <a:chExt cx="5373554" cy="131992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344751" y="2149014"/>
                <a:ext cx="4995555" cy="1319923"/>
                <a:chOff x="1344751" y="1931616"/>
                <a:chExt cx="4995555" cy="1319923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344751" y="1931616"/>
                  <a:ext cx="4995555" cy="1319923"/>
                  <a:chOff x="1344751" y="1431993"/>
                  <a:chExt cx="4995555" cy="1319923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1344751" y="1431993"/>
                    <a:ext cx="4995555" cy="1319923"/>
                    <a:chOff x="1008564" y="1431993"/>
                    <a:chExt cx="5544636" cy="1319923"/>
                  </a:xfrm>
                </p:grpSpPr>
                <p:cxnSp>
                  <p:nvCxnSpPr>
                    <p:cNvPr id="8" name="Straight Arrow Connector 7"/>
                    <p:cNvCxnSpPr/>
                    <p:nvPr/>
                  </p:nvCxnSpPr>
                  <p:spPr>
                    <a:xfrm flipV="1">
                      <a:off x="1008564" y="2068865"/>
                      <a:ext cx="5544636" cy="24904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4130993" y="1431993"/>
                      <a:ext cx="157782" cy="13199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Rectangle 9"/>
                    <p:cNvSpPr/>
                    <p:nvPr/>
                  </p:nvSpPr>
                  <p:spPr>
                    <a:xfrm>
                      <a:off x="5189972" y="1431993"/>
                      <a:ext cx="157782" cy="13199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Arrow Connector 11"/>
                    <p:cNvCxnSpPr/>
                    <p:nvPr/>
                  </p:nvCxnSpPr>
                  <p:spPr>
                    <a:xfrm flipV="1">
                      <a:off x="2365767" y="1472661"/>
                      <a:ext cx="3836033" cy="619294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Arrow Connector 12"/>
                    <p:cNvCxnSpPr/>
                    <p:nvPr/>
                  </p:nvCxnSpPr>
                  <p:spPr>
                    <a:xfrm>
                      <a:off x="2365767" y="2116859"/>
                      <a:ext cx="3836033" cy="383040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4-Point Star 15"/>
                  <p:cNvSpPr/>
                  <p:nvPr/>
                </p:nvSpPr>
                <p:spPr>
                  <a:xfrm>
                    <a:off x="5042563" y="1495689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4-Point Star 16"/>
                  <p:cNvSpPr/>
                  <p:nvPr/>
                </p:nvSpPr>
                <p:spPr>
                  <a:xfrm>
                    <a:off x="4076002" y="1660541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4-Point Star 17"/>
                  <p:cNvSpPr/>
                  <p:nvPr/>
                </p:nvSpPr>
                <p:spPr>
                  <a:xfrm>
                    <a:off x="4076002" y="2116859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4-Point Star 18"/>
                  <p:cNvSpPr/>
                  <p:nvPr/>
                </p:nvSpPr>
                <p:spPr>
                  <a:xfrm>
                    <a:off x="5042563" y="2252396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340490" y="2596144"/>
                  <a:ext cx="1498205" cy="0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  <a:prstDash val="lg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Explosion 1 26"/>
              <p:cNvSpPr/>
              <p:nvPr/>
            </p:nvSpPr>
            <p:spPr>
              <a:xfrm>
                <a:off x="966752" y="2684851"/>
                <a:ext cx="418507" cy="298057"/>
              </a:xfrm>
              <a:prstGeom prst="irregularSeal1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2092775" y="5497294"/>
            <a:ext cx="223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Coincident Z-</a:t>
            </a:r>
            <a:r>
              <a:rPr lang="en-US" sz="1400" dirty="0" err="1" smtClean="0"/>
              <a:t>vtx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window matched@L2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511323" y="3503020"/>
            <a:ext cx="222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Dimuon</a:t>
            </a:r>
            <a:r>
              <a:rPr lang="en-US" dirty="0" smtClean="0"/>
              <a:t> Z-vertex (cm)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954347" y="4846540"/>
            <a:ext cx="29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50473" y="819117"/>
            <a:ext cx="7952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High rejection power, low rate,  &lt;&lt; 1 kHz(current E906 DAQ limit)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549410" y="3881582"/>
            <a:ext cx="727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48900" y="4251022"/>
            <a:ext cx="761998" cy="357895"/>
            <a:chOff x="1535550" y="3729182"/>
            <a:chExt cx="761998" cy="357895"/>
          </a:xfrm>
        </p:grpSpPr>
        <p:grpSp>
          <p:nvGrpSpPr>
            <p:cNvPr id="71" name="Group 70"/>
            <p:cNvGrpSpPr/>
            <p:nvPr/>
          </p:nvGrpSpPr>
          <p:grpSpPr>
            <a:xfrm>
              <a:off x="1535550" y="3729182"/>
              <a:ext cx="750453" cy="219355"/>
              <a:chOff x="1535550" y="3729182"/>
              <a:chExt cx="750453" cy="219355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1535550" y="3729182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540180" y="3803082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558640" y="394853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1570185" y="4017807"/>
              <a:ext cx="7273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558640" y="4087077"/>
              <a:ext cx="7273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1600220" y="4405737"/>
            <a:ext cx="727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89511" y="3278970"/>
            <a:ext cx="2348828" cy="1498380"/>
            <a:chOff x="189511" y="3278970"/>
            <a:chExt cx="2348828" cy="1498380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413506" y="4168120"/>
              <a:ext cx="21248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461830" y="3372178"/>
              <a:ext cx="0" cy="14051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89511" y="3980982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00910" y="32789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537865" y="3731497"/>
              <a:ext cx="761998" cy="357895"/>
              <a:chOff x="1535550" y="3729182"/>
              <a:chExt cx="761998" cy="35789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535550" y="3729182"/>
                <a:ext cx="750453" cy="219355"/>
                <a:chOff x="1535550" y="3729182"/>
                <a:chExt cx="750453" cy="219355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535550" y="37291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540180" y="38030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558640" y="394853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/>
              <p:cNvCxnSpPr/>
              <p:nvPr/>
            </p:nvCxnSpPr>
            <p:spPr>
              <a:xfrm>
                <a:off x="1570185" y="401780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558640" y="408707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1572500" y="4262567"/>
              <a:ext cx="761998" cy="357895"/>
              <a:chOff x="1535550" y="3729182"/>
              <a:chExt cx="761998" cy="357895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535550" y="3729182"/>
                <a:ext cx="750453" cy="219355"/>
                <a:chOff x="1535550" y="3729182"/>
                <a:chExt cx="750453" cy="21935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535550" y="37291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540180" y="38030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558640" y="394853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1570185" y="401780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558640" y="408707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/>
            <p:nvPr/>
          </p:nvCxnSpPr>
          <p:spPr>
            <a:xfrm>
              <a:off x="662760" y="4403422"/>
              <a:ext cx="7273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648900" y="3719952"/>
              <a:ext cx="761998" cy="357895"/>
              <a:chOff x="648900" y="3719952"/>
              <a:chExt cx="761998" cy="357895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48900" y="3719952"/>
                <a:ext cx="761998" cy="357895"/>
                <a:chOff x="1535550" y="3729182"/>
                <a:chExt cx="761998" cy="357895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1535550" y="3729182"/>
                  <a:ext cx="750453" cy="219355"/>
                  <a:chOff x="1535550" y="3729182"/>
                  <a:chExt cx="750453" cy="219355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1535550" y="3729182"/>
                    <a:ext cx="72736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540180" y="3803082"/>
                    <a:ext cx="72736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1558640" y="3948537"/>
                    <a:ext cx="72736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570185" y="401780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558640" y="408707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662760" y="3872352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4-Point Star 80"/>
            <p:cNvSpPr/>
            <p:nvPr/>
          </p:nvSpPr>
          <p:spPr>
            <a:xfrm>
              <a:off x="1800992" y="3764942"/>
              <a:ext cx="311728" cy="23328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4-Point Star 81"/>
            <p:cNvSpPr/>
            <p:nvPr/>
          </p:nvSpPr>
          <p:spPr>
            <a:xfrm>
              <a:off x="850473" y="4317912"/>
              <a:ext cx="311728" cy="23328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575" y="3411039"/>
            <a:ext cx="1874383" cy="160255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575" y="5013591"/>
            <a:ext cx="1874383" cy="179667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247103" y="3611650"/>
            <a:ext cx="52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ST1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247103" y="6030429"/>
            <a:ext cx="52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ST2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040247" y="3731497"/>
            <a:ext cx="1270753" cy="977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892292" y="5261708"/>
            <a:ext cx="1516551" cy="12475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610038" y="1463088"/>
            <a:ext cx="3313728" cy="116955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Y-channels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per quadrant:  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1x V1495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8000"/>
                </a:solidFill>
              </a:rPr>
              <a:t>80(St1) + 50(St2) + 8x2 (St4-Y1,2) = 146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96+64 = 160 inputs possible </a:t>
            </a:r>
          </a:p>
          <a:p>
            <a:pPr lvl="1"/>
            <a:r>
              <a:rPr lang="en-US" sz="1400" dirty="0" smtClean="0"/>
              <a:t>(2NIM=</a:t>
            </a:r>
            <a:r>
              <a:rPr lang="en-US" sz="1400" dirty="0" err="1" smtClean="0"/>
              <a:t>RFCLK+ComSTOP</a:t>
            </a:r>
            <a:r>
              <a:rPr lang="en-US" sz="14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4532" y="6139956"/>
            <a:ext cx="82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Z1=9m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813311" y="6139956"/>
            <a:ext cx="94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Z1=12m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6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2200</Words>
  <Application>Microsoft Macintosh PowerPoint</Application>
  <PresentationFormat>On-screen Show (4:3)</PresentationFormat>
  <Paragraphs>447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Direct Search for Dark Photons and Dark Higgs in Beam-dump Mode at E-1067/SeaQuest at Fermilab</vt:lpstr>
      <vt:lpstr>Intensity Frontier at Fermilab: 120 GeV Beam</vt:lpstr>
      <vt:lpstr>PowerPoint Presentation</vt:lpstr>
      <vt:lpstr>PowerPoint Presentation</vt:lpstr>
      <vt:lpstr>Outline</vt:lpstr>
      <vt:lpstr>Dark Photons and Dark Higgs Productions  in p+Fe/BeamDump at Fermilab</vt:lpstr>
      <vt:lpstr>Dark Photon Detection in Dilepton Decay Channel </vt:lpstr>
      <vt:lpstr>Detector Upgrades and Expected Signals </vt:lpstr>
      <vt:lpstr>A New High-Granularity Displayed Dimuon Vertex Trigger</vt:lpstr>
      <vt:lpstr>Trigger Detector Optimization  Single Muon Z-Vertex Resolutions</vt:lpstr>
      <vt:lpstr>Low Mass Prompt Dimuon Trigger Rate Study</vt:lpstr>
      <vt:lpstr>Trigger/DAQ Upgrade</vt:lpstr>
      <vt:lpstr>Search Mode (1): Long-lived Dark Photons</vt:lpstr>
      <vt:lpstr>Search Mode (2): “Prompt” Dark Photons vs Drell-Yan Bump hunt at Z-vertx &lt; 3m</vt:lpstr>
      <vt:lpstr>Phase-I Expectation: Dark Photons  (parasitic run w/ E906/1039)</vt:lpstr>
      <vt:lpstr>Dark Higgs</vt:lpstr>
      <vt:lpstr>Projected Dark Higgs Sensitivity POT:1.4x1018 (Phase-I)</vt:lpstr>
      <vt:lpstr>E-1067 Future Upgrade: Phase-II 2020 ~ 2025+ </vt:lpstr>
      <vt:lpstr>EMCal from PHENIX/RHIC</vt:lpstr>
      <vt:lpstr>Phase-II: Displaced Low Mass Dark Photons  with EMCal upgrades </vt:lpstr>
      <vt:lpstr>Summary and Outlook</vt:lpstr>
      <vt:lpstr>PowerPoint Presentation</vt:lpstr>
      <vt:lpstr>EMCal Upgrade: More Opportunities </vt:lpstr>
      <vt:lpstr>Comparison with SHiP Proposal </vt:lpstr>
      <vt:lpstr>Dark Photon Decay Modes</vt:lpstr>
      <vt:lpstr>Two Possible Configurations and Their Impacts</vt:lpstr>
      <vt:lpstr>μ/𝛑 separation: case 1 vs. case 2 vs. original</vt:lpstr>
      <vt:lpstr>Displaced Dark Photon Trigger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Search for Dark Dark Photon and Dark Higgs in E1067/SeaQuest  at Fermilab</dc:title>
  <dc:creator>Ming Liu (LANL)</dc:creator>
  <cp:lastModifiedBy>Ming Liu (LANL)</cp:lastModifiedBy>
  <cp:revision>127</cp:revision>
  <dcterms:created xsi:type="dcterms:W3CDTF">2016-10-05T01:22:06Z</dcterms:created>
  <dcterms:modified xsi:type="dcterms:W3CDTF">2016-10-05T19:31:51Z</dcterms:modified>
</cp:coreProperties>
</file>