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10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62A-083E-1E47-89FE-F6DF15DAF3CC}" type="datetimeFigureOut">
              <a:rPr lang="en-US" smtClean="0"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36DE5-7BE9-6E4C-890D-E3A57CC9A8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62A-083E-1E47-89FE-F6DF15DAF3CC}" type="datetimeFigureOut">
              <a:rPr lang="en-US" smtClean="0"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36DE5-7BE9-6E4C-890D-E3A57CC9A8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62A-083E-1E47-89FE-F6DF15DAF3CC}" type="datetimeFigureOut">
              <a:rPr lang="en-US" smtClean="0"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36DE5-7BE9-6E4C-890D-E3A57CC9A8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62A-083E-1E47-89FE-F6DF15DAF3CC}" type="datetimeFigureOut">
              <a:rPr lang="en-US" smtClean="0"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36DE5-7BE9-6E4C-890D-E3A57CC9A8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62A-083E-1E47-89FE-F6DF15DAF3CC}" type="datetimeFigureOut">
              <a:rPr lang="en-US" smtClean="0"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36DE5-7BE9-6E4C-890D-E3A57CC9A8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62A-083E-1E47-89FE-F6DF15DAF3CC}" type="datetimeFigureOut">
              <a:rPr lang="en-US" smtClean="0"/>
              <a:t>5/16/11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36DE5-7BE9-6E4C-890D-E3A57CC9A8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62A-083E-1E47-89FE-F6DF15DAF3CC}" type="datetimeFigureOut">
              <a:rPr lang="en-US" smtClean="0"/>
              <a:t>5/16/11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36DE5-7BE9-6E4C-890D-E3A57CC9A8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62A-083E-1E47-89FE-F6DF15DAF3CC}" type="datetimeFigureOut">
              <a:rPr lang="en-US" smtClean="0"/>
              <a:t>5/16/11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36DE5-7BE9-6E4C-890D-E3A57CC9A8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62A-083E-1E47-89FE-F6DF15DAF3CC}" type="datetimeFigureOut">
              <a:rPr lang="en-US" smtClean="0"/>
              <a:t>5/16/11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36DE5-7BE9-6E4C-890D-E3A57CC9A8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62A-083E-1E47-89FE-F6DF15DAF3CC}" type="datetimeFigureOut">
              <a:rPr lang="en-US" smtClean="0"/>
              <a:t>5/16/11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36DE5-7BE9-6E4C-890D-E3A57CC9A8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62A-083E-1E47-89FE-F6DF15DAF3CC}" type="datetimeFigureOut">
              <a:rPr lang="en-US" smtClean="0"/>
              <a:t>5/16/11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36DE5-7BE9-6E4C-890D-E3A57CC9A8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1462A-083E-1E47-89FE-F6DF15DAF3CC}" type="datetimeFigureOut">
              <a:rPr lang="en-US" smtClean="0"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36DE5-7BE9-6E4C-890D-E3A57CC9A8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790397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St4 Prop Tube Mapping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05/15/2011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Ming Liu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365580"/>
            <a:ext cx="8229600" cy="365501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This is a mapping diagram for St-4 prop tubes</a:t>
            </a:r>
          </a:p>
          <a:p>
            <a:r>
              <a:rPr lang="en-US" dirty="0" smtClean="0"/>
              <a:t>Facing a module/FEM:   </a:t>
            </a:r>
          </a:p>
          <a:p>
            <a:pPr lvl="1"/>
            <a:r>
              <a:rPr lang="en-US" dirty="0" smtClean="0"/>
              <a:t>ECL Channels counted from right (1) – to left(16) </a:t>
            </a:r>
          </a:p>
          <a:p>
            <a:pPr lvl="2"/>
            <a:r>
              <a:rPr lang="en-US" dirty="0" smtClean="0"/>
              <a:t>(16,15,14,…3,2,1)</a:t>
            </a:r>
          </a:p>
          <a:p>
            <a:pPr lvl="1"/>
            <a:r>
              <a:rPr lang="en-US" dirty="0" smtClean="0"/>
              <a:t>Within a plane: viewing modules standing at IP, </a:t>
            </a:r>
          </a:p>
          <a:p>
            <a:pPr lvl="2"/>
            <a:r>
              <a:rPr lang="en-US" dirty="0" smtClean="0"/>
              <a:t>Vertical tubes: modules IDs are counted from left (1) to right (9)</a:t>
            </a:r>
          </a:p>
          <a:p>
            <a:pPr lvl="2"/>
            <a:r>
              <a:rPr lang="en-US" dirty="0" smtClean="0"/>
              <a:t>Horizontal tubes: top (1) to bottom (9) </a:t>
            </a:r>
          </a:p>
          <a:p>
            <a:r>
              <a:rPr lang="en-US" dirty="0" smtClean="0"/>
              <a:t>Naming scheme</a:t>
            </a:r>
          </a:p>
          <a:p>
            <a:pPr lvl="1"/>
            <a:r>
              <a:rPr lang="en-US" dirty="0" smtClean="0"/>
              <a:t>Plane(1 or 2)/moudle-orientation (H or V) and number (1 to 9)/chan (1 to 16)</a:t>
            </a:r>
          </a:p>
          <a:p>
            <a:pPr lvl="1"/>
            <a:r>
              <a:rPr lang="en-US" dirty="0" smtClean="0"/>
              <a:t>P1H2C8 = Plane-1, 2</a:t>
            </a:r>
            <a:r>
              <a:rPr lang="en-US" baseline="30000" dirty="0" smtClean="0"/>
              <a:t>nd</a:t>
            </a:r>
            <a:r>
              <a:rPr lang="en-US" dirty="0" smtClean="0"/>
              <a:t> Horizontal tubes, chan</a:t>
            </a:r>
            <a:r>
              <a:rPr lang="en-US" dirty="0"/>
              <a:t>-</a:t>
            </a:r>
            <a:r>
              <a:rPr lang="en-US" dirty="0" smtClean="0"/>
              <a:t>8 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762661" y="2642583"/>
            <a:ext cx="1207557" cy="1010010"/>
            <a:chOff x="1892528" y="1632573"/>
            <a:chExt cx="1207557" cy="1010010"/>
          </a:xfrm>
        </p:grpSpPr>
        <p:sp>
          <p:nvSpPr>
            <p:cNvPr id="9" name="Rectangle 8"/>
            <p:cNvSpPr/>
            <p:nvPr/>
          </p:nvSpPr>
          <p:spPr>
            <a:xfrm>
              <a:off x="1892528" y="2013315"/>
              <a:ext cx="1207557" cy="62926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FEM Card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162534" y="1847510"/>
              <a:ext cx="677544" cy="15742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92534" y="1632573"/>
              <a:ext cx="91948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16, 15, … 3, 2, 1</a:t>
              </a:r>
              <a:endParaRPr lang="en-US" sz="900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16"/>
          <p:cNvGrpSpPr>
            <a:grpSpLocks/>
          </p:cNvGrpSpPr>
          <p:nvPr/>
        </p:nvGrpSpPr>
        <p:grpSpPr bwMode="auto">
          <a:xfrm>
            <a:off x="384859" y="631270"/>
            <a:ext cx="1507669" cy="381190"/>
            <a:chOff x="599118" y="3309624"/>
            <a:chExt cx="5427094" cy="1016169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762001" y="3330524"/>
              <a:ext cx="4830301" cy="995033"/>
              <a:chOff x="762000" y="1219200"/>
              <a:chExt cx="12344400" cy="2742550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14475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2895801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344025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5792252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7240477" y="1219200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8688704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01328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1581098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762000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210225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658452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5106676" y="2513928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6554903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7999073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9447297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0895524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sp>
          <p:nvSpPr>
            <p:cNvPr id="5" name="TextBox 918"/>
            <p:cNvSpPr txBox="1">
              <a:spLocks noChangeArrowheads="1"/>
            </p:cNvSpPr>
            <p:nvPr/>
          </p:nvSpPr>
          <p:spPr bwMode="auto">
            <a:xfrm>
              <a:off x="599118" y="3309624"/>
              <a:ext cx="5427094" cy="984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900" dirty="0" smtClean="0">
                  <a:latin typeface="Times New Roman" charset="0"/>
                  <a:ea typeface="Times New Roman" charset="0"/>
                  <a:cs typeface="Times New Roman" charset="0"/>
                </a:rPr>
                <a:t>16   </a:t>
              </a:r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15 14  13  12   11 10   9</a:t>
              </a:r>
            </a:p>
            <a:p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8    7   6    5    4    3    2    1 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49411" y="1249986"/>
            <a:ext cx="1849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NIM channel </a:t>
            </a:r>
            <a:r>
              <a:rPr lang="en-US" dirty="0" smtClean="0"/>
              <a:t>map</a:t>
            </a:r>
          </a:p>
          <a:p>
            <a:r>
              <a:rPr lang="en-US" dirty="0" smtClean="0"/>
              <a:t>Front View</a:t>
            </a:r>
            <a:endParaRPr lang="en-US" dirty="0"/>
          </a:p>
        </p:txBody>
      </p:sp>
      <p:grpSp>
        <p:nvGrpSpPr>
          <p:cNvPr id="4" name="Group 916"/>
          <p:cNvGrpSpPr>
            <a:grpSpLocks/>
          </p:cNvGrpSpPr>
          <p:nvPr/>
        </p:nvGrpSpPr>
        <p:grpSpPr bwMode="auto">
          <a:xfrm rot="5400000">
            <a:off x="3764475" y="885248"/>
            <a:ext cx="1507669" cy="381102"/>
            <a:chOff x="599118" y="3309622"/>
            <a:chExt cx="5427094" cy="1015935"/>
          </a:xfrm>
        </p:grpSpPr>
        <p:grpSp>
          <p:nvGrpSpPr>
            <p:cNvPr id="23" name="Group 19"/>
            <p:cNvGrpSpPr>
              <a:grpSpLocks/>
            </p:cNvGrpSpPr>
            <p:nvPr/>
          </p:nvGrpSpPr>
          <p:grpSpPr bwMode="auto">
            <a:xfrm>
              <a:off x="762001" y="3330524"/>
              <a:ext cx="4830301" cy="995033"/>
              <a:chOff x="762000" y="1219200"/>
              <a:chExt cx="12344400" cy="274255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4475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2895801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4344025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5792252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7240477" y="1219200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 dirty="0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8688704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01328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1581098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762000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2210225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3658452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106676" y="2513928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6554903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7999073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9447297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0895524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sp>
          <p:nvSpPr>
            <p:cNvPr id="25" name="TextBox 918"/>
            <p:cNvSpPr txBox="1">
              <a:spLocks noChangeArrowheads="1"/>
            </p:cNvSpPr>
            <p:nvPr/>
          </p:nvSpPr>
          <p:spPr bwMode="auto">
            <a:xfrm>
              <a:off x="599118" y="3309622"/>
              <a:ext cx="5427094" cy="984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900" dirty="0" smtClean="0">
                  <a:latin typeface="Times New Roman" charset="0"/>
                  <a:ea typeface="Times New Roman" charset="0"/>
                  <a:cs typeface="Times New Roman" charset="0"/>
                </a:rPr>
                <a:t>16   </a:t>
              </a:r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15 14  13  12   11 10   9</a:t>
              </a:r>
            </a:p>
            <a:p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8    7   6    5    4    3    2    1 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4859" y="3309929"/>
            <a:ext cx="1293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IP, </a:t>
            </a:r>
            <a:r>
              <a:rPr lang="en-US" dirty="0" smtClean="0">
                <a:solidFill>
                  <a:srgbClr val="FF0000"/>
                </a:solidFill>
              </a:rPr>
              <a:t>Top View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24" name="Group 916"/>
          <p:cNvGrpSpPr>
            <a:grpSpLocks/>
          </p:cNvGrpSpPr>
          <p:nvPr/>
        </p:nvGrpSpPr>
        <p:grpSpPr bwMode="auto">
          <a:xfrm rot="5400000">
            <a:off x="3741547" y="2247473"/>
            <a:ext cx="1507669" cy="381100"/>
            <a:chOff x="599118" y="3309627"/>
            <a:chExt cx="5427094" cy="1015930"/>
          </a:xfrm>
        </p:grpSpPr>
        <p:grpSp>
          <p:nvGrpSpPr>
            <p:cNvPr id="43" name="Group 19"/>
            <p:cNvGrpSpPr>
              <a:grpSpLocks/>
            </p:cNvGrpSpPr>
            <p:nvPr/>
          </p:nvGrpSpPr>
          <p:grpSpPr bwMode="auto">
            <a:xfrm>
              <a:off x="762001" y="3330524"/>
              <a:ext cx="4830301" cy="995033"/>
              <a:chOff x="762000" y="1219200"/>
              <a:chExt cx="12344400" cy="2742550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14475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2895801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4344025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5792252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7240477" y="1219200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8688704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101328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1581098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762000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210225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658452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5106676" y="2513928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6554903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7999073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9447297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10895524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sp>
          <p:nvSpPr>
            <p:cNvPr id="45" name="TextBox 918"/>
            <p:cNvSpPr txBox="1">
              <a:spLocks noChangeArrowheads="1"/>
            </p:cNvSpPr>
            <p:nvPr/>
          </p:nvSpPr>
          <p:spPr bwMode="auto">
            <a:xfrm>
              <a:off x="599118" y="3309627"/>
              <a:ext cx="5427094" cy="984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900" dirty="0" smtClean="0">
                  <a:latin typeface="Times New Roman" charset="0"/>
                  <a:ea typeface="Times New Roman" charset="0"/>
                  <a:cs typeface="Times New Roman" charset="0"/>
                </a:rPr>
                <a:t>16   </a:t>
              </a:r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15 14  13  12   11 10   9</a:t>
              </a:r>
            </a:p>
            <a:p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8    7   6    5    4    3    2    1 </a:t>
              </a:r>
            </a:p>
          </p:txBody>
        </p:sp>
      </p:grpSp>
      <p:grpSp>
        <p:nvGrpSpPr>
          <p:cNvPr id="44" name="Group 916"/>
          <p:cNvGrpSpPr>
            <a:grpSpLocks/>
          </p:cNvGrpSpPr>
          <p:nvPr/>
        </p:nvGrpSpPr>
        <p:grpSpPr bwMode="auto">
          <a:xfrm rot="5400000">
            <a:off x="3770972" y="5476945"/>
            <a:ext cx="1507669" cy="381100"/>
            <a:chOff x="599118" y="3309627"/>
            <a:chExt cx="5427094" cy="1015930"/>
          </a:xfrm>
        </p:grpSpPr>
        <p:grpSp>
          <p:nvGrpSpPr>
            <p:cNvPr id="62" name="Group 19"/>
            <p:cNvGrpSpPr>
              <a:grpSpLocks/>
            </p:cNvGrpSpPr>
            <p:nvPr/>
          </p:nvGrpSpPr>
          <p:grpSpPr bwMode="auto">
            <a:xfrm>
              <a:off x="762001" y="3330524"/>
              <a:ext cx="4830301" cy="995033"/>
              <a:chOff x="762000" y="1219200"/>
              <a:chExt cx="12344400" cy="2742550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14475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2895801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4344025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792252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240477" y="1219200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8688704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101328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11581098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762000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2210225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658452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5106676" y="2513928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6554903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7999073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9447297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10895524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sp>
          <p:nvSpPr>
            <p:cNvPr id="64" name="TextBox 918"/>
            <p:cNvSpPr txBox="1">
              <a:spLocks noChangeArrowheads="1"/>
            </p:cNvSpPr>
            <p:nvPr/>
          </p:nvSpPr>
          <p:spPr bwMode="auto">
            <a:xfrm>
              <a:off x="599118" y="3309627"/>
              <a:ext cx="5427094" cy="984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900" dirty="0" smtClean="0">
                  <a:latin typeface="Times New Roman" charset="0"/>
                  <a:ea typeface="Times New Roman" charset="0"/>
                  <a:cs typeface="Times New Roman" charset="0"/>
                </a:rPr>
                <a:t>16   </a:t>
              </a:r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15 14  13  12   11 10   9</a:t>
              </a:r>
            </a:p>
            <a:p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8    7   6    5    4    3    2    1 </a:t>
              </a:r>
            </a:p>
          </p:txBody>
        </p:sp>
      </p:grpSp>
      <p:cxnSp>
        <p:nvCxnSpPr>
          <p:cNvPr id="82" name="Straight Arrow Connector 81"/>
          <p:cNvCxnSpPr/>
          <p:nvPr/>
        </p:nvCxnSpPr>
        <p:spPr>
          <a:xfrm>
            <a:off x="384859" y="3819889"/>
            <a:ext cx="331940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704263" y="2168674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 rot="5400000">
            <a:off x="4227862" y="3819889"/>
            <a:ext cx="518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</a:t>
            </a:r>
            <a:endParaRPr lang="en-US" dirty="0"/>
          </a:p>
        </p:txBody>
      </p:sp>
      <p:grpSp>
        <p:nvGrpSpPr>
          <p:cNvPr id="63" name="Group 916"/>
          <p:cNvGrpSpPr>
            <a:grpSpLocks/>
          </p:cNvGrpSpPr>
          <p:nvPr/>
        </p:nvGrpSpPr>
        <p:grpSpPr bwMode="auto">
          <a:xfrm rot="5400000">
            <a:off x="6621213" y="842581"/>
            <a:ext cx="1507669" cy="381102"/>
            <a:chOff x="599118" y="3309622"/>
            <a:chExt cx="5427094" cy="1015935"/>
          </a:xfrm>
        </p:grpSpPr>
        <p:grpSp>
          <p:nvGrpSpPr>
            <p:cNvPr id="81" name="Group 19"/>
            <p:cNvGrpSpPr>
              <a:grpSpLocks/>
            </p:cNvGrpSpPr>
            <p:nvPr/>
          </p:nvGrpSpPr>
          <p:grpSpPr bwMode="auto">
            <a:xfrm>
              <a:off x="762001" y="3330524"/>
              <a:ext cx="4830301" cy="995033"/>
              <a:chOff x="762000" y="1219200"/>
              <a:chExt cx="12344400" cy="2742550"/>
            </a:xfrm>
          </p:grpSpPr>
          <p:sp>
            <p:nvSpPr>
              <p:cNvPr id="88" name="Oval 87"/>
              <p:cNvSpPr/>
              <p:nvPr/>
            </p:nvSpPr>
            <p:spPr>
              <a:xfrm>
                <a:off x="14475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2895801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4344025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5792252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7240477" y="1219200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8688704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101328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11581098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762000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2210225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3658452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5106676" y="2513928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6554903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7999073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9447297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10895524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sp>
          <p:nvSpPr>
            <p:cNvPr id="87" name="TextBox 918"/>
            <p:cNvSpPr txBox="1">
              <a:spLocks noChangeArrowheads="1"/>
            </p:cNvSpPr>
            <p:nvPr/>
          </p:nvSpPr>
          <p:spPr bwMode="auto">
            <a:xfrm>
              <a:off x="599118" y="3309622"/>
              <a:ext cx="5427094" cy="984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900" dirty="0" smtClean="0">
                  <a:latin typeface="Times New Roman" charset="0"/>
                  <a:ea typeface="Times New Roman" charset="0"/>
                  <a:cs typeface="Times New Roman" charset="0"/>
                </a:rPr>
                <a:t>16   </a:t>
              </a:r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15 14  13  12   11 10   9</a:t>
              </a:r>
            </a:p>
            <a:p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8    7   6    5    4    3    2    1 </a:t>
              </a:r>
            </a:p>
          </p:txBody>
        </p:sp>
      </p:grpSp>
      <p:grpSp>
        <p:nvGrpSpPr>
          <p:cNvPr id="85" name="Group 916"/>
          <p:cNvGrpSpPr>
            <a:grpSpLocks/>
          </p:cNvGrpSpPr>
          <p:nvPr/>
        </p:nvGrpSpPr>
        <p:grpSpPr bwMode="auto">
          <a:xfrm rot="5400000">
            <a:off x="6617527" y="2214428"/>
            <a:ext cx="1507669" cy="381100"/>
            <a:chOff x="599118" y="3309627"/>
            <a:chExt cx="5427094" cy="1015930"/>
          </a:xfrm>
        </p:grpSpPr>
        <p:grpSp>
          <p:nvGrpSpPr>
            <p:cNvPr id="86" name="Group 19"/>
            <p:cNvGrpSpPr>
              <a:grpSpLocks/>
            </p:cNvGrpSpPr>
            <p:nvPr/>
          </p:nvGrpSpPr>
          <p:grpSpPr bwMode="auto">
            <a:xfrm>
              <a:off x="762001" y="3330524"/>
              <a:ext cx="4830301" cy="995033"/>
              <a:chOff x="762000" y="1219200"/>
              <a:chExt cx="12344400" cy="274255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4475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2895801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4344025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5792252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7240477" y="1219200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8688704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101328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581098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762000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2210225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3658452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5106676" y="2513928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6554903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7999073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9447297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10895524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sp>
          <p:nvSpPr>
            <p:cNvPr id="106" name="TextBox 918"/>
            <p:cNvSpPr txBox="1">
              <a:spLocks noChangeArrowheads="1"/>
            </p:cNvSpPr>
            <p:nvPr/>
          </p:nvSpPr>
          <p:spPr bwMode="auto">
            <a:xfrm>
              <a:off x="599118" y="3309627"/>
              <a:ext cx="5427094" cy="984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900" dirty="0" smtClean="0">
                  <a:latin typeface="Times New Roman" charset="0"/>
                  <a:ea typeface="Times New Roman" charset="0"/>
                  <a:cs typeface="Times New Roman" charset="0"/>
                </a:rPr>
                <a:t>16   </a:t>
              </a:r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15 14  13  12   11 10   9</a:t>
              </a:r>
            </a:p>
            <a:p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8    7   6    5    4    3    2    1 </a:t>
              </a:r>
            </a:p>
          </p:txBody>
        </p:sp>
      </p:grpSp>
      <p:grpSp>
        <p:nvGrpSpPr>
          <p:cNvPr id="104" name="Group 916"/>
          <p:cNvGrpSpPr>
            <a:grpSpLocks/>
          </p:cNvGrpSpPr>
          <p:nvPr/>
        </p:nvGrpSpPr>
        <p:grpSpPr bwMode="auto">
          <a:xfrm rot="5400000">
            <a:off x="6627710" y="5434278"/>
            <a:ext cx="1507669" cy="381100"/>
            <a:chOff x="599118" y="3309627"/>
            <a:chExt cx="5427094" cy="1015930"/>
          </a:xfrm>
        </p:grpSpPr>
        <p:grpSp>
          <p:nvGrpSpPr>
            <p:cNvPr id="105" name="Group 19"/>
            <p:cNvGrpSpPr>
              <a:grpSpLocks/>
            </p:cNvGrpSpPr>
            <p:nvPr/>
          </p:nvGrpSpPr>
          <p:grpSpPr bwMode="auto">
            <a:xfrm>
              <a:off x="762001" y="3330524"/>
              <a:ext cx="4830301" cy="995033"/>
              <a:chOff x="762000" y="1219200"/>
              <a:chExt cx="12344400" cy="2742550"/>
            </a:xfrm>
          </p:grpSpPr>
          <p:sp>
            <p:nvSpPr>
              <p:cNvPr id="126" name="Oval 125"/>
              <p:cNvSpPr/>
              <p:nvPr/>
            </p:nvSpPr>
            <p:spPr>
              <a:xfrm>
                <a:off x="14475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2895801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4344025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5792252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7240477" y="1219200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8688704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101328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11581098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762000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2210225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3658452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5106676" y="2513928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6554903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7999073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9447297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10895524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sp>
          <p:nvSpPr>
            <p:cNvPr id="125" name="TextBox 918"/>
            <p:cNvSpPr txBox="1">
              <a:spLocks noChangeArrowheads="1"/>
            </p:cNvSpPr>
            <p:nvPr/>
          </p:nvSpPr>
          <p:spPr bwMode="auto">
            <a:xfrm>
              <a:off x="599118" y="3309627"/>
              <a:ext cx="5427094" cy="984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900" dirty="0" smtClean="0">
                  <a:latin typeface="Times New Roman" charset="0"/>
                  <a:ea typeface="Times New Roman" charset="0"/>
                  <a:cs typeface="Times New Roman" charset="0"/>
                </a:rPr>
                <a:t>16   </a:t>
              </a:r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15 14  13  12   11 10   9</a:t>
              </a:r>
            </a:p>
            <a:p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8    7   6    5    4    3    2    1 </a:t>
              </a:r>
            </a:p>
          </p:txBody>
        </p:sp>
      </p:grpSp>
      <p:sp>
        <p:nvSpPr>
          <p:cNvPr id="142" name="TextBox 141"/>
          <p:cNvSpPr txBox="1"/>
          <p:nvPr/>
        </p:nvSpPr>
        <p:spPr>
          <a:xfrm rot="5400000">
            <a:off x="7084600" y="3777222"/>
            <a:ext cx="518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</a:t>
            </a:r>
            <a:endParaRPr lang="en-US" dirty="0"/>
          </a:p>
        </p:txBody>
      </p:sp>
      <p:sp>
        <p:nvSpPr>
          <p:cNvPr id="144" name="Rectangle 143"/>
          <p:cNvSpPr/>
          <p:nvPr/>
        </p:nvSpPr>
        <p:spPr>
          <a:xfrm>
            <a:off x="5036837" y="441738"/>
            <a:ext cx="182808" cy="58911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5219645" y="441738"/>
            <a:ext cx="182808" cy="58911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7937708" y="335110"/>
            <a:ext cx="182808" cy="58911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8120516" y="335110"/>
            <a:ext cx="182808" cy="58911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147"/>
          <p:cNvSpPr txBox="1"/>
          <p:nvPr/>
        </p:nvSpPr>
        <p:spPr>
          <a:xfrm>
            <a:off x="6626382" y="115217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9" name="TextBox 148"/>
          <p:cNvSpPr txBox="1"/>
          <p:nvPr/>
        </p:nvSpPr>
        <p:spPr>
          <a:xfrm>
            <a:off x="5522721" y="1169996"/>
            <a:ext cx="764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P1Hxx</a:t>
            </a:r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8319163" y="1170825"/>
            <a:ext cx="764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dirty="0" smtClean="0"/>
              <a:t>2Hxx</a:t>
            </a:r>
            <a:endParaRPr lang="en-US" dirty="0"/>
          </a:p>
        </p:txBody>
      </p:sp>
      <p:sp>
        <p:nvSpPr>
          <p:cNvPr id="151" name="TextBox 150"/>
          <p:cNvSpPr txBox="1"/>
          <p:nvPr/>
        </p:nvSpPr>
        <p:spPr>
          <a:xfrm>
            <a:off x="1697461" y="6068836"/>
            <a:ext cx="1454244" cy="646331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READOUT</a:t>
            </a:r>
          </a:p>
          <a:p>
            <a:r>
              <a:rPr lang="en-US" dirty="0" smtClean="0"/>
              <a:t>ELECTRONICS</a:t>
            </a:r>
            <a:endParaRPr lang="en-US" dirty="0"/>
          </a:p>
        </p:txBody>
      </p:sp>
      <p:cxnSp>
        <p:nvCxnSpPr>
          <p:cNvPr id="153" name="Straight Arrow Connector 152"/>
          <p:cNvCxnSpPr/>
          <p:nvPr/>
        </p:nvCxnSpPr>
        <p:spPr>
          <a:xfrm rot="16200000" flipV="1">
            <a:off x="-279522" y="3110255"/>
            <a:ext cx="1420057" cy="7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605849" y="2400625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3557886" y="4036649"/>
            <a:ext cx="292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57" name="TextBox 156"/>
          <p:cNvSpPr txBox="1"/>
          <p:nvPr/>
        </p:nvSpPr>
        <p:spPr>
          <a:xfrm>
            <a:off x="3704263" y="5691126"/>
            <a:ext cx="59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>
            <a:off x="4395736" y="6465142"/>
            <a:ext cx="891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Plane-1</a:t>
            </a:r>
            <a:endParaRPr lang="en-US" dirty="0"/>
          </a:p>
        </p:txBody>
      </p:sp>
      <p:sp>
        <p:nvSpPr>
          <p:cNvPr id="159" name="TextBox 158"/>
          <p:cNvSpPr txBox="1"/>
          <p:nvPr/>
        </p:nvSpPr>
        <p:spPr>
          <a:xfrm>
            <a:off x="7357023" y="6421330"/>
            <a:ext cx="891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Plane-2</a:t>
            </a:r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4136893" y="0"/>
            <a:ext cx="751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P1Vxx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3639906" y="1079384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6570653" y="5684076"/>
            <a:ext cx="59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166" name="TextBox 165"/>
          <p:cNvSpPr txBox="1"/>
          <p:nvPr/>
        </p:nvSpPr>
        <p:spPr>
          <a:xfrm>
            <a:off x="7059012" y="29739"/>
            <a:ext cx="751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P2Vxx</a:t>
            </a:r>
            <a:endParaRPr lang="en-US" dirty="0"/>
          </a:p>
        </p:txBody>
      </p:sp>
      <p:sp>
        <p:nvSpPr>
          <p:cNvPr id="167" name="TextBox 166"/>
          <p:cNvSpPr txBox="1"/>
          <p:nvPr/>
        </p:nvSpPr>
        <p:spPr>
          <a:xfrm>
            <a:off x="6626382" y="21468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16"/>
          <p:cNvGrpSpPr>
            <a:grpSpLocks/>
          </p:cNvGrpSpPr>
          <p:nvPr/>
        </p:nvGrpSpPr>
        <p:grpSpPr bwMode="auto">
          <a:xfrm>
            <a:off x="384859" y="631270"/>
            <a:ext cx="1507669" cy="381190"/>
            <a:chOff x="599118" y="3309624"/>
            <a:chExt cx="5427094" cy="1016169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762001" y="3330524"/>
              <a:ext cx="4830301" cy="995033"/>
              <a:chOff x="762000" y="1219200"/>
              <a:chExt cx="12344400" cy="2742550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14475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2895801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344025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5792252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7240477" y="1219200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8688704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01328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1581098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762000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210225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658452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5106676" y="2513928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6554903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7999073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9447297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0895524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sp>
          <p:nvSpPr>
            <p:cNvPr id="5" name="TextBox 918"/>
            <p:cNvSpPr txBox="1">
              <a:spLocks noChangeArrowheads="1"/>
            </p:cNvSpPr>
            <p:nvPr/>
          </p:nvSpPr>
          <p:spPr bwMode="auto">
            <a:xfrm>
              <a:off x="599118" y="3309624"/>
              <a:ext cx="5427094" cy="984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900" dirty="0" smtClean="0">
                  <a:latin typeface="Times New Roman" charset="0"/>
                  <a:ea typeface="Times New Roman" charset="0"/>
                  <a:cs typeface="Times New Roman" charset="0"/>
                </a:rPr>
                <a:t>16   </a:t>
              </a:r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15 14  13  12   11 10   9</a:t>
              </a:r>
            </a:p>
            <a:p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8    7   6    5    4    3    2    1 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49411" y="1249986"/>
            <a:ext cx="1849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NIM channel </a:t>
            </a:r>
            <a:r>
              <a:rPr lang="en-US" dirty="0" smtClean="0"/>
              <a:t>map</a:t>
            </a:r>
          </a:p>
          <a:p>
            <a:r>
              <a:rPr lang="en-US" dirty="0" smtClean="0"/>
              <a:t>Front View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059817" y="4092462"/>
            <a:ext cx="1353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IP, </a:t>
            </a:r>
            <a:r>
              <a:rPr lang="en-US" dirty="0" smtClean="0">
                <a:solidFill>
                  <a:srgbClr val="FF0000"/>
                </a:solidFill>
              </a:rPr>
              <a:t>Side View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384859" y="3819889"/>
            <a:ext cx="331940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949831" y="80112"/>
            <a:ext cx="751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P1Vxx</a:t>
            </a:r>
            <a:endParaRPr lang="en-US" dirty="0"/>
          </a:p>
        </p:txBody>
      </p:sp>
      <p:grpSp>
        <p:nvGrpSpPr>
          <p:cNvPr id="4" name="Group 153"/>
          <p:cNvGrpSpPr/>
          <p:nvPr/>
        </p:nvGrpSpPr>
        <p:grpSpPr>
          <a:xfrm>
            <a:off x="5109987" y="335110"/>
            <a:ext cx="412734" cy="6099365"/>
            <a:chOff x="4302623" y="321964"/>
            <a:chExt cx="412734" cy="6099365"/>
          </a:xfrm>
        </p:grpSpPr>
        <p:grpSp>
          <p:nvGrpSpPr>
            <p:cNvPr id="23" name="Group 916"/>
            <p:cNvGrpSpPr>
              <a:grpSpLocks/>
            </p:cNvGrpSpPr>
            <p:nvPr/>
          </p:nvGrpSpPr>
          <p:grpSpPr bwMode="auto">
            <a:xfrm rot="5400000">
              <a:off x="3764475" y="885248"/>
              <a:ext cx="1507669" cy="381102"/>
              <a:chOff x="599118" y="3309622"/>
              <a:chExt cx="5427094" cy="1015935"/>
            </a:xfrm>
          </p:grpSpPr>
          <p:grpSp>
            <p:nvGrpSpPr>
              <p:cNvPr id="24" name="Group 19"/>
              <p:cNvGrpSpPr>
                <a:grpSpLocks/>
              </p:cNvGrpSpPr>
              <p:nvPr/>
            </p:nvGrpSpPr>
            <p:grpSpPr bwMode="auto">
              <a:xfrm>
                <a:off x="762001" y="3330524"/>
                <a:ext cx="4830301" cy="995033"/>
                <a:chOff x="762000" y="1219200"/>
                <a:chExt cx="12344400" cy="2742550"/>
              </a:xfrm>
            </p:grpSpPr>
            <p:sp>
              <p:nvSpPr>
                <p:cNvPr id="26" name="Oval 25"/>
                <p:cNvSpPr/>
                <p:nvPr/>
              </p:nvSpPr>
              <p:spPr>
                <a:xfrm>
                  <a:off x="1447573" y="1219200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2895801" y="1219200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4344025" y="1219200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5792252" y="1219200"/>
                  <a:ext cx="1521244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7240477" y="1219200"/>
                  <a:ext cx="1521247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>
                  <a:off x="8688704" y="1219200"/>
                  <a:ext cx="1521244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32" name="Oval 31"/>
                <p:cNvSpPr/>
                <p:nvPr/>
              </p:nvSpPr>
              <p:spPr>
                <a:xfrm>
                  <a:off x="10132873" y="1219200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33" name="Oval 32"/>
                <p:cNvSpPr/>
                <p:nvPr/>
              </p:nvSpPr>
              <p:spPr>
                <a:xfrm>
                  <a:off x="11581098" y="1219200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34" name="Oval 33"/>
                <p:cNvSpPr/>
                <p:nvPr/>
              </p:nvSpPr>
              <p:spPr>
                <a:xfrm>
                  <a:off x="762000" y="2513928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>
                  <a:off x="2210225" y="2513928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3658452" y="2513928"/>
                  <a:ext cx="1521244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5106676" y="2513928"/>
                  <a:ext cx="1521247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6554903" y="2513928"/>
                  <a:ext cx="1521244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7999073" y="2513928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9447297" y="2513928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10895524" y="2513928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</p:grpSp>
          <p:sp>
            <p:nvSpPr>
              <p:cNvPr id="25" name="TextBox 918"/>
              <p:cNvSpPr txBox="1">
                <a:spLocks noChangeArrowheads="1"/>
              </p:cNvSpPr>
              <p:nvPr/>
            </p:nvSpPr>
            <p:spPr bwMode="auto">
              <a:xfrm>
                <a:off x="599118" y="3309622"/>
                <a:ext cx="5427094" cy="984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9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16   </a:t>
                </a:r>
                <a:r>
                  <a:rPr lang="en-US" sz="900" dirty="0">
                    <a:latin typeface="Times New Roman" charset="0"/>
                    <a:ea typeface="Times New Roman" charset="0"/>
                    <a:cs typeface="Times New Roman" charset="0"/>
                  </a:rPr>
                  <a:t>15 14  13  12   11 10   9</a:t>
                </a:r>
              </a:p>
              <a:p>
                <a:r>
                  <a:rPr lang="en-US" sz="900" dirty="0">
                    <a:latin typeface="Times New Roman" charset="0"/>
                    <a:ea typeface="Times New Roman" charset="0"/>
                    <a:cs typeface="Times New Roman" charset="0"/>
                  </a:rPr>
                  <a:t>8    7   6    5    4    3    2    1 </a:t>
                </a:r>
              </a:p>
            </p:txBody>
          </p:sp>
        </p:grpSp>
        <p:grpSp>
          <p:nvGrpSpPr>
            <p:cNvPr id="43" name="Group 916"/>
            <p:cNvGrpSpPr>
              <a:grpSpLocks/>
            </p:cNvGrpSpPr>
            <p:nvPr/>
          </p:nvGrpSpPr>
          <p:grpSpPr bwMode="auto">
            <a:xfrm rot="5400000">
              <a:off x="3741547" y="2247473"/>
              <a:ext cx="1507669" cy="381100"/>
              <a:chOff x="599118" y="3309627"/>
              <a:chExt cx="5427094" cy="1015930"/>
            </a:xfrm>
          </p:grpSpPr>
          <p:grpSp>
            <p:nvGrpSpPr>
              <p:cNvPr id="44" name="Group 19"/>
              <p:cNvGrpSpPr>
                <a:grpSpLocks/>
              </p:cNvGrpSpPr>
              <p:nvPr/>
            </p:nvGrpSpPr>
            <p:grpSpPr bwMode="auto">
              <a:xfrm>
                <a:off x="762001" y="3330524"/>
                <a:ext cx="4830301" cy="995033"/>
                <a:chOff x="762000" y="1219200"/>
                <a:chExt cx="12344400" cy="274255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447573" y="1219200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2895801" y="1219200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4344025" y="1219200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5792252" y="1219200"/>
                  <a:ext cx="1521244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7240477" y="1219200"/>
                  <a:ext cx="1521247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8688704" y="1219200"/>
                  <a:ext cx="1521244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>
                  <a:off x="10132873" y="1219200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>
                  <a:off x="11581098" y="1219200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54" name="Oval 53"/>
                <p:cNvSpPr/>
                <p:nvPr/>
              </p:nvSpPr>
              <p:spPr>
                <a:xfrm>
                  <a:off x="762000" y="2513928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55" name="Oval 54"/>
                <p:cNvSpPr/>
                <p:nvPr/>
              </p:nvSpPr>
              <p:spPr>
                <a:xfrm>
                  <a:off x="2210225" y="2513928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56" name="Oval 55"/>
                <p:cNvSpPr/>
                <p:nvPr/>
              </p:nvSpPr>
              <p:spPr>
                <a:xfrm>
                  <a:off x="3658452" y="2513928"/>
                  <a:ext cx="1521244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57" name="Oval 56"/>
                <p:cNvSpPr/>
                <p:nvPr/>
              </p:nvSpPr>
              <p:spPr>
                <a:xfrm>
                  <a:off x="5106676" y="2513928"/>
                  <a:ext cx="1521247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>
                  <a:off x="6554903" y="2513928"/>
                  <a:ext cx="1521244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59" name="Oval 58"/>
                <p:cNvSpPr/>
                <p:nvPr/>
              </p:nvSpPr>
              <p:spPr>
                <a:xfrm>
                  <a:off x="7999073" y="2513928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60" name="Oval 59"/>
                <p:cNvSpPr/>
                <p:nvPr/>
              </p:nvSpPr>
              <p:spPr>
                <a:xfrm>
                  <a:off x="9447297" y="2513928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61" name="Oval 60"/>
                <p:cNvSpPr/>
                <p:nvPr/>
              </p:nvSpPr>
              <p:spPr>
                <a:xfrm>
                  <a:off x="10895524" y="2513928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</p:grpSp>
          <p:sp>
            <p:nvSpPr>
              <p:cNvPr id="45" name="TextBox 918"/>
              <p:cNvSpPr txBox="1">
                <a:spLocks noChangeArrowheads="1"/>
              </p:cNvSpPr>
              <p:nvPr/>
            </p:nvSpPr>
            <p:spPr bwMode="auto">
              <a:xfrm>
                <a:off x="599118" y="3309627"/>
                <a:ext cx="5427094" cy="9845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9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16   </a:t>
                </a:r>
                <a:r>
                  <a:rPr lang="en-US" sz="900" dirty="0">
                    <a:latin typeface="Times New Roman" charset="0"/>
                    <a:ea typeface="Times New Roman" charset="0"/>
                    <a:cs typeface="Times New Roman" charset="0"/>
                  </a:rPr>
                  <a:t>15 14  13  12   11 10   9</a:t>
                </a:r>
              </a:p>
              <a:p>
                <a:r>
                  <a:rPr lang="en-US" sz="900" dirty="0">
                    <a:latin typeface="Times New Roman" charset="0"/>
                    <a:ea typeface="Times New Roman" charset="0"/>
                    <a:cs typeface="Times New Roman" charset="0"/>
                  </a:rPr>
                  <a:t>8    7   6    5    4    3    2    1 </a:t>
                </a:r>
              </a:p>
            </p:txBody>
          </p:sp>
        </p:grpSp>
        <p:grpSp>
          <p:nvGrpSpPr>
            <p:cNvPr id="62" name="Group 916"/>
            <p:cNvGrpSpPr>
              <a:grpSpLocks/>
            </p:cNvGrpSpPr>
            <p:nvPr/>
          </p:nvGrpSpPr>
          <p:grpSpPr bwMode="auto">
            <a:xfrm rot="5400000">
              <a:off x="3770972" y="5476945"/>
              <a:ext cx="1507669" cy="381100"/>
              <a:chOff x="599118" y="3309627"/>
              <a:chExt cx="5427094" cy="1015930"/>
            </a:xfrm>
          </p:grpSpPr>
          <p:grpSp>
            <p:nvGrpSpPr>
              <p:cNvPr id="63" name="Group 19"/>
              <p:cNvGrpSpPr>
                <a:grpSpLocks/>
              </p:cNvGrpSpPr>
              <p:nvPr/>
            </p:nvGrpSpPr>
            <p:grpSpPr bwMode="auto">
              <a:xfrm>
                <a:off x="762001" y="3330524"/>
                <a:ext cx="4830301" cy="995033"/>
                <a:chOff x="762000" y="1219200"/>
                <a:chExt cx="12344400" cy="2742550"/>
              </a:xfrm>
            </p:grpSpPr>
            <p:sp>
              <p:nvSpPr>
                <p:cNvPr id="65" name="Oval 64"/>
                <p:cNvSpPr/>
                <p:nvPr/>
              </p:nvSpPr>
              <p:spPr>
                <a:xfrm>
                  <a:off x="1447573" y="1219200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66" name="Oval 65"/>
                <p:cNvSpPr/>
                <p:nvPr/>
              </p:nvSpPr>
              <p:spPr>
                <a:xfrm>
                  <a:off x="2895801" y="1219200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67" name="Oval 66"/>
                <p:cNvSpPr/>
                <p:nvPr/>
              </p:nvSpPr>
              <p:spPr>
                <a:xfrm>
                  <a:off x="4344025" y="1219200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68" name="Oval 67"/>
                <p:cNvSpPr/>
                <p:nvPr/>
              </p:nvSpPr>
              <p:spPr>
                <a:xfrm>
                  <a:off x="5792252" y="1219200"/>
                  <a:ext cx="1521244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7240477" y="1219200"/>
                  <a:ext cx="1521247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70" name="Oval 69"/>
                <p:cNvSpPr/>
                <p:nvPr/>
              </p:nvSpPr>
              <p:spPr>
                <a:xfrm>
                  <a:off x="8688704" y="1219200"/>
                  <a:ext cx="1521244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71" name="Oval 70"/>
                <p:cNvSpPr/>
                <p:nvPr/>
              </p:nvSpPr>
              <p:spPr>
                <a:xfrm>
                  <a:off x="10132873" y="1219200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72" name="Oval 71"/>
                <p:cNvSpPr/>
                <p:nvPr/>
              </p:nvSpPr>
              <p:spPr>
                <a:xfrm>
                  <a:off x="11581098" y="1219200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73" name="Oval 72"/>
                <p:cNvSpPr/>
                <p:nvPr/>
              </p:nvSpPr>
              <p:spPr>
                <a:xfrm>
                  <a:off x="762000" y="2513928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74" name="Oval 73"/>
                <p:cNvSpPr/>
                <p:nvPr/>
              </p:nvSpPr>
              <p:spPr>
                <a:xfrm>
                  <a:off x="2210225" y="2513928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75" name="Oval 74"/>
                <p:cNvSpPr/>
                <p:nvPr/>
              </p:nvSpPr>
              <p:spPr>
                <a:xfrm>
                  <a:off x="3658452" y="2513928"/>
                  <a:ext cx="1521244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5106676" y="2513928"/>
                  <a:ext cx="1521247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77" name="Oval 76"/>
                <p:cNvSpPr/>
                <p:nvPr/>
              </p:nvSpPr>
              <p:spPr>
                <a:xfrm>
                  <a:off x="6554903" y="2513928"/>
                  <a:ext cx="1521244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78" name="Oval 77"/>
                <p:cNvSpPr/>
                <p:nvPr/>
              </p:nvSpPr>
              <p:spPr>
                <a:xfrm>
                  <a:off x="7999073" y="2513928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79" name="Oval 78"/>
                <p:cNvSpPr/>
                <p:nvPr/>
              </p:nvSpPr>
              <p:spPr>
                <a:xfrm>
                  <a:off x="9447297" y="2513928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  <p:sp>
              <p:nvSpPr>
                <p:cNvPr id="80" name="Oval 79"/>
                <p:cNvSpPr/>
                <p:nvPr/>
              </p:nvSpPr>
              <p:spPr>
                <a:xfrm>
                  <a:off x="10895524" y="2513928"/>
                  <a:ext cx="1525302" cy="144782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>
                    <a:solidFill>
                      <a:srgbClr val="008000"/>
                    </a:solidFill>
                    <a:ea typeface="ＭＳ Ｐゴシック" charset="-128"/>
                    <a:cs typeface="ＭＳ Ｐゴシック" charset="-128"/>
                  </a:endParaRPr>
                </a:p>
              </p:txBody>
            </p:sp>
          </p:grpSp>
          <p:sp>
            <p:nvSpPr>
              <p:cNvPr id="64" name="TextBox 918"/>
              <p:cNvSpPr txBox="1">
                <a:spLocks noChangeArrowheads="1"/>
              </p:cNvSpPr>
              <p:nvPr/>
            </p:nvSpPr>
            <p:spPr bwMode="auto">
              <a:xfrm>
                <a:off x="599118" y="3309627"/>
                <a:ext cx="5427094" cy="9845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9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16   </a:t>
                </a:r>
                <a:r>
                  <a:rPr lang="en-US" sz="900" dirty="0">
                    <a:latin typeface="Times New Roman" charset="0"/>
                    <a:ea typeface="Times New Roman" charset="0"/>
                    <a:cs typeface="Times New Roman" charset="0"/>
                  </a:rPr>
                  <a:t>15 14  13  12   11 10   9</a:t>
                </a:r>
              </a:p>
              <a:p>
                <a:r>
                  <a:rPr lang="en-US" sz="900" dirty="0">
                    <a:latin typeface="Times New Roman" charset="0"/>
                    <a:ea typeface="Times New Roman" charset="0"/>
                    <a:cs typeface="Times New Roman" charset="0"/>
                  </a:rPr>
                  <a:t>8    7   6    5    4    3    2    1 </a:t>
                </a:r>
              </a:p>
            </p:txBody>
          </p:sp>
        </p:grpSp>
        <p:sp>
          <p:nvSpPr>
            <p:cNvPr id="84" name="TextBox 83"/>
            <p:cNvSpPr txBox="1"/>
            <p:nvPr/>
          </p:nvSpPr>
          <p:spPr>
            <a:xfrm rot="5400000">
              <a:off x="4227862" y="3819889"/>
              <a:ext cx="5188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……</a:t>
              </a:r>
              <a:endParaRPr lang="en-US" dirty="0"/>
            </a:p>
          </p:txBody>
        </p:sp>
      </p:grpSp>
      <p:grpSp>
        <p:nvGrpSpPr>
          <p:cNvPr id="81" name="Group 19"/>
          <p:cNvGrpSpPr>
            <a:grpSpLocks/>
          </p:cNvGrpSpPr>
          <p:nvPr/>
        </p:nvGrpSpPr>
        <p:grpSpPr bwMode="auto">
          <a:xfrm rot="5400000">
            <a:off x="7087786" y="776325"/>
            <a:ext cx="1341877" cy="373261"/>
            <a:chOff x="762000" y="1219200"/>
            <a:chExt cx="12344400" cy="2742550"/>
          </a:xfrm>
          <a:solidFill>
            <a:srgbClr val="FF6600"/>
          </a:solidFill>
        </p:grpSpPr>
        <p:sp>
          <p:nvSpPr>
            <p:cNvPr id="88" name="Oval 87"/>
            <p:cNvSpPr/>
            <p:nvPr/>
          </p:nvSpPr>
          <p:spPr>
            <a:xfrm>
              <a:off x="1447573" y="1219200"/>
              <a:ext cx="1525302" cy="144782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2895801" y="1219200"/>
              <a:ext cx="1525302" cy="144782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4344025" y="1219200"/>
              <a:ext cx="1525302" cy="144782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5792252" y="1219200"/>
              <a:ext cx="1521244" cy="144782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7240477" y="1219200"/>
              <a:ext cx="1521247" cy="144782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8688704" y="1219200"/>
              <a:ext cx="1521244" cy="144782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10132873" y="1219200"/>
              <a:ext cx="1525302" cy="144782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11581098" y="1219200"/>
              <a:ext cx="1525302" cy="144782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762000" y="2513928"/>
              <a:ext cx="1525302" cy="144782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2210225" y="2513928"/>
              <a:ext cx="1525302" cy="144782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3658452" y="2513928"/>
              <a:ext cx="1521244" cy="144782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5106676" y="2513928"/>
              <a:ext cx="1521247" cy="144782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6554903" y="2513928"/>
              <a:ext cx="1521244" cy="144782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7999073" y="2513928"/>
              <a:ext cx="1525302" cy="144782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2" name="Oval 101"/>
            <p:cNvSpPr/>
            <p:nvPr/>
          </p:nvSpPr>
          <p:spPr>
            <a:xfrm>
              <a:off x="9447297" y="2513928"/>
              <a:ext cx="1525302" cy="144782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10895524" y="2513928"/>
              <a:ext cx="1525302" cy="144782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sp>
        <p:nvSpPr>
          <p:cNvPr id="87" name="TextBox 918"/>
          <p:cNvSpPr txBox="1">
            <a:spLocks noChangeArrowheads="1"/>
          </p:cNvSpPr>
          <p:nvPr/>
        </p:nvSpPr>
        <p:spPr bwMode="auto">
          <a:xfrm rot="5400000">
            <a:off x="7036594" y="792505"/>
            <a:ext cx="14788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228600" indent="-228600"/>
            <a:r>
              <a:rPr lang="en-US" sz="900" dirty="0" smtClean="0">
                <a:latin typeface="Times New Roman" charset="0"/>
                <a:ea typeface="Times New Roman" charset="0"/>
                <a:cs typeface="Times New Roman" charset="0"/>
              </a:rPr>
              <a:t>   9  10  11  12 13  14 15  16</a:t>
            </a:r>
          </a:p>
          <a:p>
            <a:pPr marL="228600" indent="-228600"/>
            <a:r>
              <a:rPr lang="en-US" sz="900" dirty="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sz="900" dirty="0" smtClean="0">
                <a:latin typeface="Times New Roman" charset="0"/>
                <a:ea typeface="Times New Roman" charset="0"/>
                <a:cs typeface="Times New Roman" charset="0"/>
              </a:rPr>
              <a:t>   </a:t>
            </a:r>
            <a:r>
              <a:rPr lang="en-US" sz="900" dirty="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sz="900" dirty="0" smtClean="0">
                <a:latin typeface="Times New Roman" charset="0"/>
                <a:ea typeface="Times New Roman" charset="0"/>
                <a:cs typeface="Times New Roman" charset="0"/>
              </a:rPr>
              <a:t>   </a:t>
            </a:r>
            <a:r>
              <a:rPr lang="en-US" sz="900" dirty="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sz="900" dirty="0" smtClean="0">
                <a:latin typeface="Times New Roman" charset="0"/>
                <a:ea typeface="Times New Roman" charset="0"/>
                <a:cs typeface="Times New Roman" charset="0"/>
              </a:rPr>
              <a:t>    </a:t>
            </a:r>
            <a:r>
              <a:rPr lang="en-US" sz="900" dirty="0">
                <a:latin typeface="Times New Roman" charset="0"/>
                <a:ea typeface="Times New Roman" charset="0"/>
                <a:cs typeface="Times New Roman" charset="0"/>
              </a:rPr>
              <a:t>4</a:t>
            </a:r>
            <a:r>
              <a:rPr lang="en-US" sz="900" dirty="0" smtClean="0">
                <a:latin typeface="Times New Roman" charset="0"/>
                <a:ea typeface="Times New Roman" charset="0"/>
                <a:cs typeface="Times New Roman" charset="0"/>
              </a:rPr>
              <a:t>    </a:t>
            </a:r>
            <a:r>
              <a:rPr lang="en-US" sz="900" dirty="0">
                <a:latin typeface="Times New Roman" charset="0"/>
                <a:ea typeface="Times New Roman" charset="0"/>
                <a:cs typeface="Times New Roman" charset="0"/>
              </a:rPr>
              <a:t>5</a:t>
            </a:r>
            <a:r>
              <a:rPr lang="en-US" sz="900" dirty="0" smtClean="0">
                <a:latin typeface="Times New Roman" charset="0"/>
                <a:ea typeface="Times New Roman" charset="0"/>
                <a:cs typeface="Times New Roman" charset="0"/>
              </a:rPr>
              <a:t>    </a:t>
            </a:r>
            <a:r>
              <a:rPr lang="en-US" sz="900" dirty="0">
                <a:latin typeface="Times New Roman" charset="0"/>
                <a:ea typeface="Times New Roman" charset="0"/>
                <a:cs typeface="Times New Roman" charset="0"/>
              </a:rPr>
              <a:t>6</a:t>
            </a:r>
            <a:r>
              <a:rPr lang="en-US" sz="900" dirty="0" smtClean="0">
                <a:latin typeface="Times New Roman" charset="0"/>
                <a:ea typeface="Times New Roman" charset="0"/>
                <a:cs typeface="Times New Roman" charset="0"/>
              </a:rPr>
              <a:t>    </a:t>
            </a:r>
            <a:r>
              <a:rPr lang="en-US" sz="900" dirty="0">
                <a:latin typeface="Times New Roman" charset="0"/>
                <a:ea typeface="Times New Roman" charset="0"/>
                <a:cs typeface="Times New Roman" charset="0"/>
              </a:rPr>
              <a:t>7</a:t>
            </a:r>
            <a:r>
              <a:rPr lang="en-US" sz="900" dirty="0" smtClean="0">
                <a:latin typeface="Times New Roman" charset="0"/>
                <a:ea typeface="Times New Roman" charset="0"/>
                <a:cs typeface="Times New Roman" charset="0"/>
              </a:rPr>
              <a:t>   8  </a:t>
            </a:r>
            <a:endParaRPr lang="en-US" sz="9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85" name="Group 916"/>
          <p:cNvGrpSpPr>
            <a:grpSpLocks/>
          </p:cNvGrpSpPr>
          <p:nvPr/>
        </p:nvGrpSpPr>
        <p:grpSpPr bwMode="auto">
          <a:xfrm rot="5400000">
            <a:off x="7020579" y="2365545"/>
            <a:ext cx="1507669" cy="381100"/>
            <a:chOff x="599118" y="3309627"/>
            <a:chExt cx="5427094" cy="1015930"/>
          </a:xfrm>
        </p:grpSpPr>
        <p:grpSp>
          <p:nvGrpSpPr>
            <p:cNvPr id="86" name="Group 19"/>
            <p:cNvGrpSpPr>
              <a:grpSpLocks/>
            </p:cNvGrpSpPr>
            <p:nvPr/>
          </p:nvGrpSpPr>
          <p:grpSpPr bwMode="auto">
            <a:xfrm>
              <a:off x="762001" y="3330524"/>
              <a:ext cx="4830301" cy="995033"/>
              <a:chOff x="762000" y="1219200"/>
              <a:chExt cx="12344400" cy="274255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4475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2895801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4344025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5792252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7240477" y="1219200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8688704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101328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581098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762000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2210225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3658452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5106676" y="2513928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6554903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7999073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9447297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10895524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sp>
          <p:nvSpPr>
            <p:cNvPr id="106" name="TextBox 918"/>
            <p:cNvSpPr txBox="1">
              <a:spLocks noChangeArrowheads="1"/>
            </p:cNvSpPr>
            <p:nvPr/>
          </p:nvSpPr>
          <p:spPr bwMode="auto">
            <a:xfrm>
              <a:off x="599118" y="3309627"/>
              <a:ext cx="5427094" cy="984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900" dirty="0" smtClean="0">
                  <a:latin typeface="Times New Roman" charset="0"/>
                  <a:ea typeface="Times New Roman" charset="0"/>
                  <a:cs typeface="Times New Roman" charset="0"/>
                </a:rPr>
                <a:t>16   </a:t>
              </a:r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15 14  13  12   11 10   9</a:t>
              </a:r>
            </a:p>
            <a:p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8    7   6    5    4    3    2    1 </a:t>
              </a:r>
            </a:p>
          </p:txBody>
        </p:sp>
      </p:grpSp>
      <p:grpSp>
        <p:nvGrpSpPr>
          <p:cNvPr id="104" name="Group 916"/>
          <p:cNvGrpSpPr>
            <a:grpSpLocks/>
          </p:cNvGrpSpPr>
          <p:nvPr/>
        </p:nvGrpSpPr>
        <p:grpSpPr bwMode="auto">
          <a:xfrm rot="5400000">
            <a:off x="7032961" y="5411214"/>
            <a:ext cx="1507669" cy="381100"/>
            <a:chOff x="599118" y="3309627"/>
            <a:chExt cx="5427094" cy="1015930"/>
          </a:xfrm>
        </p:grpSpPr>
        <p:grpSp>
          <p:nvGrpSpPr>
            <p:cNvPr id="105" name="Group 19"/>
            <p:cNvGrpSpPr>
              <a:grpSpLocks/>
            </p:cNvGrpSpPr>
            <p:nvPr/>
          </p:nvGrpSpPr>
          <p:grpSpPr bwMode="auto">
            <a:xfrm>
              <a:off x="762001" y="3330524"/>
              <a:ext cx="4830301" cy="995033"/>
              <a:chOff x="762000" y="1219200"/>
              <a:chExt cx="12344400" cy="2742550"/>
            </a:xfrm>
          </p:grpSpPr>
          <p:sp>
            <p:nvSpPr>
              <p:cNvPr id="126" name="Oval 125"/>
              <p:cNvSpPr/>
              <p:nvPr/>
            </p:nvSpPr>
            <p:spPr>
              <a:xfrm>
                <a:off x="14475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2895801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4344025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5792252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7240477" y="1219200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8688704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101328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11581098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762000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2210225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3658452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5106676" y="2513928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6554903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7999073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9447297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10895524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sp>
          <p:nvSpPr>
            <p:cNvPr id="125" name="TextBox 918"/>
            <p:cNvSpPr txBox="1">
              <a:spLocks noChangeArrowheads="1"/>
            </p:cNvSpPr>
            <p:nvPr/>
          </p:nvSpPr>
          <p:spPr bwMode="auto">
            <a:xfrm>
              <a:off x="599118" y="3309627"/>
              <a:ext cx="5427094" cy="984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900" dirty="0" smtClean="0">
                  <a:latin typeface="Times New Roman" charset="0"/>
                  <a:ea typeface="Times New Roman" charset="0"/>
                  <a:cs typeface="Times New Roman" charset="0"/>
                </a:rPr>
                <a:t>16   </a:t>
              </a:r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15 14  13  12   11 10   9</a:t>
              </a:r>
            </a:p>
            <a:p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8    7   6    5    4    3    2    1 </a:t>
              </a:r>
            </a:p>
          </p:txBody>
        </p:sp>
      </p:grpSp>
      <p:sp>
        <p:nvSpPr>
          <p:cNvPr id="142" name="TextBox 141"/>
          <p:cNvSpPr txBox="1"/>
          <p:nvPr/>
        </p:nvSpPr>
        <p:spPr>
          <a:xfrm rot="5400000">
            <a:off x="7521485" y="3683333"/>
            <a:ext cx="518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</a:t>
            </a:r>
            <a:endParaRPr lang="en-US" dirty="0"/>
          </a:p>
        </p:txBody>
      </p:sp>
      <p:grpSp>
        <p:nvGrpSpPr>
          <p:cNvPr id="123" name="Group 154"/>
          <p:cNvGrpSpPr/>
          <p:nvPr/>
        </p:nvGrpSpPr>
        <p:grpSpPr>
          <a:xfrm>
            <a:off x="4136894" y="401966"/>
            <a:ext cx="365616" cy="5891153"/>
            <a:chOff x="5036837" y="441738"/>
            <a:chExt cx="365616" cy="5891153"/>
          </a:xfrm>
        </p:grpSpPr>
        <p:sp>
          <p:nvSpPr>
            <p:cNvPr id="144" name="Rectangle 143"/>
            <p:cNvSpPr/>
            <p:nvPr/>
          </p:nvSpPr>
          <p:spPr>
            <a:xfrm>
              <a:off x="5036837" y="441738"/>
              <a:ext cx="182808" cy="589115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219645" y="441738"/>
              <a:ext cx="182808" cy="589115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4" name="Group 155"/>
          <p:cNvGrpSpPr/>
          <p:nvPr/>
        </p:nvGrpSpPr>
        <p:grpSpPr>
          <a:xfrm>
            <a:off x="6850483" y="380360"/>
            <a:ext cx="365616" cy="5891153"/>
            <a:chOff x="7937708" y="335110"/>
            <a:chExt cx="365616" cy="5891153"/>
          </a:xfrm>
        </p:grpSpPr>
        <p:sp>
          <p:nvSpPr>
            <p:cNvPr id="146" name="Rectangle 145"/>
            <p:cNvSpPr/>
            <p:nvPr/>
          </p:nvSpPr>
          <p:spPr>
            <a:xfrm>
              <a:off x="7937708" y="335110"/>
              <a:ext cx="182808" cy="589115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8120516" y="335110"/>
              <a:ext cx="182808" cy="589115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8" name="TextBox 147"/>
          <p:cNvSpPr txBox="1"/>
          <p:nvPr/>
        </p:nvSpPr>
        <p:spPr>
          <a:xfrm>
            <a:off x="6657377" y="53097"/>
            <a:ext cx="751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P2Vxx</a:t>
            </a:r>
            <a:endParaRPr lang="en-US" dirty="0"/>
          </a:p>
        </p:txBody>
      </p:sp>
      <p:sp>
        <p:nvSpPr>
          <p:cNvPr id="149" name="TextBox 148"/>
          <p:cNvSpPr txBox="1"/>
          <p:nvPr/>
        </p:nvSpPr>
        <p:spPr>
          <a:xfrm>
            <a:off x="5522721" y="1169996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8051729" y="1190316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dirty="0"/>
              <a:t>1</a:t>
            </a:r>
            <a:endParaRPr lang="en-US" dirty="0"/>
          </a:p>
        </p:txBody>
      </p:sp>
      <p:cxnSp>
        <p:nvCxnSpPr>
          <p:cNvPr id="152" name="Straight Connector 151"/>
          <p:cNvCxnSpPr/>
          <p:nvPr/>
        </p:nvCxnSpPr>
        <p:spPr>
          <a:xfrm>
            <a:off x="384859" y="6421330"/>
            <a:ext cx="846978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733938" y="6053586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Ground Floor</a:t>
            </a:r>
            <a:endParaRPr lang="en-US" dirty="0"/>
          </a:p>
        </p:txBody>
      </p:sp>
      <p:cxnSp>
        <p:nvCxnSpPr>
          <p:cNvPr id="159" name="Straight Arrow Connector 158"/>
          <p:cNvCxnSpPr/>
          <p:nvPr/>
        </p:nvCxnSpPr>
        <p:spPr>
          <a:xfrm rot="5400000" flipH="1" flipV="1">
            <a:off x="-260446" y="3174584"/>
            <a:ext cx="129061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453259" y="2474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3383913" y="3821477"/>
            <a:ext cx="292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8051729" y="315944"/>
            <a:ext cx="1192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Wrong </a:t>
            </a:r>
          </a:p>
          <a:p>
            <a:r>
              <a:rPr lang="en-US" dirty="0" err="1" smtClean="0"/>
              <a:t>Shpd</a:t>
            </a:r>
            <a:r>
              <a:rPr lang="en-US" dirty="0" smtClean="0"/>
              <a:t> mod.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4701659" y="107871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7" name="TextBox 156"/>
          <p:cNvSpPr txBox="1"/>
          <p:nvPr/>
        </p:nvSpPr>
        <p:spPr>
          <a:xfrm>
            <a:off x="4701659" y="237229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>
            <a:off x="4701659" y="568825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grpSp>
        <p:nvGrpSpPr>
          <p:cNvPr id="166" name="Group 165"/>
          <p:cNvGrpSpPr/>
          <p:nvPr/>
        </p:nvGrpSpPr>
        <p:grpSpPr>
          <a:xfrm>
            <a:off x="1892528" y="1632573"/>
            <a:ext cx="1207557" cy="1010010"/>
            <a:chOff x="1892528" y="1632573"/>
            <a:chExt cx="1207557" cy="1010010"/>
          </a:xfrm>
        </p:grpSpPr>
        <p:sp>
          <p:nvSpPr>
            <p:cNvPr id="163" name="Rectangle 162"/>
            <p:cNvSpPr/>
            <p:nvPr/>
          </p:nvSpPr>
          <p:spPr>
            <a:xfrm>
              <a:off x="1892528" y="2013315"/>
              <a:ext cx="1207557" cy="62926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FEM Card</a:t>
              </a:r>
              <a:endParaRPr lang="en-US" dirty="0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2162534" y="1847510"/>
              <a:ext cx="677544" cy="15742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1992534" y="1632573"/>
              <a:ext cx="91948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16, 15, … 3, 2, 1</a:t>
              </a:r>
              <a:endParaRPr lang="en-US" sz="900" dirty="0"/>
            </a:p>
          </p:txBody>
        </p:sp>
      </p:grpSp>
      <p:sp>
        <p:nvSpPr>
          <p:cNvPr id="167" name="TextBox 166"/>
          <p:cNvSpPr txBox="1"/>
          <p:nvPr/>
        </p:nvSpPr>
        <p:spPr>
          <a:xfrm>
            <a:off x="5522721" y="401966"/>
            <a:ext cx="681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P1H1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5522721" y="2352991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dirty="0"/>
              <a:t>2</a:t>
            </a:r>
            <a:endParaRPr lang="en-US" dirty="0"/>
          </a:p>
        </p:txBody>
      </p:sp>
      <p:sp>
        <p:nvSpPr>
          <p:cNvPr id="169" name="TextBox 168"/>
          <p:cNvSpPr txBox="1"/>
          <p:nvPr/>
        </p:nvSpPr>
        <p:spPr>
          <a:xfrm>
            <a:off x="5516225" y="5684254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dirty="0"/>
              <a:t>9</a:t>
            </a:r>
            <a:endParaRPr lang="en-US" dirty="0"/>
          </a:p>
        </p:txBody>
      </p:sp>
      <p:sp>
        <p:nvSpPr>
          <p:cNvPr id="170" name="TextBox 169"/>
          <p:cNvSpPr txBox="1"/>
          <p:nvPr/>
        </p:nvSpPr>
        <p:spPr>
          <a:xfrm>
            <a:off x="8051729" y="2402693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dirty="0"/>
              <a:t>2</a:t>
            </a:r>
            <a:endParaRPr lang="en-US" dirty="0"/>
          </a:p>
        </p:txBody>
      </p:sp>
      <p:sp>
        <p:nvSpPr>
          <p:cNvPr id="171" name="TextBox 170"/>
          <p:cNvSpPr txBox="1"/>
          <p:nvPr/>
        </p:nvSpPr>
        <p:spPr>
          <a:xfrm>
            <a:off x="8015355" y="2919891"/>
            <a:ext cx="821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(P2H2)</a:t>
            </a:r>
            <a:endParaRPr lang="en-US" dirty="0"/>
          </a:p>
        </p:txBody>
      </p:sp>
      <p:cxnSp>
        <p:nvCxnSpPr>
          <p:cNvPr id="173" name="Straight Arrow Connector 172"/>
          <p:cNvCxnSpPr/>
          <p:nvPr/>
        </p:nvCxnSpPr>
        <p:spPr>
          <a:xfrm rot="5400000" flipH="1" flipV="1">
            <a:off x="382657" y="3292220"/>
            <a:ext cx="530666" cy="5246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856914" y="3049199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75" name="TextBox 174"/>
          <p:cNvSpPr txBox="1"/>
          <p:nvPr/>
        </p:nvSpPr>
        <p:spPr>
          <a:xfrm>
            <a:off x="5003319" y="21990"/>
            <a:ext cx="764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P1Hxx</a:t>
            </a:r>
            <a:endParaRPr lang="en-US" dirty="0"/>
          </a:p>
        </p:txBody>
      </p:sp>
      <p:sp>
        <p:nvSpPr>
          <p:cNvPr id="176" name="TextBox 175"/>
          <p:cNvSpPr txBox="1"/>
          <p:nvPr/>
        </p:nvSpPr>
        <p:spPr>
          <a:xfrm>
            <a:off x="7413295" y="-34222"/>
            <a:ext cx="764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P2Hxx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453</Words>
  <Application>Microsoft Macintosh PowerPoint</Application>
  <PresentationFormat>On-screen Show (4:3)</PresentationFormat>
  <Paragraphs>89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St4 Prop Tube Mapping 05/15/2011 Ming Liu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St4 Prop Tube Mapping 05/15/2011 Ming Liu</dc:title>
  <dc:creator>Ming Liu</dc:creator>
  <cp:lastModifiedBy>Ming Liu</cp:lastModifiedBy>
  <cp:revision>26</cp:revision>
  <dcterms:created xsi:type="dcterms:W3CDTF">2011-05-16T21:28:17Z</dcterms:created>
  <dcterms:modified xsi:type="dcterms:W3CDTF">2011-05-16T22:23:09Z</dcterms:modified>
</cp:coreProperties>
</file>