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4B73F-231C-B54C-B09E-CF81D5D7188B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83206-0211-A84A-B486-709EA0AA6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60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2FA20-E661-CE49-AEAB-A005BA103262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3C3C8-CE2D-FE46-949D-B5914687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736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3B2A-F37E-574E-9D2F-B67C03C7BEEA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D4AB-3EDC-BB4A-A68E-06C71F90015D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7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D205-2815-864C-B660-018251A7B181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7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0FBC-1F53-EF4E-A1BA-A5D5E0AFC58C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9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17D24-88B6-CA4F-9673-E6FFE579A76D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8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4017-0293-3547-A5BC-0DE8BBD5457B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6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FE778-0482-FA4E-9756-27CCD0D23AF1}" type="datetime1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7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4B3C8-2EE3-3249-A388-E0BC9B50C4B0}" type="datetime1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2C570-D18D-5C44-AE5E-2F66BA12FE1A}" type="datetime1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6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4EAA-BD66-EF47-96AF-895D09FDFBCC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9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573E-A3C7-9D42-A672-36AD08879E14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2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505A8-8541-444C-946F-E77EFFA7406C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37A28-6CFA-FC42-BE82-3E9F472FF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5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E906 Update </a:t>
            </a:r>
            <a:br>
              <a:rPr lang="en-US" dirty="0" smtClean="0"/>
            </a:br>
            <a:r>
              <a:rPr lang="en-US" dirty="0" smtClean="0"/>
              <a:t>03/27/2012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Beam, target and detector commissioning 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86755" y="2471783"/>
            <a:ext cx="5965005" cy="4091376"/>
            <a:chOff x="40737" y="3289421"/>
            <a:chExt cx="5084763" cy="2998788"/>
          </a:xfrm>
        </p:grpSpPr>
        <p:sp>
          <p:nvSpPr>
            <p:cNvPr id="7" name="Text Box 19"/>
            <p:cNvSpPr txBox="1">
              <a:spLocks noChangeArrowheads="1"/>
            </p:cNvSpPr>
            <p:nvPr/>
          </p:nvSpPr>
          <p:spPr bwMode="auto">
            <a:xfrm>
              <a:off x="4147460" y="4282027"/>
              <a:ext cx="947548" cy="399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000">
                  <a:solidFill>
                    <a:srgbClr val="BF822B"/>
                  </a:solidFill>
                </a:rPr>
                <a:t>E906 Bend Plane View</a:t>
              </a:r>
              <a:endParaRPr lang="en-US" sz="1000"/>
            </a:p>
          </p:txBody>
        </p:sp>
        <p:pic>
          <p:nvPicPr>
            <p:cNvPr id="8" name="Picture 23" descr="ytap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4" r="7201"/>
            <a:stretch>
              <a:fillRect/>
            </a:stretch>
          </p:blipFill>
          <p:spPr bwMode="auto">
            <a:xfrm>
              <a:off x="848400" y="3289421"/>
              <a:ext cx="3303145" cy="2924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Oval 24"/>
            <p:cNvSpPr>
              <a:spLocks noChangeArrowheads="1"/>
            </p:cNvSpPr>
            <p:nvPr/>
          </p:nvSpPr>
          <p:spPr bwMode="auto">
            <a:xfrm>
              <a:off x="1661167" y="3764753"/>
              <a:ext cx="472753" cy="1902494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25"/>
            <p:cNvSpPr txBox="1">
              <a:spLocks noChangeArrowheads="1"/>
            </p:cNvSpPr>
            <p:nvPr/>
          </p:nvSpPr>
          <p:spPr bwMode="auto">
            <a:xfrm>
              <a:off x="4088238" y="5466862"/>
              <a:ext cx="1037262" cy="369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6600"/>
                  </a:solidFill>
                </a:rPr>
                <a:t>Muon ID</a:t>
              </a:r>
            </a:p>
          </p:txBody>
        </p:sp>
        <p:sp>
          <p:nvSpPr>
            <p:cNvPr id="11" name="TextBox 26"/>
            <p:cNvSpPr txBox="1">
              <a:spLocks noChangeArrowheads="1"/>
            </p:cNvSpPr>
            <p:nvPr/>
          </p:nvSpPr>
          <p:spPr bwMode="auto">
            <a:xfrm>
              <a:off x="2140046" y="3842810"/>
              <a:ext cx="258330" cy="383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μ</a:t>
              </a:r>
            </a:p>
          </p:txBody>
        </p:sp>
        <p:cxnSp>
          <p:nvCxnSpPr>
            <p:cNvPr id="12" name="Straight Arrow Connector 27"/>
            <p:cNvCxnSpPr>
              <a:cxnSpLocks noChangeShapeType="1"/>
            </p:cNvCxnSpPr>
            <p:nvPr/>
          </p:nvCxnSpPr>
          <p:spPr bwMode="auto">
            <a:xfrm flipV="1">
              <a:off x="280688" y="4749204"/>
              <a:ext cx="576901" cy="0"/>
            </a:xfrm>
            <a:prstGeom prst="straightConnector1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Box 28"/>
            <p:cNvSpPr txBox="1">
              <a:spLocks noChangeArrowheads="1"/>
            </p:cNvSpPr>
            <p:nvPr/>
          </p:nvSpPr>
          <p:spPr bwMode="auto">
            <a:xfrm>
              <a:off x="40737" y="4859882"/>
              <a:ext cx="719851" cy="519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660066"/>
                  </a:solidFill>
                </a:rPr>
                <a:t>120 GeV</a:t>
              </a:r>
            </a:p>
            <a:p>
              <a:r>
                <a:rPr lang="en-US" sz="2000">
                  <a:solidFill>
                    <a:srgbClr val="660066"/>
                  </a:solidFill>
                </a:rPr>
                <a:t>protons</a:t>
              </a:r>
            </a:p>
          </p:txBody>
        </p:sp>
        <p:sp>
          <p:nvSpPr>
            <p:cNvPr id="14" name="Oval 29"/>
            <p:cNvSpPr>
              <a:spLocks noChangeArrowheads="1"/>
            </p:cNvSpPr>
            <p:nvPr/>
          </p:nvSpPr>
          <p:spPr bwMode="auto">
            <a:xfrm>
              <a:off x="3429652" y="3475826"/>
              <a:ext cx="588133" cy="2812383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30"/>
            <p:cNvSpPr txBox="1">
              <a:spLocks noChangeArrowheads="1"/>
            </p:cNvSpPr>
            <p:nvPr/>
          </p:nvSpPr>
          <p:spPr bwMode="auto">
            <a:xfrm>
              <a:off x="1229257" y="5367835"/>
              <a:ext cx="1120429" cy="646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6600"/>
                  </a:solidFill>
                </a:rPr>
                <a:t>Drift</a:t>
              </a:r>
            </a:p>
            <a:p>
              <a:r>
                <a:rPr lang="en-US" sz="1800" dirty="0">
                  <a:solidFill>
                    <a:srgbClr val="FF6600"/>
                  </a:solidFill>
                </a:rPr>
                <a:t>Chambers</a:t>
              </a:r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D0649-A055-4444-BD45-6C1FFB6DADFB}" type="datetime1">
              <a:rPr lang="en-US" smtClean="0"/>
              <a:t>3/27/12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50208" cy="1143000"/>
          </a:xfrm>
        </p:spPr>
        <p:txBody>
          <a:bodyPr/>
          <a:lstStyle/>
          <a:p>
            <a:r>
              <a:rPr lang="en-US" dirty="0" smtClean="0"/>
              <a:t>Beam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397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Sigma_x</a:t>
            </a:r>
            <a:r>
              <a:rPr lang="en-US" dirty="0" smtClean="0"/>
              <a:t> = 6.5mm</a:t>
            </a:r>
          </a:p>
          <a:p>
            <a:r>
              <a:rPr lang="en-US" dirty="0" err="1" smtClean="0"/>
              <a:t>Sigma_y</a:t>
            </a:r>
            <a:r>
              <a:rPr lang="en-US" dirty="0" smtClean="0"/>
              <a:t> = 3.5mm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15 bunches per spill</a:t>
            </a:r>
          </a:p>
          <a:p>
            <a:r>
              <a:rPr lang="en-US" dirty="0" smtClean="0"/>
              <a:t>5x 10^10 </a:t>
            </a:r>
            <a:r>
              <a:rPr lang="en-US" dirty="0" err="1" smtClean="0"/>
              <a:t>ppp</a:t>
            </a:r>
            <a:endParaRPr lang="en-US" dirty="0" smtClean="0"/>
          </a:p>
          <a:p>
            <a:r>
              <a:rPr lang="en-US" dirty="0" smtClean="0"/>
              <a:t>4sec/minute</a:t>
            </a:r>
          </a:p>
          <a:p>
            <a:r>
              <a:rPr lang="en-US" dirty="0" smtClean="0"/>
              <a:t>19ns RF buckets</a:t>
            </a:r>
            <a:endParaRPr lang="en-US" dirty="0"/>
          </a:p>
        </p:txBody>
      </p:sp>
      <p:pic>
        <p:nvPicPr>
          <p:cNvPr id="4" name="Picture 3" descr="GxSA_SY_-_KTev_Profile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54" r="-10"/>
          <a:stretch/>
        </p:blipFill>
        <p:spPr>
          <a:xfrm>
            <a:off x="4719712" y="0"/>
            <a:ext cx="4526280" cy="685800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937664" y="2599310"/>
            <a:ext cx="2655986" cy="1615715"/>
            <a:chOff x="1160307" y="3069067"/>
            <a:chExt cx="2655986" cy="1615715"/>
          </a:xfrm>
        </p:grpSpPr>
        <p:sp>
          <p:nvSpPr>
            <p:cNvPr id="5" name="Oval 4"/>
            <p:cNvSpPr/>
            <p:nvPr/>
          </p:nvSpPr>
          <p:spPr>
            <a:xfrm>
              <a:off x="1405367" y="3768647"/>
              <a:ext cx="1467829" cy="520531"/>
            </a:xfrm>
            <a:prstGeom prst="ellips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2123667" y="3154420"/>
              <a:ext cx="31230" cy="15303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160307" y="4035564"/>
              <a:ext cx="223152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529035" y="3905676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65657" y="3069067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en-US" dirty="0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32E9-C206-C141-8D10-0829AB95ABAF}" type="datetime1">
              <a:rPr lang="en-US" smtClean="0"/>
              <a:t>3/27/12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40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and Detector Commissioning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Triggers</a:t>
            </a:r>
          </a:p>
          <a:p>
            <a:pPr lvl="1"/>
            <a:r>
              <a:rPr lang="en-US" dirty="0" smtClean="0"/>
              <a:t>NIM </a:t>
            </a:r>
            <a:r>
              <a:rPr lang="en-US" dirty="0" err="1" smtClean="0"/>
              <a:t>vs</a:t>
            </a:r>
            <a:r>
              <a:rPr lang="en-US" dirty="0" smtClean="0"/>
              <a:t> FPGA triggers</a:t>
            </a:r>
          </a:p>
          <a:p>
            <a:r>
              <a:rPr lang="en-US" dirty="0" smtClean="0"/>
              <a:t>Detectors </a:t>
            </a:r>
          </a:p>
          <a:p>
            <a:pPr lvl="1"/>
            <a:r>
              <a:rPr lang="en-US" dirty="0" smtClean="0"/>
              <a:t>Timing</a:t>
            </a:r>
          </a:p>
          <a:p>
            <a:pPr lvl="1"/>
            <a:r>
              <a:rPr lang="en-US" dirty="0" smtClean="0"/>
              <a:t>HV scan for some old DCs</a:t>
            </a:r>
          </a:p>
          <a:p>
            <a:r>
              <a:rPr lang="en-US" dirty="0" smtClean="0"/>
              <a:t>Targets &amp; Beam</a:t>
            </a:r>
          </a:p>
          <a:p>
            <a:pPr lvl="1"/>
            <a:r>
              <a:rPr lang="en-US" dirty="0" smtClean="0"/>
              <a:t>H, D</a:t>
            </a:r>
          </a:p>
          <a:p>
            <a:pPr lvl="1"/>
            <a:r>
              <a:rPr lang="en-US" dirty="0" smtClean="0"/>
              <a:t>C, Fe, W  (10%)</a:t>
            </a:r>
          </a:p>
          <a:p>
            <a:r>
              <a:rPr lang="en-US" dirty="0" smtClean="0"/>
              <a:t>Last day:  4/29/2012   (35 days from now!)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D23A-73B0-0342-9545-5FFB8208F3FB}" type="datetime1">
              <a:rPr lang="en-US" smtClean="0"/>
              <a:t>3/27/12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9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72"/>
            <a:ext cx="8229600" cy="1143000"/>
          </a:xfrm>
        </p:spPr>
        <p:txBody>
          <a:bodyPr/>
          <a:lstStyle/>
          <a:p>
            <a:r>
              <a:rPr lang="en-US" dirty="0" smtClean="0"/>
              <a:t>Detector &amp; Trigger Timing</a:t>
            </a:r>
            <a:endParaRPr lang="en-US" dirty="0"/>
          </a:p>
        </p:txBody>
      </p:sp>
      <p:pic>
        <p:nvPicPr>
          <p:cNvPr id="4" name="Content Placeholder 3" descr="r847All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b="4"/>
          <a:stretch/>
        </p:blipFill>
        <p:spPr>
          <a:xfrm>
            <a:off x="457200" y="1009831"/>
            <a:ext cx="8229600" cy="5848169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B3EC-C870-F348-83CC-4BC1948953DB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24320" y="1381760"/>
            <a:ext cx="396240" cy="2225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08960" y="1270000"/>
            <a:ext cx="396240" cy="2225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644640" y="4003040"/>
            <a:ext cx="396240" cy="2225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39440" y="4003040"/>
            <a:ext cx="396240" cy="22250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86307" y="2052320"/>
            <a:ext cx="1366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 </a:t>
            </a:r>
            <a:r>
              <a:rPr lang="en-US" dirty="0" err="1" smtClean="0"/>
              <a:t>dT</a:t>
            </a:r>
            <a:r>
              <a:rPr lang="en-US" dirty="0" smtClean="0"/>
              <a:t> = 19ns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8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Hit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060"/>
            <a:ext cx="8229600" cy="4525963"/>
          </a:xfrm>
        </p:spPr>
        <p:txBody>
          <a:bodyPr/>
          <a:lstStyle/>
          <a:p>
            <a:r>
              <a:rPr lang="en-US" dirty="0" smtClean="0"/>
              <a:t>ST-1 </a:t>
            </a:r>
            <a:r>
              <a:rPr lang="en-US" dirty="0" err="1" smtClean="0"/>
              <a:t>Hodoscpes</a:t>
            </a:r>
            <a:endParaRPr lang="en-US" dirty="0"/>
          </a:p>
        </p:txBody>
      </p:sp>
      <p:pic>
        <p:nvPicPr>
          <p:cNvPr id="4" name="Picture 3" descr="r847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050" y="1873913"/>
            <a:ext cx="6449995" cy="498408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CEC8-EF66-0F4F-9FA3-70A52EC4EB66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7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990"/>
            <a:ext cx="8229600" cy="1143000"/>
          </a:xfrm>
        </p:spPr>
        <p:txBody>
          <a:bodyPr/>
          <a:lstStyle/>
          <a:p>
            <a:r>
              <a:rPr lang="en-US" dirty="0" smtClean="0"/>
              <a:t>ST4 Prop Tubes: P1H2</a:t>
            </a:r>
            <a:endParaRPr lang="en-US" dirty="0"/>
          </a:p>
        </p:txBody>
      </p:sp>
      <p:pic>
        <p:nvPicPr>
          <p:cNvPr id="4" name="Content Placeholder 3" descr="r847All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" b="1945"/>
          <a:stretch/>
        </p:blipFill>
        <p:spPr>
          <a:xfrm>
            <a:off x="457200" y="1165990"/>
            <a:ext cx="8229600" cy="5546261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F0DC-82AF-644E-AC58-F7DF852A0C15}" type="datetime1">
              <a:rPr lang="en-US" smtClean="0"/>
              <a:t>3/27/12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1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79" y="104173"/>
            <a:ext cx="5520714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Expected Detector Performance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4999"/>
            <a:ext cx="4179794" cy="204224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Reasonable J/Psi and </a:t>
            </a:r>
            <a:r>
              <a:rPr lang="en-US" dirty="0" err="1" smtClean="0"/>
              <a:t>Drell</a:t>
            </a:r>
            <a:r>
              <a:rPr lang="en-US" dirty="0" smtClean="0"/>
              <a:t>-Yan </a:t>
            </a:r>
            <a:r>
              <a:rPr lang="en-US" dirty="0" err="1" smtClean="0"/>
              <a:t>seperation</a:t>
            </a:r>
            <a:endParaRPr lang="en-US" dirty="0" smtClean="0"/>
          </a:p>
          <a:p>
            <a:r>
              <a:rPr lang="en-US" dirty="0" smtClean="0"/>
              <a:t>Much improved tracking to separate tracks from target and beam dump</a:t>
            </a:r>
          </a:p>
          <a:p>
            <a:endParaRPr lang="en-US" dirty="0"/>
          </a:p>
        </p:txBody>
      </p:sp>
      <p:pic>
        <p:nvPicPr>
          <p:cNvPr id="4" name="Picture 3" descr="E906-trackin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311" y="3073478"/>
            <a:ext cx="4362099" cy="2952351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40737" y="3289421"/>
            <a:ext cx="5084763" cy="2998788"/>
            <a:chOff x="40737" y="3289421"/>
            <a:chExt cx="5084763" cy="2998788"/>
          </a:xfrm>
        </p:grpSpPr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4147460" y="4282027"/>
              <a:ext cx="947548" cy="399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000">
                  <a:solidFill>
                    <a:srgbClr val="BF822B"/>
                  </a:solidFill>
                </a:rPr>
                <a:t>E906 Bend Plane View</a:t>
              </a:r>
              <a:endParaRPr lang="en-US" sz="1000"/>
            </a:p>
          </p:txBody>
        </p:sp>
        <p:pic>
          <p:nvPicPr>
            <p:cNvPr id="7" name="Picture 23" descr="ytap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64" r="7201"/>
            <a:stretch>
              <a:fillRect/>
            </a:stretch>
          </p:blipFill>
          <p:spPr bwMode="auto">
            <a:xfrm>
              <a:off x="848400" y="3289421"/>
              <a:ext cx="3303145" cy="2924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Oval 24"/>
            <p:cNvSpPr>
              <a:spLocks noChangeArrowheads="1"/>
            </p:cNvSpPr>
            <p:nvPr/>
          </p:nvSpPr>
          <p:spPr bwMode="auto">
            <a:xfrm>
              <a:off x="1661167" y="3764753"/>
              <a:ext cx="472753" cy="1902494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25"/>
            <p:cNvSpPr txBox="1">
              <a:spLocks noChangeArrowheads="1"/>
            </p:cNvSpPr>
            <p:nvPr/>
          </p:nvSpPr>
          <p:spPr bwMode="auto">
            <a:xfrm>
              <a:off x="4088238" y="5466862"/>
              <a:ext cx="1037262" cy="369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6600"/>
                  </a:solidFill>
                </a:rPr>
                <a:t>Muon ID</a:t>
              </a:r>
            </a:p>
          </p:txBody>
        </p:sp>
        <p:sp>
          <p:nvSpPr>
            <p:cNvPr id="10" name="TextBox 26"/>
            <p:cNvSpPr txBox="1">
              <a:spLocks noChangeArrowheads="1"/>
            </p:cNvSpPr>
            <p:nvPr/>
          </p:nvSpPr>
          <p:spPr bwMode="auto">
            <a:xfrm>
              <a:off x="2140046" y="3842810"/>
              <a:ext cx="258330" cy="383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</a:rPr>
                <a:t>μ</a:t>
              </a:r>
            </a:p>
          </p:txBody>
        </p:sp>
        <p:cxnSp>
          <p:nvCxnSpPr>
            <p:cNvPr id="11" name="Straight Arrow Connector 27"/>
            <p:cNvCxnSpPr>
              <a:cxnSpLocks noChangeShapeType="1"/>
            </p:cNvCxnSpPr>
            <p:nvPr/>
          </p:nvCxnSpPr>
          <p:spPr bwMode="auto">
            <a:xfrm flipV="1">
              <a:off x="280688" y="4749204"/>
              <a:ext cx="576901" cy="0"/>
            </a:xfrm>
            <a:prstGeom prst="straightConnector1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" name="TextBox 28"/>
            <p:cNvSpPr txBox="1">
              <a:spLocks noChangeArrowheads="1"/>
            </p:cNvSpPr>
            <p:nvPr/>
          </p:nvSpPr>
          <p:spPr bwMode="auto">
            <a:xfrm>
              <a:off x="40737" y="4859882"/>
              <a:ext cx="719851" cy="519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660066"/>
                  </a:solidFill>
                </a:rPr>
                <a:t>120 GeV</a:t>
              </a:r>
            </a:p>
            <a:p>
              <a:r>
                <a:rPr lang="en-US" sz="2000">
                  <a:solidFill>
                    <a:srgbClr val="660066"/>
                  </a:solidFill>
                </a:rPr>
                <a:t>protons</a:t>
              </a:r>
            </a:p>
          </p:txBody>
        </p:sp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429652" y="3475826"/>
              <a:ext cx="588133" cy="2812383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Box 30"/>
            <p:cNvSpPr txBox="1">
              <a:spLocks noChangeArrowheads="1"/>
            </p:cNvSpPr>
            <p:nvPr/>
          </p:nvSpPr>
          <p:spPr bwMode="auto">
            <a:xfrm>
              <a:off x="1229257" y="5367835"/>
              <a:ext cx="1120429" cy="646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6600"/>
                  </a:solidFill>
                </a:rPr>
                <a:t>Drift</a:t>
              </a:r>
            </a:p>
            <a:p>
              <a:r>
                <a:rPr lang="en-US" sz="1800" dirty="0">
                  <a:solidFill>
                    <a:srgbClr val="FF6600"/>
                  </a:solidFill>
                </a:rPr>
                <a:t>Chambers</a:t>
              </a:r>
            </a:p>
          </p:txBody>
        </p:sp>
      </p:grp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5594362" y="266115"/>
            <a:ext cx="3157538" cy="2430463"/>
            <a:chOff x="2633665" y="4047069"/>
            <a:chExt cx="2666470" cy="2251604"/>
          </a:xfrm>
        </p:grpSpPr>
        <p:pic>
          <p:nvPicPr>
            <p:cNvPr id="16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3665" y="4047069"/>
              <a:ext cx="2666470" cy="2251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Straight Connector 37"/>
            <p:cNvCxnSpPr>
              <a:cxnSpLocks noChangeShapeType="1"/>
            </p:cNvCxnSpPr>
            <p:nvPr/>
          </p:nvCxnSpPr>
          <p:spPr bwMode="auto">
            <a:xfrm rot="16200000" flipV="1">
              <a:off x="2593311" y="5066087"/>
              <a:ext cx="1950798" cy="750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BF3-FCB2-D747-BA39-D3BE60C01D0B}" type="datetime1">
              <a:rPr lang="en-US" smtClean="0"/>
              <a:t>3/27/12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37A28-6CFA-FC42-BE82-3E9F472FF2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0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160</Words>
  <Application>Microsoft Macintosh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E906 Update  03/27/2012</vt:lpstr>
      <vt:lpstr>Beam Profile</vt:lpstr>
      <vt:lpstr>Target and Detector Commissioning</vt:lpstr>
      <vt:lpstr>Detector &amp; Trigger Timing</vt:lpstr>
      <vt:lpstr>Hit Distributions</vt:lpstr>
      <vt:lpstr>ST4 Prop Tubes: P1H2</vt:lpstr>
      <vt:lpstr>Expected Detector Performance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E906 Update  03/27/2012</dc:title>
  <dc:creator>Ming Xiong Liu</dc:creator>
  <cp:lastModifiedBy>Ming Xiong Liu</cp:lastModifiedBy>
  <cp:revision>23</cp:revision>
  <dcterms:created xsi:type="dcterms:W3CDTF">2012-03-27T16:04:34Z</dcterms:created>
  <dcterms:modified xsi:type="dcterms:W3CDTF">2012-03-27T17:10:37Z</dcterms:modified>
</cp:coreProperties>
</file>