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70" r:id="rId4"/>
    <p:sldId id="274" r:id="rId5"/>
    <p:sldId id="285" r:id="rId6"/>
    <p:sldId id="275" r:id="rId7"/>
    <p:sldId id="292" r:id="rId8"/>
    <p:sldId id="281" r:id="rId9"/>
    <p:sldId id="271" r:id="rId10"/>
    <p:sldId id="290" r:id="rId11"/>
    <p:sldId id="280" r:id="rId12"/>
    <p:sldId id="278" r:id="rId13"/>
    <p:sldId id="289" r:id="rId14"/>
    <p:sldId id="291" r:id="rId15"/>
    <p:sldId id="263" r:id="rId16"/>
    <p:sldId id="264" r:id="rId17"/>
    <p:sldId id="279" r:id="rId18"/>
    <p:sldId id="293" r:id="rId19"/>
    <p:sldId id="265" r:id="rId20"/>
    <p:sldId id="266" r:id="rId21"/>
    <p:sldId id="268" r:id="rId22"/>
    <p:sldId id="287" r:id="rId23"/>
    <p:sldId id="288" r:id="rId24"/>
    <p:sldId id="286" r:id="rId25"/>
    <p:sldId id="283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443" autoAdjust="0"/>
    <p:restoredTop sz="94477" autoAdjust="0"/>
  </p:normalViewPr>
  <p:slideViewPr>
    <p:cSldViewPr snapToGrid="0" snapToObjects="1">
      <p:cViewPr varScale="1">
        <p:scale>
          <a:sx n="115" d="100"/>
          <a:sy n="115" d="100"/>
        </p:scale>
        <p:origin x="-7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5F19D-2AC2-A64C-B2E9-0F881088E753}" type="datetimeFigureOut">
              <a:rPr lang="en-US" smtClean="0"/>
              <a:t>2/10/15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C1E0A-406F-F244-B3BC-A111A97FA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250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CA236-A635-7644-8626-01E938B7E0B5}" type="datetimeFigureOut">
              <a:rPr lang="en-US" smtClean="0"/>
              <a:t>2/10/15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4A0B6-9391-F540-A7C3-3B4C1C6B7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151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3AF0-8D90-F043-B312-DC99995BE89A}" type="datetime1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96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E5B3-6191-D94B-A853-18ED455BD2B4}" type="datetime1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5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7FE0-BD6F-FB42-A087-BEA1B8D408C4}" type="datetime1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1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0EBC-DB6F-9D4A-9443-97E37FD6A9C4}" type="datetime1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1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1C4C-EFBC-AA4A-906B-C9CDA866191C}" type="datetime1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6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318A-EAB5-F34A-91C6-19F146D6EAD6}" type="datetime1">
              <a:rPr lang="en-US" smtClean="0"/>
              <a:t>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15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033F4-A0F8-FA47-AFD5-D3A6F6CD3545}" type="datetime1">
              <a:rPr lang="en-US" smtClean="0"/>
              <a:t>2/10/15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CB58-3ED2-B946-A487-B19082FB74AD}" type="datetime1">
              <a:rPr lang="en-US" smtClean="0"/>
              <a:t>2/10/15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5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28B9-3338-234C-98A0-B8C04F941F3E}" type="datetime1">
              <a:rPr lang="en-US" smtClean="0"/>
              <a:t>2/10/15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8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F141-902A-C64A-8FFF-B7BB6EFA172A}" type="datetime1">
              <a:rPr lang="en-US" smtClean="0"/>
              <a:t>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90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9A4F-5C2C-9C48-B1E8-D92BE6A2F94B}" type="datetime1">
              <a:rPr lang="en-US" smtClean="0"/>
              <a:t>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6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86824-0065-4049-811E-C7344241BCA1}" type="datetime1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5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jp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247" y="241788"/>
            <a:ext cx="7772400" cy="1470025"/>
          </a:xfrm>
        </p:spPr>
        <p:txBody>
          <a:bodyPr/>
          <a:lstStyle/>
          <a:p>
            <a:r>
              <a:rPr lang="en-US" dirty="0" smtClean="0"/>
              <a:t>Transition from E906 to E1039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8761" y="1497907"/>
            <a:ext cx="6400800" cy="226371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Ming Liu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Los Alamos</a:t>
            </a:r>
          </a:p>
          <a:p>
            <a:pPr marL="457200" indent="-457200" algn="l">
              <a:buFont typeface="Arial"/>
              <a:buChar char="•"/>
            </a:pPr>
            <a:endParaRPr lang="en-US" sz="1900" dirty="0" smtClean="0">
              <a:solidFill>
                <a:srgbClr val="FF0000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To do list, there is a lot!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</a:t>
            </a:r>
            <a:r>
              <a:rPr lang="en-US" sz="2000" dirty="0" smtClean="0">
                <a:solidFill>
                  <a:schemeClr val="tx1"/>
                </a:solidFill>
              </a:rPr>
              <a:t>pcoming shutdown 7/4 – 9/26, 2015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52960"/>
            <a:ext cx="4241800" cy="251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545" y="3852960"/>
            <a:ext cx="3579455" cy="2072316"/>
          </a:xfrm>
          <a:prstGeom prst="rect">
            <a:avLst/>
          </a:prstGeom>
        </p:spPr>
      </p:pic>
      <p:pic>
        <p:nvPicPr>
          <p:cNvPr id="6" name="Picture 5" descr="mag_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44" y="5260630"/>
            <a:ext cx="402842" cy="64492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0186924">
            <a:off x="4565670" y="5858810"/>
            <a:ext cx="529804" cy="136585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830568" y="3957812"/>
            <a:ext cx="3716428" cy="779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113773" y="4035722"/>
            <a:ext cx="1626250" cy="4637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E906 -&gt; E1039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37146" y="4308406"/>
            <a:ext cx="389567" cy="16246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59161" y="6183836"/>
            <a:ext cx="2258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120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r>
              <a:rPr lang="en-US" dirty="0" smtClean="0">
                <a:solidFill>
                  <a:srgbClr val="800000"/>
                </a:solidFill>
              </a:rPr>
              <a:t> proton beam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4864" y="4814818"/>
            <a:ext cx="113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Pol Target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0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Line Related 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0EBC-DB6F-9D4A-9443-97E37FD6A9C4}" type="datetime1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47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47"/>
            <a:ext cx="8229600" cy="1753415"/>
          </a:xfrm>
        </p:spPr>
        <p:txBody>
          <a:bodyPr>
            <a:normAutofit/>
          </a:bodyPr>
          <a:lstStyle/>
          <a:p>
            <a:r>
              <a:rPr lang="en-US" sz="3100" dirty="0" smtClean="0"/>
              <a:t>Need Precision Spin-Up/Down </a:t>
            </a:r>
            <a:r>
              <a:rPr lang="en-US" sz="3100" dirty="0"/>
              <a:t>R</a:t>
            </a:r>
            <a:r>
              <a:rPr lang="en-US" sz="3100" dirty="0" smtClean="0"/>
              <a:t>elative Beam on Target </a:t>
            </a:r>
            <a:r>
              <a:rPr lang="en-US" sz="3100" dirty="0" smtClean="0"/>
              <a:t>L</a:t>
            </a:r>
            <a:r>
              <a:rPr lang="en-US" sz="3100" dirty="0" smtClean="0"/>
              <a:t>uminosity Measurements </a:t>
            </a:r>
            <a:endParaRPr lang="en-US" sz="3100" dirty="0">
              <a:solidFill>
                <a:srgbClr val="8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3" y="1720617"/>
            <a:ext cx="5442857" cy="43055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87673" y="1761562"/>
            <a:ext cx="37753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Expected Raw Asymmetry: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 ~ 1%/10~20 </a:t>
            </a:r>
            <a:r>
              <a:rPr lang="en-US" dirty="0"/>
              <a:t>=</a:t>
            </a:r>
            <a:r>
              <a:rPr lang="en-US" dirty="0" smtClean="0"/>
              <a:t> 5 x 10</a:t>
            </a:r>
            <a:r>
              <a:rPr lang="en-US" baseline="30000" dirty="0" smtClean="0"/>
              <a:t>-</a:t>
            </a:r>
            <a:r>
              <a:rPr lang="en-US" baseline="30000" dirty="0" smtClean="0"/>
              <a:t>4</a:t>
            </a:r>
            <a:endParaRPr lang="en-US" dirty="0"/>
          </a:p>
          <a:p>
            <a:endParaRPr lang="en-US" dirty="0"/>
          </a:p>
          <a:p>
            <a:r>
              <a:rPr lang="en-US" dirty="0" err="1" smtClean="0"/>
              <a:t>Asymetry</a:t>
            </a:r>
            <a:r>
              <a:rPr lang="en-US" dirty="0" smtClean="0"/>
              <a:t> = (N</a:t>
            </a:r>
            <a:r>
              <a:rPr lang="en-US" baseline="30000" dirty="0" smtClean="0"/>
              <a:t>+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 - N</a:t>
            </a:r>
            <a:r>
              <a:rPr lang="en-US" baseline="30000" dirty="0" smtClean="0"/>
              <a:t>-</a:t>
            </a:r>
            <a:r>
              <a:rPr lang="en-US" dirty="0" smtClean="0"/>
              <a:t>)/(N</a:t>
            </a:r>
            <a:r>
              <a:rPr lang="en-US" baseline="30000" dirty="0" smtClean="0"/>
              <a:t>+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 + N</a:t>
            </a:r>
            <a:r>
              <a:rPr lang="en-US" baseline="30000" dirty="0" smtClean="0"/>
              <a:t>-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R = </a:t>
            </a:r>
            <a:r>
              <a:rPr lang="en-US" dirty="0" smtClean="0">
                <a:solidFill>
                  <a:srgbClr val="FF0000"/>
                </a:solidFill>
              </a:rPr>
              <a:t>L+/L- = spin</a:t>
            </a:r>
            <a:r>
              <a:rPr lang="en-US" dirty="0" smtClean="0">
                <a:solidFill>
                  <a:srgbClr val="FF0000"/>
                </a:solidFill>
              </a:rPr>
              <a:t>-dependent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relative luminosity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dR</a:t>
            </a:r>
            <a:r>
              <a:rPr lang="en-US" dirty="0" smtClean="0">
                <a:solidFill>
                  <a:srgbClr val="FF0000"/>
                </a:solidFill>
              </a:rPr>
              <a:t> &lt;~ 2x10</a:t>
            </a:r>
            <a:r>
              <a:rPr lang="en-US" baseline="30000" dirty="0" smtClean="0">
                <a:solidFill>
                  <a:srgbClr val="FF0000"/>
                </a:solidFill>
              </a:rPr>
              <a:t>-4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1) Beam </a:t>
            </a:r>
            <a:r>
              <a:rPr lang="en-US" b="1" dirty="0">
                <a:solidFill>
                  <a:srgbClr val="800000"/>
                </a:solidFill>
              </a:rPr>
              <a:t>on Target: 4-sigma coverage </a:t>
            </a:r>
            <a:br>
              <a:rPr lang="en-US" b="1" dirty="0">
                <a:solidFill>
                  <a:srgbClr val="800000"/>
                </a:solidFill>
              </a:rPr>
            </a:br>
            <a:r>
              <a:rPr lang="en-US" b="1" dirty="0">
                <a:solidFill>
                  <a:srgbClr val="800000"/>
                </a:solidFill>
              </a:rPr>
              <a:t>or </a:t>
            </a:r>
            <a:br>
              <a:rPr lang="en-US" b="1" dirty="0">
                <a:solidFill>
                  <a:srgbClr val="800000"/>
                </a:solidFill>
              </a:rPr>
            </a:br>
            <a:r>
              <a:rPr lang="en-US" b="1" dirty="0" smtClean="0">
                <a:solidFill>
                  <a:srgbClr val="800000"/>
                </a:solidFill>
              </a:rPr>
              <a:t>2) Dedicated beam-on-target luminosity monitor  </a:t>
            </a:r>
            <a:r>
              <a:rPr lang="en-US" b="1" dirty="0">
                <a:solidFill>
                  <a:srgbClr val="800000"/>
                </a:solidFill>
              </a:rPr>
              <a:t/>
            </a:r>
            <a:br>
              <a:rPr lang="en-US" b="1" dirty="0">
                <a:solidFill>
                  <a:srgbClr val="80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340D-DAAD-7C46-BA32-4CC03FEB42EB}" type="datetime1">
              <a:rPr lang="en-US" smtClean="0"/>
              <a:t>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5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906_KTEV_BEAM_LAYOUT_2 Layou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9185" y="1421301"/>
            <a:ext cx="4739686" cy="6133711"/>
          </a:xfrm>
          <a:prstGeom prst="rect">
            <a:avLst/>
          </a:prstGeom>
        </p:spPr>
      </p:pic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8715" y="5364128"/>
            <a:ext cx="243422" cy="389704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168794" y="33513"/>
            <a:ext cx="8841578" cy="834537"/>
          </a:xfrm>
        </p:spPr>
        <p:txBody>
          <a:bodyPr>
            <a:noAutofit/>
          </a:bodyPr>
          <a:lstStyle/>
          <a:p>
            <a:r>
              <a:rPr lang="en-US" sz="3200" dirty="0" smtClean="0"/>
              <a:t>New Beam Collimator, Focusing Q3 and Target</a:t>
            </a:r>
            <a:endParaRPr lang="en-US" sz="3200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67137" y="5689978"/>
            <a:ext cx="2234508" cy="0"/>
          </a:xfrm>
          <a:prstGeom prst="line">
            <a:avLst/>
          </a:prstGeom>
          <a:ln w="12700" cap="flat" cmpd="sng">
            <a:solidFill>
              <a:srgbClr val="FF0000"/>
            </a:solidFill>
            <a:prstDash val="lgDashDot"/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44307" y="5443829"/>
            <a:ext cx="514596" cy="4922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54537" y="6028121"/>
            <a:ext cx="1417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Final focusing Q3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341" y="5136052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Beam collimator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37425" y="1029660"/>
            <a:ext cx="333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Target cross 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ection</a:t>
            </a:r>
            <a:r>
              <a:rPr lang="en-US" dirty="0" smtClean="0"/>
              <a:t>: 18 x 28 </a:t>
            </a:r>
            <a:r>
              <a:rPr lang="en-US" dirty="0"/>
              <a:t>m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grpSp>
        <p:nvGrpSpPr>
          <p:cNvPr id="2" name="Group 1"/>
          <p:cNvGrpSpPr/>
          <p:nvPr/>
        </p:nvGrpSpPr>
        <p:grpSpPr>
          <a:xfrm>
            <a:off x="235052" y="878277"/>
            <a:ext cx="1136201" cy="1783201"/>
            <a:chOff x="443341" y="878277"/>
            <a:chExt cx="861654" cy="1537827"/>
          </a:xfrm>
        </p:grpSpPr>
        <p:sp>
          <p:nvSpPr>
            <p:cNvPr id="26" name="Oval 25"/>
            <p:cNvSpPr/>
            <p:nvPr/>
          </p:nvSpPr>
          <p:spPr>
            <a:xfrm>
              <a:off x="443341" y="878277"/>
              <a:ext cx="861654" cy="153782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727994" y="1322599"/>
              <a:ext cx="289361" cy="638551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443381" y="1420392"/>
            <a:ext cx="31379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cross section: </a:t>
            </a:r>
          </a:p>
          <a:p>
            <a:r>
              <a:rPr lang="en-US" dirty="0" smtClean="0"/>
              <a:t>Need be well contained within </a:t>
            </a:r>
          </a:p>
          <a:p>
            <a:r>
              <a:rPr lang="en-US" dirty="0" smtClean="0"/>
              <a:t>4 sigma, required by </a:t>
            </a:r>
            <a:r>
              <a:rPr lang="en-US" dirty="0" err="1" smtClean="0"/>
              <a:t>dR</a:t>
            </a:r>
            <a:r>
              <a:rPr lang="en-US" dirty="0" smtClean="0"/>
              <a:t>&lt; 2x10</a:t>
            </a:r>
            <a:r>
              <a:rPr lang="en-US" baseline="30000" dirty="0" smtClean="0"/>
              <a:t>-4</a:t>
            </a:r>
          </a:p>
          <a:p>
            <a:endParaRPr lang="en-US" baseline="30000" dirty="0" smtClean="0"/>
          </a:p>
          <a:p>
            <a:r>
              <a:rPr lang="en-US" dirty="0" err="1" smtClean="0"/>
              <a:t>sigX</a:t>
            </a:r>
            <a:r>
              <a:rPr lang="en-US" dirty="0" smtClean="0"/>
              <a:t> = 18/2/4 = </a:t>
            </a:r>
            <a:r>
              <a:rPr lang="en-US" dirty="0" smtClean="0">
                <a:solidFill>
                  <a:srgbClr val="FF0000"/>
                </a:solidFill>
              </a:rPr>
              <a:t>2.2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m </a:t>
            </a:r>
          </a:p>
          <a:p>
            <a:r>
              <a:rPr lang="en-US" dirty="0" err="1" smtClean="0"/>
              <a:t>sigY</a:t>
            </a:r>
            <a:r>
              <a:rPr lang="en-US" dirty="0" smtClean="0"/>
              <a:t> = 28/2/4 = </a:t>
            </a:r>
            <a:r>
              <a:rPr lang="en-US" dirty="0" smtClean="0">
                <a:solidFill>
                  <a:srgbClr val="FF0000"/>
                </a:solidFill>
              </a:rPr>
              <a:t>3.5 mm</a:t>
            </a:r>
          </a:p>
          <a:p>
            <a:r>
              <a:rPr lang="en-US" dirty="0" smtClean="0"/>
              <a:t>Beam jitter: </a:t>
            </a:r>
            <a:r>
              <a:rPr lang="en-US" dirty="0" err="1" smtClean="0"/>
              <a:t>dX</a:t>
            </a:r>
            <a:r>
              <a:rPr lang="en-US" dirty="0" smtClean="0"/>
              <a:t>=</a:t>
            </a:r>
            <a:r>
              <a:rPr lang="en-US" dirty="0" err="1" smtClean="0"/>
              <a:t>dY</a:t>
            </a:r>
            <a:r>
              <a:rPr lang="en-US" dirty="0" smtClean="0"/>
              <a:t> ~ 1mm</a:t>
            </a:r>
            <a:endParaRPr lang="en-US" dirty="0"/>
          </a:p>
        </p:txBody>
      </p:sp>
      <p:pic>
        <p:nvPicPr>
          <p:cNvPr id="30" name="Picture 29" descr="20141112_091441_E906_BeamProfi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2320" y="1562307"/>
            <a:ext cx="2434959" cy="136966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946807" y="1135615"/>
            <a:ext cx="1959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beam profile:</a:t>
            </a:r>
          </a:p>
          <a:p>
            <a:r>
              <a:rPr lang="en-US" dirty="0" err="1" smtClean="0"/>
              <a:t>SigX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FF0000"/>
                </a:solidFill>
              </a:rPr>
              <a:t>4.0mm</a:t>
            </a:r>
          </a:p>
          <a:p>
            <a:r>
              <a:rPr lang="en-US" dirty="0" err="1" smtClean="0"/>
              <a:t>SigY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FF0000"/>
                </a:solidFill>
              </a:rPr>
              <a:t>3.0mm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38873" y="3464619"/>
            <a:ext cx="158532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 sig = 0.68269</a:t>
            </a:r>
          </a:p>
          <a:p>
            <a:r>
              <a:rPr lang="en-US" dirty="0" smtClean="0"/>
              <a:t>2 sig = 0.95450</a:t>
            </a:r>
          </a:p>
          <a:p>
            <a:r>
              <a:rPr lang="en-US" dirty="0" smtClean="0"/>
              <a:t>3 sig = 0.99730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4 sig = 0.99994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593" y="2392255"/>
            <a:ext cx="2057291" cy="437523"/>
          </a:xfrm>
          <a:prstGeom prst="rect">
            <a:avLst/>
          </a:prstGeom>
        </p:spPr>
      </p:pic>
      <p:sp>
        <p:nvSpPr>
          <p:cNvPr id="34" name="Frame 33"/>
          <p:cNvSpPr/>
          <p:nvPr/>
        </p:nvSpPr>
        <p:spPr>
          <a:xfrm>
            <a:off x="796587" y="5580904"/>
            <a:ext cx="640838" cy="215576"/>
          </a:xfrm>
          <a:prstGeom prst="frame">
            <a:avLst/>
          </a:prstGeom>
          <a:solidFill>
            <a:srgbClr val="3366FF"/>
          </a:solidFill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F439-4458-6348-915B-EF46D97B2E52}" type="datetime1">
              <a:rPr lang="en-US" smtClean="0"/>
              <a:t>2/10/15</a:t>
            </a:fld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12</a:t>
            </a:fld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63166" y="5621686"/>
            <a:ext cx="529804" cy="136585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166" y="5918455"/>
            <a:ext cx="76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120GeV</a:t>
            </a:r>
          </a:p>
          <a:p>
            <a:r>
              <a:rPr lang="en-US" sz="1400" dirty="0" smtClean="0">
                <a:solidFill>
                  <a:srgbClr val="800000"/>
                </a:solidFill>
              </a:rPr>
              <a:t>beam</a:t>
            </a:r>
            <a:endParaRPr lang="en-US" sz="1400" dirty="0">
              <a:solidFill>
                <a:srgbClr val="8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12966" y="2829778"/>
            <a:ext cx="113620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2864" y="2862909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18mm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68794" y="868050"/>
            <a:ext cx="0" cy="17934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135047" y="1602551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60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0990" y="8851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If Beam is Unstable with a Large Jitter…  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01813"/>
            <a:ext cx="8229600" cy="208943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Relative luminosity telescope – a must have </a:t>
            </a:r>
          </a:p>
          <a:p>
            <a:pPr lvl="1"/>
            <a:r>
              <a:rPr lang="en-US" dirty="0" smtClean="0"/>
              <a:t>Measure the “beam on target” relative luminosity with high precisions for spin up and spin down </a:t>
            </a:r>
          </a:p>
          <a:p>
            <a:pPr lvl="1"/>
            <a:r>
              <a:rPr lang="en-US" dirty="0" smtClean="0"/>
              <a:t>Fast counter recorded per spill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CB58-3ED2-B946-A487-B19082FB74AD}" type="datetime1">
              <a:rPr lang="en-US" smtClean="0"/>
              <a:t>2/10/15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13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34138" y="5003561"/>
            <a:ext cx="5528549" cy="26930"/>
          </a:xfrm>
          <a:prstGeom prst="straightConnector1">
            <a:avLst/>
          </a:prstGeom>
          <a:ln>
            <a:solidFill>
              <a:srgbClr val="0000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16"/>
          <p:cNvSpPr/>
          <p:nvPr/>
        </p:nvSpPr>
        <p:spPr>
          <a:xfrm>
            <a:off x="4221971" y="3279139"/>
            <a:ext cx="437038" cy="492692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0800000">
            <a:off x="4116305" y="5863658"/>
            <a:ext cx="437038" cy="492692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762215" y="341569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Det</a:t>
            </a:r>
            <a:r>
              <a:rPr lang="en-US" dirty="0" smtClean="0"/>
              <a:t>-A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53343" y="592471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Det</a:t>
            </a:r>
            <a:r>
              <a:rPr lang="en-US" dirty="0" smtClean="0"/>
              <a:t>-B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919248" y="4855753"/>
            <a:ext cx="842967" cy="295615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345338" y="3848474"/>
            <a:ext cx="208005" cy="10893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467226" y="4468399"/>
            <a:ext cx="1280275" cy="4749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553343" y="5030491"/>
            <a:ext cx="1040891" cy="1760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116304" y="5003561"/>
            <a:ext cx="173428" cy="8526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57200" y="3290182"/>
            <a:ext cx="3195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More study needed to develop</a:t>
            </a:r>
          </a:p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elescopes </a:t>
            </a:r>
          </a:p>
        </p:txBody>
      </p:sp>
    </p:spTree>
    <p:extLst>
      <p:ext uri="{BB962C8B-B14F-4D97-AF65-F5344CB8AC3E}">
        <p14:creationId xmlns:p14="http://schemas.microsoft.com/office/powerpoint/2010/main" val="2996924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Related 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0EBC-DB6F-9D4A-9443-97E37FD6A9C4}" type="datetime1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71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5562" y="274638"/>
            <a:ext cx="6778438" cy="1143000"/>
          </a:xfrm>
        </p:spPr>
        <p:txBody>
          <a:bodyPr/>
          <a:lstStyle/>
          <a:p>
            <a:r>
              <a:rPr lang="en-US" dirty="0" smtClean="0"/>
              <a:t>Polarized Target Operation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64182" y="5057372"/>
            <a:ext cx="322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entry (8’ above ground)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455675" y="3336636"/>
            <a:ext cx="157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1.7 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56182" y="1558635"/>
            <a:ext cx="50222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Mechanical issues: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Need platform to work around for target insert changes, helium refill, Nitrogen refill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Stand of target magnet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Crane or Gantry to lift target, max 2000 </a:t>
            </a:r>
            <a:r>
              <a:rPr lang="en-US" dirty="0" err="1" smtClean="0"/>
              <a:t>lb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New position -350 cm upstream of FMAG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Pump connections for evaporation cooling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ump connection for separator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Pump connection for main vacuum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Placement of liquefier system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4750" y="171798"/>
            <a:ext cx="484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stick movement:   3.6m to ceiling (tight)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0C6A-FC2A-D641-A62E-519305D59931}" type="datetime1">
              <a:rPr lang="en-US" smtClean="0"/>
              <a:t>2/10/15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15</a:t>
            </a:fld>
            <a:endParaRPr lang="en-US"/>
          </a:p>
        </p:txBody>
      </p:sp>
      <p:pic>
        <p:nvPicPr>
          <p:cNvPr id="15" name="Picture 14" descr="R260096 Cryostat on pump priot to 77K t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" y="2353855"/>
            <a:ext cx="4076734" cy="305755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10800000">
            <a:off x="2261654" y="4976244"/>
            <a:ext cx="1974273" cy="1611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-Right Arrow 16"/>
          <p:cNvSpPr/>
          <p:nvPr/>
        </p:nvSpPr>
        <p:spPr>
          <a:xfrm rot="16200000">
            <a:off x="-1786566" y="3745336"/>
            <a:ext cx="3893400" cy="32026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-Down Arrow 17"/>
          <p:cNvSpPr/>
          <p:nvPr/>
        </p:nvSpPr>
        <p:spPr>
          <a:xfrm>
            <a:off x="2157744" y="541130"/>
            <a:ext cx="207818" cy="1667566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72" y="111028"/>
            <a:ext cx="8758766" cy="112617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Root Pump, Microwave and Mechanical Support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2946"/>
            <a:ext cx="5096164" cy="1317781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/>
              <a:t>Chiller for microwave</a:t>
            </a:r>
          </a:p>
          <a:p>
            <a:pPr marL="285750" indent="-285750"/>
            <a:r>
              <a:rPr lang="en-US" dirty="0"/>
              <a:t>Where to locate </a:t>
            </a:r>
            <a:r>
              <a:rPr lang="en-US" dirty="0" smtClean="0"/>
              <a:t>pump?</a:t>
            </a:r>
          </a:p>
          <a:p>
            <a:pPr marL="685800" lvl="1"/>
            <a:r>
              <a:rPr lang="en-US" dirty="0" smtClean="0"/>
              <a:t>Cave </a:t>
            </a:r>
            <a:r>
              <a:rPr lang="en-US" dirty="0"/>
              <a:t>or outside</a:t>
            </a:r>
            <a:r>
              <a:rPr lang="en-US" dirty="0" smtClean="0"/>
              <a:t>?</a:t>
            </a:r>
          </a:p>
          <a:p>
            <a:pPr marL="285750" indent="-285750"/>
            <a:r>
              <a:rPr lang="en-US" dirty="0" smtClean="0"/>
              <a:t>Connect </a:t>
            </a:r>
            <a:r>
              <a:rPr lang="en-US" dirty="0"/>
              <a:t>exhaust of magnet to pump</a:t>
            </a: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119772" y="3018659"/>
            <a:ext cx="4841566" cy="3517154"/>
            <a:chOff x="380714" y="2183158"/>
            <a:chExt cx="7956822" cy="4545185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24" y="2183158"/>
              <a:ext cx="6799912" cy="417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1058333" y="2508250"/>
              <a:ext cx="10584" cy="384810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524000" y="6721475"/>
              <a:ext cx="3005667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6200000">
              <a:off x="-445766" y="3650235"/>
              <a:ext cx="2259935" cy="606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ekton Pro Bold"/>
                  <a:cs typeface="Tekton Pro Bold"/>
                </a:rPr>
                <a:t>15’ = 457 cm </a:t>
              </a:r>
              <a:endParaRPr lang="en-US" b="1" dirty="0">
                <a:solidFill>
                  <a:srgbClr val="FF0000"/>
                </a:solidFill>
                <a:latin typeface="Tekton Pro Bold"/>
                <a:cs typeface="Tekton Pro Bold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61916" y="6251059"/>
              <a:ext cx="2577696" cy="477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ekton Pro Bold"/>
                  <a:cs typeface="Tekton Pro Bold"/>
                </a:rPr>
                <a:t>70”=178 cm</a:t>
              </a:r>
              <a:endParaRPr lang="en-US" b="1" dirty="0">
                <a:solidFill>
                  <a:srgbClr val="FF0000"/>
                </a:solidFill>
                <a:latin typeface="Tekton Pro Bold"/>
                <a:cs typeface="Tekton Pro Bold"/>
              </a:endParaRPr>
            </a:p>
          </p:txBody>
        </p:sp>
      </p:grpSp>
      <p:pic>
        <p:nvPicPr>
          <p:cNvPr id="15" name="Picture 14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8" y="5086529"/>
            <a:ext cx="838361" cy="1161428"/>
          </a:xfrm>
          <a:prstGeom prst="rect">
            <a:avLst/>
          </a:prstGeom>
        </p:spPr>
      </p:pic>
      <p:cxnSp>
        <p:nvCxnSpPr>
          <p:cNvPr id="17" name="Elbow Connector 16"/>
          <p:cNvCxnSpPr/>
          <p:nvPr/>
        </p:nvCxnSpPr>
        <p:spPr>
          <a:xfrm flipV="1">
            <a:off x="1293091" y="2470727"/>
            <a:ext cx="4260273" cy="547932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553364" y="2470727"/>
            <a:ext cx="0" cy="799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376219" y="3018659"/>
            <a:ext cx="0" cy="20678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1435-39B0-2644-B642-A2F53C1A1779}" type="datetime1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16</a:t>
            </a:fld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035068" y="5086529"/>
            <a:ext cx="0" cy="116142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13946" y="5542331"/>
            <a:ext cx="81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172cm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44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1932" y="133138"/>
            <a:ext cx="6055735" cy="1580321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dirty="0" smtClean="0"/>
              <a:t>Conceptual Design of the New </a:t>
            </a:r>
            <a:br>
              <a:rPr lang="en-US" sz="3100" dirty="0" smtClean="0"/>
            </a:br>
            <a:r>
              <a:rPr lang="en-US" sz="3100" dirty="0" smtClean="0"/>
              <a:t>Polarized Target Area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2700" dirty="0" smtClean="0">
                <a:solidFill>
                  <a:srgbClr val="0000FF"/>
                </a:solidFill>
              </a:rPr>
              <a:t>- new services and modifications needed to operate the polarized target: </a:t>
            </a:r>
            <a:br>
              <a:rPr lang="en-US" sz="2700" dirty="0" smtClean="0">
                <a:solidFill>
                  <a:srgbClr val="0000FF"/>
                </a:solidFill>
              </a:rPr>
            </a:br>
            <a:r>
              <a:rPr lang="en-US" sz="2700" dirty="0" smtClean="0">
                <a:solidFill>
                  <a:srgbClr val="0000FF"/>
                </a:solidFill>
              </a:rPr>
              <a:t>- pumps, </a:t>
            </a:r>
            <a:r>
              <a:rPr lang="en-US" sz="2700" dirty="0" err="1" smtClean="0">
                <a:solidFill>
                  <a:srgbClr val="0000FF"/>
                </a:solidFill>
              </a:rPr>
              <a:t>cryo</a:t>
            </a:r>
            <a:r>
              <a:rPr lang="en-US" sz="2700" dirty="0" smtClean="0">
                <a:solidFill>
                  <a:srgbClr val="0000FF"/>
                </a:solidFill>
              </a:rPr>
              <a:t>, electrical, microwave, NMR</a:t>
            </a:r>
            <a:endParaRPr lang="en-US" sz="2700" dirty="0">
              <a:solidFill>
                <a:srgbClr val="0000FF"/>
              </a:solidFill>
            </a:endParaRPr>
          </a:p>
        </p:txBody>
      </p:sp>
      <p:pic>
        <p:nvPicPr>
          <p:cNvPr id="3" name="Picture 2" descr="pac_view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0318" y="-47100"/>
            <a:ext cx="5619646" cy="7272482"/>
          </a:xfrm>
          <a:prstGeom prst="rect">
            <a:avLst/>
          </a:prstGeom>
        </p:spPr>
      </p:pic>
      <p:pic>
        <p:nvPicPr>
          <p:cNvPr id="5" name="Picture 4" descr="slac_poltg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626" y="110456"/>
            <a:ext cx="2277401" cy="33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36310" y="3945421"/>
            <a:ext cx="81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620cm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36310" y="3950021"/>
            <a:ext cx="7791" cy="2033443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79" y="4490003"/>
            <a:ext cx="579746" cy="80315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758A-8215-7341-88C9-5DAB5795C7F3}" type="datetime1">
              <a:rPr lang="en-US" smtClean="0"/>
              <a:t>2/10/15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2991932" y="6384883"/>
            <a:ext cx="2895600" cy="365125"/>
          </a:xfrm>
        </p:spPr>
        <p:txBody>
          <a:bodyPr/>
          <a:lstStyle/>
          <a:p>
            <a:r>
              <a:rPr lang="en-US" smtClean="0"/>
              <a:t>Ming Liu @E906/E1039 Meeting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17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62223" y="2305095"/>
            <a:ext cx="1059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= -3.5m</a:t>
            </a:r>
          </a:p>
          <a:p>
            <a:endParaRPr lang="en-US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470125" y="4236086"/>
            <a:ext cx="2913766" cy="2240133"/>
            <a:chOff x="166335" y="2313253"/>
            <a:chExt cx="8171201" cy="5398004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25" y="2313253"/>
              <a:ext cx="6799911" cy="4173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 flipH="1" flipV="1">
              <a:off x="1058333" y="2508250"/>
              <a:ext cx="10584" cy="384810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524000" y="6721475"/>
              <a:ext cx="3005667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714296" y="3704384"/>
              <a:ext cx="2796996" cy="103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ekton Pro Bold"/>
                  <a:cs typeface="Tekton Pro Bold"/>
                </a:rPr>
                <a:t>457 cm </a:t>
              </a:r>
              <a:endParaRPr lang="en-US" b="1" dirty="0">
                <a:solidFill>
                  <a:srgbClr val="FF0000"/>
                </a:solidFill>
                <a:latin typeface="Tekton Pro Bold"/>
                <a:cs typeface="Tekton Pro Bold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53139" y="6821285"/>
              <a:ext cx="5588975" cy="889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ekton Pro Bold"/>
                  <a:cs typeface="Tekton Pro Bold"/>
                </a:rPr>
                <a:t>178 cm</a:t>
              </a:r>
              <a:endParaRPr lang="en-US" b="1" dirty="0">
                <a:solidFill>
                  <a:srgbClr val="FF0000"/>
                </a:solidFill>
                <a:latin typeface="Tekton Pro Bold"/>
                <a:cs typeface="Tekton Pro Bold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3682443" y="3257920"/>
            <a:ext cx="1704963" cy="1232083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983365" y="3699676"/>
            <a:ext cx="1457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Modifications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needed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3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and Shielding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CB58-3ED2-B946-A487-B19082FB74AD}" type="datetime1">
              <a:rPr lang="en-US" smtClean="0"/>
              <a:t>2/10/15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90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614" y="7647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Shielding and Beam Line </a:t>
            </a:r>
            <a:r>
              <a:rPr lang="en-US" dirty="0" smtClean="0"/>
              <a:t>Work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344" y="1392070"/>
            <a:ext cx="3996141" cy="418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Radiation Shielding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Cave/ceiling shielding for new target position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Electronics around target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microwave tube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microwave power supply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NMR electronics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control electronics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Magnet power supply, controls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Calculations for target activation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Target area radiation monitoring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73414" y="1392070"/>
            <a:ext cx="4375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Beam line and spectrometer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Beam size requires additional Quads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ollimator upstream of target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Beam position interlock, loss monitors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Spin-sorted luminosity monitor of beam on target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7B8A-A004-0C4F-8D8B-432A100D6A85}" type="datetime1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6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E906 </a:t>
            </a:r>
            <a:r>
              <a:rPr lang="en-US" dirty="0" err="1" smtClean="0"/>
              <a:t>vs</a:t>
            </a:r>
            <a:r>
              <a:rPr lang="en-US" dirty="0" smtClean="0"/>
              <a:t> E1039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1545"/>
            <a:ext cx="4038600" cy="223694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</a:t>
            </a:r>
            <a:r>
              <a:rPr lang="en-US" dirty="0" smtClean="0"/>
              <a:t>ixed target dimuon experiments for Drell-Yan and J/Psi productions in </a:t>
            </a:r>
            <a:r>
              <a:rPr lang="en-US" dirty="0" err="1" smtClean="0"/>
              <a:t>p+p</a:t>
            </a:r>
            <a:r>
              <a:rPr lang="en-US" dirty="0" smtClean="0"/>
              <a:t> and </a:t>
            </a:r>
            <a:r>
              <a:rPr lang="en-US" dirty="0" err="1" smtClean="0"/>
              <a:t>p+A</a:t>
            </a:r>
            <a:endParaRPr lang="en-US" dirty="0" smtClean="0"/>
          </a:p>
          <a:p>
            <a:pPr lvl="1"/>
            <a:r>
              <a:rPr lang="en-US" dirty="0" smtClean="0"/>
              <a:t>Common Forward </a:t>
            </a:r>
            <a:r>
              <a:rPr lang="en-US" dirty="0" err="1"/>
              <a:t>M</a:t>
            </a:r>
            <a:r>
              <a:rPr lang="en-US" dirty="0" err="1" smtClean="0"/>
              <a:t>uon</a:t>
            </a:r>
            <a:r>
              <a:rPr lang="en-US" dirty="0" smtClean="0"/>
              <a:t> Spectrometers</a:t>
            </a:r>
          </a:p>
          <a:p>
            <a:pPr lvl="1"/>
            <a:r>
              <a:rPr lang="en-US" dirty="0" smtClean="0"/>
              <a:t>Very different target systems</a:t>
            </a:r>
          </a:p>
          <a:p>
            <a:pPr lvl="1"/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837339" y="1492978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E906 Targets: “simple” </a:t>
            </a:r>
          </a:p>
          <a:p>
            <a:pPr lvl="1"/>
            <a:r>
              <a:rPr lang="en-US" dirty="0"/>
              <a:t>10~20% of nuclear interaction </a:t>
            </a:r>
            <a:r>
              <a:rPr lang="en-US" dirty="0" smtClean="0"/>
              <a:t>length, &gt;5cm in diameter</a:t>
            </a:r>
            <a:endParaRPr lang="en-US" dirty="0"/>
          </a:p>
          <a:p>
            <a:pPr lvl="1"/>
            <a:r>
              <a:rPr lang="en-US" dirty="0"/>
              <a:t>LH</a:t>
            </a:r>
            <a:r>
              <a:rPr lang="en-US" baseline="-25000" dirty="0"/>
              <a:t>2</a:t>
            </a:r>
            <a:r>
              <a:rPr lang="en-US" dirty="0"/>
              <a:t> and LD</a:t>
            </a:r>
            <a:r>
              <a:rPr lang="en-US" baseline="-25000" dirty="0"/>
              <a:t>2</a:t>
            </a:r>
            <a:r>
              <a:rPr lang="en-US" dirty="0"/>
              <a:t>,  ~50cm long, operate at 20K </a:t>
            </a:r>
          </a:p>
          <a:p>
            <a:pPr lvl="1"/>
            <a:r>
              <a:rPr lang="en-US" dirty="0"/>
              <a:t>C, Fe and W </a:t>
            </a:r>
          </a:p>
          <a:p>
            <a:pPr lvl="1"/>
            <a:endParaRPr lang="en-US" dirty="0"/>
          </a:p>
          <a:p>
            <a:r>
              <a:rPr lang="en-US" dirty="0"/>
              <a:t>E1039 polarized target:</a:t>
            </a:r>
          </a:p>
          <a:p>
            <a:pPr lvl="1"/>
            <a:r>
              <a:rPr lang="en-US" dirty="0"/>
              <a:t>NH3 operate at 1K, 5T B-field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F306C-AAF8-0D41-801F-BF4D2DB3D2F2}" type="datetime1">
              <a:rPr lang="en-US" smtClean="0"/>
              <a:t>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98" y="3791989"/>
            <a:ext cx="4133741" cy="2393219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20186924">
            <a:off x="93227" y="6054280"/>
            <a:ext cx="529804" cy="136585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3599" y="5764035"/>
            <a:ext cx="242100" cy="2535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5355" y="5996061"/>
            <a:ext cx="78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</a:t>
            </a:r>
            <a:endParaRPr lang="en-US" dirty="0"/>
          </a:p>
        </p:txBody>
      </p:sp>
      <p:pic>
        <p:nvPicPr>
          <p:cNvPr id="13" name="Picture 12" descr="R260096 Cryostat on pump priot to 77K te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7248" y="4611141"/>
            <a:ext cx="2315048" cy="173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5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on Service Needs</a:t>
            </a:r>
            <a:br>
              <a:rPr lang="en-US" dirty="0" smtClean="0"/>
            </a:br>
            <a:r>
              <a:rPr lang="en-US" sz="3100" dirty="0" smtClean="0">
                <a:solidFill>
                  <a:srgbClr val="800000"/>
                </a:solidFill>
              </a:rPr>
              <a:t>Electrical, Water Cooling and Cryogenics</a:t>
            </a:r>
            <a:endParaRPr lang="en-US" sz="31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Pump: 460V</a:t>
            </a:r>
          </a:p>
          <a:p>
            <a:r>
              <a:rPr lang="en-US" dirty="0" err="1" smtClean="0"/>
              <a:t>Fmag</a:t>
            </a:r>
            <a:r>
              <a:rPr lang="en-US" dirty="0" smtClean="0"/>
              <a:t> and </a:t>
            </a:r>
            <a:r>
              <a:rPr lang="en-US" dirty="0" err="1" smtClean="0"/>
              <a:t>kMAG</a:t>
            </a:r>
            <a:r>
              <a:rPr lang="en-US" dirty="0" smtClean="0"/>
              <a:t> magnets need field direction switches</a:t>
            </a:r>
          </a:p>
          <a:p>
            <a:r>
              <a:rPr lang="en-US" dirty="0" smtClean="0"/>
              <a:t>Network close to target</a:t>
            </a:r>
          </a:p>
          <a:p>
            <a:r>
              <a:rPr lang="en-US" dirty="0" smtClean="0"/>
              <a:t>regular 220 and 110 outlets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60819"/>
            <a:ext cx="4038600" cy="4465344"/>
          </a:xfrm>
        </p:spPr>
        <p:txBody>
          <a:bodyPr/>
          <a:lstStyle/>
          <a:p>
            <a:r>
              <a:rPr lang="en-US" dirty="0" smtClean="0"/>
              <a:t>2.3 </a:t>
            </a:r>
            <a:r>
              <a:rPr lang="en-US" dirty="0" err="1" smtClean="0"/>
              <a:t>lt</a:t>
            </a:r>
            <a:r>
              <a:rPr lang="en-US" dirty="0" smtClean="0"/>
              <a:t>/min cooling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aseline="30000" dirty="0" smtClean="0"/>
              <a:t>4</a:t>
            </a:r>
            <a:r>
              <a:rPr lang="en-US" dirty="0" smtClean="0"/>
              <a:t>He and N</a:t>
            </a:r>
            <a:r>
              <a:rPr lang="en-US" baseline="-25000" dirty="0" smtClean="0"/>
              <a:t>2</a:t>
            </a:r>
            <a:r>
              <a:rPr lang="en-US" dirty="0" smtClean="0"/>
              <a:t> lines</a:t>
            </a:r>
          </a:p>
          <a:p>
            <a:r>
              <a:rPr lang="en-US" dirty="0" smtClean="0"/>
              <a:t>Pump lines</a:t>
            </a:r>
          </a:p>
          <a:p>
            <a:endParaRPr lang="en-US" dirty="0"/>
          </a:p>
          <a:p>
            <a:r>
              <a:rPr lang="en-US" dirty="0" smtClean="0"/>
              <a:t>Fermilab Tech support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AA98-83F2-F947-950B-87E38788A486}" type="datetime1">
              <a:rPr lang="en-US" smtClean="0"/>
              <a:t>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3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and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6179"/>
            <a:ext cx="8229600" cy="4525963"/>
          </a:xfrm>
        </p:spPr>
        <p:txBody>
          <a:bodyPr/>
          <a:lstStyle/>
          <a:p>
            <a:r>
              <a:rPr lang="en-US" dirty="0" smtClean="0"/>
              <a:t>Radiation monitor and safety interlock</a:t>
            </a:r>
          </a:p>
          <a:p>
            <a:r>
              <a:rPr lang="en-US" dirty="0" smtClean="0"/>
              <a:t>Oxygen deficiency monitor</a:t>
            </a:r>
          </a:p>
          <a:p>
            <a:r>
              <a:rPr lang="en-US" dirty="0" smtClean="0"/>
              <a:t>Quench lines to outside building</a:t>
            </a:r>
          </a:p>
          <a:p>
            <a:r>
              <a:rPr lang="en-US" dirty="0"/>
              <a:t>A</a:t>
            </a:r>
            <a:r>
              <a:rPr lang="en-US" dirty="0" smtClean="0"/>
              <a:t>ctivation analysis for target</a:t>
            </a:r>
          </a:p>
          <a:p>
            <a:endParaRPr lang="en-US" dirty="0" smtClean="0"/>
          </a:p>
          <a:p>
            <a:r>
              <a:rPr lang="en-US" dirty="0" smtClean="0"/>
              <a:t>Fermilab Engineering and Safety Reviews of cryogenic, electrical, vacuum, water cooling etc.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5203-EC73-8044-ADB9-E5C4B60752F5}" type="datetime1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9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63" y="0"/>
            <a:ext cx="8229600" cy="875615"/>
          </a:xfrm>
        </p:spPr>
        <p:txBody>
          <a:bodyPr/>
          <a:lstStyle/>
          <a:p>
            <a:r>
              <a:rPr lang="en-US" dirty="0" smtClean="0"/>
              <a:t>Schedule and Timeline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63" y="1009075"/>
            <a:ext cx="8229600" cy="1401357"/>
          </a:xfrm>
        </p:spPr>
        <p:txBody>
          <a:bodyPr>
            <a:normAutofit fontScale="4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900" dirty="0" smtClean="0"/>
              <a:t>New </a:t>
            </a:r>
            <a:r>
              <a:rPr lang="en-US" sz="4900" dirty="0"/>
              <a:t>t</a:t>
            </a:r>
            <a:r>
              <a:rPr lang="en-US" sz="4900" dirty="0" smtClean="0"/>
              <a:t>arget area and radiation shielding design and safety review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900" dirty="0" smtClean="0"/>
              <a:t>Cryogenics System design and installation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900" dirty="0" smtClean="0"/>
              <a:t>Beam line modifications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300" dirty="0"/>
              <a:t>B</a:t>
            </a:r>
            <a:r>
              <a:rPr lang="en-US" sz="5300" dirty="0" smtClean="0"/>
              <a:t>eam </a:t>
            </a:r>
            <a:r>
              <a:rPr lang="en-US" sz="5300" dirty="0"/>
              <a:t>on target monitoring telescopes </a:t>
            </a:r>
            <a:endParaRPr lang="en-US" sz="4900" dirty="0" smtClean="0"/>
          </a:p>
          <a:p>
            <a:pPr lvl="1"/>
            <a:endParaRPr lang="en-US" sz="4900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0EA5-137B-2042-A3B6-81C7ED5EA632}" type="datetime1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22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2561" y="3455136"/>
            <a:ext cx="33681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50676" y="3179047"/>
            <a:ext cx="0" cy="293449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50763" y="2614196"/>
            <a:ext cx="1300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End of E906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9/2016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82561" y="3912670"/>
            <a:ext cx="3368115" cy="11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3668135"/>
            <a:ext cx="3073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Target area shielding design and safety review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372487" y="3108051"/>
            <a:ext cx="16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E906 Operation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538607" y="5596356"/>
            <a:ext cx="15460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67480" y="5170978"/>
            <a:ext cx="1201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 Shielding block </a:t>
            </a:r>
          </a:p>
          <a:p>
            <a:r>
              <a:rPr lang="en-US" sz="1200" dirty="0" smtClean="0"/>
              <a:t>Installation</a:t>
            </a:r>
          </a:p>
          <a:p>
            <a:r>
              <a:rPr lang="en-US" sz="1200" dirty="0" smtClean="0"/>
              <a:t>- Safety reviews</a:t>
            </a:r>
          </a:p>
          <a:p>
            <a:endParaRPr lang="en-US" sz="12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857617" y="4751080"/>
            <a:ext cx="185455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96119" y="4097845"/>
            <a:ext cx="1715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 Target stand design </a:t>
            </a:r>
          </a:p>
          <a:p>
            <a:r>
              <a:rPr lang="en-US" sz="1200" dirty="0"/>
              <a:t>a</a:t>
            </a:r>
            <a:r>
              <a:rPr lang="en-US" sz="1200" dirty="0" smtClean="0"/>
              <a:t>nd preparation </a:t>
            </a:r>
          </a:p>
          <a:p>
            <a:r>
              <a:rPr lang="en-US" sz="1200" dirty="0" smtClean="0"/>
              <a:t>- Safety interlock system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3800847" y="3636180"/>
            <a:ext cx="12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Remove E906 </a:t>
            </a:r>
          </a:p>
          <a:p>
            <a:r>
              <a:rPr lang="en-US" sz="1200" dirty="0" smtClean="0"/>
              <a:t>shielding blocks</a:t>
            </a:r>
            <a:endParaRPr lang="en-US" sz="12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758893" y="4110202"/>
            <a:ext cx="136394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122835" y="4894497"/>
            <a:ext cx="148719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1293609" y="6114185"/>
            <a:ext cx="2418565" cy="157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72487" y="4960531"/>
            <a:ext cx="22372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Service line layout &amp; preparation</a:t>
            </a:r>
            <a:endParaRPr lang="en-US" sz="1200" dirty="0">
              <a:solidFill>
                <a:srgbClr val="0000FF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Cryogenics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Electrical and water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Pumps, vacuum</a:t>
            </a:r>
            <a:endParaRPr lang="en-US" sz="1200" dirty="0"/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Microwave system</a:t>
            </a:r>
            <a:endParaRPr lang="en-US" sz="1200" dirty="0"/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NMR and DAQ</a:t>
            </a:r>
          </a:p>
          <a:p>
            <a:r>
              <a:rPr lang="en-US" sz="1200" dirty="0" smtClean="0"/>
              <a:t>  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5122835" y="4265952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 Target and service </a:t>
            </a:r>
          </a:p>
          <a:p>
            <a:r>
              <a:rPr lang="en-US" sz="1200" dirty="0" smtClean="0"/>
              <a:t>line installations</a:t>
            </a:r>
          </a:p>
          <a:p>
            <a:r>
              <a:rPr lang="en-US" sz="1200" dirty="0" smtClean="0"/>
              <a:t>- System test</a:t>
            </a:r>
            <a:endParaRPr lang="en-US" sz="1200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5122835" y="4157530"/>
            <a:ext cx="0" cy="736967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8084656" y="6079458"/>
            <a:ext cx="6816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089619" y="5652520"/>
            <a:ext cx="1118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E1039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commissioning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d</a:t>
            </a:r>
            <a:r>
              <a:rPr lang="en-US" sz="1200" dirty="0" smtClean="0">
                <a:solidFill>
                  <a:srgbClr val="FF0000"/>
                </a:solidFill>
              </a:rPr>
              <a:t>ata taking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8084656" y="5596356"/>
            <a:ext cx="0" cy="48310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562271" y="4886609"/>
            <a:ext cx="0" cy="736967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800847" y="5940649"/>
            <a:ext cx="428380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424368" y="5419002"/>
            <a:ext cx="25058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 line work:</a:t>
            </a:r>
          </a:p>
          <a:p>
            <a:r>
              <a:rPr lang="en-US" sz="1200" dirty="0" smtClean="0"/>
              <a:t> - collimator and Q3</a:t>
            </a:r>
          </a:p>
          <a:p>
            <a:endParaRPr lang="en-US" sz="1200" dirty="0" smtClean="0"/>
          </a:p>
          <a:p>
            <a:r>
              <a:rPr lang="en-US" sz="1200" dirty="0" err="1" smtClean="0"/>
              <a:t>Kmag</a:t>
            </a:r>
            <a:r>
              <a:rPr lang="en-US" sz="1200" dirty="0" smtClean="0"/>
              <a:t>/</a:t>
            </a:r>
            <a:r>
              <a:rPr lang="en-US" sz="1200" dirty="0" err="1" smtClean="0"/>
              <a:t>FMag</a:t>
            </a:r>
            <a:r>
              <a:rPr lang="en-US" sz="1200" dirty="0" smtClean="0"/>
              <a:t> new switch and controls</a:t>
            </a:r>
          </a:p>
          <a:p>
            <a:r>
              <a:rPr lang="en-US" sz="1200" dirty="0" smtClean="0"/>
              <a:t>New beam monitoring telescopes  </a:t>
            </a:r>
            <a:endParaRPr lang="en-US" sz="12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903076" y="3455136"/>
            <a:ext cx="4181580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42037" y="2993471"/>
            <a:ext cx="1588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 6 months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8348" y="4097845"/>
            <a:ext cx="1644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Some work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during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2015 shutdown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7/4-9/26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64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442654"/>
            <a:ext cx="4040188" cy="639762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Target and Beam Control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2068" y="1047930"/>
            <a:ext cx="4846778" cy="541034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Some changes @IR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New space </a:t>
            </a:r>
            <a:r>
              <a:rPr lang="en-US" dirty="0">
                <a:solidFill>
                  <a:srgbClr val="FF0000"/>
                </a:solidFill>
              </a:rPr>
              <a:t>for operation, target change </a:t>
            </a:r>
            <a:r>
              <a:rPr lang="en-US" dirty="0" err="1" smtClean="0">
                <a:solidFill>
                  <a:srgbClr val="FF0000"/>
                </a:solidFill>
              </a:rPr>
              <a:t>etc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New target stand (a platform 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Radiation shielding around the target area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Target operation and maintenance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Service lines, Power, Cryogenic systems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NMR system, radiation shielding for electronics, network access</a:t>
            </a:r>
          </a:p>
          <a:p>
            <a:pPr lvl="1"/>
            <a:r>
              <a:rPr lang="en-US" dirty="0" smtClean="0"/>
              <a:t>Space for target changes etc.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Beam control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 new final focusing </a:t>
            </a:r>
            <a:r>
              <a:rPr lang="en-US" dirty="0" err="1" smtClean="0">
                <a:solidFill>
                  <a:srgbClr val="FF0000"/>
                </a:solidFill>
              </a:rPr>
              <a:t>quadrupoles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Beam collimator, target magnet quench protection </a:t>
            </a:r>
          </a:p>
          <a:p>
            <a:pPr lvl="1"/>
            <a:r>
              <a:rPr lang="en-US" dirty="0" smtClean="0"/>
              <a:t>Beam spot position/direction/size monitors</a:t>
            </a:r>
          </a:p>
          <a:p>
            <a:pPr lvl="1"/>
            <a:r>
              <a:rPr lang="en-US" dirty="0" smtClean="0"/>
              <a:t>Beam position/direction stability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Luminosity monitors, Cerenkov, new telescopes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Fermilab Engineering and Safety Review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928846" y="446505"/>
            <a:ext cx="4041775" cy="639762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DAQ and Spectrometers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928846" y="1123867"/>
            <a:ext cx="4041775" cy="493726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Spectrometers</a:t>
            </a:r>
            <a:endParaRPr lang="en-US" dirty="0"/>
          </a:p>
          <a:p>
            <a:pPr lvl="1"/>
            <a:r>
              <a:rPr lang="en-US" dirty="0"/>
              <a:t>New </a:t>
            </a:r>
            <a:r>
              <a:rPr lang="en-US" dirty="0" smtClean="0"/>
              <a:t>switches </a:t>
            </a:r>
            <a:r>
              <a:rPr lang="en-US" dirty="0"/>
              <a:t>to Reverse fields of </a:t>
            </a:r>
            <a:r>
              <a:rPr lang="en-US" dirty="0" err="1"/>
              <a:t>FMag</a:t>
            </a:r>
            <a:r>
              <a:rPr lang="en-US" dirty="0"/>
              <a:t> and </a:t>
            </a:r>
            <a:r>
              <a:rPr lang="en-US" dirty="0" err="1" smtClean="0"/>
              <a:t>KMag</a:t>
            </a:r>
            <a:r>
              <a:rPr lang="en-US" dirty="0" smtClean="0"/>
              <a:t> for spin asymmetry systematic control  </a:t>
            </a:r>
          </a:p>
          <a:p>
            <a:pPr lvl="1"/>
            <a:endParaRPr lang="en-US" dirty="0"/>
          </a:p>
          <a:p>
            <a:r>
              <a:rPr lang="en-US" dirty="0"/>
              <a:t>Triggers</a:t>
            </a:r>
          </a:p>
          <a:p>
            <a:pPr lvl="1"/>
            <a:r>
              <a:rPr lang="en-US" dirty="0"/>
              <a:t>A new trigger road map to </a:t>
            </a:r>
            <a:r>
              <a:rPr lang="en-US" dirty="0" smtClean="0"/>
              <a:t>optimize signal from target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DAQ</a:t>
            </a:r>
          </a:p>
          <a:p>
            <a:pPr lvl="1"/>
            <a:r>
              <a:rPr lang="en-US" dirty="0" smtClean="0"/>
              <a:t>Improve DAQ bandwidth</a:t>
            </a:r>
          </a:p>
          <a:p>
            <a:pPr lvl="1"/>
            <a:r>
              <a:rPr lang="en-US" dirty="0" smtClean="0"/>
              <a:t>Slow </a:t>
            </a:r>
            <a:r>
              <a:rPr lang="en-US" dirty="0"/>
              <a:t>control </a:t>
            </a:r>
            <a:r>
              <a:rPr lang="en-US" dirty="0" smtClean="0"/>
              <a:t>integration </a:t>
            </a:r>
            <a:r>
              <a:rPr lang="en-US" dirty="0"/>
              <a:t>into </a:t>
            </a:r>
            <a:r>
              <a:rPr lang="en-US" dirty="0" smtClean="0"/>
              <a:t>DAQ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Physics </a:t>
            </a:r>
            <a:r>
              <a:rPr lang="en-US" dirty="0" smtClean="0"/>
              <a:t>asymmetry systematic controls</a:t>
            </a:r>
            <a:endParaRPr lang="en-US" dirty="0"/>
          </a:p>
          <a:p>
            <a:pPr lvl="1"/>
            <a:r>
              <a:rPr lang="en-US" dirty="0" smtClean="0"/>
              <a:t>Precision </a:t>
            </a:r>
            <a:r>
              <a:rPr lang="en-US" dirty="0"/>
              <a:t>luminosity 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8A615-3CC8-D64A-99C1-AC5786331A3A}" type="datetime1">
              <a:rPr lang="en-US" smtClean="0"/>
              <a:t>2/10/15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47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4127-2300-604D-A68D-44D03BE92BCD}" type="datetime1">
              <a:rPr lang="en-US" smtClean="0"/>
              <a:t>2/10/15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2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pdate_2014_11_0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4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2849-C63F-7749-B45B-5256A7BF9F8A}" type="datetime1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0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774"/>
            <a:ext cx="8229600" cy="1117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E906 Target Cryogenic Service</a:t>
            </a:r>
            <a:br>
              <a:rPr lang="en-US" dirty="0" smtClean="0"/>
            </a:br>
            <a:r>
              <a:rPr lang="en-US" sz="3100" dirty="0">
                <a:solidFill>
                  <a:srgbClr val="0000FF"/>
                </a:solidFill>
              </a:rPr>
              <a:t>N</a:t>
            </a:r>
            <a:r>
              <a:rPr lang="en-US" sz="3100" dirty="0" smtClean="0">
                <a:solidFill>
                  <a:srgbClr val="0000FF"/>
                </a:solidFill>
              </a:rPr>
              <a:t>ext to the E906 Target Cave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3" name="Picture 2" descr="E906-target-area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38" y="1327025"/>
            <a:ext cx="6561283" cy="492096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6DE2-1C1E-E34E-A811-24E9CC9B4574}" type="datetime1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35038" y="4216662"/>
            <a:ext cx="3187654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 “Much smaller scale” E906 LH2 and LD2 cryogenic system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Cryogenic system located outside of the target cave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-  20 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 25 W cooling power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9961" y="1336805"/>
            <a:ext cx="169713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outside of the </a:t>
            </a:r>
          </a:p>
          <a:p>
            <a:r>
              <a:rPr lang="en-US" dirty="0" smtClean="0"/>
              <a:t>906 Target Cave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62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 flipV="1">
            <a:off x="0" y="2991443"/>
            <a:ext cx="2590800" cy="6436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808438" y="2692400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503638" y="2807048"/>
            <a:ext cx="304800" cy="3425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68400" y="25077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590800" y="2974330"/>
            <a:ext cx="406400" cy="372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20802724">
            <a:off x="42448" y="3371229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beam 120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8022" y="190365"/>
            <a:ext cx="6047756" cy="539302"/>
          </a:xfrm>
        </p:spPr>
        <p:txBody>
          <a:bodyPr>
            <a:noAutofit/>
          </a:bodyPr>
          <a:lstStyle/>
          <a:p>
            <a:r>
              <a:rPr lang="en-US" sz="3200" dirty="0" smtClean="0"/>
              <a:t>From E906 to E1039: To Do List</a:t>
            </a:r>
            <a:endParaRPr lang="en-US" sz="3200" dirty="0"/>
          </a:p>
        </p:txBody>
      </p:sp>
      <p:sp>
        <p:nvSpPr>
          <p:cNvPr id="26" name="Left Arrow 25"/>
          <p:cNvSpPr/>
          <p:nvPr/>
        </p:nvSpPr>
        <p:spPr>
          <a:xfrm rot="17956236">
            <a:off x="233884" y="2842546"/>
            <a:ext cx="1080814" cy="29779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mag_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5" y="360109"/>
            <a:ext cx="1324229" cy="2120011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2156536" y="2008986"/>
            <a:ext cx="583768" cy="94226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1461353" y="1839364"/>
            <a:ext cx="193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B-Field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433" y="698503"/>
            <a:ext cx="4527122" cy="262096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20438012">
            <a:off x="3268134" y="1940253"/>
            <a:ext cx="1278900" cy="36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FMAG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20432038">
            <a:off x="4574804" y="1453343"/>
            <a:ext cx="118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KMAG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9555" y="819959"/>
            <a:ext cx="193975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Target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Beam line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DAQ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Mechanical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Cryogenics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Electrical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Cooling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Shielding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Safety Review</a:t>
            </a:r>
          </a:p>
          <a:p>
            <a:endParaRPr lang="en-US" dirty="0"/>
          </a:p>
        </p:txBody>
      </p:sp>
      <p:pic>
        <p:nvPicPr>
          <p:cNvPr id="20" name="Picture 19" descr="P102016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62" y="4001014"/>
            <a:ext cx="3695469" cy="2771603"/>
          </a:xfrm>
          <a:prstGeom prst="rect">
            <a:avLst/>
          </a:prstGeom>
        </p:spPr>
      </p:pic>
      <p:pic>
        <p:nvPicPr>
          <p:cNvPr id="5" name="Picture 4" descr="fnal_target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2" y="4020353"/>
            <a:ext cx="3669687" cy="27522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1662" y="3590358"/>
            <a:ext cx="321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Targets: LH2, LD2, C, Fe, W 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B1ED-DF46-AE4A-A166-8534609135E5}" type="datetime1">
              <a:rPr lang="en-US" smtClean="0"/>
              <a:t>2/10/15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49698" y="3663082"/>
            <a:ext cx="1809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Target Cave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4841875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LANL High Density Polarized Proton (NH</a:t>
            </a:r>
            <a:r>
              <a:rPr lang="en-US" sz="3200" baseline="-25000" dirty="0" smtClean="0">
                <a:solidFill>
                  <a:srgbClr val="FF0000"/>
                </a:solidFill>
              </a:rPr>
              <a:t>3</a:t>
            </a:r>
            <a:r>
              <a:rPr lang="en-US" sz="3200" dirty="0" smtClean="0">
                <a:solidFill>
                  <a:srgbClr val="FF0000"/>
                </a:solidFill>
              </a:rPr>
              <a:t>) Target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 descr="slac_poltg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1073" y="113765"/>
            <a:ext cx="4302125" cy="638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841875" y="4864100"/>
            <a:ext cx="555625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15200" y="5016500"/>
            <a:ext cx="555625" cy="39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C967A-BA41-4846-859B-E65CBEFBA555}" type="datetime1">
              <a:rPr lang="en-US" smtClean="0"/>
              <a:t>2/10/15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4</a:t>
            </a:fld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18533" y="1122362"/>
            <a:ext cx="5105399" cy="2005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Superconducting dipole magnet</a:t>
            </a:r>
          </a:p>
          <a:p>
            <a:pPr lvl="1"/>
            <a:r>
              <a:rPr lang="en-US" dirty="0" smtClean="0"/>
              <a:t>Temperature ~ 1 K</a:t>
            </a:r>
          </a:p>
          <a:p>
            <a:pPr lvl="1"/>
            <a:r>
              <a:rPr lang="en-US" dirty="0" smtClean="0"/>
              <a:t>Magnetic Field:  5 Tesla</a:t>
            </a:r>
          </a:p>
          <a:p>
            <a:pPr lvl="1"/>
            <a:r>
              <a:rPr lang="en-US" dirty="0"/>
              <a:t>8</a:t>
            </a:r>
            <a:r>
              <a:rPr lang="en-US" dirty="0" smtClean="0"/>
              <a:t>cm long NH</a:t>
            </a:r>
            <a:r>
              <a:rPr lang="en-US" baseline="-25000" dirty="0" smtClean="0"/>
              <a:t>3</a:t>
            </a:r>
            <a:r>
              <a:rPr lang="en-US" dirty="0" smtClean="0"/>
              <a:t> target</a:t>
            </a:r>
          </a:p>
          <a:p>
            <a:r>
              <a:rPr lang="en-US" sz="26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Proved capable of handling high luminosity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up to ~ 10</a:t>
            </a:r>
            <a:r>
              <a:rPr lang="en-US" sz="2000" baseline="30000" dirty="0" smtClean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35    </a:t>
            </a:r>
            <a:r>
              <a:rPr lang="en-US" sz="2000" dirty="0" smtClean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(Hall C)</a:t>
            </a:r>
          </a:p>
          <a:p>
            <a:pPr>
              <a:lnSpc>
                <a:spcPct val="80000"/>
              </a:lnSpc>
              <a:buNone/>
            </a:pP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                            ~ 10</a:t>
            </a:r>
            <a:r>
              <a:rPr lang="en-US" sz="20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34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  (Hall B)</a:t>
            </a:r>
          </a:p>
          <a:p>
            <a:pPr lvl="1"/>
            <a:endParaRPr lang="en-US" dirty="0"/>
          </a:p>
        </p:txBody>
      </p:sp>
      <p:pic>
        <p:nvPicPr>
          <p:cNvPr id="11" name="Picture 10" descr="R260096 Cryostat on pump priot to 77K te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046" y="3462567"/>
            <a:ext cx="3737426" cy="280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3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64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Modifications to E906 Setup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24071" y="519955"/>
            <a:ext cx="4040188" cy="639762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Target and Beam Control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2068" y="1136274"/>
            <a:ext cx="4846778" cy="541034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Some changes @IR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New space </a:t>
            </a:r>
            <a:r>
              <a:rPr lang="en-US" dirty="0">
                <a:solidFill>
                  <a:srgbClr val="FF0000"/>
                </a:solidFill>
              </a:rPr>
              <a:t>for operation, target change </a:t>
            </a:r>
            <a:r>
              <a:rPr lang="en-US" dirty="0" err="1" smtClean="0">
                <a:solidFill>
                  <a:srgbClr val="FF0000"/>
                </a:solidFill>
              </a:rPr>
              <a:t>etc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New target stand (a platform 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Radiation shielding around the target area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Target operation and maintenance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Service lines, Power, Cryogenic systems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NMR system, radiation shielding for electronics, network access</a:t>
            </a:r>
          </a:p>
          <a:p>
            <a:pPr lvl="1"/>
            <a:r>
              <a:rPr lang="en-US" dirty="0" smtClean="0"/>
              <a:t>Space/Access </a:t>
            </a:r>
            <a:r>
              <a:rPr lang="en-US" dirty="0" smtClean="0"/>
              <a:t>for target </a:t>
            </a:r>
            <a:r>
              <a:rPr lang="en-US" dirty="0" smtClean="0"/>
              <a:t>change operation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Beam control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 new final focusing </a:t>
            </a:r>
            <a:r>
              <a:rPr lang="en-US" dirty="0" err="1" smtClean="0">
                <a:solidFill>
                  <a:srgbClr val="FF0000"/>
                </a:solidFill>
              </a:rPr>
              <a:t>quadrupoles</a:t>
            </a:r>
            <a:r>
              <a:rPr lang="en-US" dirty="0" smtClean="0">
                <a:solidFill>
                  <a:srgbClr val="FF0000"/>
                </a:solidFill>
              </a:rPr>
              <a:t> (Q3 near target)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Beam collimator, target magnet quench protection </a:t>
            </a:r>
          </a:p>
          <a:p>
            <a:pPr lvl="1"/>
            <a:r>
              <a:rPr lang="en-US" dirty="0" smtClean="0"/>
              <a:t>Beam spot position/direction/size monitors</a:t>
            </a:r>
          </a:p>
          <a:p>
            <a:pPr lvl="1"/>
            <a:r>
              <a:rPr lang="en-US" dirty="0" smtClean="0"/>
              <a:t>Beam position/direction stability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Luminosity monitors, Cerenkov, </a:t>
            </a:r>
            <a:r>
              <a:rPr lang="en-US" dirty="0" smtClean="0">
                <a:solidFill>
                  <a:srgbClr val="FF0000"/>
                </a:solidFill>
              </a:rPr>
              <a:t>new relative luminosity  telescopes </a:t>
            </a:r>
            <a:r>
              <a:rPr lang="en-US" dirty="0" err="1" smtClean="0">
                <a:solidFill>
                  <a:srgbClr val="FF0000"/>
                </a:solidFill>
              </a:rPr>
              <a:t>etc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Fermilab Engineering and Safety Review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928846" y="512763"/>
            <a:ext cx="4041775" cy="639762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DAQ and Spectrometers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928846" y="1190125"/>
            <a:ext cx="4041775" cy="493726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Spectrometers</a:t>
            </a:r>
            <a:endParaRPr lang="en-US" dirty="0"/>
          </a:p>
          <a:p>
            <a:pPr lvl="1"/>
            <a:r>
              <a:rPr lang="en-US" dirty="0"/>
              <a:t>New </a:t>
            </a:r>
            <a:r>
              <a:rPr lang="en-US" dirty="0" smtClean="0"/>
              <a:t>switches </a:t>
            </a:r>
            <a:r>
              <a:rPr lang="en-US" dirty="0"/>
              <a:t>to Reverse fields of </a:t>
            </a:r>
            <a:r>
              <a:rPr lang="en-US" dirty="0" err="1"/>
              <a:t>FMag</a:t>
            </a:r>
            <a:r>
              <a:rPr lang="en-US" dirty="0"/>
              <a:t> and </a:t>
            </a:r>
            <a:r>
              <a:rPr lang="en-US" dirty="0" err="1" smtClean="0"/>
              <a:t>KMag</a:t>
            </a:r>
            <a:r>
              <a:rPr lang="en-US" dirty="0" smtClean="0"/>
              <a:t> for spin asymmetry systematic control  </a:t>
            </a:r>
          </a:p>
          <a:p>
            <a:pPr lvl="1"/>
            <a:endParaRPr lang="en-US" dirty="0"/>
          </a:p>
          <a:p>
            <a:r>
              <a:rPr lang="en-US" dirty="0"/>
              <a:t>Triggers</a:t>
            </a:r>
          </a:p>
          <a:p>
            <a:pPr lvl="1"/>
            <a:r>
              <a:rPr lang="en-US" dirty="0"/>
              <a:t>A new trigger road map to </a:t>
            </a:r>
            <a:r>
              <a:rPr lang="en-US" dirty="0" smtClean="0"/>
              <a:t>optimize signal from target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DAQ</a:t>
            </a:r>
          </a:p>
          <a:p>
            <a:pPr lvl="1"/>
            <a:r>
              <a:rPr lang="en-US" dirty="0" smtClean="0"/>
              <a:t>Improve DAQ bandwidth</a:t>
            </a:r>
          </a:p>
          <a:p>
            <a:pPr lvl="1"/>
            <a:r>
              <a:rPr lang="en-US" dirty="0" smtClean="0"/>
              <a:t>Slow </a:t>
            </a:r>
            <a:r>
              <a:rPr lang="en-US" dirty="0"/>
              <a:t>control </a:t>
            </a:r>
            <a:r>
              <a:rPr lang="en-US" dirty="0" smtClean="0"/>
              <a:t>integration </a:t>
            </a:r>
            <a:r>
              <a:rPr lang="en-US" dirty="0"/>
              <a:t>into </a:t>
            </a:r>
            <a:r>
              <a:rPr lang="en-US" dirty="0" smtClean="0"/>
              <a:t>DAQ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Physics </a:t>
            </a:r>
            <a:r>
              <a:rPr lang="en-US" dirty="0" smtClean="0"/>
              <a:t>asymmetry systematic controls</a:t>
            </a:r>
            <a:endParaRPr lang="en-US" dirty="0"/>
          </a:p>
          <a:p>
            <a:pPr lvl="1"/>
            <a:r>
              <a:rPr lang="en-US" dirty="0" smtClean="0"/>
              <a:t>Precision </a:t>
            </a:r>
            <a:r>
              <a:rPr lang="en-US" dirty="0"/>
              <a:t>luminosity 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47CFB-56CC-E74F-97ED-E808366D817A}" type="datetime1">
              <a:rPr lang="en-US" smtClean="0"/>
              <a:t>2/10/15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563"/>
            <a:ext cx="8229600" cy="7461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Experimental Hall: No Change</a:t>
            </a:r>
            <a:endParaRPr lang="en-US" dirty="0"/>
          </a:p>
        </p:txBody>
      </p:sp>
      <p:pic>
        <p:nvPicPr>
          <p:cNvPr id="4" name="Picture 3" descr="E906-Expr-h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24" y="1442308"/>
            <a:ext cx="6648134" cy="498610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13B58-479B-5D43-AD4D-0131A50DB691}" type="datetime1">
              <a:rPr lang="en-US" smtClean="0"/>
              <a:t>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39479" y="1257642"/>
            <a:ext cx="128066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Target Area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20148" y="2328796"/>
            <a:ext cx="18790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Tracking Station-1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72548" y="3210794"/>
            <a:ext cx="18790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Tracking Station-2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5725" y="3895356"/>
            <a:ext cx="18790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Tracking Station-3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22880" y="5453634"/>
            <a:ext cx="18790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Tracking Station-4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90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Target Position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CB58-3ED2-B946-A487-B19082FB74AD}" type="datetime1">
              <a:rPr lang="en-US" smtClean="0"/>
              <a:t>2/10/15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27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281"/>
            <a:ext cx="8229600" cy="100308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dirty="0" smtClean="0"/>
              <a:t>Target and Beam Dump Event Separation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0000FF"/>
                </a:solidFill>
              </a:rPr>
              <a:t>move the target upstream: Z=-3.5m 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62" y="1067363"/>
            <a:ext cx="6879563" cy="5357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5106" y="605905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25% loss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6729-7BEE-BF4D-A554-B9B93828F338}" type="datetime1">
              <a:rPr lang="en-US" smtClean="0"/>
              <a:t>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3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52" y="33808"/>
            <a:ext cx="4276369" cy="88811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E906 Target Area </a:t>
            </a:r>
            <a:br>
              <a:rPr lang="en-US" sz="3600" dirty="0" smtClean="0"/>
            </a:br>
            <a:r>
              <a:rPr lang="en-US" sz="3600" dirty="0" smtClean="0"/>
              <a:t>Too Small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48" y="921925"/>
            <a:ext cx="4280371" cy="158420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Targets must be </a:t>
            </a:r>
            <a:r>
              <a:rPr lang="en-US" dirty="0"/>
              <a:t>r</a:t>
            </a:r>
            <a:r>
              <a:rPr lang="en-US" dirty="0" smtClean="0"/>
              <a:t>ad. shielded</a:t>
            </a:r>
          </a:p>
          <a:p>
            <a:r>
              <a:rPr lang="en-US" dirty="0" smtClean="0"/>
              <a:t>E906 target cave </a:t>
            </a:r>
            <a:r>
              <a:rPr lang="en-US" dirty="0"/>
              <a:t>t</a:t>
            </a:r>
            <a:r>
              <a:rPr lang="en-US" dirty="0" smtClean="0"/>
              <a:t>oo </a:t>
            </a:r>
            <a:r>
              <a:rPr lang="en-US" dirty="0"/>
              <a:t>s</a:t>
            </a:r>
            <a:r>
              <a:rPr lang="en-US" dirty="0" smtClean="0"/>
              <a:t>mall for Pol. Target</a:t>
            </a:r>
          </a:p>
          <a:p>
            <a:r>
              <a:rPr lang="en-US" dirty="0" smtClean="0"/>
              <a:t>Issues with target and beam dump separation </a:t>
            </a:r>
          </a:p>
          <a:p>
            <a:r>
              <a:rPr lang="en-US" dirty="0" smtClean="0"/>
              <a:t>Stability of beam on target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F7D2F-1AB3-934D-8663-F4D5E630DB9F}" type="datetime1">
              <a:rPr lang="en-US" smtClean="0"/>
              <a:t>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@E906/E1039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5438" y="2506133"/>
            <a:ext cx="3420533" cy="325120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28341" y="4995333"/>
            <a:ext cx="211667" cy="2201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515533" y="5105399"/>
            <a:ext cx="20743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24200" y="5105399"/>
            <a:ext cx="0" cy="6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02000" y="5320268"/>
            <a:ext cx="51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24”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760133" y="2506133"/>
            <a:ext cx="16934" cy="25992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10108" y="3441639"/>
            <a:ext cx="6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105”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96533" y="5298812"/>
            <a:ext cx="118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pipe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18" descr="P10201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09" y="3403757"/>
            <a:ext cx="4506191" cy="3379644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761999" y="2937933"/>
            <a:ext cx="3479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15533" y="3056467"/>
            <a:ext cx="6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110”</a:t>
            </a:r>
            <a:endParaRPr lang="en-US" dirty="0"/>
          </a:p>
        </p:txBody>
      </p:sp>
      <p:pic>
        <p:nvPicPr>
          <p:cNvPr id="9" name="Picture 8" descr="fnal_targe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09" y="0"/>
            <a:ext cx="4506191" cy="3379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0074" y="5879635"/>
            <a:ext cx="258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E906 Target Cave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382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9286</TotalTime>
  <Words>1492</Words>
  <Application>Microsoft Macintosh PowerPoint</Application>
  <PresentationFormat>On-screen Show (4:3)</PresentationFormat>
  <Paragraphs>370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Transition from E906 to E1039</vt:lpstr>
      <vt:lpstr>E906 vs E1039 </vt:lpstr>
      <vt:lpstr>From E906 to E1039: To Do List</vt:lpstr>
      <vt:lpstr>LANL High Density Polarized Proton (NH3) Target</vt:lpstr>
      <vt:lpstr>Modifications to E906 Setup</vt:lpstr>
      <vt:lpstr>The Experimental Hall: No Change</vt:lpstr>
      <vt:lpstr>New Target Position</vt:lpstr>
      <vt:lpstr>Target and Beam Dump Event Separation move the target upstream: Z=-3.5m </vt:lpstr>
      <vt:lpstr>E906 Target Area  Too Small </vt:lpstr>
      <vt:lpstr>Beam Line Related Work</vt:lpstr>
      <vt:lpstr>Need Precision Spin-Up/Down Relative Beam on Target Luminosity Measurements </vt:lpstr>
      <vt:lpstr>New Beam Collimator, Focusing Q3 and Target</vt:lpstr>
      <vt:lpstr>If Beam is Unstable with a Large Jitter…  </vt:lpstr>
      <vt:lpstr>Target Related Work</vt:lpstr>
      <vt:lpstr>Polarized Target Operation</vt:lpstr>
      <vt:lpstr>Root Pump, Microwave and Mechanical Support</vt:lpstr>
      <vt:lpstr>Conceptual Design of the New  Polarized Target Area - new services and modifications needed to operate the polarized target:  - pumps, cryo, electrical, microwave, NMR</vt:lpstr>
      <vt:lpstr>Safety and Shielding</vt:lpstr>
      <vt:lpstr>Shielding and Beam Line Work</vt:lpstr>
      <vt:lpstr>More on Service Needs Electrical, Water Cooling and Cryogenics</vt:lpstr>
      <vt:lpstr>Safety and Monitoring</vt:lpstr>
      <vt:lpstr>Schedule and Timeline </vt:lpstr>
      <vt:lpstr>Summary</vt:lpstr>
      <vt:lpstr>PowerPoint Presentation</vt:lpstr>
      <vt:lpstr>PowerPoint Presentation</vt:lpstr>
      <vt:lpstr>Current E906 Target Cryogenic Service Next to the E906 Target Cave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Smooth Transition from E906 to E1039</dc:title>
  <dc:subject/>
  <dc:creator>Ming Xiong Liu</dc:creator>
  <cp:keywords/>
  <dc:description/>
  <cp:lastModifiedBy>Ming Liu</cp:lastModifiedBy>
  <cp:revision>278</cp:revision>
  <dcterms:created xsi:type="dcterms:W3CDTF">2014-12-03T23:04:17Z</dcterms:created>
  <dcterms:modified xsi:type="dcterms:W3CDTF">2015-02-11T06:06:03Z</dcterms:modified>
  <cp:category/>
</cp:coreProperties>
</file>