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68" r:id="rId3"/>
    <p:sldId id="270" r:id="rId4"/>
    <p:sldId id="294" r:id="rId5"/>
    <p:sldId id="29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58" r:id="rId22"/>
    <p:sldId id="272" r:id="rId23"/>
    <p:sldId id="259" r:id="rId24"/>
    <p:sldId id="260" r:id="rId25"/>
    <p:sldId id="271" r:id="rId26"/>
    <p:sldId id="273" r:id="rId27"/>
    <p:sldId id="289" r:id="rId28"/>
    <p:sldId id="290" r:id="rId29"/>
    <p:sldId id="295" r:id="rId30"/>
    <p:sldId id="291" r:id="rId31"/>
    <p:sldId id="292" r:id="rId32"/>
    <p:sldId id="264" r:id="rId33"/>
    <p:sldId id="265" r:id="rId34"/>
    <p:sldId id="263" r:id="rId35"/>
    <p:sldId id="266" r:id="rId36"/>
    <p:sldId id="267" r:id="rId37"/>
    <p:sldId id="261" r:id="rId38"/>
    <p:sldId id="262" r:id="rId39"/>
    <p:sldId id="257" r:id="rId40"/>
    <p:sldId id="296" r:id="rId41"/>
    <p:sldId id="298" r:id="rId42"/>
    <p:sldId id="299" r:id="rId43"/>
    <p:sldId id="297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48" d="100"/>
          <a:sy n="148" d="100"/>
        </p:scale>
        <p:origin x="-1048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962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72250"/>
            <a:ext cx="1371600" cy="2095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5942013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89700"/>
            <a:ext cx="384175" cy="365125"/>
          </a:xfrm>
        </p:spPr>
        <p:txBody>
          <a:bodyPr/>
          <a:lstStyle>
            <a:lvl1pPr>
              <a:defRPr smtClean="0"/>
            </a:lvl1pPr>
          </a:lstStyle>
          <a:p>
            <a:fld id="{104F1036-63B2-EF4F-BB33-90458DC220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6/18/10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6/18/10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6/18/10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0BB84-5617-8643-B501-4C3ECEC262DB}" type="datetimeFigureOut">
              <a:rPr lang="en-US" smtClean="0"/>
              <a:pPr/>
              <a:t>6/18/10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hyperlink" Target="http://projects-docdb.fnal.gov:8080/cgi-bin/ShowDocument?docid=941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hyperlink" Target="http://projects-docdb.fnal.gov:8080/cgi-bin/ShowDocument?docid=941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Summer E906 Work Plan</a:t>
            </a:r>
            <a:br>
              <a:rPr lang="en-US" dirty="0" smtClean="0"/>
            </a:br>
            <a:r>
              <a:rPr lang="en-US" sz="1778" dirty="0" smtClean="0"/>
              <a:t>http://projects-docdb.fnal.gov:8080/cgi-bin/DisplayMeeting?conferenceid=32 </a:t>
            </a:r>
            <a:endParaRPr lang="en-US" sz="1778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69921"/>
            <a:ext cx="8229600" cy="5236309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June: </a:t>
            </a:r>
            <a:r>
              <a:rPr lang="en-US" dirty="0" smtClean="0"/>
              <a:t>1 week + 1 Summer ACU Student?</a:t>
            </a:r>
          </a:p>
          <a:p>
            <a:pPr lvl="1"/>
            <a:r>
              <a:rPr lang="en-US" dirty="0" smtClean="0"/>
              <a:t>Work to do</a:t>
            </a:r>
          </a:p>
          <a:p>
            <a:pPr lvl="2"/>
            <a:r>
              <a:rPr lang="en-US" dirty="0" smtClean="0"/>
              <a:t>Test 7 wrong shaped modules, identify best 4 for final assembly</a:t>
            </a:r>
          </a:p>
          <a:p>
            <a:pPr lvl="2"/>
            <a:r>
              <a:rPr lang="en-US" dirty="0" smtClean="0"/>
              <a:t>Replace frontend board and </a:t>
            </a:r>
            <a:r>
              <a:rPr lang="en-US" dirty="0" err="1" smtClean="0"/>
              <a:t>preAmp</a:t>
            </a:r>
            <a:r>
              <a:rPr lang="en-US" dirty="0" smtClean="0"/>
              <a:t> card for two modules</a:t>
            </a:r>
          </a:p>
          <a:p>
            <a:pPr lvl="2"/>
            <a:r>
              <a:rPr lang="en-US" dirty="0" smtClean="0"/>
              <a:t>Develop installation plan – cable layout etc</a:t>
            </a:r>
          </a:p>
          <a:p>
            <a:pPr lvl="2"/>
            <a:r>
              <a:rPr lang="en-US" dirty="0" smtClean="0"/>
              <a:t>Design LV distribution cards</a:t>
            </a:r>
          </a:p>
          <a:p>
            <a:pPr lvl="1"/>
            <a:r>
              <a:rPr lang="en-US" dirty="0" smtClean="0"/>
              <a:t>Picture frame</a:t>
            </a:r>
          </a:p>
          <a:p>
            <a:pPr lvl="2"/>
            <a:r>
              <a:rPr lang="en-US" dirty="0" smtClean="0"/>
              <a:t>Order supporting frame materials from 80-20,  and get them in ~2 weeks.</a:t>
            </a:r>
          </a:p>
          <a:p>
            <a:pPr lvl="1"/>
            <a:r>
              <a:rPr lang="en-US" dirty="0" smtClean="0"/>
              <a:t>Manpower</a:t>
            </a:r>
          </a:p>
          <a:p>
            <a:pPr lvl="2"/>
            <a:r>
              <a:rPr lang="en-US" dirty="0" smtClean="0"/>
              <a:t>Lei, Ming, Pat, Andrew, </a:t>
            </a:r>
            <a:r>
              <a:rPr lang="en-US" dirty="0" err="1" smtClean="0"/>
              <a:t>Melynda</a:t>
            </a:r>
            <a:r>
              <a:rPr lang="en-US" dirty="0" smtClean="0"/>
              <a:t>?+ local ACU students</a:t>
            </a:r>
          </a:p>
          <a:p>
            <a:pPr lvl="1"/>
            <a:r>
              <a:rPr lang="en-US" dirty="0" smtClean="0"/>
              <a:t>Schedule: middle of June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July: </a:t>
            </a:r>
            <a:r>
              <a:rPr lang="en-US" dirty="0" smtClean="0"/>
              <a:t>2 weeks + 1 Summer ACU student?</a:t>
            </a:r>
          </a:p>
          <a:p>
            <a:pPr lvl="1"/>
            <a:r>
              <a:rPr lang="en-US" dirty="0" smtClean="0"/>
              <a:t>Work to do</a:t>
            </a:r>
          </a:p>
          <a:p>
            <a:pPr lvl="2"/>
            <a:r>
              <a:rPr lang="en-US" dirty="0" smtClean="0"/>
              <a:t>Test all modules with good gas, determine the optimal operating HV for all modules</a:t>
            </a:r>
          </a:p>
          <a:p>
            <a:pPr lvl="2"/>
            <a:r>
              <a:rPr lang="en-US" dirty="0" smtClean="0"/>
              <a:t>Assemble the modules, install detector</a:t>
            </a:r>
          </a:p>
          <a:p>
            <a:pPr lvl="2"/>
            <a:r>
              <a:rPr lang="en-US" dirty="0" smtClean="0"/>
              <a:t>Make and layout LV, HV and readout cables</a:t>
            </a:r>
          </a:p>
          <a:p>
            <a:pPr lvl="1"/>
            <a:r>
              <a:rPr lang="en-US" dirty="0" smtClean="0"/>
              <a:t>Manpower</a:t>
            </a:r>
          </a:p>
          <a:p>
            <a:pPr lvl="2"/>
            <a:r>
              <a:rPr lang="en-US" dirty="0" smtClean="0"/>
              <a:t>Lei, Andrew, Ming, Pat, </a:t>
            </a:r>
            <a:r>
              <a:rPr lang="en-US" dirty="0" err="1" smtClean="0"/>
              <a:t>Melynda</a:t>
            </a:r>
            <a:r>
              <a:rPr lang="en-US" dirty="0" smtClean="0"/>
              <a:t> + local ACU students?</a:t>
            </a:r>
          </a:p>
          <a:p>
            <a:pPr lvl="1"/>
            <a:r>
              <a:rPr lang="en-US" dirty="0" smtClean="0"/>
              <a:t>Schedule: early-mid July?</a:t>
            </a:r>
          </a:p>
          <a:p>
            <a:pPr lvl="2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August/Sept:  </a:t>
            </a:r>
            <a:r>
              <a:rPr lang="en-US" dirty="0" smtClean="0"/>
              <a:t>~2 weeks </a:t>
            </a:r>
          </a:p>
          <a:p>
            <a:pPr lvl="1"/>
            <a:r>
              <a:rPr lang="en-US" dirty="0" smtClean="0"/>
              <a:t>Test readout, study noise, electric ground, timing etc.</a:t>
            </a:r>
          </a:p>
          <a:p>
            <a:pPr lvl="1"/>
            <a:r>
              <a:rPr lang="en-US" dirty="0" smtClean="0"/>
              <a:t>Need full readout cards ( when? )</a:t>
            </a:r>
          </a:p>
          <a:p>
            <a:pPr lvl="1"/>
            <a:r>
              <a:rPr lang="en-US" dirty="0" smtClean="0"/>
              <a:t>Manpower</a:t>
            </a:r>
          </a:p>
          <a:p>
            <a:pPr lvl="2"/>
            <a:r>
              <a:rPr lang="en-US" dirty="0" smtClean="0"/>
              <a:t>Andrew, Ming, </a:t>
            </a:r>
            <a:r>
              <a:rPr lang="en-US" dirty="0" err="1" smtClean="0"/>
              <a:t>Melynda</a:t>
            </a:r>
            <a:r>
              <a:rPr lang="en-US" dirty="0" smtClean="0"/>
              <a:t> … </a:t>
            </a:r>
          </a:p>
          <a:p>
            <a:pPr lvl="1"/>
            <a:r>
              <a:rPr lang="en-US" dirty="0" smtClean="0"/>
              <a:t>Schedule:  late Aug. / early Sept. ? dep. on the availability of DAQ and final gas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Ready for Experiment in Oct. /Nov. ? ~ 1week</a:t>
            </a:r>
          </a:p>
          <a:p>
            <a:pPr lvl="1"/>
            <a:r>
              <a:rPr lang="en-US" dirty="0" smtClean="0"/>
              <a:t>Other subsystems, Station-1 chambers particularly, won’t be ready until Oct.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Maximum Drift Time Measurements</a:t>
            </a:r>
            <a:br>
              <a:rPr lang="en-US" dirty="0" smtClean="0"/>
            </a:br>
            <a:r>
              <a:rPr lang="en-US" dirty="0" smtClean="0"/>
              <a:t>Module #34, chan-9..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  <p:grpSp>
        <p:nvGrpSpPr>
          <p:cNvPr id="5" name="Group 11"/>
          <p:cNvGrpSpPr/>
          <p:nvPr/>
        </p:nvGrpSpPr>
        <p:grpSpPr>
          <a:xfrm>
            <a:off x="2616200" y="1186683"/>
            <a:ext cx="6527800" cy="5169667"/>
            <a:chOff x="2616200" y="1186683"/>
            <a:chExt cx="6527800" cy="5169667"/>
          </a:xfrm>
        </p:grpSpPr>
        <p:pic>
          <p:nvPicPr>
            <p:cNvPr id="6" name="Picture 5" descr="MIPP_Drift_Time_1900_2000_2100V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6200" y="1186683"/>
              <a:ext cx="6527800" cy="5169667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3285066" y="2843209"/>
              <a:ext cx="5215467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 flipV="1">
              <a:off x="2420671" y="3877736"/>
              <a:ext cx="3928534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6553200" y="1729597"/>
            <a:ext cx="123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ΔT=0.35 </a:t>
            </a:r>
            <a:r>
              <a:rPr lang="en-US" dirty="0" err="1" smtClean="0"/>
              <a:t>uS</a:t>
            </a:r>
            <a:endParaRPr lang="en-US" dirty="0"/>
          </a:p>
        </p:txBody>
      </p:sp>
      <p:grpSp>
        <p:nvGrpSpPr>
          <p:cNvPr id="7" name="Group 16"/>
          <p:cNvGrpSpPr/>
          <p:nvPr/>
        </p:nvGrpSpPr>
        <p:grpSpPr>
          <a:xfrm>
            <a:off x="143139" y="2329127"/>
            <a:ext cx="2286794" cy="1677194"/>
            <a:chOff x="143139" y="2329127"/>
            <a:chExt cx="2286794" cy="1677194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143933" y="4004733"/>
              <a:ext cx="2286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 flipH="1" flipV="1">
              <a:off x="-694267" y="3166533"/>
              <a:ext cx="1676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457200" y="3031067"/>
            <a:ext cx="45719" cy="9736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34537" y="3031067"/>
            <a:ext cx="186267" cy="97366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30200" y="2700867"/>
            <a:ext cx="583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15999" y="2692391"/>
            <a:ext cx="73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57200" y="3505200"/>
            <a:ext cx="1490133" cy="499533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Coin. Gate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31992" y="4047061"/>
            <a:ext cx="64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MIPP Gas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" y="1234440"/>
            <a:ext cx="7498080" cy="56235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37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Qualitative HV scan and Signal Rates with Cosmic Rays (Ar/CO2)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28370"/>
            <a:ext cx="7772400" cy="582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9680" y="2174240"/>
            <a:ext cx="1551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Cosmic trigger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716705" y="1248966"/>
            <a:ext cx="1341438" cy="373261"/>
            <a:chOff x="762000" y="1219200"/>
            <a:chExt cx="12344400" cy="2743200"/>
          </a:xfrm>
        </p:grpSpPr>
        <p:sp>
          <p:nvSpPr>
            <p:cNvPr id="22" name="Oval 21"/>
            <p:cNvSpPr/>
            <p:nvPr/>
          </p:nvSpPr>
          <p:spPr>
            <a:xfrm>
              <a:off x="144779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896502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345202" y="1219200"/>
              <a:ext cx="1521747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78984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23854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8687250" y="1219200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10135953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58059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762000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210700" y="2514235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659404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104047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552748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8001451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9450151" y="2514235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0894795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3167062" y="1238846"/>
            <a:ext cx="1341879" cy="372666"/>
            <a:chOff x="762000" y="1219200"/>
            <a:chExt cx="12344400" cy="2743200"/>
          </a:xfrm>
        </p:grpSpPr>
        <p:sp>
          <p:nvSpPr>
            <p:cNvPr id="39" name="Oval 38"/>
            <p:cNvSpPr/>
            <p:nvPr/>
          </p:nvSpPr>
          <p:spPr>
            <a:xfrm>
              <a:off x="1447576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95800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4344027" y="1219200"/>
              <a:ext cx="1525302" cy="1446096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5792251" y="1219200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240478" y="1219200"/>
              <a:ext cx="15212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8688702" y="1219200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0132871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11581098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762000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2210227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658451" y="2516304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106678" y="2516304"/>
              <a:ext cx="15212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554902" y="2516304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7999071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9447298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0895522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56667" y="1238579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93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4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5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6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7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8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9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0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1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2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3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4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5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6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7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8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161705" y="1238846"/>
            <a:ext cx="1341438" cy="372666"/>
            <a:chOff x="762000" y="1219200"/>
            <a:chExt cx="12344400" cy="2743200"/>
          </a:xfrm>
        </p:grpSpPr>
        <p:sp>
          <p:nvSpPr>
            <p:cNvPr id="77" name="Oval 76"/>
            <p:cNvSpPr/>
            <p:nvPr/>
          </p:nvSpPr>
          <p:spPr>
            <a:xfrm>
              <a:off x="1447799" y="1219200"/>
              <a:ext cx="152580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896502" y="1219200"/>
              <a:ext cx="15217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4345202" y="1219200"/>
              <a:ext cx="15217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5789846" y="1219200"/>
              <a:ext cx="1525804" cy="1446096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7238549" y="1219200"/>
              <a:ext cx="152580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8687250" y="1219200"/>
              <a:ext cx="15217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10135953" y="1219200"/>
              <a:ext cx="15217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11580596" y="1219200"/>
              <a:ext cx="152580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762000" y="2516304"/>
              <a:ext cx="1525804" cy="1446096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2210700" y="2516304"/>
              <a:ext cx="15217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3659404" y="2516304"/>
              <a:ext cx="15217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5104047" y="2516304"/>
              <a:ext cx="152580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6552748" y="2516304"/>
              <a:ext cx="152580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8001451" y="2516304"/>
              <a:ext cx="15217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9450151" y="2516304"/>
              <a:ext cx="15217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10894795" y="2516304"/>
              <a:ext cx="152580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612147" y="1228211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61" name="Oval 60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</p:grpSp>
      <p:grpSp>
        <p:nvGrpSpPr>
          <p:cNvPr id="55" name="Group 19"/>
          <p:cNvGrpSpPr>
            <a:grpSpLocks/>
          </p:cNvGrpSpPr>
          <p:nvPr/>
        </p:nvGrpSpPr>
        <p:grpSpPr bwMode="auto">
          <a:xfrm>
            <a:off x="211667" y="1996678"/>
            <a:ext cx="1341879" cy="373261"/>
            <a:chOff x="762000" y="1219200"/>
            <a:chExt cx="12344400" cy="2743200"/>
          </a:xfrm>
        </p:grpSpPr>
        <p:sp>
          <p:nvSpPr>
            <p:cNvPr id="199" name="Oval 3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0" name="Oval 4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1" name="Oval 5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2" name="Oval 6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3" name="Oval 7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" name="Oval 8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" name="Oval 9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" name="Oval 1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7" name="Oval 1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8" name="Oval 12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9" name="Oval 13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0" name="Oval 14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1" name="Oval 15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2" name="Oval 16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3" name="Oval 17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4" name="Oval 18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6" name="Group 20"/>
          <p:cNvGrpSpPr>
            <a:grpSpLocks/>
          </p:cNvGrpSpPr>
          <p:nvPr/>
        </p:nvGrpSpPr>
        <p:grpSpPr bwMode="auto">
          <a:xfrm>
            <a:off x="1716705" y="1996678"/>
            <a:ext cx="1341438" cy="373261"/>
            <a:chOff x="762000" y="1219200"/>
            <a:chExt cx="12344400" cy="2743200"/>
          </a:xfrm>
        </p:grpSpPr>
        <p:sp>
          <p:nvSpPr>
            <p:cNvPr id="183" name="Oval 182"/>
            <p:cNvSpPr/>
            <p:nvPr/>
          </p:nvSpPr>
          <p:spPr>
            <a:xfrm>
              <a:off x="144779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4" name="Oval 183"/>
            <p:cNvSpPr/>
            <p:nvPr/>
          </p:nvSpPr>
          <p:spPr>
            <a:xfrm>
              <a:off x="2896502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5" name="Oval 184"/>
            <p:cNvSpPr/>
            <p:nvPr/>
          </p:nvSpPr>
          <p:spPr>
            <a:xfrm>
              <a:off x="4345202" y="1219200"/>
              <a:ext cx="1521747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6" name="Oval 185"/>
            <p:cNvSpPr/>
            <p:nvPr/>
          </p:nvSpPr>
          <p:spPr>
            <a:xfrm>
              <a:off x="578984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7" name="Oval 186"/>
            <p:cNvSpPr/>
            <p:nvPr/>
          </p:nvSpPr>
          <p:spPr>
            <a:xfrm>
              <a:off x="723854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8" name="Oval 187"/>
            <p:cNvSpPr/>
            <p:nvPr/>
          </p:nvSpPr>
          <p:spPr>
            <a:xfrm>
              <a:off x="8687250" y="1219200"/>
              <a:ext cx="1521747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9" name="Oval 188"/>
            <p:cNvSpPr/>
            <p:nvPr/>
          </p:nvSpPr>
          <p:spPr>
            <a:xfrm>
              <a:off x="10135953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0" name="Oval 189"/>
            <p:cNvSpPr/>
            <p:nvPr/>
          </p:nvSpPr>
          <p:spPr>
            <a:xfrm>
              <a:off x="1158059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1" name="Oval 190"/>
            <p:cNvSpPr/>
            <p:nvPr/>
          </p:nvSpPr>
          <p:spPr>
            <a:xfrm>
              <a:off x="762000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2" name="Oval 191"/>
            <p:cNvSpPr/>
            <p:nvPr/>
          </p:nvSpPr>
          <p:spPr>
            <a:xfrm>
              <a:off x="2210700" y="2514235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3" name="Oval 192"/>
            <p:cNvSpPr/>
            <p:nvPr/>
          </p:nvSpPr>
          <p:spPr>
            <a:xfrm>
              <a:off x="3659404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4" name="Oval 193"/>
            <p:cNvSpPr/>
            <p:nvPr/>
          </p:nvSpPr>
          <p:spPr>
            <a:xfrm>
              <a:off x="5104047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5" name="Oval 194"/>
            <p:cNvSpPr/>
            <p:nvPr/>
          </p:nvSpPr>
          <p:spPr>
            <a:xfrm>
              <a:off x="6552748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6" name="Oval 195"/>
            <p:cNvSpPr/>
            <p:nvPr/>
          </p:nvSpPr>
          <p:spPr>
            <a:xfrm>
              <a:off x="8001451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7" name="Oval 196"/>
            <p:cNvSpPr/>
            <p:nvPr/>
          </p:nvSpPr>
          <p:spPr>
            <a:xfrm>
              <a:off x="9450151" y="2514235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8" name="Oval 197"/>
            <p:cNvSpPr/>
            <p:nvPr/>
          </p:nvSpPr>
          <p:spPr>
            <a:xfrm>
              <a:off x="10894795" y="2514235"/>
              <a:ext cx="1525804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7" name="Group 37"/>
          <p:cNvGrpSpPr>
            <a:grpSpLocks/>
          </p:cNvGrpSpPr>
          <p:nvPr/>
        </p:nvGrpSpPr>
        <p:grpSpPr bwMode="auto">
          <a:xfrm>
            <a:off x="3167062" y="1986558"/>
            <a:ext cx="1341879" cy="373261"/>
            <a:chOff x="762000" y="1219200"/>
            <a:chExt cx="12344400" cy="2743200"/>
          </a:xfrm>
        </p:grpSpPr>
        <p:sp>
          <p:nvSpPr>
            <p:cNvPr id="167" name="Oval 166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1" name="Oval 170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6" name="Oval 175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2" name="Oval 181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8" name="Group 19"/>
          <p:cNvGrpSpPr/>
          <p:nvPr/>
        </p:nvGrpSpPr>
        <p:grpSpPr>
          <a:xfrm>
            <a:off x="4656666" y="1986343"/>
            <a:ext cx="1341753" cy="373226"/>
            <a:chOff x="762000" y="1219200"/>
            <a:chExt cx="12344400" cy="2743200"/>
          </a:xfrm>
          <a:solidFill>
            <a:srgbClr val="008000"/>
          </a:solidFill>
        </p:grpSpPr>
        <p:sp>
          <p:nvSpPr>
            <p:cNvPr id="148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49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0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1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2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3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4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5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6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7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8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9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60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61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62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63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59" name="Group 20"/>
          <p:cNvGrpSpPr>
            <a:grpSpLocks/>
          </p:cNvGrpSpPr>
          <p:nvPr/>
        </p:nvGrpSpPr>
        <p:grpSpPr bwMode="auto">
          <a:xfrm>
            <a:off x="6161705" y="1986558"/>
            <a:ext cx="1341438" cy="383381"/>
            <a:chOff x="762000" y="1219200"/>
            <a:chExt cx="12344400" cy="2819399"/>
          </a:xfrm>
        </p:grpSpPr>
        <p:sp>
          <p:nvSpPr>
            <p:cNvPr id="132" name="Oval 131"/>
            <p:cNvSpPr/>
            <p:nvPr/>
          </p:nvSpPr>
          <p:spPr>
            <a:xfrm>
              <a:off x="1447799" y="1219200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2896502" y="1219200"/>
              <a:ext cx="152174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4345202" y="1219200"/>
              <a:ext cx="1521747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5789846" y="1219200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7238549" y="1219200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8687250" y="1219200"/>
              <a:ext cx="1521747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10135953" y="1219200"/>
              <a:ext cx="152174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11580596" y="1219200"/>
              <a:ext cx="1525804" cy="1449100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762000" y="2515073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2210700" y="2515073"/>
              <a:ext cx="1521747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3659404" y="2515073"/>
              <a:ext cx="152174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5104047" y="2515073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6552748" y="2515073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8001451" y="2515073"/>
              <a:ext cx="152174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9450151" y="2515073"/>
              <a:ext cx="1521747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10894795" y="2589497"/>
              <a:ext cx="1525804" cy="1449102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60" name="Group 37"/>
          <p:cNvGrpSpPr>
            <a:grpSpLocks/>
          </p:cNvGrpSpPr>
          <p:nvPr/>
        </p:nvGrpSpPr>
        <p:grpSpPr bwMode="auto">
          <a:xfrm>
            <a:off x="7612062" y="1975842"/>
            <a:ext cx="1341879" cy="373261"/>
            <a:chOff x="762000" y="1219200"/>
            <a:chExt cx="12344400" cy="2743200"/>
          </a:xfrm>
        </p:grpSpPr>
        <p:sp>
          <p:nvSpPr>
            <p:cNvPr id="116" name="Oval 115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09" name="Group 19"/>
          <p:cNvGrpSpPr>
            <a:grpSpLocks/>
          </p:cNvGrpSpPr>
          <p:nvPr/>
        </p:nvGrpSpPr>
        <p:grpSpPr bwMode="auto">
          <a:xfrm>
            <a:off x="211667" y="2667596"/>
            <a:ext cx="1341879" cy="372666"/>
            <a:chOff x="762000" y="1219200"/>
            <a:chExt cx="12344400" cy="2743200"/>
          </a:xfrm>
        </p:grpSpPr>
        <p:sp>
          <p:nvSpPr>
            <p:cNvPr id="304" name="Oval 3"/>
            <p:cNvSpPr/>
            <p:nvPr/>
          </p:nvSpPr>
          <p:spPr>
            <a:xfrm>
              <a:off x="1447576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5" name="Oval 4"/>
            <p:cNvSpPr/>
            <p:nvPr/>
          </p:nvSpPr>
          <p:spPr>
            <a:xfrm>
              <a:off x="2895800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6" name="Oval 5"/>
            <p:cNvSpPr/>
            <p:nvPr/>
          </p:nvSpPr>
          <p:spPr>
            <a:xfrm>
              <a:off x="4344027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7" name="Oval 6"/>
            <p:cNvSpPr/>
            <p:nvPr/>
          </p:nvSpPr>
          <p:spPr>
            <a:xfrm>
              <a:off x="5792251" y="1219200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8" name="Oval 7"/>
            <p:cNvSpPr/>
            <p:nvPr/>
          </p:nvSpPr>
          <p:spPr>
            <a:xfrm>
              <a:off x="7240478" y="1219200"/>
              <a:ext cx="15212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9" name="Oval 8"/>
            <p:cNvSpPr/>
            <p:nvPr/>
          </p:nvSpPr>
          <p:spPr>
            <a:xfrm>
              <a:off x="8688702" y="1219200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0" name="Oval 9"/>
            <p:cNvSpPr/>
            <p:nvPr/>
          </p:nvSpPr>
          <p:spPr>
            <a:xfrm>
              <a:off x="10132871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1" name="Oval 10"/>
            <p:cNvSpPr/>
            <p:nvPr/>
          </p:nvSpPr>
          <p:spPr>
            <a:xfrm>
              <a:off x="11581098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2" name="Oval 11"/>
            <p:cNvSpPr/>
            <p:nvPr/>
          </p:nvSpPr>
          <p:spPr>
            <a:xfrm>
              <a:off x="762000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3" name="Oval 12"/>
            <p:cNvSpPr/>
            <p:nvPr/>
          </p:nvSpPr>
          <p:spPr>
            <a:xfrm>
              <a:off x="2210227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4" name="Oval 13"/>
            <p:cNvSpPr/>
            <p:nvPr/>
          </p:nvSpPr>
          <p:spPr>
            <a:xfrm>
              <a:off x="3658451" y="2516304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5" name="Oval 14"/>
            <p:cNvSpPr/>
            <p:nvPr/>
          </p:nvSpPr>
          <p:spPr>
            <a:xfrm>
              <a:off x="5106678" y="2516304"/>
              <a:ext cx="15212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6" name="Oval 15"/>
            <p:cNvSpPr/>
            <p:nvPr/>
          </p:nvSpPr>
          <p:spPr>
            <a:xfrm>
              <a:off x="6554902" y="2516304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7" name="Oval 16"/>
            <p:cNvSpPr/>
            <p:nvPr/>
          </p:nvSpPr>
          <p:spPr>
            <a:xfrm>
              <a:off x="7999071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8" name="Oval 17"/>
            <p:cNvSpPr/>
            <p:nvPr/>
          </p:nvSpPr>
          <p:spPr>
            <a:xfrm>
              <a:off x="9447298" y="2516304"/>
              <a:ext cx="1525302" cy="1446096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9" name="Oval 18"/>
            <p:cNvSpPr/>
            <p:nvPr/>
          </p:nvSpPr>
          <p:spPr>
            <a:xfrm>
              <a:off x="10895522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10" name="Group 20"/>
          <p:cNvGrpSpPr/>
          <p:nvPr/>
        </p:nvGrpSpPr>
        <p:grpSpPr>
          <a:xfrm>
            <a:off x="1716605" y="2667329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288" name="Oval 287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89" name="Oval 288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0" name="Oval 289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1" name="Oval 290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2" name="Oval 291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3" name="Oval 292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4" name="Oval 293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5" name="Oval 294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6" name="Oval 295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7" name="Oval 296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8" name="Oval 297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9" name="Oval 298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00" name="Oval 299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01" name="Oval 300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02" name="Oval 301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03" name="Oval 302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11" name="Group 37"/>
          <p:cNvGrpSpPr>
            <a:grpSpLocks/>
          </p:cNvGrpSpPr>
          <p:nvPr/>
        </p:nvGrpSpPr>
        <p:grpSpPr bwMode="auto">
          <a:xfrm>
            <a:off x="3167062" y="2656880"/>
            <a:ext cx="1341879" cy="373261"/>
            <a:chOff x="762000" y="1219200"/>
            <a:chExt cx="12344400" cy="2743200"/>
          </a:xfrm>
        </p:grpSpPr>
        <p:sp>
          <p:nvSpPr>
            <p:cNvPr id="272" name="Oval 271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3" name="Oval 272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4" name="Oval 273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6" name="Oval 275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8" name="Oval 277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9" name="Oval 278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0" name="Oval 279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1" name="Oval 280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2" name="Oval 281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3" name="Oval 282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4" name="Oval 283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5" name="Oval 284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6" name="Oval 285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7" name="Oval 286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12" name="Group 19"/>
          <p:cNvGrpSpPr>
            <a:grpSpLocks/>
          </p:cNvGrpSpPr>
          <p:nvPr/>
        </p:nvGrpSpPr>
        <p:grpSpPr bwMode="auto">
          <a:xfrm>
            <a:off x="4656667" y="2656880"/>
            <a:ext cx="1341879" cy="373261"/>
            <a:chOff x="762000" y="1219200"/>
            <a:chExt cx="12344400" cy="2743200"/>
          </a:xfrm>
        </p:grpSpPr>
        <p:sp>
          <p:nvSpPr>
            <p:cNvPr id="253" name="Oval 3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4" name="Oval 4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5" name="Oval 5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6" name="Oval 6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7" name="Oval 7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8" name="Oval 8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9" name="Oval 9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0" name="Oval 10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1" name="Oval 11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2" name="Oval 12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3" name="Oval 13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4" name="Oval 14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5" name="Oval 15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6" name="Oval 16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7" name="Oval 17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8" name="Oval 18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13" name="Group 20"/>
          <p:cNvGrpSpPr>
            <a:grpSpLocks/>
          </p:cNvGrpSpPr>
          <p:nvPr/>
        </p:nvGrpSpPr>
        <p:grpSpPr bwMode="auto">
          <a:xfrm>
            <a:off x="6161705" y="2656880"/>
            <a:ext cx="1341438" cy="373261"/>
            <a:chOff x="762000" y="1219200"/>
            <a:chExt cx="12344400" cy="2743200"/>
          </a:xfrm>
        </p:grpSpPr>
        <p:sp>
          <p:nvSpPr>
            <p:cNvPr id="237" name="Oval 236"/>
            <p:cNvSpPr/>
            <p:nvPr/>
          </p:nvSpPr>
          <p:spPr>
            <a:xfrm>
              <a:off x="1447799" y="1219200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8" name="Oval 237"/>
            <p:cNvSpPr/>
            <p:nvPr/>
          </p:nvSpPr>
          <p:spPr>
            <a:xfrm>
              <a:off x="2896502" y="1219200"/>
              <a:ext cx="152174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9" name="Oval 238"/>
            <p:cNvSpPr/>
            <p:nvPr/>
          </p:nvSpPr>
          <p:spPr>
            <a:xfrm>
              <a:off x="4345202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0" name="Oval 239"/>
            <p:cNvSpPr/>
            <p:nvPr/>
          </p:nvSpPr>
          <p:spPr>
            <a:xfrm>
              <a:off x="5789846" y="1219200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723854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2" name="Oval 241"/>
            <p:cNvSpPr/>
            <p:nvPr/>
          </p:nvSpPr>
          <p:spPr>
            <a:xfrm>
              <a:off x="8687250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3" name="Oval 242"/>
            <p:cNvSpPr/>
            <p:nvPr/>
          </p:nvSpPr>
          <p:spPr>
            <a:xfrm>
              <a:off x="10135953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>
              <a:off x="1158059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>
              <a:off x="762000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>
              <a:off x="2210700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>
              <a:off x="3659404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>
              <a:off x="5104047" y="2514236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>
              <a:off x="6552748" y="2514236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0" name="Oval 249"/>
            <p:cNvSpPr/>
            <p:nvPr/>
          </p:nvSpPr>
          <p:spPr>
            <a:xfrm>
              <a:off x="8001451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>
              <a:off x="9450151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2" name="Oval 251"/>
            <p:cNvSpPr/>
            <p:nvPr/>
          </p:nvSpPr>
          <p:spPr>
            <a:xfrm>
              <a:off x="10894795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14" name="Group 37"/>
          <p:cNvGrpSpPr/>
          <p:nvPr/>
        </p:nvGrpSpPr>
        <p:grpSpPr>
          <a:xfrm>
            <a:off x="7612147" y="2646594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221" name="Oval 220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2" name="Oval 221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4" name="Oval 223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5" name="Oval 224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6" name="Oval 225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7" name="Oval 226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8" name="Oval 227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9" name="Oval 228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2" name="Oval 231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3" name="Oval 232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4" name="Oval 233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15" name="Group 54"/>
          <p:cNvGrpSpPr>
            <a:grpSpLocks/>
          </p:cNvGrpSpPr>
          <p:nvPr/>
        </p:nvGrpSpPr>
        <p:grpSpPr bwMode="auto">
          <a:xfrm>
            <a:off x="211667" y="3341489"/>
            <a:ext cx="4297274" cy="383381"/>
            <a:chOff x="761999" y="1172633"/>
            <a:chExt cx="18059402" cy="1722968"/>
          </a:xfrm>
        </p:grpSpPr>
        <p:grpSp>
          <p:nvGrpSpPr>
            <p:cNvPr id="164" name="Group 19"/>
            <p:cNvGrpSpPr>
              <a:grpSpLocks/>
            </p:cNvGrpSpPr>
            <p:nvPr/>
          </p:nvGrpSpPr>
          <p:grpSpPr bwMode="auto">
            <a:xfrm>
              <a:off x="761999" y="1219200"/>
              <a:ext cx="5638802" cy="1676401"/>
              <a:chOff x="762000" y="1219200"/>
              <a:chExt cx="12344400" cy="2743200"/>
            </a:xfrm>
          </p:grpSpPr>
          <p:sp>
            <p:nvSpPr>
              <p:cNvPr id="621" name="Oval 3"/>
              <p:cNvSpPr/>
              <p:nvPr/>
            </p:nvSpPr>
            <p:spPr>
              <a:xfrm>
                <a:off x="1447634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2" name="Oval 4"/>
              <p:cNvSpPr/>
              <p:nvPr/>
            </p:nvSpPr>
            <p:spPr>
              <a:xfrm>
                <a:off x="2895980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3" name="Oval 5"/>
              <p:cNvSpPr/>
              <p:nvPr/>
            </p:nvSpPr>
            <p:spPr>
              <a:xfrm>
                <a:off x="4344329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4" name="Oval 6"/>
              <p:cNvSpPr/>
              <p:nvPr/>
            </p:nvSpPr>
            <p:spPr>
              <a:xfrm>
                <a:off x="5792676" y="1217424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5" name="Oval 7"/>
              <p:cNvSpPr/>
              <p:nvPr/>
            </p:nvSpPr>
            <p:spPr>
              <a:xfrm>
                <a:off x="7241025" y="1217424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6" name="Oval 8"/>
              <p:cNvSpPr/>
              <p:nvPr/>
            </p:nvSpPr>
            <p:spPr>
              <a:xfrm>
                <a:off x="8689372" y="1217424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7" name="Oval 9"/>
              <p:cNvSpPr/>
              <p:nvPr/>
            </p:nvSpPr>
            <p:spPr>
              <a:xfrm>
                <a:off x="10133663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8" name="Oval 10"/>
              <p:cNvSpPr/>
              <p:nvPr/>
            </p:nvSpPr>
            <p:spPr>
              <a:xfrm>
                <a:off x="11582012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9" name="Oval 11"/>
              <p:cNvSpPr/>
              <p:nvPr/>
            </p:nvSpPr>
            <p:spPr>
              <a:xfrm>
                <a:off x="762000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0" name="Oval 12"/>
              <p:cNvSpPr/>
              <p:nvPr/>
            </p:nvSpPr>
            <p:spPr>
              <a:xfrm>
                <a:off x="2210349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1" name="Oval 13"/>
              <p:cNvSpPr/>
              <p:nvPr/>
            </p:nvSpPr>
            <p:spPr>
              <a:xfrm>
                <a:off x="3658696" y="2513297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2" name="Oval 14"/>
              <p:cNvSpPr/>
              <p:nvPr/>
            </p:nvSpPr>
            <p:spPr>
              <a:xfrm>
                <a:off x="5107045" y="2513297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3" name="Oval 15"/>
              <p:cNvSpPr/>
              <p:nvPr/>
            </p:nvSpPr>
            <p:spPr>
              <a:xfrm>
                <a:off x="6555391" y="2513297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4" name="Oval 16"/>
              <p:cNvSpPr/>
              <p:nvPr/>
            </p:nvSpPr>
            <p:spPr>
              <a:xfrm>
                <a:off x="7999682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5" name="Oval 17"/>
              <p:cNvSpPr/>
              <p:nvPr/>
            </p:nvSpPr>
            <p:spPr>
              <a:xfrm>
                <a:off x="9448032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6" name="Oval 18"/>
              <p:cNvSpPr/>
              <p:nvPr/>
            </p:nvSpPr>
            <p:spPr>
              <a:xfrm>
                <a:off x="10896378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65" name="Group 20"/>
            <p:cNvGrpSpPr>
              <a:grpSpLocks/>
            </p:cNvGrpSpPr>
            <p:nvPr/>
          </p:nvGrpSpPr>
          <p:grpSpPr bwMode="auto">
            <a:xfrm>
              <a:off x="7086599" y="1219200"/>
              <a:ext cx="5638802" cy="1676401"/>
              <a:chOff x="762000" y="1219200"/>
              <a:chExt cx="12344400" cy="2743200"/>
            </a:xfrm>
          </p:grpSpPr>
          <p:sp>
            <p:nvSpPr>
              <p:cNvPr id="605" name="Oval 604"/>
              <p:cNvSpPr/>
              <p:nvPr/>
            </p:nvSpPr>
            <p:spPr>
              <a:xfrm>
                <a:off x="1448421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6" name="Oval 605"/>
              <p:cNvSpPr/>
              <p:nvPr/>
            </p:nvSpPr>
            <p:spPr>
              <a:xfrm>
                <a:off x="2896770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7" name="Oval 606"/>
              <p:cNvSpPr/>
              <p:nvPr/>
            </p:nvSpPr>
            <p:spPr>
              <a:xfrm>
                <a:off x="4345117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8" name="Oval 607"/>
              <p:cNvSpPr/>
              <p:nvPr/>
            </p:nvSpPr>
            <p:spPr>
              <a:xfrm>
                <a:off x="5793466" y="1217424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9" name="Oval 608"/>
              <p:cNvSpPr/>
              <p:nvPr/>
            </p:nvSpPr>
            <p:spPr>
              <a:xfrm>
                <a:off x="7241812" y="1217424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0" name="Oval 609"/>
              <p:cNvSpPr/>
              <p:nvPr/>
            </p:nvSpPr>
            <p:spPr>
              <a:xfrm>
                <a:off x="8690162" y="1217424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1" name="Oval 610"/>
              <p:cNvSpPr/>
              <p:nvPr/>
            </p:nvSpPr>
            <p:spPr>
              <a:xfrm>
                <a:off x="10134452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2" name="Oval 611"/>
              <p:cNvSpPr/>
              <p:nvPr/>
            </p:nvSpPr>
            <p:spPr>
              <a:xfrm>
                <a:off x="11582799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3" name="Oval 612"/>
              <p:cNvSpPr/>
              <p:nvPr/>
            </p:nvSpPr>
            <p:spPr>
              <a:xfrm>
                <a:off x="762790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4" name="Oval 613"/>
              <p:cNvSpPr/>
              <p:nvPr/>
            </p:nvSpPr>
            <p:spPr>
              <a:xfrm>
                <a:off x="2211136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5" name="Oval 614"/>
              <p:cNvSpPr/>
              <p:nvPr/>
            </p:nvSpPr>
            <p:spPr>
              <a:xfrm>
                <a:off x="3659485" y="2513297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6" name="Oval 615"/>
              <p:cNvSpPr/>
              <p:nvPr/>
            </p:nvSpPr>
            <p:spPr>
              <a:xfrm>
                <a:off x="5107832" y="2513297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7" name="Oval 616"/>
              <p:cNvSpPr/>
              <p:nvPr/>
            </p:nvSpPr>
            <p:spPr>
              <a:xfrm>
                <a:off x="6556181" y="2513297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8" name="Oval 617"/>
              <p:cNvSpPr/>
              <p:nvPr/>
            </p:nvSpPr>
            <p:spPr>
              <a:xfrm>
                <a:off x="8000472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9" name="Oval 618"/>
              <p:cNvSpPr/>
              <p:nvPr/>
            </p:nvSpPr>
            <p:spPr>
              <a:xfrm>
                <a:off x="9448819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0" name="Oval 619"/>
              <p:cNvSpPr/>
              <p:nvPr/>
            </p:nvSpPr>
            <p:spPr>
              <a:xfrm>
                <a:off x="10897168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66" name="Group 37"/>
            <p:cNvGrpSpPr>
              <a:grpSpLocks/>
            </p:cNvGrpSpPr>
            <p:nvPr/>
          </p:nvGrpSpPr>
          <p:grpSpPr bwMode="auto">
            <a:xfrm>
              <a:off x="13182599" y="1172633"/>
              <a:ext cx="5638802" cy="1676401"/>
              <a:chOff x="762000" y="1219200"/>
              <a:chExt cx="12344400" cy="2743200"/>
            </a:xfrm>
          </p:grpSpPr>
          <p:sp>
            <p:nvSpPr>
              <p:cNvPr id="589" name="Oval 588"/>
              <p:cNvSpPr/>
              <p:nvPr/>
            </p:nvSpPr>
            <p:spPr>
              <a:xfrm>
                <a:off x="1446591" y="12192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0" name="Oval 589"/>
              <p:cNvSpPr/>
              <p:nvPr/>
            </p:nvSpPr>
            <p:spPr>
              <a:xfrm>
                <a:off x="2894938" y="12192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1" name="Oval 590"/>
              <p:cNvSpPr/>
              <p:nvPr/>
            </p:nvSpPr>
            <p:spPr>
              <a:xfrm>
                <a:off x="4343287" y="12192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2" name="Oval 591"/>
              <p:cNvSpPr/>
              <p:nvPr/>
            </p:nvSpPr>
            <p:spPr>
              <a:xfrm>
                <a:off x="5791633" y="1219200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3" name="Oval 592"/>
              <p:cNvSpPr/>
              <p:nvPr/>
            </p:nvSpPr>
            <p:spPr>
              <a:xfrm>
                <a:off x="7239983" y="1219200"/>
                <a:ext cx="1521373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4" name="Oval 593"/>
              <p:cNvSpPr/>
              <p:nvPr/>
            </p:nvSpPr>
            <p:spPr>
              <a:xfrm>
                <a:off x="8688329" y="1219200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5" name="Oval 594"/>
              <p:cNvSpPr/>
              <p:nvPr/>
            </p:nvSpPr>
            <p:spPr>
              <a:xfrm>
                <a:off x="10132620" y="1219200"/>
                <a:ext cx="1525431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6" name="Oval 595"/>
              <p:cNvSpPr/>
              <p:nvPr/>
            </p:nvSpPr>
            <p:spPr>
              <a:xfrm>
                <a:off x="11580969" y="12192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7" name="Oval 596"/>
              <p:cNvSpPr/>
              <p:nvPr/>
            </p:nvSpPr>
            <p:spPr>
              <a:xfrm>
                <a:off x="760957" y="2515073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8" name="Oval 597"/>
              <p:cNvSpPr/>
              <p:nvPr/>
            </p:nvSpPr>
            <p:spPr>
              <a:xfrm>
                <a:off x="2209306" y="2515073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9" name="Oval 598"/>
              <p:cNvSpPr/>
              <p:nvPr/>
            </p:nvSpPr>
            <p:spPr>
              <a:xfrm>
                <a:off x="3657653" y="2515073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0" name="Oval 599"/>
              <p:cNvSpPr/>
              <p:nvPr/>
            </p:nvSpPr>
            <p:spPr>
              <a:xfrm>
                <a:off x="5106002" y="2515073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1" name="Oval 600"/>
              <p:cNvSpPr/>
              <p:nvPr/>
            </p:nvSpPr>
            <p:spPr>
              <a:xfrm>
                <a:off x="6554349" y="2515073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2" name="Oval 601"/>
              <p:cNvSpPr/>
              <p:nvPr/>
            </p:nvSpPr>
            <p:spPr>
              <a:xfrm>
                <a:off x="7998640" y="2515073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3" name="Oval 602"/>
              <p:cNvSpPr/>
              <p:nvPr/>
            </p:nvSpPr>
            <p:spPr>
              <a:xfrm>
                <a:off x="9446989" y="2515073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4" name="Oval 603"/>
              <p:cNvSpPr/>
              <p:nvPr/>
            </p:nvSpPr>
            <p:spPr>
              <a:xfrm>
                <a:off x="10895335" y="2515073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grpSp>
        <p:nvGrpSpPr>
          <p:cNvPr id="13312" name="Group 19"/>
          <p:cNvGrpSpPr/>
          <p:nvPr/>
        </p:nvGrpSpPr>
        <p:grpSpPr>
          <a:xfrm>
            <a:off x="4656666" y="3341524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570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1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2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3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4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5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6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7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8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9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80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81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82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83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84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85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13" name="Group 20"/>
          <p:cNvGrpSpPr/>
          <p:nvPr/>
        </p:nvGrpSpPr>
        <p:grpSpPr>
          <a:xfrm>
            <a:off x="6161605" y="3341524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554" name="Oval 55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55" name="Oval 55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56" name="Oval 55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57" name="Oval 55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58" name="Oval 55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59" name="Oval 55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0" name="Oval 55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1" name="Oval 56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2" name="Oval 56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3" name="Oval 56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4" name="Oval 56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5" name="Oval 56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6" name="Oval 56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7" name="Oval 56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8" name="Oval 56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9" name="Oval 56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14" name="Group 37"/>
          <p:cNvGrpSpPr>
            <a:grpSpLocks/>
          </p:cNvGrpSpPr>
          <p:nvPr/>
        </p:nvGrpSpPr>
        <p:grpSpPr bwMode="auto">
          <a:xfrm>
            <a:off x="7612062" y="3331369"/>
            <a:ext cx="1341879" cy="373261"/>
            <a:chOff x="762000" y="1219200"/>
            <a:chExt cx="12344400" cy="2743200"/>
          </a:xfrm>
        </p:grpSpPr>
        <p:sp>
          <p:nvSpPr>
            <p:cNvPr id="538" name="Oval 60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9" name="Oval 538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0" name="Oval 539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1" name="Oval 540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2" name="Oval 541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3" name="Oval 542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4" name="Oval 543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5" name="Oval 544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6" name="Oval 545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7" name="Oval 546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8" name="Oval 547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9" name="Oval 548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50" name="Oval 549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51" name="Oval 550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52" name="Oval 551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53" name="Oval 552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3335" name="TextBox 647"/>
          <p:cNvSpPr txBox="1">
            <a:spLocks noChangeArrowheads="1"/>
          </p:cNvSpPr>
          <p:nvPr/>
        </p:nvSpPr>
        <p:spPr bwMode="auto">
          <a:xfrm>
            <a:off x="4762500" y="1587699"/>
            <a:ext cx="1266410" cy="18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Bad Threshold Resistor</a:t>
            </a:r>
          </a:p>
        </p:txBody>
      </p:sp>
      <p:sp>
        <p:nvSpPr>
          <p:cNvPr id="13336" name="TextBox 648"/>
          <p:cNvSpPr txBox="1">
            <a:spLocks noChangeArrowheads="1"/>
          </p:cNvSpPr>
          <p:nvPr/>
        </p:nvSpPr>
        <p:spPr bwMode="auto">
          <a:xfrm>
            <a:off x="231828" y="1028700"/>
            <a:ext cx="9023629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14                                      Module 23                                Module 20                                 Module 43                  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35                                Module 100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337" name="TextBox 651"/>
          <p:cNvSpPr txBox="1">
            <a:spLocks noChangeArrowheads="1"/>
          </p:cNvSpPr>
          <p:nvPr/>
        </p:nvSpPr>
        <p:spPr bwMode="auto">
          <a:xfrm>
            <a:off x="226060" y="1800225"/>
            <a:ext cx="8959509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2                                      Module 36                                Module 38                                 Module 40                                      Module 103                                Module 17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338" name="TextBox 652"/>
          <p:cNvSpPr txBox="1">
            <a:spLocks noChangeArrowheads="1"/>
          </p:cNvSpPr>
          <p:nvPr/>
        </p:nvSpPr>
        <p:spPr bwMode="auto">
          <a:xfrm>
            <a:off x="246380" y="2457450"/>
            <a:ext cx="8880987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15                                      Module ?                                Module 9                                   Module 7                                        Module 37                                  Module ?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339" name="TextBox 653"/>
          <p:cNvSpPr txBox="1">
            <a:spLocks noChangeArrowheads="1"/>
          </p:cNvSpPr>
          <p:nvPr/>
        </p:nvSpPr>
        <p:spPr bwMode="auto">
          <a:xfrm>
            <a:off x="246380" y="3143250"/>
            <a:ext cx="8895389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33                                      Module 30                               Module 105                              Module 45                                      Module 51                                  Module 1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3315" name="Group 19"/>
          <p:cNvGrpSpPr>
            <a:grpSpLocks/>
          </p:cNvGrpSpPr>
          <p:nvPr/>
        </p:nvGrpSpPr>
        <p:grpSpPr bwMode="auto">
          <a:xfrm>
            <a:off x="211667" y="4099917"/>
            <a:ext cx="1341879" cy="373261"/>
            <a:chOff x="762000" y="1219200"/>
            <a:chExt cx="12344400" cy="2743200"/>
          </a:xfrm>
        </p:grpSpPr>
        <p:sp>
          <p:nvSpPr>
            <p:cNvPr id="517" name="Oval 3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8" name="Oval 4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9" name="Oval 5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0" name="Oval 6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1" name="Oval 7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2" name="Oval 8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3" name="Oval 9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4" name="Oval 10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5" name="Oval 11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6" name="Oval 12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7" name="Oval 13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8" name="Oval 14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9" name="Oval 15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0" name="Oval 16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1" name="Oval 17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" name="Oval 18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16" name="Group 20"/>
          <p:cNvGrpSpPr>
            <a:grpSpLocks/>
          </p:cNvGrpSpPr>
          <p:nvPr/>
        </p:nvGrpSpPr>
        <p:grpSpPr bwMode="auto">
          <a:xfrm>
            <a:off x="1716705" y="4099917"/>
            <a:ext cx="1341438" cy="373261"/>
            <a:chOff x="762000" y="1219200"/>
            <a:chExt cx="12344400" cy="2743200"/>
          </a:xfrm>
        </p:grpSpPr>
        <p:sp>
          <p:nvSpPr>
            <p:cNvPr id="501" name="Oval 500"/>
            <p:cNvSpPr/>
            <p:nvPr/>
          </p:nvSpPr>
          <p:spPr>
            <a:xfrm>
              <a:off x="144779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2" name="Oval 501"/>
            <p:cNvSpPr/>
            <p:nvPr/>
          </p:nvSpPr>
          <p:spPr>
            <a:xfrm>
              <a:off x="2896502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3" name="Oval 502"/>
            <p:cNvSpPr/>
            <p:nvPr/>
          </p:nvSpPr>
          <p:spPr>
            <a:xfrm>
              <a:off x="4345202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4" name="Oval 503"/>
            <p:cNvSpPr/>
            <p:nvPr/>
          </p:nvSpPr>
          <p:spPr>
            <a:xfrm>
              <a:off x="578984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5" name="Oval 504"/>
            <p:cNvSpPr/>
            <p:nvPr/>
          </p:nvSpPr>
          <p:spPr>
            <a:xfrm>
              <a:off x="723854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6" name="Oval 505"/>
            <p:cNvSpPr/>
            <p:nvPr/>
          </p:nvSpPr>
          <p:spPr>
            <a:xfrm>
              <a:off x="8687250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7" name="Oval 506"/>
            <p:cNvSpPr/>
            <p:nvPr/>
          </p:nvSpPr>
          <p:spPr>
            <a:xfrm>
              <a:off x="10135953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8" name="Oval 507"/>
            <p:cNvSpPr/>
            <p:nvPr/>
          </p:nvSpPr>
          <p:spPr>
            <a:xfrm>
              <a:off x="1158059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9" name="Oval 508"/>
            <p:cNvSpPr/>
            <p:nvPr/>
          </p:nvSpPr>
          <p:spPr>
            <a:xfrm>
              <a:off x="762000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0" name="Oval 509"/>
            <p:cNvSpPr/>
            <p:nvPr/>
          </p:nvSpPr>
          <p:spPr>
            <a:xfrm>
              <a:off x="2210700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1" name="Oval 510"/>
            <p:cNvSpPr/>
            <p:nvPr/>
          </p:nvSpPr>
          <p:spPr>
            <a:xfrm>
              <a:off x="3659404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2" name="Oval 511"/>
            <p:cNvSpPr/>
            <p:nvPr/>
          </p:nvSpPr>
          <p:spPr>
            <a:xfrm>
              <a:off x="5104047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3" name="Oval 512"/>
            <p:cNvSpPr/>
            <p:nvPr/>
          </p:nvSpPr>
          <p:spPr>
            <a:xfrm>
              <a:off x="6552748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4" name="Oval 513"/>
            <p:cNvSpPr/>
            <p:nvPr/>
          </p:nvSpPr>
          <p:spPr>
            <a:xfrm>
              <a:off x="8001451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5" name="Oval 514"/>
            <p:cNvSpPr/>
            <p:nvPr/>
          </p:nvSpPr>
          <p:spPr>
            <a:xfrm>
              <a:off x="9450151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6" name="Oval 515"/>
            <p:cNvSpPr/>
            <p:nvPr/>
          </p:nvSpPr>
          <p:spPr>
            <a:xfrm>
              <a:off x="10894795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17" name="Group 37"/>
          <p:cNvGrpSpPr/>
          <p:nvPr/>
        </p:nvGrpSpPr>
        <p:grpSpPr>
          <a:xfrm>
            <a:off x="3167147" y="4089288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485" name="Oval 484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86" name="Oval 485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87" name="Oval 486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88" name="Oval 487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89" name="Oval 488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0" name="Oval 489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1" name="Oval 490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3" name="Oval 492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4" name="Oval 493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5" name="Oval 494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6" name="Oval 495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7" name="Oval 496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8" name="Oval 497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9" name="Oval 498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00" name="Oval 499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18" name="Group 19"/>
          <p:cNvGrpSpPr>
            <a:grpSpLocks/>
          </p:cNvGrpSpPr>
          <p:nvPr/>
        </p:nvGrpSpPr>
        <p:grpSpPr bwMode="auto">
          <a:xfrm>
            <a:off x="4656667" y="4089202"/>
            <a:ext cx="1341879" cy="373261"/>
            <a:chOff x="762000" y="1219200"/>
            <a:chExt cx="12344400" cy="2743200"/>
          </a:xfrm>
        </p:grpSpPr>
        <p:sp>
          <p:nvSpPr>
            <p:cNvPr id="466" name="Oval 3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7" name="Oval 4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8" name="Oval 5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9" name="Oval 6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0" name="Oval 7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1" name="Oval 8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2" name="Oval 9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3" name="Oval 10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4" name="Oval 11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5" name="Oval 12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" name="Oval 13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7" name="Oval 14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8" name="Oval 15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9" name="Oval 16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0" name="Oval 17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" name="Oval 18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19" name="Group 20"/>
          <p:cNvGrpSpPr>
            <a:grpSpLocks/>
          </p:cNvGrpSpPr>
          <p:nvPr/>
        </p:nvGrpSpPr>
        <p:grpSpPr bwMode="auto">
          <a:xfrm>
            <a:off x="6161705" y="4089202"/>
            <a:ext cx="1341438" cy="373261"/>
            <a:chOff x="762000" y="1219200"/>
            <a:chExt cx="12344400" cy="2743200"/>
          </a:xfrm>
        </p:grpSpPr>
        <p:sp>
          <p:nvSpPr>
            <p:cNvPr id="450" name="Oval 449"/>
            <p:cNvSpPr/>
            <p:nvPr/>
          </p:nvSpPr>
          <p:spPr>
            <a:xfrm>
              <a:off x="144779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1" name="Oval 450"/>
            <p:cNvSpPr/>
            <p:nvPr/>
          </p:nvSpPr>
          <p:spPr>
            <a:xfrm>
              <a:off x="2896502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2" name="Oval 451"/>
            <p:cNvSpPr/>
            <p:nvPr/>
          </p:nvSpPr>
          <p:spPr>
            <a:xfrm>
              <a:off x="4345202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3" name="Oval 452"/>
            <p:cNvSpPr/>
            <p:nvPr/>
          </p:nvSpPr>
          <p:spPr>
            <a:xfrm>
              <a:off x="578984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4" name="Oval 453"/>
            <p:cNvSpPr/>
            <p:nvPr/>
          </p:nvSpPr>
          <p:spPr>
            <a:xfrm>
              <a:off x="723854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5" name="Oval 454"/>
            <p:cNvSpPr/>
            <p:nvPr/>
          </p:nvSpPr>
          <p:spPr>
            <a:xfrm>
              <a:off x="8687250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6" name="Oval 455"/>
            <p:cNvSpPr/>
            <p:nvPr/>
          </p:nvSpPr>
          <p:spPr>
            <a:xfrm>
              <a:off x="10135953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7" name="Oval 456"/>
            <p:cNvSpPr/>
            <p:nvPr/>
          </p:nvSpPr>
          <p:spPr>
            <a:xfrm>
              <a:off x="11580596" y="1219200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8" name="Oval 457"/>
            <p:cNvSpPr/>
            <p:nvPr/>
          </p:nvSpPr>
          <p:spPr>
            <a:xfrm>
              <a:off x="762000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9" name="Oval 458"/>
            <p:cNvSpPr/>
            <p:nvPr/>
          </p:nvSpPr>
          <p:spPr>
            <a:xfrm>
              <a:off x="2210700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0" name="Oval 459"/>
            <p:cNvSpPr/>
            <p:nvPr/>
          </p:nvSpPr>
          <p:spPr>
            <a:xfrm>
              <a:off x="3659404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1" name="Oval 460"/>
            <p:cNvSpPr/>
            <p:nvPr/>
          </p:nvSpPr>
          <p:spPr>
            <a:xfrm>
              <a:off x="5104047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2" name="Oval 461"/>
            <p:cNvSpPr/>
            <p:nvPr/>
          </p:nvSpPr>
          <p:spPr>
            <a:xfrm>
              <a:off x="6552748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3" name="Oval 462"/>
            <p:cNvSpPr/>
            <p:nvPr/>
          </p:nvSpPr>
          <p:spPr>
            <a:xfrm>
              <a:off x="8001451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4" name="Oval 463"/>
            <p:cNvSpPr/>
            <p:nvPr/>
          </p:nvSpPr>
          <p:spPr>
            <a:xfrm>
              <a:off x="9450151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5" name="Oval 464"/>
            <p:cNvSpPr/>
            <p:nvPr/>
          </p:nvSpPr>
          <p:spPr>
            <a:xfrm>
              <a:off x="10894795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20" name="Group 37"/>
          <p:cNvGrpSpPr>
            <a:grpSpLocks/>
          </p:cNvGrpSpPr>
          <p:nvPr/>
        </p:nvGrpSpPr>
        <p:grpSpPr bwMode="auto">
          <a:xfrm>
            <a:off x="7612062" y="4079082"/>
            <a:ext cx="1341879" cy="373261"/>
            <a:chOff x="762000" y="1219200"/>
            <a:chExt cx="12344400" cy="2743200"/>
          </a:xfrm>
        </p:grpSpPr>
        <p:sp>
          <p:nvSpPr>
            <p:cNvPr id="434" name="Oval 433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5" name="Oval 434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6" name="Oval 435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7" name="Oval 436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8" name="Oval 437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9" name="Oval 438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0" name="Oval 439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1" name="Oval 44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2" name="Oval 44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3" name="Oval 442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4" name="Oval 443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5" name="Oval 444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6" name="Oval 445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7" name="Oval 446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8" name="Oval 447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9" name="Oval 448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21" name="Group 54"/>
          <p:cNvGrpSpPr>
            <a:grpSpLocks/>
          </p:cNvGrpSpPr>
          <p:nvPr/>
        </p:nvGrpSpPr>
        <p:grpSpPr bwMode="auto">
          <a:xfrm>
            <a:off x="211667" y="4760119"/>
            <a:ext cx="4297274" cy="383381"/>
            <a:chOff x="761997" y="1172633"/>
            <a:chExt cx="18059402" cy="1722968"/>
          </a:xfrm>
        </p:grpSpPr>
        <p:grpSp>
          <p:nvGrpSpPr>
            <p:cNvPr id="13322" name="Group 19"/>
            <p:cNvGrpSpPr>
              <a:grpSpLocks/>
            </p:cNvGrpSpPr>
            <p:nvPr/>
          </p:nvGrpSpPr>
          <p:grpSpPr bwMode="auto">
            <a:xfrm>
              <a:off x="761997" y="1219200"/>
              <a:ext cx="5638802" cy="1676401"/>
              <a:chOff x="762000" y="1219200"/>
              <a:chExt cx="12344400" cy="2743200"/>
            </a:xfrm>
          </p:grpSpPr>
          <p:sp>
            <p:nvSpPr>
              <p:cNvPr id="413" name="Oval 3"/>
              <p:cNvSpPr/>
              <p:nvPr/>
            </p:nvSpPr>
            <p:spPr>
              <a:xfrm>
                <a:off x="1447634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4" name="Oval 4"/>
              <p:cNvSpPr/>
              <p:nvPr/>
            </p:nvSpPr>
            <p:spPr>
              <a:xfrm>
                <a:off x="2895980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5" name="Oval 5"/>
              <p:cNvSpPr/>
              <p:nvPr/>
            </p:nvSpPr>
            <p:spPr>
              <a:xfrm>
                <a:off x="4344329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6" name="Oval 6"/>
              <p:cNvSpPr/>
              <p:nvPr/>
            </p:nvSpPr>
            <p:spPr>
              <a:xfrm>
                <a:off x="5792676" y="1217427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7" name="Oval 7"/>
              <p:cNvSpPr/>
              <p:nvPr/>
            </p:nvSpPr>
            <p:spPr>
              <a:xfrm>
                <a:off x="7241025" y="1217427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8" name="Oval 8"/>
              <p:cNvSpPr/>
              <p:nvPr/>
            </p:nvSpPr>
            <p:spPr>
              <a:xfrm>
                <a:off x="8689372" y="1217427"/>
                <a:ext cx="1521375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9" name="Oval 9"/>
              <p:cNvSpPr/>
              <p:nvPr/>
            </p:nvSpPr>
            <p:spPr>
              <a:xfrm>
                <a:off x="10133663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0" name="Oval 10"/>
              <p:cNvSpPr/>
              <p:nvPr/>
            </p:nvSpPr>
            <p:spPr>
              <a:xfrm>
                <a:off x="11582012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1" name="Oval 11"/>
              <p:cNvSpPr/>
              <p:nvPr/>
            </p:nvSpPr>
            <p:spPr>
              <a:xfrm>
                <a:off x="762000" y="2513300"/>
                <a:ext cx="1525431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2" name="Oval 12"/>
              <p:cNvSpPr/>
              <p:nvPr/>
            </p:nvSpPr>
            <p:spPr>
              <a:xfrm>
                <a:off x="2210349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3" name="Oval 13"/>
              <p:cNvSpPr/>
              <p:nvPr/>
            </p:nvSpPr>
            <p:spPr>
              <a:xfrm>
                <a:off x="3658696" y="2513300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4" name="Oval 14"/>
              <p:cNvSpPr/>
              <p:nvPr/>
            </p:nvSpPr>
            <p:spPr>
              <a:xfrm>
                <a:off x="5107045" y="2513300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5" name="Oval 15"/>
              <p:cNvSpPr/>
              <p:nvPr/>
            </p:nvSpPr>
            <p:spPr>
              <a:xfrm>
                <a:off x="6555391" y="2513300"/>
                <a:ext cx="1521375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6" name="Oval 16"/>
              <p:cNvSpPr/>
              <p:nvPr/>
            </p:nvSpPr>
            <p:spPr>
              <a:xfrm>
                <a:off x="7999682" y="2513300"/>
                <a:ext cx="1525431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7" name="Oval 17"/>
              <p:cNvSpPr/>
              <p:nvPr/>
            </p:nvSpPr>
            <p:spPr>
              <a:xfrm>
                <a:off x="9448032" y="2513300"/>
                <a:ext cx="1525431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8" name="Oval 18"/>
              <p:cNvSpPr/>
              <p:nvPr/>
            </p:nvSpPr>
            <p:spPr>
              <a:xfrm>
                <a:off x="10896378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3323" name="Group 20"/>
            <p:cNvGrpSpPr>
              <a:grpSpLocks/>
            </p:cNvGrpSpPr>
            <p:nvPr/>
          </p:nvGrpSpPr>
          <p:grpSpPr bwMode="auto">
            <a:xfrm>
              <a:off x="7086597" y="1219200"/>
              <a:ext cx="5638802" cy="1676401"/>
              <a:chOff x="762000" y="1219200"/>
              <a:chExt cx="12344400" cy="2743200"/>
            </a:xfrm>
          </p:grpSpPr>
          <p:sp>
            <p:nvSpPr>
              <p:cNvPr id="397" name="Oval 396"/>
              <p:cNvSpPr/>
              <p:nvPr/>
            </p:nvSpPr>
            <p:spPr>
              <a:xfrm>
                <a:off x="1448421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8" name="Oval 397"/>
              <p:cNvSpPr/>
              <p:nvPr/>
            </p:nvSpPr>
            <p:spPr>
              <a:xfrm>
                <a:off x="2896770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9" name="Oval 398"/>
              <p:cNvSpPr/>
              <p:nvPr/>
            </p:nvSpPr>
            <p:spPr>
              <a:xfrm>
                <a:off x="4345117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0" name="Oval 399"/>
              <p:cNvSpPr/>
              <p:nvPr/>
            </p:nvSpPr>
            <p:spPr>
              <a:xfrm>
                <a:off x="5793466" y="1217427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1" name="Oval 400"/>
              <p:cNvSpPr/>
              <p:nvPr/>
            </p:nvSpPr>
            <p:spPr>
              <a:xfrm>
                <a:off x="7241812" y="1217427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2" name="Oval 401"/>
              <p:cNvSpPr/>
              <p:nvPr/>
            </p:nvSpPr>
            <p:spPr>
              <a:xfrm>
                <a:off x="8690162" y="1217427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3" name="Oval 402"/>
              <p:cNvSpPr/>
              <p:nvPr/>
            </p:nvSpPr>
            <p:spPr>
              <a:xfrm>
                <a:off x="10134452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4" name="Oval 403"/>
              <p:cNvSpPr/>
              <p:nvPr/>
            </p:nvSpPr>
            <p:spPr>
              <a:xfrm>
                <a:off x="11582799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5" name="Oval 404"/>
              <p:cNvSpPr/>
              <p:nvPr/>
            </p:nvSpPr>
            <p:spPr>
              <a:xfrm>
                <a:off x="762790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6" name="Oval 405"/>
              <p:cNvSpPr/>
              <p:nvPr/>
            </p:nvSpPr>
            <p:spPr>
              <a:xfrm>
                <a:off x="2211136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7" name="Oval 406"/>
              <p:cNvSpPr/>
              <p:nvPr/>
            </p:nvSpPr>
            <p:spPr>
              <a:xfrm>
                <a:off x="3659485" y="2513300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8" name="Oval 407"/>
              <p:cNvSpPr/>
              <p:nvPr/>
            </p:nvSpPr>
            <p:spPr>
              <a:xfrm>
                <a:off x="5107832" y="2513300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9" name="Oval 408"/>
              <p:cNvSpPr/>
              <p:nvPr/>
            </p:nvSpPr>
            <p:spPr>
              <a:xfrm>
                <a:off x="6556181" y="2513300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" name="Oval 409"/>
              <p:cNvSpPr/>
              <p:nvPr/>
            </p:nvSpPr>
            <p:spPr>
              <a:xfrm>
                <a:off x="8000472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1" name="Oval 410"/>
              <p:cNvSpPr/>
              <p:nvPr/>
            </p:nvSpPr>
            <p:spPr>
              <a:xfrm>
                <a:off x="9448819" y="2513300"/>
                <a:ext cx="1525431" cy="14491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2" name="Oval 411"/>
              <p:cNvSpPr/>
              <p:nvPr/>
            </p:nvSpPr>
            <p:spPr>
              <a:xfrm>
                <a:off x="10897168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3324" name="Group 37"/>
            <p:cNvGrpSpPr>
              <a:grpSpLocks/>
            </p:cNvGrpSpPr>
            <p:nvPr/>
          </p:nvGrpSpPr>
          <p:grpSpPr bwMode="auto">
            <a:xfrm>
              <a:off x="13182597" y="1172633"/>
              <a:ext cx="5638802" cy="1676401"/>
              <a:chOff x="762000" y="1219200"/>
              <a:chExt cx="12344400" cy="2743200"/>
            </a:xfrm>
          </p:grpSpPr>
          <p:sp>
            <p:nvSpPr>
              <p:cNvPr id="381" name="Oval 380"/>
              <p:cNvSpPr/>
              <p:nvPr/>
            </p:nvSpPr>
            <p:spPr>
              <a:xfrm>
                <a:off x="1446591" y="1219200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2894938" y="1219200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4343287" y="1219200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4" name="Oval 383"/>
              <p:cNvSpPr/>
              <p:nvPr/>
            </p:nvSpPr>
            <p:spPr>
              <a:xfrm>
                <a:off x="5791633" y="1219200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5" name="Oval 384"/>
              <p:cNvSpPr/>
              <p:nvPr/>
            </p:nvSpPr>
            <p:spPr>
              <a:xfrm>
                <a:off x="7239983" y="1219200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6" name="Oval 385"/>
              <p:cNvSpPr/>
              <p:nvPr/>
            </p:nvSpPr>
            <p:spPr>
              <a:xfrm>
                <a:off x="8688329" y="1219200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10132620" y="1219200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8" name="Oval 387"/>
              <p:cNvSpPr/>
              <p:nvPr/>
            </p:nvSpPr>
            <p:spPr>
              <a:xfrm>
                <a:off x="11580969" y="1219200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760957" y="2515073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0" name="Oval 389"/>
              <p:cNvSpPr/>
              <p:nvPr/>
            </p:nvSpPr>
            <p:spPr>
              <a:xfrm>
                <a:off x="2209306" y="2515073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1" name="Oval 390"/>
              <p:cNvSpPr/>
              <p:nvPr/>
            </p:nvSpPr>
            <p:spPr>
              <a:xfrm>
                <a:off x="3657653" y="2515073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2" name="Oval 391"/>
              <p:cNvSpPr/>
              <p:nvPr/>
            </p:nvSpPr>
            <p:spPr>
              <a:xfrm>
                <a:off x="5106002" y="2515073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3" name="Oval 392"/>
              <p:cNvSpPr/>
              <p:nvPr/>
            </p:nvSpPr>
            <p:spPr>
              <a:xfrm>
                <a:off x="6554349" y="2515073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4" name="Oval 393"/>
              <p:cNvSpPr/>
              <p:nvPr/>
            </p:nvSpPr>
            <p:spPr>
              <a:xfrm>
                <a:off x="7998640" y="2515073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5" name="Oval 394"/>
              <p:cNvSpPr/>
              <p:nvPr/>
            </p:nvSpPr>
            <p:spPr>
              <a:xfrm>
                <a:off x="9446989" y="2515073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6" name="Oval 395"/>
              <p:cNvSpPr/>
              <p:nvPr/>
            </p:nvSpPr>
            <p:spPr>
              <a:xfrm>
                <a:off x="10895335" y="2515073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grpSp>
        <p:nvGrpSpPr>
          <p:cNvPr id="13325" name="Group 19"/>
          <p:cNvGrpSpPr>
            <a:grpSpLocks/>
          </p:cNvGrpSpPr>
          <p:nvPr/>
        </p:nvGrpSpPr>
        <p:grpSpPr bwMode="auto">
          <a:xfrm>
            <a:off x="4656667" y="4760119"/>
            <a:ext cx="1341879" cy="373261"/>
            <a:chOff x="762000" y="1219200"/>
            <a:chExt cx="12344400" cy="2743200"/>
          </a:xfrm>
        </p:grpSpPr>
        <p:sp>
          <p:nvSpPr>
            <p:cNvPr id="362" name="Oval 3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3" name="Oval 4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4" name="Oval 5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5" name="Oval 6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6" name="Oval 7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7" name="Oval 8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8" name="Oval 9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9" name="Oval 1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0" name="Oval 1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1" name="Oval 12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2" name="Oval 13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3" name="Oval 14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4" name="Oval 15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5" name="Oval 16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6" name="Oval 17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7" name="Oval 18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26" name="Group 20"/>
          <p:cNvGrpSpPr>
            <a:grpSpLocks/>
          </p:cNvGrpSpPr>
          <p:nvPr/>
        </p:nvGrpSpPr>
        <p:grpSpPr bwMode="auto">
          <a:xfrm>
            <a:off x="6161705" y="4760119"/>
            <a:ext cx="1341438" cy="373261"/>
            <a:chOff x="762000" y="1219200"/>
            <a:chExt cx="12344400" cy="2743200"/>
          </a:xfrm>
        </p:grpSpPr>
        <p:sp>
          <p:nvSpPr>
            <p:cNvPr id="346" name="Oval 345"/>
            <p:cNvSpPr/>
            <p:nvPr/>
          </p:nvSpPr>
          <p:spPr>
            <a:xfrm>
              <a:off x="144779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7" name="Oval 346"/>
            <p:cNvSpPr/>
            <p:nvPr/>
          </p:nvSpPr>
          <p:spPr>
            <a:xfrm>
              <a:off x="2896502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8" name="Oval 347"/>
            <p:cNvSpPr/>
            <p:nvPr/>
          </p:nvSpPr>
          <p:spPr>
            <a:xfrm>
              <a:off x="4345202" y="1219200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9" name="Oval 348"/>
            <p:cNvSpPr/>
            <p:nvPr/>
          </p:nvSpPr>
          <p:spPr>
            <a:xfrm>
              <a:off x="578984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0" name="Oval 349"/>
            <p:cNvSpPr/>
            <p:nvPr/>
          </p:nvSpPr>
          <p:spPr>
            <a:xfrm>
              <a:off x="723854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1" name="Oval 350"/>
            <p:cNvSpPr/>
            <p:nvPr/>
          </p:nvSpPr>
          <p:spPr>
            <a:xfrm>
              <a:off x="8687250" y="1219200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2" name="Oval 351"/>
            <p:cNvSpPr/>
            <p:nvPr/>
          </p:nvSpPr>
          <p:spPr>
            <a:xfrm>
              <a:off x="10135953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3" name="Oval 352"/>
            <p:cNvSpPr/>
            <p:nvPr/>
          </p:nvSpPr>
          <p:spPr>
            <a:xfrm>
              <a:off x="1158059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4" name="Oval 353"/>
            <p:cNvSpPr/>
            <p:nvPr/>
          </p:nvSpPr>
          <p:spPr>
            <a:xfrm>
              <a:off x="762000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5" name="Oval 354"/>
            <p:cNvSpPr/>
            <p:nvPr/>
          </p:nvSpPr>
          <p:spPr>
            <a:xfrm>
              <a:off x="2210700" y="2514235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6" name="Oval 355"/>
            <p:cNvSpPr/>
            <p:nvPr/>
          </p:nvSpPr>
          <p:spPr>
            <a:xfrm>
              <a:off x="3659404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7" name="Oval 356"/>
            <p:cNvSpPr/>
            <p:nvPr/>
          </p:nvSpPr>
          <p:spPr>
            <a:xfrm>
              <a:off x="5104047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8" name="Oval 357"/>
            <p:cNvSpPr/>
            <p:nvPr/>
          </p:nvSpPr>
          <p:spPr>
            <a:xfrm>
              <a:off x="6552748" y="2514235"/>
              <a:ext cx="1525804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9" name="Oval 358"/>
            <p:cNvSpPr/>
            <p:nvPr/>
          </p:nvSpPr>
          <p:spPr>
            <a:xfrm>
              <a:off x="8001451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0" name="Oval 359"/>
            <p:cNvSpPr/>
            <p:nvPr/>
          </p:nvSpPr>
          <p:spPr>
            <a:xfrm>
              <a:off x="9450151" y="2514235"/>
              <a:ext cx="1521747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1" name="Oval 360"/>
            <p:cNvSpPr/>
            <p:nvPr/>
          </p:nvSpPr>
          <p:spPr>
            <a:xfrm>
              <a:off x="10894795" y="2514235"/>
              <a:ext cx="1525804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27" name="Group 37"/>
          <p:cNvGrpSpPr>
            <a:grpSpLocks/>
          </p:cNvGrpSpPr>
          <p:nvPr/>
        </p:nvGrpSpPr>
        <p:grpSpPr bwMode="auto">
          <a:xfrm>
            <a:off x="7612062" y="4749403"/>
            <a:ext cx="1341879" cy="373261"/>
            <a:chOff x="762000" y="1219200"/>
            <a:chExt cx="12344400" cy="2743200"/>
          </a:xfrm>
        </p:grpSpPr>
        <p:sp>
          <p:nvSpPr>
            <p:cNvPr id="330" name="Oval 329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1" name="Oval 330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2" name="Oval 331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3" name="Oval 332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4" name="Oval 333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5" name="Oval 334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6" name="Oval 335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7" name="Oval 336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8" name="Oval 337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9" name="Oval 338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0" name="Oval 339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1" name="Oval 340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2" name="Oval 341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3" name="Oval 342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4" name="Oval 343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5" name="Oval 344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3350" name="TextBox 654"/>
          <p:cNvSpPr txBox="1">
            <a:spLocks noChangeArrowheads="1"/>
          </p:cNvSpPr>
          <p:nvPr/>
        </p:nvSpPr>
        <p:spPr bwMode="auto">
          <a:xfrm>
            <a:off x="236220" y="3886200"/>
            <a:ext cx="8954750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11                                      Module 26                               Module 29                                Module 28                                      Module 31                                  Module 32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351" name="TextBox 655"/>
          <p:cNvSpPr txBox="1">
            <a:spLocks noChangeArrowheads="1"/>
          </p:cNvSpPr>
          <p:nvPr/>
        </p:nvSpPr>
        <p:spPr bwMode="auto">
          <a:xfrm>
            <a:off x="214059" y="4581087"/>
            <a:ext cx="8959509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10                                      Module 50                               Module 24                                Module 42                                      Module 27                                  Module 25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3328" name="Group 19"/>
          <p:cNvGrpSpPr/>
          <p:nvPr/>
        </p:nvGrpSpPr>
        <p:grpSpPr>
          <a:xfrm>
            <a:off x="232833" y="5528405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854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55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56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57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58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59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0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1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2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3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4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5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6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7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8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9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29" name="Group 20"/>
          <p:cNvGrpSpPr>
            <a:grpSpLocks/>
          </p:cNvGrpSpPr>
          <p:nvPr/>
        </p:nvGrpSpPr>
        <p:grpSpPr bwMode="auto">
          <a:xfrm>
            <a:off x="1737872" y="5528667"/>
            <a:ext cx="1341438" cy="373261"/>
            <a:chOff x="762000" y="1219200"/>
            <a:chExt cx="12344400" cy="2743200"/>
          </a:xfrm>
        </p:grpSpPr>
        <p:sp>
          <p:nvSpPr>
            <p:cNvPr id="838" name="Oval 837"/>
            <p:cNvSpPr/>
            <p:nvPr/>
          </p:nvSpPr>
          <p:spPr>
            <a:xfrm>
              <a:off x="144779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9" name="Oval 838"/>
            <p:cNvSpPr/>
            <p:nvPr/>
          </p:nvSpPr>
          <p:spPr>
            <a:xfrm>
              <a:off x="2896502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0" name="Oval 839"/>
            <p:cNvSpPr/>
            <p:nvPr/>
          </p:nvSpPr>
          <p:spPr>
            <a:xfrm>
              <a:off x="4345202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1" name="Oval 840"/>
            <p:cNvSpPr/>
            <p:nvPr/>
          </p:nvSpPr>
          <p:spPr>
            <a:xfrm>
              <a:off x="578984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2" name="Oval 841"/>
            <p:cNvSpPr/>
            <p:nvPr/>
          </p:nvSpPr>
          <p:spPr>
            <a:xfrm>
              <a:off x="723854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3" name="Oval 842"/>
            <p:cNvSpPr/>
            <p:nvPr/>
          </p:nvSpPr>
          <p:spPr>
            <a:xfrm>
              <a:off x="8687250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4" name="Oval 843"/>
            <p:cNvSpPr/>
            <p:nvPr/>
          </p:nvSpPr>
          <p:spPr>
            <a:xfrm>
              <a:off x="10135953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5" name="Oval 844"/>
            <p:cNvSpPr/>
            <p:nvPr/>
          </p:nvSpPr>
          <p:spPr>
            <a:xfrm>
              <a:off x="11580596" y="1219200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6" name="Oval 845"/>
            <p:cNvSpPr/>
            <p:nvPr/>
          </p:nvSpPr>
          <p:spPr>
            <a:xfrm>
              <a:off x="762000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7" name="Oval 846"/>
            <p:cNvSpPr/>
            <p:nvPr/>
          </p:nvSpPr>
          <p:spPr>
            <a:xfrm>
              <a:off x="2210700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8" name="Oval 847"/>
            <p:cNvSpPr/>
            <p:nvPr/>
          </p:nvSpPr>
          <p:spPr>
            <a:xfrm>
              <a:off x="3659404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9" name="Oval 848"/>
            <p:cNvSpPr/>
            <p:nvPr/>
          </p:nvSpPr>
          <p:spPr>
            <a:xfrm>
              <a:off x="5104047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50" name="Oval 849"/>
            <p:cNvSpPr/>
            <p:nvPr/>
          </p:nvSpPr>
          <p:spPr>
            <a:xfrm>
              <a:off x="6552748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51" name="Oval 850"/>
            <p:cNvSpPr/>
            <p:nvPr/>
          </p:nvSpPr>
          <p:spPr>
            <a:xfrm>
              <a:off x="8001451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52" name="Oval 851"/>
            <p:cNvSpPr/>
            <p:nvPr/>
          </p:nvSpPr>
          <p:spPr>
            <a:xfrm>
              <a:off x="9450151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53" name="Oval 852"/>
            <p:cNvSpPr/>
            <p:nvPr/>
          </p:nvSpPr>
          <p:spPr>
            <a:xfrm>
              <a:off x="10894795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30" name="Group 37"/>
          <p:cNvGrpSpPr>
            <a:grpSpLocks/>
          </p:cNvGrpSpPr>
          <p:nvPr/>
        </p:nvGrpSpPr>
        <p:grpSpPr bwMode="auto">
          <a:xfrm>
            <a:off x="3188229" y="5517952"/>
            <a:ext cx="1341879" cy="373261"/>
            <a:chOff x="762000" y="1219200"/>
            <a:chExt cx="12344400" cy="2743200"/>
          </a:xfrm>
        </p:grpSpPr>
        <p:sp>
          <p:nvSpPr>
            <p:cNvPr id="822" name="Oval 821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3" name="Oval 822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4" name="Oval 823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5" name="Oval 824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6" name="Oval 825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7" name="Oval 826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8" name="Oval 827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9" name="Oval 828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0" name="Oval 829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1" name="Oval 830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2" name="Oval 831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3" name="Oval 832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4" name="Oval 833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5" name="Oval 834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6" name="Oval 835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7" name="Oval 836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31" name="Group 19"/>
          <p:cNvGrpSpPr/>
          <p:nvPr/>
        </p:nvGrpSpPr>
        <p:grpSpPr>
          <a:xfrm>
            <a:off x="4677833" y="5518038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803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4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5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6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7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8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9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0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1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2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3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4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5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6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7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8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32" name="Group 20"/>
          <p:cNvGrpSpPr>
            <a:grpSpLocks/>
          </p:cNvGrpSpPr>
          <p:nvPr/>
        </p:nvGrpSpPr>
        <p:grpSpPr bwMode="auto">
          <a:xfrm>
            <a:off x="6182872" y="5517952"/>
            <a:ext cx="1341438" cy="373261"/>
            <a:chOff x="762000" y="1219200"/>
            <a:chExt cx="12344400" cy="2743200"/>
          </a:xfrm>
        </p:grpSpPr>
        <p:sp>
          <p:nvSpPr>
            <p:cNvPr id="787" name="Oval 786"/>
            <p:cNvSpPr/>
            <p:nvPr/>
          </p:nvSpPr>
          <p:spPr>
            <a:xfrm>
              <a:off x="144779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88" name="Oval 787"/>
            <p:cNvSpPr/>
            <p:nvPr/>
          </p:nvSpPr>
          <p:spPr>
            <a:xfrm>
              <a:off x="2896502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89" name="Oval 788"/>
            <p:cNvSpPr/>
            <p:nvPr/>
          </p:nvSpPr>
          <p:spPr>
            <a:xfrm>
              <a:off x="4345202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0" name="Oval 789"/>
            <p:cNvSpPr/>
            <p:nvPr/>
          </p:nvSpPr>
          <p:spPr>
            <a:xfrm>
              <a:off x="578984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1" name="Oval 790"/>
            <p:cNvSpPr/>
            <p:nvPr/>
          </p:nvSpPr>
          <p:spPr>
            <a:xfrm>
              <a:off x="723854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2" name="Oval 791"/>
            <p:cNvSpPr/>
            <p:nvPr/>
          </p:nvSpPr>
          <p:spPr>
            <a:xfrm>
              <a:off x="8687250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3" name="Oval 792"/>
            <p:cNvSpPr/>
            <p:nvPr/>
          </p:nvSpPr>
          <p:spPr>
            <a:xfrm>
              <a:off x="10135953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4" name="Oval 793"/>
            <p:cNvSpPr/>
            <p:nvPr/>
          </p:nvSpPr>
          <p:spPr>
            <a:xfrm>
              <a:off x="1158059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5" name="Oval 794"/>
            <p:cNvSpPr/>
            <p:nvPr/>
          </p:nvSpPr>
          <p:spPr>
            <a:xfrm>
              <a:off x="762000" y="2514236"/>
              <a:ext cx="1525804" cy="144816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6" name="Oval 795"/>
            <p:cNvSpPr/>
            <p:nvPr/>
          </p:nvSpPr>
          <p:spPr>
            <a:xfrm>
              <a:off x="2210700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7" name="Oval 796"/>
            <p:cNvSpPr/>
            <p:nvPr/>
          </p:nvSpPr>
          <p:spPr>
            <a:xfrm>
              <a:off x="3659404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8" name="Oval 797"/>
            <p:cNvSpPr/>
            <p:nvPr/>
          </p:nvSpPr>
          <p:spPr>
            <a:xfrm>
              <a:off x="5104047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9" name="Oval 798"/>
            <p:cNvSpPr/>
            <p:nvPr/>
          </p:nvSpPr>
          <p:spPr>
            <a:xfrm>
              <a:off x="6552748" y="2514236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00" name="Oval 799"/>
            <p:cNvSpPr/>
            <p:nvPr/>
          </p:nvSpPr>
          <p:spPr>
            <a:xfrm>
              <a:off x="8001451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01" name="Oval 800"/>
            <p:cNvSpPr/>
            <p:nvPr/>
          </p:nvSpPr>
          <p:spPr>
            <a:xfrm>
              <a:off x="9450151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02" name="Oval 801"/>
            <p:cNvSpPr/>
            <p:nvPr/>
          </p:nvSpPr>
          <p:spPr>
            <a:xfrm>
              <a:off x="10894795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33" name="Group 37"/>
          <p:cNvGrpSpPr/>
          <p:nvPr/>
        </p:nvGrpSpPr>
        <p:grpSpPr>
          <a:xfrm>
            <a:off x="7633315" y="5507670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771" name="Oval 770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2" name="Oval 771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3" name="Oval 772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4" name="Oval 773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5" name="Oval 774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6" name="Oval 775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7" name="Oval 776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8" name="Oval 777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9" name="Oval 778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0" name="Oval 779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1" name="Oval 780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2" name="Oval 781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3" name="Oval 782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4" name="Oval 783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5" name="Oval 784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6" name="Oval 785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34" name="Group 19"/>
          <p:cNvGrpSpPr/>
          <p:nvPr/>
        </p:nvGrpSpPr>
        <p:grpSpPr>
          <a:xfrm>
            <a:off x="232833" y="6199024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755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6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7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8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9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0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1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2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3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4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5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6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7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8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9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0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40" name="Group 20"/>
          <p:cNvGrpSpPr/>
          <p:nvPr/>
        </p:nvGrpSpPr>
        <p:grpSpPr>
          <a:xfrm>
            <a:off x="1737771" y="6199024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739" name="Oval 738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0" name="Oval 739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1" name="Oval 740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2" name="Oval 741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3" name="Oval 742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4" name="Oval 743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5" name="Oval 744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6" name="Oval 745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7" name="Oval 746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8" name="Oval 747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9" name="Oval 748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0" name="Oval 749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1" name="Oval 750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2" name="Oval 751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3" name="Oval 752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4" name="Oval 753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41" name="Group 37"/>
          <p:cNvGrpSpPr>
            <a:grpSpLocks/>
          </p:cNvGrpSpPr>
          <p:nvPr/>
        </p:nvGrpSpPr>
        <p:grpSpPr bwMode="auto">
          <a:xfrm>
            <a:off x="3188229" y="6188869"/>
            <a:ext cx="1341879" cy="373261"/>
            <a:chOff x="762000" y="1219200"/>
            <a:chExt cx="12344400" cy="2743200"/>
          </a:xfrm>
        </p:grpSpPr>
        <p:sp>
          <p:nvSpPr>
            <p:cNvPr id="723" name="Oval 722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" name="Oval 723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5" name="Oval 724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6" name="Oval 725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7" name="Oval 726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8" name="Oval 727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9" name="Oval 728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0" name="Oval 729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1" name="Oval 730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2" name="Oval 731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3" name="Oval 732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4" name="Oval 733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5" name="Oval 734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6" name="Oval 735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7" name="Oval 736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8" name="Oval 737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42" name="Group 19"/>
          <p:cNvGrpSpPr/>
          <p:nvPr/>
        </p:nvGrpSpPr>
        <p:grpSpPr>
          <a:xfrm>
            <a:off x="4677833" y="6188656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704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5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6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7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8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9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0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1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2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3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4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5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6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7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8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9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43" name="Group 20"/>
          <p:cNvGrpSpPr/>
          <p:nvPr/>
        </p:nvGrpSpPr>
        <p:grpSpPr>
          <a:xfrm>
            <a:off x="6182772" y="6188656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688" name="Oval 687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89" name="Oval 688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0" name="Oval 689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1" name="Oval 690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2" name="Oval 691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3" name="Oval 692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4" name="Oval 693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5" name="Oval 694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6" name="Oval 695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7" name="Oval 696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8" name="Oval 697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9" name="Oval 698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0" name="Oval 699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1" name="Oval 700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2" name="Oval 701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3" name="Oval 702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15" name="Group 37"/>
          <p:cNvGrpSpPr>
            <a:grpSpLocks/>
          </p:cNvGrpSpPr>
          <p:nvPr/>
        </p:nvGrpSpPr>
        <p:grpSpPr bwMode="auto">
          <a:xfrm>
            <a:off x="7633229" y="6170414"/>
            <a:ext cx="1341879" cy="373261"/>
            <a:chOff x="762000" y="1219200"/>
            <a:chExt cx="12344400" cy="2743200"/>
          </a:xfrm>
        </p:grpSpPr>
        <p:sp>
          <p:nvSpPr>
            <p:cNvPr id="672" name="Oval 671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3" name="Oval 672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4" name="Oval 673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5" name="Oval 674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6" name="Oval 675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7" name="Oval 676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8" name="Oval 677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9" name="Oval 678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0" name="Oval 679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1" name="Oval 680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2" name="Oval 681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3" name="Oval 682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4" name="Oval 683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5" name="Oval 684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6" name="Oval 685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7" name="Oval 686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3364" name="TextBox 669"/>
          <p:cNvSpPr txBox="1">
            <a:spLocks noChangeArrowheads="1"/>
          </p:cNvSpPr>
          <p:nvPr/>
        </p:nvSpPr>
        <p:spPr bwMode="auto">
          <a:xfrm>
            <a:off x="226060" y="5310783"/>
            <a:ext cx="8895389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46                                      Module 16                               Module 104                              Module 44                                      Module 101                                Module 4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365" name="TextBox 670"/>
          <p:cNvSpPr txBox="1">
            <a:spLocks noChangeArrowheads="1"/>
          </p:cNvSpPr>
          <p:nvPr/>
        </p:nvSpPr>
        <p:spPr bwMode="auto">
          <a:xfrm>
            <a:off x="163657" y="6009995"/>
            <a:ext cx="8895389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47                                      Module 52                               Module 102                              Module 48                                      Module 18                                  Module 6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16" name="Group 871"/>
          <p:cNvGrpSpPr>
            <a:grpSpLocks/>
          </p:cNvGrpSpPr>
          <p:nvPr/>
        </p:nvGrpSpPr>
        <p:grpSpPr bwMode="auto">
          <a:xfrm>
            <a:off x="444500" y="57150"/>
            <a:ext cx="1729493" cy="470975"/>
            <a:chOff x="2242914" y="670292"/>
            <a:chExt cx="6226633" cy="1255784"/>
          </a:xfrm>
        </p:grpSpPr>
        <p:sp>
          <p:nvSpPr>
            <p:cNvPr id="637" name="Oval 636"/>
            <p:cNvSpPr/>
            <p:nvPr/>
          </p:nvSpPr>
          <p:spPr>
            <a:xfrm>
              <a:off x="2269904" y="675054"/>
              <a:ext cx="460409" cy="479368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8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447" name="TextBox 637"/>
            <p:cNvSpPr txBox="1">
              <a:spLocks noChangeArrowheads="1"/>
            </p:cNvSpPr>
            <p:nvPr/>
          </p:nvSpPr>
          <p:spPr bwMode="auto">
            <a:xfrm>
              <a:off x="2743200" y="670292"/>
              <a:ext cx="5726347" cy="574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dirty="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Good, </a:t>
              </a:r>
              <a:r>
                <a:rPr lang="en-US" sz="800" dirty="0" err="1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</a:t>
              </a:r>
              <a:r>
                <a:rPr lang="en-US" sz="800" baseline="-25000" dirty="0" err="1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max</a:t>
              </a:r>
              <a:r>
                <a:rPr lang="en-US" sz="800" dirty="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&gt;2050V</a:t>
              </a:r>
            </a:p>
          </p:txBody>
        </p:sp>
        <p:sp>
          <p:nvSpPr>
            <p:cNvPr id="13448" name="TextBox 641"/>
            <p:cNvSpPr txBox="1">
              <a:spLocks noChangeArrowheads="1"/>
            </p:cNvSpPr>
            <p:nvPr/>
          </p:nvSpPr>
          <p:spPr bwMode="auto">
            <a:xfrm>
              <a:off x="2819399" y="1351627"/>
              <a:ext cx="1716073" cy="574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Dead</a:t>
              </a:r>
            </a:p>
          </p:txBody>
        </p:sp>
        <p:sp>
          <p:nvSpPr>
            <p:cNvPr id="870" name="Oval 869"/>
            <p:cNvSpPr/>
            <p:nvPr/>
          </p:nvSpPr>
          <p:spPr>
            <a:xfrm>
              <a:off x="2242914" y="1356010"/>
              <a:ext cx="460409" cy="47936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8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17" name="Group 872"/>
          <p:cNvGrpSpPr>
            <a:grpSpLocks/>
          </p:cNvGrpSpPr>
          <p:nvPr/>
        </p:nvGrpSpPr>
        <p:grpSpPr bwMode="auto">
          <a:xfrm>
            <a:off x="444500" y="569715"/>
            <a:ext cx="2080066" cy="474390"/>
            <a:chOff x="2269400" y="485864"/>
            <a:chExt cx="7487477" cy="1264569"/>
          </a:xfrm>
        </p:grpSpPr>
        <p:sp>
          <p:nvSpPr>
            <p:cNvPr id="874" name="Oval 873"/>
            <p:cNvSpPr/>
            <p:nvPr/>
          </p:nvSpPr>
          <p:spPr>
            <a:xfrm>
              <a:off x="2269400" y="490624"/>
              <a:ext cx="460328" cy="479246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8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443" name="TextBox 874"/>
            <p:cNvSpPr txBox="1">
              <a:spLocks noChangeArrowheads="1"/>
            </p:cNvSpPr>
            <p:nvPr/>
          </p:nvSpPr>
          <p:spPr bwMode="auto">
            <a:xfrm>
              <a:off x="2743195" y="485864"/>
              <a:ext cx="7013682" cy="574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800" dirty="0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Noisy/Background/high </a:t>
              </a:r>
              <a:r>
                <a:rPr lang="en-US" sz="800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</a:t>
              </a:r>
              <a:r>
                <a:rPr lang="en-US" sz="800" baseline="-25000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mi</a:t>
              </a:r>
              <a:r>
                <a:rPr lang="en-US" sz="800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  <a:r>
                <a:rPr lang="en-US" sz="800" dirty="0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//low </a:t>
              </a:r>
              <a:r>
                <a:rPr lang="en-US" sz="800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</a:t>
              </a:r>
              <a:r>
                <a:rPr lang="en-US" sz="800" baseline="-25000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max</a:t>
              </a:r>
              <a:endParaRPr lang="en-US" sz="800" dirty="0">
                <a:solidFill>
                  <a:srgbClr val="FF66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3444" name="TextBox 875"/>
            <p:cNvSpPr txBox="1">
              <a:spLocks noChangeArrowheads="1"/>
            </p:cNvSpPr>
            <p:nvPr/>
          </p:nvSpPr>
          <p:spPr bwMode="auto">
            <a:xfrm>
              <a:off x="2819399" y="1176130"/>
              <a:ext cx="4142740" cy="574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dirty="0">
                  <a:solidFill>
                    <a:srgbClr val="66006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Unusable module</a:t>
              </a:r>
            </a:p>
          </p:txBody>
        </p:sp>
        <p:sp>
          <p:nvSpPr>
            <p:cNvPr id="877" name="Oval 876"/>
            <p:cNvSpPr/>
            <p:nvPr/>
          </p:nvSpPr>
          <p:spPr>
            <a:xfrm>
              <a:off x="2285273" y="1176169"/>
              <a:ext cx="461916" cy="479246"/>
            </a:xfrm>
            <a:prstGeom prst="ellipse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8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18" name="Group 19"/>
          <p:cNvGrpSpPr>
            <a:grpSpLocks/>
          </p:cNvGrpSpPr>
          <p:nvPr/>
        </p:nvGrpSpPr>
        <p:grpSpPr bwMode="auto">
          <a:xfrm>
            <a:off x="6362789" y="514350"/>
            <a:ext cx="1341878" cy="373261"/>
            <a:chOff x="762000" y="1219200"/>
            <a:chExt cx="12344400" cy="2743200"/>
          </a:xfrm>
        </p:grpSpPr>
        <p:sp>
          <p:nvSpPr>
            <p:cNvPr id="879" name="Oval 3"/>
            <p:cNvSpPr/>
            <p:nvPr/>
          </p:nvSpPr>
          <p:spPr>
            <a:xfrm>
              <a:off x="1447573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0" name="Oval 4"/>
            <p:cNvSpPr/>
            <p:nvPr/>
          </p:nvSpPr>
          <p:spPr>
            <a:xfrm>
              <a:off x="289580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1" name="Oval 5"/>
            <p:cNvSpPr/>
            <p:nvPr/>
          </p:nvSpPr>
          <p:spPr>
            <a:xfrm>
              <a:off x="4344025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2" name="Oval 6"/>
            <p:cNvSpPr/>
            <p:nvPr/>
          </p:nvSpPr>
          <p:spPr>
            <a:xfrm>
              <a:off x="5792252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3" name="Oval 7"/>
            <p:cNvSpPr/>
            <p:nvPr/>
          </p:nvSpPr>
          <p:spPr>
            <a:xfrm>
              <a:off x="7240477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4" name="Oval 8"/>
            <p:cNvSpPr/>
            <p:nvPr/>
          </p:nvSpPr>
          <p:spPr>
            <a:xfrm>
              <a:off x="8688704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5" name="Oval 9"/>
            <p:cNvSpPr/>
            <p:nvPr/>
          </p:nvSpPr>
          <p:spPr>
            <a:xfrm>
              <a:off x="10132873" y="1219200"/>
              <a:ext cx="1525302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6" name="Oval 1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7" name="Oval 1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8" name="Oval 12"/>
            <p:cNvSpPr/>
            <p:nvPr/>
          </p:nvSpPr>
          <p:spPr>
            <a:xfrm>
              <a:off x="2210225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9" name="Oval 13"/>
            <p:cNvSpPr/>
            <p:nvPr/>
          </p:nvSpPr>
          <p:spPr>
            <a:xfrm>
              <a:off x="3658452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0" name="Oval 14"/>
            <p:cNvSpPr/>
            <p:nvPr/>
          </p:nvSpPr>
          <p:spPr>
            <a:xfrm>
              <a:off x="5106676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1" name="Oval 15"/>
            <p:cNvSpPr/>
            <p:nvPr/>
          </p:nvSpPr>
          <p:spPr>
            <a:xfrm>
              <a:off x="6554903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2" name="Oval 16"/>
            <p:cNvSpPr/>
            <p:nvPr/>
          </p:nvSpPr>
          <p:spPr>
            <a:xfrm>
              <a:off x="7999073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3" name="Oval 17"/>
            <p:cNvSpPr/>
            <p:nvPr/>
          </p:nvSpPr>
          <p:spPr>
            <a:xfrm>
              <a:off x="944729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4" name="Oval 18"/>
            <p:cNvSpPr/>
            <p:nvPr/>
          </p:nvSpPr>
          <p:spPr>
            <a:xfrm>
              <a:off x="10895524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3369" name="TextBox 894"/>
          <p:cNvSpPr txBox="1">
            <a:spLocks noChangeArrowheads="1"/>
          </p:cNvSpPr>
          <p:nvPr/>
        </p:nvSpPr>
        <p:spPr bwMode="auto">
          <a:xfrm>
            <a:off x="6732764" y="285750"/>
            <a:ext cx="616943" cy="18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Module 34 </a:t>
            </a:r>
            <a:endParaRPr lang="en-US" dirty="0">
              <a:latin typeface="Calibri" charset="0"/>
            </a:endParaRPr>
          </a:p>
        </p:txBody>
      </p:sp>
      <p:grpSp>
        <p:nvGrpSpPr>
          <p:cNvPr id="219" name="Group 19"/>
          <p:cNvGrpSpPr>
            <a:grpSpLocks/>
          </p:cNvGrpSpPr>
          <p:nvPr/>
        </p:nvGrpSpPr>
        <p:grpSpPr bwMode="auto">
          <a:xfrm>
            <a:off x="2378287" y="514350"/>
            <a:ext cx="1341879" cy="373261"/>
            <a:chOff x="762000" y="1219200"/>
            <a:chExt cx="12344400" cy="2743200"/>
          </a:xfrm>
        </p:grpSpPr>
        <p:sp>
          <p:nvSpPr>
            <p:cNvPr id="897" name="Oval 3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8" name="Oval 4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9" name="Oval 5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0" name="Oval 6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1" name="Oval 7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2" name="Oval 8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3" name="Oval 9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4" name="Oval 1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5" name="Oval 1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6" name="Oval 12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7" name="Oval 13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8" name="Oval 14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9" name="Oval 15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10" name="Oval 16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11" name="Oval 17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12" name="Oval 18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3371" name="TextBox 912"/>
          <p:cNvSpPr txBox="1">
            <a:spLocks noChangeArrowheads="1"/>
          </p:cNvSpPr>
          <p:nvPr/>
        </p:nvSpPr>
        <p:spPr bwMode="auto">
          <a:xfrm>
            <a:off x="2677143" y="285750"/>
            <a:ext cx="616943" cy="18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Module 41 </a:t>
            </a:r>
            <a:endParaRPr lang="en-US" dirty="0">
              <a:latin typeface="Calibri" charset="0"/>
            </a:endParaRPr>
          </a:p>
        </p:txBody>
      </p:sp>
      <p:sp>
        <p:nvSpPr>
          <p:cNvPr id="13372" name="TextBox 913"/>
          <p:cNvSpPr txBox="1">
            <a:spLocks noChangeArrowheads="1"/>
          </p:cNvSpPr>
          <p:nvPr/>
        </p:nvSpPr>
        <p:spPr bwMode="auto">
          <a:xfrm>
            <a:off x="6180667" y="6572250"/>
            <a:ext cx="1596591" cy="15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latin typeface="Times New Roman" charset="0"/>
                <a:ea typeface="Times New Roman" charset="0"/>
                <a:cs typeface="Times New Roman" charset="0"/>
              </a:rPr>
              <a:t>No </a:t>
            </a:r>
            <a:r>
              <a:rPr lang="en-US" sz="800" dirty="0" err="1">
                <a:latin typeface="Times New Roman" charset="0"/>
                <a:ea typeface="Times New Roman" charset="0"/>
                <a:cs typeface="Times New Roman" charset="0"/>
              </a:rPr>
              <a:t>PreAm</a:t>
            </a:r>
            <a:r>
              <a:rPr lang="en-US" sz="800" dirty="0">
                <a:latin typeface="Times New Roman" charset="0"/>
                <a:ea typeface="Times New Roman" charset="0"/>
                <a:cs typeface="Times New Roman" charset="0"/>
              </a:rPr>
              <a:t>, Flowing gas now 4/23/10</a:t>
            </a:r>
          </a:p>
        </p:txBody>
      </p:sp>
      <p:grpSp>
        <p:nvGrpSpPr>
          <p:cNvPr id="220" name="Group 19"/>
          <p:cNvGrpSpPr>
            <a:grpSpLocks/>
          </p:cNvGrpSpPr>
          <p:nvPr/>
        </p:nvGrpSpPr>
        <p:grpSpPr bwMode="auto">
          <a:xfrm>
            <a:off x="211667" y="1248966"/>
            <a:ext cx="1341879" cy="373261"/>
            <a:chOff x="762000" y="1219200"/>
            <a:chExt cx="12344400" cy="2743200"/>
          </a:xfrm>
        </p:grpSpPr>
        <p:sp>
          <p:nvSpPr>
            <p:cNvPr id="4" name="Oval 3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44" name="Group 916"/>
          <p:cNvGrpSpPr>
            <a:grpSpLocks/>
          </p:cNvGrpSpPr>
          <p:nvPr/>
        </p:nvGrpSpPr>
        <p:grpSpPr bwMode="auto">
          <a:xfrm>
            <a:off x="4081866" y="113108"/>
            <a:ext cx="1507669" cy="373351"/>
            <a:chOff x="507250" y="3330521"/>
            <a:chExt cx="5427094" cy="995272"/>
          </a:xfrm>
        </p:grpSpPr>
        <p:grpSp>
          <p:nvGrpSpPr>
            <p:cNvPr id="13345" name="Group 19"/>
            <p:cNvGrpSpPr>
              <a:grpSpLocks/>
            </p:cNvGrpSpPr>
            <p:nvPr/>
          </p:nvGrpSpPr>
          <p:grpSpPr bwMode="auto">
            <a:xfrm>
              <a:off x="762001" y="3330524"/>
              <a:ext cx="4830303" cy="995269"/>
              <a:chOff x="762000" y="1219200"/>
              <a:chExt cx="12344400" cy="2743200"/>
            </a:xfrm>
          </p:grpSpPr>
          <p:sp>
            <p:nvSpPr>
              <p:cNvPr id="920" name="Oval 919"/>
              <p:cNvSpPr/>
              <p:nvPr/>
            </p:nvSpPr>
            <p:spPr>
              <a:xfrm>
                <a:off x="14475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1" name="Oval 920"/>
              <p:cNvSpPr/>
              <p:nvPr/>
            </p:nvSpPr>
            <p:spPr>
              <a:xfrm>
                <a:off x="2895801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2" name="Oval 921"/>
              <p:cNvSpPr/>
              <p:nvPr/>
            </p:nvSpPr>
            <p:spPr>
              <a:xfrm>
                <a:off x="4344025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3" name="Oval 922"/>
              <p:cNvSpPr/>
              <p:nvPr/>
            </p:nvSpPr>
            <p:spPr>
              <a:xfrm>
                <a:off x="5792252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4" name="Oval 923"/>
              <p:cNvSpPr/>
              <p:nvPr/>
            </p:nvSpPr>
            <p:spPr>
              <a:xfrm>
                <a:off x="7240477" y="1219200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5" name="Oval 924"/>
              <p:cNvSpPr/>
              <p:nvPr/>
            </p:nvSpPr>
            <p:spPr>
              <a:xfrm>
                <a:off x="8688704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6" name="Oval 925"/>
              <p:cNvSpPr/>
              <p:nvPr/>
            </p:nvSpPr>
            <p:spPr>
              <a:xfrm>
                <a:off x="101328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7" name="Oval 926"/>
              <p:cNvSpPr/>
              <p:nvPr/>
            </p:nvSpPr>
            <p:spPr>
              <a:xfrm>
                <a:off x="11581098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8" name="Oval 927"/>
              <p:cNvSpPr/>
              <p:nvPr/>
            </p:nvSpPr>
            <p:spPr>
              <a:xfrm>
                <a:off x="762000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9" name="Oval 928"/>
              <p:cNvSpPr/>
              <p:nvPr/>
            </p:nvSpPr>
            <p:spPr>
              <a:xfrm>
                <a:off x="2210225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0" name="Oval 929"/>
              <p:cNvSpPr/>
              <p:nvPr/>
            </p:nvSpPr>
            <p:spPr>
              <a:xfrm>
                <a:off x="3658452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1" name="Oval 930"/>
              <p:cNvSpPr/>
              <p:nvPr/>
            </p:nvSpPr>
            <p:spPr>
              <a:xfrm>
                <a:off x="5106676" y="2513928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2" name="Oval 931"/>
              <p:cNvSpPr/>
              <p:nvPr/>
            </p:nvSpPr>
            <p:spPr>
              <a:xfrm>
                <a:off x="6554903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3" name="Oval 932"/>
              <p:cNvSpPr/>
              <p:nvPr/>
            </p:nvSpPr>
            <p:spPr>
              <a:xfrm>
                <a:off x="7999073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4" name="Oval 933"/>
              <p:cNvSpPr/>
              <p:nvPr/>
            </p:nvSpPr>
            <p:spPr>
              <a:xfrm>
                <a:off x="9447297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5" name="Oval 934"/>
              <p:cNvSpPr/>
              <p:nvPr/>
            </p:nvSpPr>
            <p:spPr>
              <a:xfrm>
                <a:off x="10895524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3377" name="TextBox 918"/>
            <p:cNvSpPr txBox="1">
              <a:spLocks noChangeArrowheads="1"/>
            </p:cNvSpPr>
            <p:nvPr/>
          </p:nvSpPr>
          <p:spPr bwMode="auto">
            <a:xfrm>
              <a:off x="507250" y="3330521"/>
              <a:ext cx="5427094" cy="984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 16   15 14  13  12   11 10   9</a:t>
              </a:r>
            </a:p>
            <a:p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8    7   6    5    4    3    2    1 </a:t>
              </a:r>
            </a:p>
          </p:txBody>
        </p:sp>
      </p:grpSp>
      <p:sp>
        <p:nvSpPr>
          <p:cNvPr id="13375" name="TextBox 935"/>
          <p:cNvSpPr txBox="1">
            <a:spLocks noChangeArrowheads="1"/>
          </p:cNvSpPr>
          <p:nvPr/>
        </p:nvSpPr>
        <p:spPr bwMode="auto">
          <a:xfrm>
            <a:off x="4360333" y="485775"/>
            <a:ext cx="1032146" cy="18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NIM Channel map</a:t>
            </a:r>
          </a:p>
        </p:txBody>
      </p:sp>
      <p:sp>
        <p:nvSpPr>
          <p:cNvPr id="896" name="Slide Number Placeholder 89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13" name="Footer Placeholder 9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Quantitative HV Plateau Scan with 8-ch Readout for all Tubes (May 2010)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Tested all individual tubes </a:t>
            </a:r>
            <a:r>
              <a:rPr lang="en-US" dirty="0" err="1" smtClean="0"/>
              <a:t>w</a:t>
            </a:r>
            <a:r>
              <a:rPr lang="en-US" dirty="0" smtClean="0"/>
              <a:t>/ DAQ, 8-channel scalar readout (Thanks Yen-Chu, </a:t>
            </a:r>
            <a:r>
              <a:rPr lang="en-US" dirty="0" err="1" smtClean="0"/>
              <a:t>Kaz</a:t>
            </a:r>
            <a:r>
              <a:rPr lang="en-US" dirty="0" smtClean="0"/>
              <a:t> and Josh!)</a:t>
            </a:r>
          </a:p>
          <a:p>
            <a:pPr lvl="1"/>
            <a:r>
              <a:rPr lang="en-US" dirty="0" err="1" smtClean="0"/>
              <a:t>Imran</a:t>
            </a:r>
            <a:r>
              <a:rPr lang="en-US" dirty="0" smtClean="0"/>
              <a:t>, Lei, Chuck, David C., David N., Ming …</a:t>
            </a:r>
          </a:p>
          <a:p>
            <a:pPr lvl="1"/>
            <a:r>
              <a:rPr lang="en-US" dirty="0" smtClean="0"/>
              <a:t>Ar/CO2 for most of the modules</a:t>
            </a:r>
          </a:p>
          <a:p>
            <a:pPr lvl="1"/>
            <a:r>
              <a:rPr lang="en-US" dirty="0" smtClean="0"/>
              <a:t>One stack with MIPP fast gas  (Mod. #34)</a:t>
            </a:r>
          </a:p>
          <a:p>
            <a:pPr lvl="2"/>
            <a:r>
              <a:rPr lang="en-US" dirty="0" smtClean="0"/>
              <a:t>CH4/CF4/Ar = 8.5% / 15% / bal.</a:t>
            </a:r>
          </a:p>
          <a:p>
            <a:pPr lvl="1"/>
            <a:r>
              <a:rPr lang="en-US" dirty="0" smtClean="0"/>
              <a:t>One module with D0 </a:t>
            </a:r>
            <a:r>
              <a:rPr lang="en-US" dirty="0" err="1" smtClean="0"/>
              <a:t>muon</a:t>
            </a:r>
            <a:r>
              <a:rPr lang="en-US" dirty="0" smtClean="0"/>
              <a:t> gas (Mod. #17)</a:t>
            </a:r>
          </a:p>
          <a:p>
            <a:pPr lvl="2"/>
            <a:r>
              <a:rPr lang="en-US" dirty="0" smtClean="0"/>
              <a:t>CO2/CF4/Ar = 8% / 8% / bal.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18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HV Scan with 8-ch Readout</a:t>
            </a:r>
            <a:br>
              <a:rPr lang="en-US" dirty="0" smtClean="0"/>
            </a:br>
            <a:r>
              <a:rPr lang="en-US" sz="3556" dirty="0" smtClean="0"/>
              <a:t>ECL to ECL scalar </a:t>
            </a:r>
            <a:endParaRPr lang="en-US" sz="3556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906" y="1402080"/>
            <a:ext cx="7179734" cy="5384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88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DAQ 8-ch Scalar Readout Screen Dump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66" y="869521"/>
            <a:ext cx="7792720" cy="58445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ule_3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5531"/>
            <a:ext cx="9144000" cy="603333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155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HV scan: MIPP Gas for Module #34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1504474" y="3922554"/>
            <a:ext cx="85344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2225834" y="3953034"/>
            <a:ext cx="85344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99908" y="3157776"/>
            <a:ext cx="107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1850-2150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ule_3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0402"/>
            <a:ext cx="9144000" cy="603333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04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HV scan for Mod. #38 Ar/CO2 (80/20)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1504474" y="3922554"/>
            <a:ext cx="85344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2103914" y="3953034"/>
            <a:ext cx="85344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99908" y="3157776"/>
            <a:ext cx="107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1850-2100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680" y="3312160"/>
            <a:ext cx="1202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Broken tube</a:t>
            </a:r>
            <a:endParaRPr lang="en-US" sz="1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76400" y="716280"/>
          <a:ext cx="5791200" cy="4084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5200"/>
                <a:gridCol w="965200"/>
                <a:gridCol w="965200"/>
                <a:gridCol w="965200"/>
                <a:gridCol w="965200"/>
                <a:gridCol w="965200"/>
              </a:tblGrid>
              <a:tr h="453813">
                <a:tc gridSpan="2">
                  <a:txBody>
                    <a:bodyPr/>
                    <a:lstStyle/>
                    <a:p>
                      <a:endParaRPr lang="en-US" sz="2100" b="1" dirty="0"/>
                    </a:p>
                  </a:txBody>
                  <a:tcPr marT="60960" marB="60960" anchor="ctr" anchorCtr="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41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b="1" dirty="0"/>
                    </a:p>
                  </a:txBody>
                  <a:tcPr marT="60960" marB="60960"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34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b="1" dirty="0"/>
                    </a:p>
                  </a:txBody>
                  <a:tcPr marT="60960" marB="60960" anchor="ctr" anchorCtr="1"/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14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23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20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43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35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100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FF0000"/>
                    </a:solidFill>
                  </a:tcPr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36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38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40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103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17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92D050"/>
                    </a:solidFill>
                  </a:tcPr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15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??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9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7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37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??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33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30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105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45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51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92D050"/>
                    </a:solidFill>
                  </a:tcPr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11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26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29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28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31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32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FF0000"/>
                    </a:solidFill>
                  </a:tcPr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10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50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24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42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27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25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92D050"/>
                    </a:solidFill>
                  </a:tcPr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46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16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104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44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101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4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47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52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102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48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18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6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81574" y="4888230"/>
            <a:ext cx="687662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  <a:buSzPct val="150000"/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B050"/>
                </a:solidFill>
              </a:rPr>
              <a:t> Good modules (mostly)</a:t>
            </a:r>
          </a:p>
          <a:p>
            <a:pPr>
              <a:buClr>
                <a:srgbClr val="92D050"/>
              </a:buClr>
              <a:buSzPct val="150000"/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92D050"/>
                </a:solidFill>
              </a:rPr>
              <a:t> Draw high current above 2000 V due to a couple of bad channels.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16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Still need to be tested. (different shape modules).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Draw very high current.</a:t>
            </a:r>
          </a:p>
          <a:p>
            <a:pPr>
              <a:buClr>
                <a:srgbClr val="FFC000"/>
              </a:buClr>
              <a:buSzPct val="150000"/>
              <a:buFont typeface="Wingdings" pitchFamily="2" charset="2"/>
              <a:buChar char="§"/>
            </a:pP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FFC000"/>
                </a:solidFill>
              </a:rPr>
              <a:t>Some unstable channels.</a:t>
            </a:r>
            <a:endParaRPr lang="en-US" sz="1600" b="1" dirty="0">
              <a:solidFill>
                <a:srgbClr val="FFC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85090"/>
            <a:ext cx="8229600" cy="571500"/>
          </a:xfrm>
        </p:spPr>
        <p:txBody>
          <a:bodyPr>
            <a:noAutofit/>
          </a:bodyPr>
          <a:lstStyle/>
          <a:p>
            <a:r>
              <a:rPr lang="en-US" sz="3600" dirty="0" smtClean="0"/>
              <a:t>Good Modules from Quantitative HV scan</a:t>
            </a:r>
            <a:endParaRPr lang="en-US" sz="3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E906 current status - beams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11" y="801262"/>
            <a:ext cx="8067989" cy="6056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0945" y="958334"/>
            <a:ext cx="4425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5/27/10 Collaboration meeting, Chuck Brown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Number of Good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0837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Need 2x8+2x9 = 34 modules </a:t>
            </a:r>
          </a:p>
          <a:p>
            <a:r>
              <a:rPr lang="en-US" dirty="0" smtClean="0"/>
              <a:t>Green ones:  24+7 =31    </a:t>
            </a:r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we need 3 more good ones!</a:t>
            </a:r>
            <a:endParaRPr lang="en-US" dirty="0" smtClean="0"/>
          </a:p>
          <a:p>
            <a:r>
              <a:rPr lang="en-US" dirty="0" smtClean="0"/>
              <a:t> Possibly good ones:</a:t>
            </a:r>
          </a:p>
          <a:p>
            <a:pPr lvl="1"/>
            <a:r>
              <a:rPr lang="en-US" dirty="0" smtClean="0"/>
              <a:t>4 Modules: </a:t>
            </a:r>
          </a:p>
          <a:p>
            <a:pPr lvl="2"/>
            <a:r>
              <a:rPr lang="en-US" dirty="0" smtClean="0"/>
              <a:t># 6, 32, 42, 101 were tested good in April 2010.  High current problem probably due to poor gas and/or humidity, as we stopped flowing Ar/CO2 gas for a while for these modules. </a:t>
            </a:r>
          </a:p>
          <a:p>
            <a:pPr lvl="1"/>
            <a:r>
              <a:rPr lang="en-US" dirty="0" smtClean="0"/>
              <a:t>2 modules: </a:t>
            </a:r>
          </a:p>
          <a:p>
            <a:pPr lvl="2"/>
            <a:r>
              <a:rPr lang="en-US" dirty="0" smtClean="0"/>
              <a:t># 18 and #43, need to replace preamp board (#43) and preamp card(#18).</a:t>
            </a:r>
          </a:p>
          <a:p>
            <a:pPr lvl="1"/>
            <a:r>
              <a:rPr lang="en-US" dirty="0" smtClean="0"/>
              <a:t>Module #100 </a:t>
            </a:r>
          </a:p>
          <a:p>
            <a:pPr lvl="2"/>
            <a:r>
              <a:rPr lang="en-US" dirty="0" smtClean="0"/>
              <a:t>flaky FEM board and poor grounding?</a:t>
            </a:r>
          </a:p>
          <a:p>
            <a:pPr lvl="1"/>
            <a:r>
              <a:rPr lang="en-US" dirty="0" smtClean="0"/>
              <a:t>7 wrong shaped ones 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an we use 4 of them, but read them out from the opposite side?  </a:t>
            </a:r>
          </a:p>
          <a:p>
            <a:r>
              <a:rPr lang="en-US" dirty="0" smtClean="0"/>
              <a:t>Would like to run them all with MIPP gas and check their performances</a:t>
            </a:r>
          </a:p>
          <a:p>
            <a:r>
              <a:rPr lang="en-US" dirty="0"/>
              <a:t>W</a:t>
            </a:r>
            <a:r>
              <a:rPr lang="en-US" dirty="0" smtClean="0"/>
              <a:t>e will have enough good modules if we can recover these possibly good modules – very likely.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ST4 </a:t>
            </a:r>
            <a:r>
              <a:rPr lang="en-US" dirty="0" err="1" smtClean="0"/>
              <a:t>Muon</a:t>
            </a:r>
            <a:r>
              <a:rPr lang="en-US" dirty="0" smtClean="0"/>
              <a:t> detector to do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2759"/>
            <a:ext cx="8229600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LV </a:t>
            </a:r>
          </a:p>
          <a:p>
            <a:pPr lvl="1"/>
            <a:r>
              <a:rPr lang="en-US" dirty="0" smtClean="0"/>
              <a:t>Patch panel with 2A fuse for each channel (or a group of 2~3) </a:t>
            </a:r>
          </a:p>
          <a:p>
            <a:pPr lvl="1"/>
            <a:r>
              <a:rPr lang="en-US" dirty="0" smtClean="0"/>
              <a:t>Daisy chain short cables</a:t>
            </a:r>
          </a:p>
          <a:p>
            <a:pPr lvl="1"/>
            <a:r>
              <a:rPr lang="en-US" dirty="0" smtClean="0"/>
              <a:t>Plan cable layout and determine the cable length</a:t>
            </a:r>
          </a:p>
          <a:p>
            <a:r>
              <a:rPr lang="en-US" dirty="0" smtClean="0"/>
              <a:t>HV</a:t>
            </a:r>
          </a:p>
          <a:p>
            <a:pPr lvl="1"/>
            <a:r>
              <a:rPr lang="en-US" dirty="0" smtClean="0"/>
              <a:t>2~3 modules per HV channel</a:t>
            </a:r>
          </a:p>
          <a:p>
            <a:pPr lvl="1"/>
            <a:r>
              <a:rPr lang="en-US" dirty="0" smtClean="0"/>
              <a:t>4 HV channels for 8 module plane (H)</a:t>
            </a:r>
          </a:p>
          <a:p>
            <a:pPr lvl="1"/>
            <a:r>
              <a:rPr lang="en-US" dirty="0" smtClean="0"/>
              <a:t>3 HV channels for 9 module plane (V)</a:t>
            </a:r>
          </a:p>
          <a:p>
            <a:pPr lvl="1"/>
            <a:r>
              <a:rPr lang="en-US" dirty="0" smtClean="0"/>
              <a:t>HV cables</a:t>
            </a:r>
          </a:p>
          <a:p>
            <a:r>
              <a:rPr lang="en-US" dirty="0" smtClean="0"/>
              <a:t>Gas distribution</a:t>
            </a:r>
          </a:p>
          <a:p>
            <a:pPr lvl="1"/>
            <a:r>
              <a:rPr lang="en-US" dirty="0" smtClean="0"/>
              <a:t>Manifold and Tubing </a:t>
            </a:r>
          </a:p>
          <a:p>
            <a:r>
              <a:rPr lang="en-US" dirty="0" smtClean="0"/>
              <a:t>Full detector ECL readout cables</a:t>
            </a:r>
          </a:p>
          <a:p>
            <a:pPr lvl="1"/>
            <a:r>
              <a:rPr lang="en-US" dirty="0" smtClean="0"/>
              <a:t>Plan cable layout and length</a:t>
            </a:r>
          </a:p>
          <a:p>
            <a:pPr lvl="1"/>
            <a:r>
              <a:rPr lang="en-US" dirty="0" smtClean="0"/>
              <a:t>34+ cables</a:t>
            </a:r>
          </a:p>
          <a:p>
            <a:r>
              <a:rPr lang="en-US" dirty="0" smtClean="0"/>
              <a:t>Module assembly</a:t>
            </a:r>
          </a:p>
          <a:p>
            <a:r>
              <a:rPr lang="en-US" dirty="0" smtClean="0"/>
              <a:t>Full readout with the new TDC cards (when??)</a:t>
            </a:r>
          </a:p>
          <a:p>
            <a:r>
              <a:rPr lang="en-US" dirty="0" smtClean="0"/>
              <a:t>Detector installation and commissioning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Module to module </a:t>
            </a:r>
            <a:r>
              <a:rPr lang="en-US" dirty="0" err="1" smtClean="0"/>
              <a:t>tubings</a:t>
            </a:r>
            <a:endParaRPr lang="en-US" dirty="0" smtClean="0"/>
          </a:p>
          <a:p>
            <a:r>
              <a:rPr lang="en-US" dirty="0" smtClean="0"/>
              <a:t>Gas manifold to modules</a:t>
            </a:r>
          </a:p>
          <a:p>
            <a:pPr lvl="1"/>
            <a:r>
              <a:rPr lang="en-US" dirty="0" smtClean="0"/>
              <a:t>One manifold -&gt; 4 fan-out</a:t>
            </a:r>
          </a:p>
          <a:p>
            <a:pPr lvl="1"/>
            <a:r>
              <a:rPr lang="en-US" dirty="0" smtClean="0"/>
              <a:t>Flow monitor?</a:t>
            </a:r>
          </a:p>
          <a:p>
            <a:pPr lvl="1"/>
            <a:r>
              <a:rPr lang="en-US" dirty="0" smtClean="0"/>
              <a:t>Two inputs per plane?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Power supply</a:t>
            </a:r>
          </a:p>
          <a:p>
            <a:pPr lvl="1"/>
            <a:r>
              <a:rPr lang="en-US" dirty="0" smtClean="0"/>
              <a:t>Per channel</a:t>
            </a:r>
          </a:p>
          <a:p>
            <a:pPr lvl="2"/>
            <a:r>
              <a:rPr lang="en-US" dirty="0" smtClean="0"/>
              <a:t>+5V/0.5A?</a:t>
            </a:r>
          </a:p>
          <a:p>
            <a:pPr lvl="2"/>
            <a:r>
              <a:rPr lang="en-US" dirty="0" smtClean="0"/>
              <a:t>-5V/0.5A?</a:t>
            </a:r>
          </a:p>
          <a:p>
            <a:pPr lvl="1"/>
            <a:r>
              <a:rPr lang="en-US" dirty="0" smtClean="0"/>
              <a:t>Total 36 modules</a:t>
            </a:r>
          </a:p>
          <a:p>
            <a:pPr lvl="1"/>
            <a:r>
              <a:rPr lang="en-US" dirty="0" smtClean="0"/>
              <a:t>Remove control and monitor of LV for each channel? How</a:t>
            </a:r>
            <a:r>
              <a:rPr lang="en-US" dirty="0" smtClean="0"/>
              <a:t>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LV cables</a:t>
            </a:r>
          </a:p>
          <a:p>
            <a:pPr lvl="1"/>
            <a:r>
              <a:rPr lang="en-US" dirty="0" smtClean="0"/>
              <a:t>From patch panel to modules</a:t>
            </a:r>
          </a:p>
          <a:p>
            <a:pPr lvl="2"/>
            <a:r>
              <a:rPr lang="en-US" dirty="0" smtClean="0"/>
              <a:t>20’ longest</a:t>
            </a:r>
          </a:p>
          <a:p>
            <a:pPr lvl="2"/>
            <a:r>
              <a:rPr lang="en-US" dirty="0" smtClean="0"/>
              <a:t>36 channels</a:t>
            </a:r>
          </a:p>
          <a:p>
            <a:pPr lvl="2"/>
            <a:r>
              <a:rPr lang="en-US" dirty="0" smtClean="0"/>
              <a:t>New cables or recycle the old ones from other experiments?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LV </a:t>
            </a:r>
            <a:r>
              <a:rPr lang="en-US" dirty="0" smtClean="0"/>
              <a:t>distribution panel</a:t>
            </a:r>
          </a:p>
          <a:p>
            <a:pPr lvl="1"/>
            <a:r>
              <a:rPr lang="en-US" dirty="0" smtClean="0"/>
              <a:t>Poly-fuse per channel, a new design?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LV </a:t>
            </a:r>
            <a:r>
              <a:rPr lang="en-US" dirty="0" smtClean="0"/>
              <a:t>monitor</a:t>
            </a:r>
          </a:p>
          <a:p>
            <a:pPr lvl="1"/>
            <a:r>
              <a:rPr lang="en-US" dirty="0" smtClean="0"/>
              <a:t>Slow control?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5343"/>
          </a:xfrm>
        </p:spPr>
        <p:txBody>
          <a:bodyPr/>
          <a:lstStyle/>
          <a:p>
            <a:r>
              <a:rPr lang="en-US" dirty="0" smtClean="0"/>
              <a:t>HV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794"/>
            <a:ext cx="7119717" cy="370679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Total HV channels</a:t>
            </a:r>
          </a:p>
          <a:p>
            <a:pPr lvl="1"/>
            <a:r>
              <a:rPr lang="en-US" dirty="0" smtClean="0"/>
              <a:t>H-plane (8 modules)</a:t>
            </a:r>
          </a:p>
          <a:p>
            <a:pPr lvl="2"/>
            <a:r>
              <a:rPr lang="en-US" dirty="0" smtClean="0"/>
              <a:t>4 channels x2 = 8</a:t>
            </a:r>
          </a:p>
          <a:p>
            <a:pPr lvl="1"/>
            <a:r>
              <a:rPr lang="en-US" dirty="0" smtClean="0"/>
              <a:t>V-plane (9 modules)</a:t>
            </a:r>
          </a:p>
          <a:p>
            <a:pPr lvl="2"/>
            <a:r>
              <a:rPr lang="en-US" dirty="0" smtClean="0"/>
              <a:t>3 channels </a:t>
            </a:r>
            <a:r>
              <a:rPr lang="en-US" dirty="0" err="1" smtClean="0"/>
              <a:t>x</a:t>
            </a:r>
            <a:r>
              <a:rPr lang="en-US" dirty="0" smtClean="0"/>
              <a:t> 2 = 6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HV Power Supply</a:t>
            </a:r>
          </a:p>
          <a:p>
            <a:pPr lvl="1"/>
            <a:r>
              <a:rPr lang="en-US" dirty="0" smtClean="0"/>
              <a:t>2 channel/module</a:t>
            </a:r>
          </a:p>
          <a:p>
            <a:pPr lvl="1"/>
            <a:r>
              <a:rPr lang="en-US" dirty="0" smtClean="0"/>
              <a:t>Total 7 modules, probably can get them from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Remove control and monitor of HV? How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Remote controlled </a:t>
            </a:r>
            <a:r>
              <a:rPr lang="en-US" dirty="0" err="1" smtClean="0"/>
              <a:t>Lecry</a:t>
            </a:r>
            <a:r>
              <a:rPr lang="en-US" dirty="0" smtClean="0"/>
              <a:t> Modules 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HV cables</a:t>
            </a:r>
          </a:p>
          <a:p>
            <a:pPr lvl="1"/>
            <a:r>
              <a:rPr lang="en-US" dirty="0" smtClean="0"/>
              <a:t>Short ones, T-connectors, OK</a:t>
            </a:r>
          </a:p>
          <a:p>
            <a:pPr lvl="1"/>
            <a:r>
              <a:rPr lang="en-US" dirty="0" smtClean="0"/>
              <a:t>Long ones from PS to chamber, have recycled ones from </a:t>
            </a:r>
            <a:r>
              <a:rPr lang="en-US" dirty="0" err="1" smtClean="0"/>
              <a:t>KTeV</a:t>
            </a:r>
            <a:r>
              <a:rPr lang="en-US" dirty="0" smtClean="0"/>
              <a:t>, are they long enough?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Readout and 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All 4 planes</a:t>
            </a:r>
          </a:p>
          <a:p>
            <a:pPr lvl="1"/>
            <a:r>
              <a:rPr lang="en-US" dirty="0" smtClean="0"/>
              <a:t>16 </a:t>
            </a:r>
            <a:r>
              <a:rPr lang="en-US" dirty="0" err="1" smtClean="0"/>
              <a:t>x</a:t>
            </a:r>
            <a:r>
              <a:rPr lang="en-US" dirty="0" smtClean="0"/>
              <a:t> 34 = 544 channels</a:t>
            </a:r>
          </a:p>
          <a:p>
            <a:pPr lvl="1"/>
            <a:r>
              <a:rPr lang="en-US" dirty="0" smtClean="0"/>
              <a:t>New 32-channel TDC -&gt; need 17 cards</a:t>
            </a:r>
          </a:p>
          <a:p>
            <a:pPr lvl="1"/>
            <a:r>
              <a:rPr lang="en-US" dirty="0" smtClean="0"/>
              <a:t>ECL-to-ECL cables, use old ones from KTEV</a:t>
            </a:r>
          </a:p>
          <a:p>
            <a:pPr lvl="1"/>
            <a:r>
              <a:rPr lang="en-US" dirty="0" smtClean="0"/>
              <a:t>How far can we drive ECL signal?</a:t>
            </a:r>
          </a:p>
          <a:p>
            <a:pPr lvl="2"/>
            <a:r>
              <a:rPr lang="en-US" dirty="0" smtClean="0"/>
              <a:t>Detector to readout crate ~30ft?</a:t>
            </a:r>
          </a:p>
          <a:p>
            <a:r>
              <a:rPr lang="en-US" dirty="0" smtClean="0"/>
              <a:t>Noise reduction and cross-talk</a:t>
            </a:r>
          </a:p>
          <a:p>
            <a:r>
              <a:rPr lang="en-US" dirty="0" smtClean="0"/>
              <a:t>DAQ and TDC are not available until Oct.?</a:t>
            </a:r>
          </a:p>
          <a:p>
            <a:r>
              <a:rPr lang="en-US" dirty="0" smtClean="0"/>
              <a:t>Oct – Nov. ?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Supporting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June:</a:t>
            </a:r>
          </a:p>
          <a:p>
            <a:pPr lvl="1"/>
            <a:r>
              <a:rPr lang="en-US" dirty="0" smtClean="0"/>
              <a:t>Order materials from 80-20</a:t>
            </a:r>
          </a:p>
          <a:p>
            <a:pPr lvl="1"/>
            <a:r>
              <a:rPr lang="en-US" dirty="0" smtClean="0"/>
              <a:t>Arrive at </a:t>
            </a:r>
            <a:r>
              <a:rPr lang="en-US" dirty="0" err="1" smtClean="0"/>
              <a:t>Fermilab</a:t>
            </a:r>
            <a:r>
              <a:rPr lang="en-US" dirty="0" smtClean="0"/>
              <a:t> end of June/early July</a:t>
            </a:r>
          </a:p>
          <a:p>
            <a:pPr lvl="1"/>
            <a:r>
              <a:rPr lang="en-US" dirty="0" smtClean="0"/>
              <a:t>Installation plan </a:t>
            </a:r>
          </a:p>
          <a:p>
            <a:pPr lvl="2"/>
            <a:r>
              <a:rPr lang="en-US" dirty="0" smtClean="0"/>
              <a:t>How to move in and out</a:t>
            </a:r>
          </a:p>
          <a:p>
            <a:pPr lvl="2"/>
            <a:r>
              <a:rPr lang="en-US" dirty="0" smtClean="0"/>
              <a:t>How to access the service end</a:t>
            </a:r>
          </a:p>
          <a:p>
            <a:pPr lvl="2"/>
            <a:r>
              <a:rPr lang="en-US" dirty="0" smtClean="0"/>
              <a:t>Cable route… </a:t>
            </a:r>
          </a:p>
          <a:p>
            <a:r>
              <a:rPr lang="en-US" dirty="0" err="1" smtClean="0"/>
              <a:t>Fermilab</a:t>
            </a:r>
            <a:r>
              <a:rPr lang="en-US" dirty="0" smtClean="0"/>
              <a:t> structural engineering approval</a:t>
            </a:r>
          </a:p>
          <a:p>
            <a:pPr lvl="1"/>
            <a:r>
              <a:rPr lang="en-US" dirty="0" smtClean="0"/>
              <a:t>June?</a:t>
            </a:r>
          </a:p>
          <a:p>
            <a:r>
              <a:rPr lang="en-US" dirty="0" smtClean="0"/>
              <a:t>Assembly</a:t>
            </a:r>
          </a:p>
          <a:p>
            <a:pPr lvl="1"/>
            <a:r>
              <a:rPr lang="en-US" dirty="0" smtClean="0"/>
              <a:t>Early-middle of July if want to check background with test beam</a:t>
            </a:r>
          </a:p>
          <a:p>
            <a:pPr lvl="1"/>
            <a:r>
              <a:rPr lang="en-US" dirty="0" smtClean="0"/>
              <a:t>DAQ won’t be ready ???</a:t>
            </a:r>
          </a:p>
          <a:p>
            <a:pPr lvl="1"/>
            <a:r>
              <a:rPr lang="en-US" dirty="0" smtClean="0"/>
              <a:t>Use “</a:t>
            </a:r>
            <a:r>
              <a:rPr lang="en-US" dirty="0" err="1" smtClean="0"/>
              <a:t>scalor</a:t>
            </a:r>
            <a:r>
              <a:rPr lang="en-US" dirty="0" smtClean="0"/>
              <a:t>” boards to read up to 16 channels with test beam if possible</a:t>
            </a:r>
          </a:p>
          <a:p>
            <a:pPr lvl="1"/>
            <a:r>
              <a:rPr lang="en-US" dirty="0" smtClean="0"/>
              <a:t>Otherwise, in Sept/Oct 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8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Picture Frames and </a:t>
            </a:r>
            <a:r>
              <a:rPr lang="en-US" dirty="0"/>
              <a:t>I</a:t>
            </a:r>
            <a:r>
              <a:rPr lang="en-US" dirty="0" smtClean="0"/>
              <a:t>nstallation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Initial design done, under Engineering evaluation at LANL</a:t>
            </a:r>
          </a:p>
          <a:p>
            <a:pPr lvl="1"/>
            <a:r>
              <a:rPr lang="en-US" dirty="0" smtClean="0"/>
              <a:t>Thanks Tom, David N., Walt/John/Matt (LANL)</a:t>
            </a:r>
          </a:p>
          <a:p>
            <a:r>
              <a:rPr lang="en-US" dirty="0" smtClean="0"/>
              <a:t>Got a Quote from 80-20 for the materials based on initial design, expect ~2-week turn around</a:t>
            </a:r>
          </a:p>
          <a:p>
            <a:pPr lvl="1"/>
            <a:r>
              <a:rPr lang="en-US" dirty="0" smtClean="0"/>
              <a:t>Thanks Tom!</a:t>
            </a:r>
          </a:p>
          <a:p>
            <a:r>
              <a:rPr lang="en-US" dirty="0" smtClean="0"/>
              <a:t>I would like to place the order for materials ASAP (some time in June)</a:t>
            </a:r>
          </a:p>
          <a:p>
            <a:r>
              <a:rPr lang="en-US" dirty="0" smtClean="0"/>
              <a:t>Once Paul and Chuck obtain the green light from </a:t>
            </a:r>
            <a:r>
              <a:rPr lang="en-US" dirty="0" err="1" smtClean="0"/>
              <a:t>Fermilab</a:t>
            </a:r>
            <a:r>
              <a:rPr lang="en-US" dirty="0" smtClean="0"/>
              <a:t>, we will do the installation</a:t>
            </a:r>
          </a:p>
          <a:p>
            <a:r>
              <a:rPr lang="en-US" dirty="0" smtClean="0"/>
              <a:t>Assembly and installation in July or later?</a:t>
            </a:r>
          </a:p>
          <a:p>
            <a:pPr lvl="1"/>
            <a:r>
              <a:rPr lang="en-US" dirty="0" smtClean="0"/>
              <a:t>DAQ won’t be available till Oct. (?)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Design of the Picture Frames </a:t>
            </a:r>
            <a:br>
              <a:rPr lang="en-US" sz="3200" dirty="0" smtClean="0"/>
            </a:br>
            <a:r>
              <a:rPr lang="en-US" sz="2000" dirty="0" smtClean="0"/>
              <a:t>(2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version)</a:t>
            </a:r>
            <a:endParaRPr lang="en-US" sz="2000" dirty="0"/>
          </a:p>
        </p:txBody>
      </p:sp>
      <p:pic>
        <p:nvPicPr>
          <p:cNvPr id="4" name="Picture 3" descr="prop-tube-assy1-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294"/>
            <a:ext cx="9144000" cy="591670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Frames – 8 module plane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534"/>
            <a:ext cx="9176483" cy="59444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54233" y="2384100"/>
            <a:ext cx="1447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9-mod. </a:t>
            </a:r>
          </a:p>
          <a:p>
            <a:r>
              <a:rPr lang="en-US" dirty="0" smtClean="0"/>
              <a:t>H=+17”=157”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10CD6-D47B-6846-8269-6DCD87597272}" type="slidenum">
              <a:rPr lang="en-US"/>
              <a:pPr/>
              <a:t>3</a:t>
            </a:fld>
            <a:endParaRPr lang="en-US"/>
          </a:p>
        </p:txBody>
      </p:sp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530728"/>
          </a:xfrm>
        </p:spPr>
        <p:txBody>
          <a:bodyPr/>
          <a:lstStyle/>
          <a:p>
            <a:r>
              <a:rPr lang="en-US" sz="1400" dirty="0" smtClean="0"/>
              <a:t>Status </a:t>
            </a:r>
            <a:r>
              <a:rPr lang="en-US" sz="1400" dirty="0"/>
              <a:t>– We have lots of work to do</a:t>
            </a:r>
          </a:p>
        </p:txBody>
      </p:sp>
      <p:graphicFrame>
        <p:nvGraphicFramePr>
          <p:cNvPr id="267422" name="Group 158"/>
          <p:cNvGraphicFramePr>
            <a:graphicFrameLocks noGrp="1"/>
          </p:cNvGraphicFramePr>
          <p:nvPr>
            <p:ph idx="1"/>
          </p:nvPr>
        </p:nvGraphicFramePr>
        <p:xfrm>
          <a:off x="256658" y="693741"/>
          <a:ext cx="8509000" cy="6110605"/>
        </p:xfrm>
        <a:graphic>
          <a:graphicData uri="http://schemas.openxmlformats.org/drawingml/2006/table">
            <a:tbl>
              <a:tblPr/>
              <a:tblGrid>
                <a:gridCol w="2095500"/>
                <a:gridCol w="2006600"/>
                <a:gridCol w="4406900"/>
              </a:tblGrid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Component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Projected Ready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Comments/Issues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Beam Line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Early to Mid July ????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Target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When needed -Aug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Magnets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Mid June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Sta 1 DC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October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Hodo 1 and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 July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Support Structure, Cabling, Electronics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Sta 2 DC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Ready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Cabling, Electronics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Absorber wall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Mid June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Needed before Support Structure for 3 and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Sta 3 DC – Lower, New                 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Ready, Early July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Support Structure, Cabling, Electronics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Sta 3 and 4 Scin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Early July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Support Structure,  Electronics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Prop Tubes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Early July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Support Structure, Cabling, Electronics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Gas System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Pre mix in July as fall back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Preamps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?????????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TDC’s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??????????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/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Latches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August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/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Trigger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 July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Calibration triggers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Scalers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Not a major effort, but need organizing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DAQ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?????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39891" y="47669"/>
            <a:ext cx="252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Don </a:t>
            </a:r>
            <a:r>
              <a:rPr lang="en-US" dirty="0" err="1" smtClean="0"/>
              <a:t>Geessaman</a:t>
            </a:r>
            <a:r>
              <a:rPr lang="en-US" dirty="0" smtClean="0"/>
              <a:t> 5/28/10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More Details about Picture Frame</a:t>
            </a:r>
            <a:endParaRPr lang="en-US" dirty="0"/>
          </a:p>
        </p:txBody>
      </p:sp>
      <p:pic>
        <p:nvPicPr>
          <p:cNvPr id="6" name="Picture 5" descr="prop-tube-assy1A-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294"/>
            <a:ext cx="9144000" cy="591670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8920"/>
            <a:ext cx="319024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Quote from 80-20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5120" y="1600201"/>
            <a:ext cx="2468880" cy="4058920"/>
          </a:xfrm>
        </p:spPr>
        <p:txBody>
          <a:bodyPr/>
          <a:lstStyle/>
          <a:p>
            <a:r>
              <a:rPr lang="en-US" dirty="0" smtClean="0"/>
              <a:t>4x1.8K =$7.2K</a:t>
            </a:r>
          </a:p>
          <a:p>
            <a:endParaRPr lang="en-US" dirty="0" smtClean="0"/>
          </a:p>
          <a:p>
            <a:r>
              <a:rPr lang="en-US" dirty="0" smtClean="0"/>
              <a:t>LANL Engineers’ efforts $xx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0"/>
            <a:ext cx="6350000" cy="666697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866900" y="1866900"/>
            <a:ext cx="45720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Hall Layout and work areas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May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Reimer, E-906/SeaQuest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398" y="152399"/>
            <a:ext cx="8067602" cy="617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 bwMode="auto">
          <a:xfrm>
            <a:off x="6172200" y="1143000"/>
            <a:ext cx="1447800" cy="9144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12954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Steel from KTeV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7042610" y="1567990"/>
            <a:ext cx="225831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7030A0"/>
                </a:solidFill>
              </a:rPr>
              <a:t>Scint</a:t>
            </a:r>
            <a:r>
              <a:rPr lang="en-US" b="1" dirty="0" smtClean="0">
                <a:solidFill>
                  <a:srgbClr val="7030A0"/>
                </a:solidFill>
              </a:rPr>
              <a:t>. Tests</a:t>
            </a:r>
          </a:p>
          <a:p>
            <a:pPr algn="ctr"/>
            <a:r>
              <a:rPr lang="en-US" b="1" dirty="0" smtClean="0">
                <a:solidFill>
                  <a:srgbClr val="7030A0"/>
                </a:solidFill>
              </a:rPr>
              <a:t>Radioactive Materials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7000" y="2438400"/>
            <a:ext cx="1175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Work Area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5600" y="4800600"/>
            <a:ext cx="12021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Work Area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324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Hall Layout Equipment Positions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May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Reimer, E-906/SeaQuest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548" r="6612" b="49383"/>
          <a:stretch>
            <a:fillRect/>
          </a:stretch>
        </p:blipFill>
        <p:spPr bwMode="auto">
          <a:xfrm>
            <a:off x="501808" y="457200"/>
            <a:ext cx="8642192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3"/>
          <p:cNvSpPr/>
          <p:nvPr/>
        </p:nvSpPr>
        <p:spPr bwMode="auto">
          <a:xfrm>
            <a:off x="1066800" y="1676400"/>
            <a:ext cx="1371600" cy="1524000"/>
          </a:xfrm>
          <a:prstGeom prst="round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2743200" y="1828800"/>
            <a:ext cx="1143000" cy="1066800"/>
          </a:xfrm>
          <a:prstGeom prst="round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3657600" y="1752600"/>
            <a:ext cx="914400" cy="1143000"/>
          </a:xfrm>
          <a:prstGeom prst="round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28600" y="4419601"/>
            <a:ext cx="4191000" cy="685799"/>
          </a:xfrm>
          <a:ln w="38100">
            <a:solidFill>
              <a:srgbClr val="7030A0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FMag</a:t>
            </a:r>
            <a:r>
              <a:rPr lang="en-US" dirty="0" smtClean="0"/>
              <a:t>, </a:t>
            </a:r>
            <a:r>
              <a:rPr lang="en-US" dirty="0" err="1" smtClean="0"/>
              <a:t>KMag</a:t>
            </a:r>
            <a:r>
              <a:rPr lang="en-US" dirty="0" smtClean="0"/>
              <a:t> and St. 2 Structural Support are in place</a:t>
            </a:r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8600" y="5257800"/>
            <a:ext cx="4191000" cy="68579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Steel Absorber Wall and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FMag</a:t>
            </a:r>
            <a:r>
              <a:rPr lang="en-US" kern="0" dirty="0" smtClean="0">
                <a:solidFill>
                  <a:srgbClr val="000000"/>
                </a:solidFill>
              </a:rPr>
              <a:t> sarcophagus soon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5105400" y="1905000"/>
            <a:ext cx="304800" cy="7620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09600" y="1447800"/>
            <a:ext cx="1905000" cy="5334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533400" y="2667000"/>
            <a:ext cx="1905000" cy="5334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4800600" y="4495800"/>
            <a:ext cx="4191000" cy="1295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St. 2 support was designed to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accommodate 4” for an alignment block.  Do we want this?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May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Reimer, E-906/SeaQuest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0"/>
            <a:ext cx="6807200" cy="680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800600" cy="1447800"/>
          </a:xfrm>
        </p:spPr>
        <p:txBody>
          <a:bodyPr/>
          <a:lstStyle/>
          <a:p>
            <a:r>
              <a:rPr lang="en-US" dirty="0" smtClean="0"/>
              <a:t>St. 3 and 4 Support Structure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52400" y="1905000"/>
            <a:ext cx="3657600" cy="378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Chambers and Hodoscopes roll out on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unistrut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rollers to the west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Arial"/>
              <a:buChar char="•"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</a:rPr>
              <a:t>Clearance problem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May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Reimer, E-906/SeaQuest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216"/>
            <a:ext cx="9144000" cy="58224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9200" y="2743200"/>
            <a:ext cx="1981200" cy="92333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Chambers roll out into this space on </a:t>
            </a:r>
            <a:r>
              <a:rPr lang="en-US" dirty="0" err="1" smtClean="0">
                <a:solidFill>
                  <a:srgbClr val="000000"/>
                </a:solidFill>
              </a:rPr>
              <a:t>unistrut</a:t>
            </a:r>
            <a:r>
              <a:rPr lang="en-US" dirty="0" smtClean="0">
                <a:solidFill>
                  <a:srgbClr val="000000"/>
                </a:solidFill>
              </a:rPr>
              <a:t> roller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May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Reimer, E-906/SeaQuest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993311" y="-774111"/>
            <a:ext cx="6376578" cy="792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7000" y="2667000"/>
            <a:ext cx="1999566" cy="928050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Chambers roll out into this space on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unistrut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roller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layout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0"/>
            <a:ext cx="529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623050" y="533400"/>
            <a:ext cx="1143000" cy="121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2400">
              <a:solidFill>
                <a:srgbClr val="000000"/>
              </a:solidFill>
            </a:endParaRPr>
          </a:p>
        </p:txBody>
      </p:sp>
      <p:sp>
        <p:nvSpPr>
          <p:cNvPr id="25607" name="TextBox 10"/>
          <p:cNvSpPr txBox="1">
            <a:spLocks noChangeArrowheads="1"/>
          </p:cNvSpPr>
          <p:nvPr/>
        </p:nvSpPr>
        <p:spPr bwMode="auto">
          <a:xfrm>
            <a:off x="6623050" y="914400"/>
            <a:ext cx="259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solidFill>
                  <a:srgbClr val="000000"/>
                </a:solidFill>
                <a:latin typeface="Times New Roman" pitchFamily="18" charset="0"/>
              </a:rPr>
              <a:t>Counting Room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2765425" y="5949950"/>
            <a:ext cx="1873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3197225" y="5013325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3557588" y="5013325"/>
            <a:ext cx="0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3700463" y="5229225"/>
            <a:ext cx="1152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000000"/>
                </a:solidFill>
              </a:rPr>
              <a:t>~24ft</a:t>
            </a:r>
          </a:p>
        </p:txBody>
      </p:sp>
      <p:sp>
        <p:nvSpPr>
          <p:cNvPr id="25627" name="Rectangle 27"/>
          <p:cNvSpPr>
            <a:spLocks noChangeArrowheads="1"/>
          </p:cNvSpPr>
          <p:nvPr/>
        </p:nvSpPr>
        <p:spPr bwMode="auto">
          <a:xfrm>
            <a:off x="6005513" y="4365625"/>
            <a:ext cx="287337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28" name="Rectangle 28"/>
          <p:cNvSpPr>
            <a:spLocks noChangeArrowheads="1"/>
          </p:cNvSpPr>
          <p:nvPr/>
        </p:nvSpPr>
        <p:spPr bwMode="auto">
          <a:xfrm>
            <a:off x="4492625" y="4365625"/>
            <a:ext cx="288925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29" name="Rectangle 29"/>
          <p:cNvSpPr>
            <a:spLocks noChangeArrowheads="1"/>
          </p:cNvSpPr>
          <p:nvPr/>
        </p:nvSpPr>
        <p:spPr bwMode="auto">
          <a:xfrm>
            <a:off x="6005513" y="3213100"/>
            <a:ext cx="287337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30" name="Rectangle 30"/>
          <p:cNvSpPr>
            <a:spLocks noChangeArrowheads="1"/>
          </p:cNvSpPr>
          <p:nvPr/>
        </p:nvSpPr>
        <p:spPr bwMode="auto">
          <a:xfrm>
            <a:off x="4492625" y="3213100"/>
            <a:ext cx="287338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6005513" y="3573463"/>
            <a:ext cx="287337" cy="287337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32" name="Rectangle 32"/>
          <p:cNvSpPr>
            <a:spLocks noChangeArrowheads="1"/>
          </p:cNvSpPr>
          <p:nvPr/>
        </p:nvSpPr>
        <p:spPr bwMode="auto">
          <a:xfrm>
            <a:off x="5861050" y="2781300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33" name="Rectangle 33"/>
          <p:cNvSpPr>
            <a:spLocks noChangeArrowheads="1"/>
          </p:cNvSpPr>
          <p:nvPr/>
        </p:nvSpPr>
        <p:spPr bwMode="auto">
          <a:xfrm>
            <a:off x="6005513" y="2205038"/>
            <a:ext cx="287337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34" name="Rectangle 34"/>
          <p:cNvSpPr>
            <a:spLocks noChangeArrowheads="1"/>
          </p:cNvSpPr>
          <p:nvPr/>
        </p:nvSpPr>
        <p:spPr bwMode="auto">
          <a:xfrm>
            <a:off x="4492625" y="2636838"/>
            <a:ext cx="287338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35" name="Rectangle 35"/>
          <p:cNvSpPr>
            <a:spLocks noChangeArrowheads="1"/>
          </p:cNvSpPr>
          <p:nvPr/>
        </p:nvSpPr>
        <p:spPr bwMode="auto">
          <a:xfrm>
            <a:off x="6005513" y="2492375"/>
            <a:ext cx="287337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36" name="Rectangle 36"/>
          <p:cNvSpPr>
            <a:spLocks noChangeArrowheads="1"/>
          </p:cNvSpPr>
          <p:nvPr/>
        </p:nvSpPr>
        <p:spPr bwMode="auto">
          <a:xfrm>
            <a:off x="6148388" y="3213100"/>
            <a:ext cx="144462" cy="2873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37" name="Rectangle 37"/>
          <p:cNvSpPr>
            <a:spLocks noChangeArrowheads="1"/>
          </p:cNvSpPr>
          <p:nvPr/>
        </p:nvSpPr>
        <p:spPr bwMode="auto">
          <a:xfrm>
            <a:off x="6148388" y="2492375"/>
            <a:ext cx="144462" cy="2873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38" name="Rectangle 38"/>
          <p:cNvSpPr>
            <a:spLocks noChangeArrowheads="1"/>
          </p:cNvSpPr>
          <p:nvPr/>
        </p:nvSpPr>
        <p:spPr bwMode="auto">
          <a:xfrm>
            <a:off x="6148388" y="2205038"/>
            <a:ext cx="144462" cy="287337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39" name="Rectangle 39"/>
          <p:cNvSpPr>
            <a:spLocks noChangeArrowheads="1"/>
          </p:cNvSpPr>
          <p:nvPr/>
        </p:nvSpPr>
        <p:spPr bwMode="auto">
          <a:xfrm>
            <a:off x="2260600" y="836613"/>
            <a:ext cx="287338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40" name="Rectangle 40"/>
          <p:cNvSpPr>
            <a:spLocks noChangeArrowheads="1"/>
          </p:cNvSpPr>
          <p:nvPr/>
        </p:nvSpPr>
        <p:spPr bwMode="auto">
          <a:xfrm>
            <a:off x="2260600" y="1412875"/>
            <a:ext cx="287338" cy="2873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41" name="Rectangle 41"/>
          <p:cNvSpPr>
            <a:spLocks noChangeArrowheads="1"/>
          </p:cNvSpPr>
          <p:nvPr/>
        </p:nvSpPr>
        <p:spPr bwMode="auto">
          <a:xfrm>
            <a:off x="2260600" y="1989138"/>
            <a:ext cx="287338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42" name="Text Box 42"/>
          <p:cNvSpPr txBox="1">
            <a:spLocks noChangeArrowheads="1"/>
          </p:cNvSpPr>
          <p:nvPr/>
        </p:nvSpPr>
        <p:spPr bwMode="auto">
          <a:xfrm>
            <a:off x="2547938" y="765175"/>
            <a:ext cx="9350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000000"/>
                </a:solidFill>
              </a:rPr>
              <a:t>: TDCs</a:t>
            </a:r>
          </a:p>
        </p:txBody>
      </p:sp>
      <p:sp>
        <p:nvSpPr>
          <p:cNvPr id="25643" name="Text Box 43"/>
          <p:cNvSpPr txBox="1">
            <a:spLocks noChangeArrowheads="1"/>
          </p:cNvSpPr>
          <p:nvPr/>
        </p:nvSpPr>
        <p:spPr bwMode="auto">
          <a:xfrm>
            <a:off x="2547938" y="1341438"/>
            <a:ext cx="17287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000000"/>
                </a:solidFill>
              </a:rPr>
              <a:t>: discriminators</a:t>
            </a:r>
          </a:p>
        </p:txBody>
      </p:sp>
      <p:sp>
        <p:nvSpPr>
          <p:cNvPr id="25644" name="Text Box 44"/>
          <p:cNvSpPr txBox="1">
            <a:spLocks noChangeArrowheads="1"/>
          </p:cNvSpPr>
          <p:nvPr/>
        </p:nvSpPr>
        <p:spPr bwMode="auto">
          <a:xfrm>
            <a:off x="2547938" y="1916113"/>
            <a:ext cx="172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dirty="0">
                <a:solidFill>
                  <a:srgbClr val="000000"/>
                </a:solidFill>
              </a:rPr>
              <a:t>: Trigger Logic</a:t>
            </a:r>
          </a:p>
        </p:txBody>
      </p:sp>
      <p:sp>
        <p:nvSpPr>
          <p:cNvPr id="25645" name="Text Box 45"/>
          <p:cNvSpPr txBox="1">
            <a:spLocks noChangeArrowheads="1"/>
          </p:cNvSpPr>
          <p:nvPr/>
        </p:nvSpPr>
        <p:spPr bwMode="auto">
          <a:xfrm>
            <a:off x="6724650" y="4581525"/>
            <a:ext cx="17287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MWPC+HD1(TDC1E)</a:t>
            </a:r>
          </a:p>
        </p:txBody>
      </p:sp>
      <p:sp>
        <p:nvSpPr>
          <p:cNvPr id="25646" name="Text Box 46"/>
          <p:cNvSpPr txBox="1">
            <a:spLocks noChangeArrowheads="1"/>
          </p:cNvSpPr>
          <p:nvPr/>
        </p:nvSpPr>
        <p:spPr bwMode="auto">
          <a:xfrm>
            <a:off x="4205288" y="4365625"/>
            <a:ext cx="649287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000">
                <a:solidFill>
                  <a:srgbClr val="000000"/>
                </a:solidFill>
              </a:rPr>
              <a:t>MWPC</a:t>
            </a:r>
          </a:p>
          <a:p>
            <a:pPr>
              <a:spcBef>
                <a:spcPct val="50000"/>
              </a:spcBef>
            </a:pPr>
            <a:r>
              <a:rPr lang="en-US" altLang="zh-TW" sz="1000">
                <a:solidFill>
                  <a:srgbClr val="000000"/>
                </a:solidFill>
              </a:rPr>
              <a:t>TDC1W</a:t>
            </a:r>
          </a:p>
        </p:txBody>
      </p:sp>
      <p:sp>
        <p:nvSpPr>
          <p:cNvPr id="25647" name="Text Box 47"/>
          <p:cNvSpPr txBox="1">
            <a:spLocks noChangeArrowheads="1"/>
          </p:cNvSpPr>
          <p:nvPr/>
        </p:nvSpPr>
        <p:spPr bwMode="auto">
          <a:xfrm>
            <a:off x="6581775" y="3860800"/>
            <a:ext cx="20161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St. 1 Discriminators</a:t>
            </a:r>
          </a:p>
        </p:txBody>
      </p:sp>
      <p:sp>
        <p:nvSpPr>
          <p:cNvPr id="25648" name="Text Box 48"/>
          <p:cNvSpPr txBox="1">
            <a:spLocks noChangeArrowheads="1"/>
          </p:cNvSpPr>
          <p:nvPr/>
        </p:nvSpPr>
        <p:spPr bwMode="auto">
          <a:xfrm>
            <a:off x="6724650" y="3141663"/>
            <a:ext cx="1584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DC2 + HD2(TDC2E)</a:t>
            </a:r>
          </a:p>
        </p:txBody>
      </p:sp>
      <p:sp>
        <p:nvSpPr>
          <p:cNvPr id="25649" name="Text Box 49"/>
          <p:cNvSpPr txBox="1">
            <a:spLocks noChangeArrowheads="1"/>
          </p:cNvSpPr>
          <p:nvPr/>
        </p:nvSpPr>
        <p:spPr bwMode="auto">
          <a:xfrm>
            <a:off x="6797675" y="2349500"/>
            <a:ext cx="15843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DC3 + HD3(TDC3E)</a:t>
            </a:r>
          </a:p>
        </p:txBody>
      </p:sp>
      <p:sp>
        <p:nvSpPr>
          <p:cNvPr id="25650" name="Text Box 50"/>
          <p:cNvSpPr txBox="1">
            <a:spLocks noChangeArrowheads="1"/>
          </p:cNvSpPr>
          <p:nvPr/>
        </p:nvSpPr>
        <p:spPr bwMode="auto">
          <a:xfrm>
            <a:off x="6869113" y="1916113"/>
            <a:ext cx="1584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PT4 + HD4(TDC4E)</a:t>
            </a:r>
          </a:p>
        </p:txBody>
      </p:sp>
      <p:sp>
        <p:nvSpPr>
          <p:cNvPr id="25652" name="Text Box 52"/>
          <p:cNvSpPr txBox="1">
            <a:spLocks noChangeArrowheads="1"/>
          </p:cNvSpPr>
          <p:nvPr/>
        </p:nvSpPr>
        <p:spPr bwMode="auto">
          <a:xfrm>
            <a:off x="4276725" y="3213100"/>
            <a:ext cx="7191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000">
                <a:solidFill>
                  <a:srgbClr val="000000"/>
                </a:solidFill>
              </a:rPr>
              <a:t>DC2</a:t>
            </a:r>
          </a:p>
          <a:p>
            <a:pPr>
              <a:spcBef>
                <a:spcPct val="50000"/>
              </a:spcBef>
            </a:pPr>
            <a:r>
              <a:rPr lang="en-US" altLang="zh-TW" sz="1000">
                <a:solidFill>
                  <a:srgbClr val="000000"/>
                </a:solidFill>
              </a:rPr>
              <a:t>TDC2W</a:t>
            </a:r>
          </a:p>
        </p:txBody>
      </p:sp>
      <p:sp>
        <p:nvSpPr>
          <p:cNvPr id="25653" name="Text Box 53"/>
          <p:cNvSpPr txBox="1">
            <a:spLocks noChangeArrowheads="1"/>
          </p:cNvSpPr>
          <p:nvPr/>
        </p:nvSpPr>
        <p:spPr bwMode="auto">
          <a:xfrm>
            <a:off x="4276725" y="2565400"/>
            <a:ext cx="7937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000">
                <a:solidFill>
                  <a:srgbClr val="000000"/>
                </a:solidFill>
              </a:rPr>
              <a:t>DC3</a:t>
            </a:r>
          </a:p>
          <a:p>
            <a:pPr>
              <a:spcBef>
                <a:spcPct val="50000"/>
              </a:spcBef>
            </a:pPr>
            <a:r>
              <a:rPr lang="en-US" altLang="zh-TW" sz="1000">
                <a:solidFill>
                  <a:srgbClr val="000000"/>
                </a:solidFill>
              </a:rPr>
              <a:t>TDC3W</a:t>
            </a:r>
          </a:p>
        </p:txBody>
      </p:sp>
      <p:sp>
        <p:nvSpPr>
          <p:cNvPr id="25654" name="Text Box 54"/>
          <p:cNvSpPr txBox="1">
            <a:spLocks noChangeArrowheads="1"/>
          </p:cNvSpPr>
          <p:nvPr/>
        </p:nvSpPr>
        <p:spPr bwMode="auto">
          <a:xfrm>
            <a:off x="6724650" y="2708275"/>
            <a:ext cx="30972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Trigger Logic (V1495s + TS)</a:t>
            </a:r>
          </a:p>
        </p:txBody>
      </p:sp>
      <p:sp>
        <p:nvSpPr>
          <p:cNvPr id="25655" name="Line 55"/>
          <p:cNvSpPr>
            <a:spLocks noChangeShapeType="1"/>
          </p:cNvSpPr>
          <p:nvPr/>
        </p:nvSpPr>
        <p:spPr bwMode="auto">
          <a:xfrm>
            <a:off x="5356225" y="4508500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56" name="Line 56"/>
          <p:cNvSpPr>
            <a:spLocks noChangeShapeType="1"/>
          </p:cNvSpPr>
          <p:nvPr/>
        </p:nvSpPr>
        <p:spPr bwMode="auto">
          <a:xfrm flipH="1">
            <a:off x="4781550" y="45085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57" name="Line 57"/>
          <p:cNvSpPr>
            <a:spLocks noChangeShapeType="1"/>
          </p:cNvSpPr>
          <p:nvPr/>
        </p:nvSpPr>
        <p:spPr bwMode="auto">
          <a:xfrm>
            <a:off x="5356225" y="3284538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58" name="Line 58"/>
          <p:cNvSpPr>
            <a:spLocks noChangeShapeType="1"/>
          </p:cNvSpPr>
          <p:nvPr/>
        </p:nvSpPr>
        <p:spPr bwMode="auto">
          <a:xfrm flipH="1">
            <a:off x="4781550" y="3357563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60" name="Line 60"/>
          <p:cNvSpPr>
            <a:spLocks noChangeShapeType="1"/>
          </p:cNvSpPr>
          <p:nvPr/>
        </p:nvSpPr>
        <p:spPr bwMode="auto">
          <a:xfrm flipH="1">
            <a:off x="4781550" y="2708275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64" name="Line 64"/>
          <p:cNvSpPr>
            <a:spLocks noChangeShapeType="1"/>
          </p:cNvSpPr>
          <p:nvPr/>
        </p:nvSpPr>
        <p:spPr bwMode="auto">
          <a:xfrm>
            <a:off x="5284788" y="2205038"/>
            <a:ext cx="7207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65" name="Line 65"/>
          <p:cNvSpPr>
            <a:spLocks noChangeShapeType="1"/>
          </p:cNvSpPr>
          <p:nvPr/>
        </p:nvSpPr>
        <p:spPr bwMode="auto">
          <a:xfrm flipV="1">
            <a:off x="5500688" y="2349500"/>
            <a:ext cx="5048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66" name="Line 66"/>
          <p:cNvSpPr>
            <a:spLocks noChangeShapeType="1"/>
          </p:cNvSpPr>
          <p:nvPr/>
        </p:nvSpPr>
        <p:spPr bwMode="auto">
          <a:xfrm>
            <a:off x="5429250" y="4437063"/>
            <a:ext cx="360363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67" name="Line 67"/>
          <p:cNvSpPr>
            <a:spLocks noChangeShapeType="1"/>
          </p:cNvSpPr>
          <p:nvPr/>
        </p:nvSpPr>
        <p:spPr bwMode="auto">
          <a:xfrm flipV="1">
            <a:off x="5789613" y="3716338"/>
            <a:ext cx="0" cy="7207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68" name="Line 68"/>
          <p:cNvSpPr>
            <a:spLocks noChangeShapeType="1"/>
          </p:cNvSpPr>
          <p:nvPr/>
        </p:nvSpPr>
        <p:spPr bwMode="auto">
          <a:xfrm>
            <a:off x="5789613" y="3716338"/>
            <a:ext cx="2873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69" name="Line 69"/>
          <p:cNvSpPr>
            <a:spLocks noChangeShapeType="1"/>
          </p:cNvSpPr>
          <p:nvPr/>
        </p:nvSpPr>
        <p:spPr bwMode="auto">
          <a:xfrm>
            <a:off x="5500688" y="3357563"/>
            <a:ext cx="720725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70" name="Line 70"/>
          <p:cNvSpPr>
            <a:spLocks noChangeShapeType="1"/>
          </p:cNvSpPr>
          <p:nvPr/>
        </p:nvSpPr>
        <p:spPr bwMode="auto">
          <a:xfrm>
            <a:off x="5500688" y="2708275"/>
            <a:ext cx="720725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71" name="Line 71"/>
          <p:cNvSpPr>
            <a:spLocks noChangeShapeType="1"/>
          </p:cNvSpPr>
          <p:nvPr/>
        </p:nvSpPr>
        <p:spPr bwMode="auto">
          <a:xfrm>
            <a:off x="5500688" y="27813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72" name="Line 72"/>
          <p:cNvSpPr>
            <a:spLocks noChangeShapeType="1"/>
          </p:cNvSpPr>
          <p:nvPr/>
        </p:nvSpPr>
        <p:spPr bwMode="auto">
          <a:xfrm flipV="1">
            <a:off x="5716588" y="2565400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74" name="Line 74"/>
          <p:cNvSpPr>
            <a:spLocks noChangeShapeType="1"/>
          </p:cNvSpPr>
          <p:nvPr/>
        </p:nvSpPr>
        <p:spPr bwMode="auto">
          <a:xfrm flipV="1">
            <a:off x="5500688" y="2420938"/>
            <a:ext cx="720725" cy="7143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75" name="Line 75"/>
          <p:cNvSpPr>
            <a:spLocks noChangeShapeType="1"/>
          </p:cNvSpPr>
          <p:nvPr/>
        </p:nvSpPr>
        <p:spPr bwMode="auto">
          <a:xfrm>
            <a:off x="5500688" y="2205038"/>
            <a:ext cx="720725" cy="7143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76" name="Line 76"/>
          <p:cNvSpPr>
            <a:spLocks noChangeShapeType="1"/>
          </p:cNvSpPr>
          <p:nvPr/>
        </p:nvSpPr>
        <p:spPr bwMode="auto">
          <a:xfrm>
            <a:off x="6148388" y="3716338"/>
            <a:ext cx="0" cy="649287"/>
          </a:xfrm>
          <a:prstGeom prst="line">
            <a:avLst/>
          </a:prstGeom>
          <a:noFill/>
          <a:ln w="1270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77" name="Line 77"/>
          <p:cNvSpPr>
            <a:spLocks noChangeShapeType="1"/>
          </p:cNvSpPr>
          <p:nvPr/>
        </p:nvSpPr>
        <p:spPr bwMode="auto">
          <a:xfrm>
            <a:off x="6148388" y="3716338"/>
            <a:ext cx="576262" cy="0"/>
          </a:xfrm>
          <a:prstGeom prst="line">
            <a:avLst/>
          </a:prstGeom>
          <a:noFill/>
          <a:ln w="12700">
            <a:solidFill>
              <a:srgbClr val="33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78" name="Line 78"/>
          <p:cNvSpPr>
            <a:spLocks noChangeShapeType="1"/>
          </p:cNvSpPr>
          <p:nvPr/>
        </p:nvSpPr>
        <p:spPr bwMode="auto">
          <a:xfrm flipV="1">
            <a:off x="6724650" y="2924175"/>
            <a:ext cx="0" cy="792163"/>
          </a:xfrm>
          <a:prstGeom prst="line">
            <a:avLst/>
          </a:prstGeom>
          <a:noFill/>
          <a:ln w="12700">
            <a:solidFill>
              <a:srgbClr val="33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79" name="Line 79"/>
          <p:cNvSpPr>
            <a:spLocks noChangeShapeType="1"/>
          </p:cNvSpPr>
          <p:nvPr/>
        </p:nvSpPr>
        <p:spPr bwMode="auto">
          <a:xfrm flipH="1">
            <a:off x="6292850" y="2924175"/>
            <a:ext cx="431800" cy="0"/>
          </a:xfrm>
          <a:prstGeom prst="line">
            <a:avLst/>
          </a:prstGeom>
          <a:noFill/>
          <a:ln w="12700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80" name="Line 80"/>
          <p:cNvSpPr>
            <a:spLocks noChangeShapeType="1"/>
          </p:cNvSpPr>
          <p:nvPr/>
        </p:nvSpPr>
        <p:spPr bwMode="auto">
          <a:xfrm flipV="1">
            <a:off x="6221413" y="2997200"/>
            <a:ext cx="0" cy="4318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82" name="Line 82"/>
          <p:cNvSpPr>
            <a:spLocks noChangeShapeType="1"/>
          </p:cNvSpPr>
          <p:nvPr/>
        </p:nvSpPr>
        <p:spPr bwMode="auto">
          <a:xfrm>
            <a:off x="6221413" y="2349500"/>
            <a:ext cx="503237" cy="0"/>
          </a:xfrm>
          <a:prstGeom prst="line">
            <a:avLst/>
          </a:prstGeom>
          <a:noFill/>
          <a:ln w="12700">
            <a:solidFill>
              <a:srgbClr val="33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83" name="Line 83"/>
          <p:cNvSpPr>
            <a:spLocks noChangeShapeType="1"/>
          </p:cNvSpPr>
          <p:nvPr/>
        </p:nvSpPr>
        <p:spPr bwMode="auto">
          <a:xfrm>
            <a:off x="6724650" y="2349500"/>
            <a:ext cx="0" cy="503238"/>
          </a:xfrm>
          <a:prstGeom prst="line">
            <a:avLst/>
          </a:prstGeom>
          <a:noFill/>
          <a:ln w="12700">
            <a:solidFill>
              <a:srgbClr val="33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84" name="Line 84"/>
          <p:cNvSpPr>
            <a:spLocks noChangeShapeType="1"/>
          </p:cNvSpPr>
          <p:nvPr/>
        </p:nvSpPr>
        <p:spPr bwMode="auto">
          <a:xfrm flipH="1">
            <a:off x="6292850" y="2852738"/>
            <a:ext cx="431800" cy="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85" name="Line 85"/>
          <p:cNvSpPr>
            <a:spLocks noChangeShapeType="1"/>
          </p:cNvSpPr>
          <p:nvPr/>
        </p:nvSpPr>
        <p:spPr bwMode="auto">
          <a:xfrm>
            <a:off x="6221413" y="2565400"/>
            <a:ext cx="0" cy="287338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86" name="Line 86"/>
          <p:cNvSpPr>
            <a:spLocks noChangeShapeType="1"/>
          </p:cNvSpPr>
          <p:nvPr/>
        </p:nvSpPr>
        <p:spPr bwMode="auto">
          <a:xfrm>
            <a:off x="1397000" y="25654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87" name="Text Box 87"/>
          <p:cNvSpPr txBox="1">
            <a:spLocks noChangeArrowheads="1"/>
          </p:cNvSpPr>
          <p:nvPr/>
        </p:nvSpPr>
        <p:spPr bwMode="auto">
          <a:xfrm>
            <a:off x="1900238" y="2349500"/>
            <a:ext cx="1943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: Tracking Chambers (twist pair cables) to TDC</a:t>
            </a:r>
          </a:p>
        </p:txBody>
      </p:sp>
      <p:sp>
        <p:nvSpPr>
          <p:cNvPr id="25688" name="Line 88"/>
          <p:cNvSpPr>
            <a:spLocks noChangeShapeType="1"/>
          </p:cNvSpPr>
          <p:nvPr/>
        </p:nvSpPr>
        <p:spPr bwMode="auto">
          <a:xfrm>
            <a:off x="1397000" y="2924175"/>
            <a:ext cx="4318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89" name="Text Box 89"/>
          <p:cNvSpPr txBox="1">
            <a:spLocks noChangeArrowheads="1"/>
          </p:cNvSpPr>
          <p:nvPr/>
        </p:nvSpPr>
        <p:spPr bwMode="auto">
          <a:xfrm>
            <a:off x="1828800" y="2781300"/>
            <a:ext cx="237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: Hodos (coax cables) to discriminators</a:t>
            </a:r>
          </a:p>
        </p:txBody>
      </p:sp>
      <p:sp>
        <p:nvSpPr>
          <p:cNvPr id="25690" name="Line 90"/>
          <p:cNvSpPr>
            <a:spLocks noChangeShapeType="1"/>
          </p:cNvSpPr>
          <p:nvPr/>
        </p:nvSpPr>
        <p:spPr bwMode="auto">
          <a:xfrm>
            <a:off x="1397000" y="3357563"/>
            <a:ext cx="431800" cy="0"/>
          </a:xfrm>
          <a:prstGeom prst="line">
            <a:avLst/>
          </a:prstGeom>
          <a:noFill/>
          <a:ln w="12700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91" name="Text Box 91"/>
          <p:cNvSpPr txBox="1">
            <a:spLocks noChangeArrowheads="1"/>
          </p:cNvSpPr>
          <p:nvPr/>
        </p:nvSpPr>
        <p:spPr bwMode="auto">
          <a:xfrm>
            <a:off x="1973263" y="3213100"/>
            <a:ext cx="2087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: Disc. to trigger logic (twist pair)</a:t>
            </a:r>
          </a:p>
        </p:txBody>
      </p:sp>
      <p:sp>
        <p:nvSpPr>
          <p:cNvPr id="25692" name="Line 92"/>
          <p:cNvSpPr>
            <a:spLocks noChangeShapeType="1"/>
          </p:cNvSpPr>
          <p:nvPr/>
        </p:nvSpPr>
        <p:spPr bwMode="auto">
          <a:xfrm flipH="1">
            <a:off x="4708525" y="2852738"/>
            <a:ext cx="1152525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93" name="Line 93"/>
          <p:cNvSpPr>
            <a:spLocks noChangeShapeType="1"/>
          </p:cNvSpPr>
          <p:nvPr/>
        </p:nvSpPr>
        <p:spPr bwMode="auto">
          <a:xfrm>
            <a:off x="1397000" y="4292600"/>
            <a:ext cx="431800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94" name="Text Box 94"/>
          <p:cNvSpPr txBox="1">
            <a:spLocks noChangeArrowheads="1"/>
          </p:cNvSpPr>
          <p:nvPr/>
        </p:nvSpPr>
        <p:spPr bwMode="auto">
          <a:xfrm>
            <a:off x="1828800" y="4149725"/>
            <a:ext cx="23034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 dirty="0">
                <a:solidFill>
                  <a:srgbClr val="000000"/>
                </a:solidFill>
              </a:rPr>
              <a:t>: TDC stop to ROCs (see next page)</a:t>
            </a:r>
          </a:p>
        </p:txBody>
      </p:sp>
      <p:sp>
        <p:nvSpPr>
          <p:cNvPr id="25695" name="Line 95"/>
          <p:cNvSpPr>
            <a:spLocks noChangeShapeType="1"/>
          </p:cNvSpPr>
          <p:nvPr/>
        </p:nvSpPr>
        <p:spPr bwMode="auto">
          <a:xfrm>
            <a:off x="1397000" y="3789363"/>
            <a:ext cx="431800" cy="0"/>
          </a:xfrm>
          <a:prstGeom prst="line">
            <a:avLst/>
          </a:prstGeom>
          <a:noFill/>
          <a:ln w="1270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96" name="Text Box 96"/>
          <p:cNvSpPr txBox="1">
            <a:spLocks noChangeArrowheads="1"/>
          </p:cNvSpPr>
          <p:nvPr/>
        </p:nvSpPr>
        <p:spPr bwMode="auto">
          <a:xfrm>
            <a:off x="1900238" y="3644900"/>
            <a:ext cx="223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 dirty="0">
                <a:solidFill>
                  <a:srgbClr val="000000"/>
                </a:solidFill>
              </a:rPr>
              <a:t>: disc. To TDC (for </a:t>
            </a:r>
            <a:r>
              <a:rPr lang="en-US" altLang="zh-TW" sz="1200" dirty="0" err="1">
                <a:solidFill>
                  <a:srgbClr val="000000"/>
                </a:solidFill>
              </a:rPr>
              <a:t>Hodos</a:t>
            </a:r>
            <a:r>
              <a:rPr lang="en-US" altLang="zh-TW" sz="1200" dirty="0">
                <a:solidFill>
                  <a:srgbClr val="000000"/>
                </a:solidFill>
              </a:rPr>
              <a:t>, twist pair)</a:t>
            </a:r>
          </a:p>
        </p:txBody>
      </p:sp>
      <p:sp>
        <p:nvSpPr>
          <p:cNvPr id="25697" name="Line 97"/>
          <p:cNvSpPr>
            <a:spLocks noChangeShapeType="1"/>
          </p:cNvSpPr>
          <p:nvPr/>
        </p:nvSpPr>
        <p:spPr bwMode="auto">
          <a:xfrm flipH="1">
            <a:off x="6076950" y="3429000"/>
            <a:ext cx="144463" cy="0"/>
          </a:xfrm>
          <a:prstGeom prst="line">
            <a:avLst/>
          </a:prstGeom>
          <a:noFill/>
          <a:ln w="1270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98" name="Line 98"/>
          <p:cNvSpPr>
            <a:spLocks noChangeShapeType="1"/>
          </p:cNvSpPr>
          <p:nvPr/>
        </p:nvSpPr>
        <p:spPr bwMode="auto">
          <a:xfrm flipH="1">
            <a:off x="6076950" y="2565400"/>
            <a:ext cx="144463" cy="0"/>
          </a:xfrm>
          <a:prstGeom prst="line">
            <a:avLst/>
          </a:prstGeom>
          <a:noFill/>
          <a:ln w="1270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99" name="Line 99"/>
          <p:cNvSpPr>
            <a:spLocks noChangeShapeType="1"/>
          </p:cNvSpPr>
          <p:nvPr/>
        </p:nvSpPr>
        <p:spPr bwMode="auto">
          <a:xfrm flipH="1">
            <a:off x="6076950" y="2349500"/>
            <a:ext cx="144463" cy="0"/>
          </a:xfrm>
          <a:prstGeom prst="line">
            <a:avLst/>
          </a:prstGeom>
          <a:noFill/>
          <a:ln w="1270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700" name="Line 100"/>
          <p:cNvSpPr>
            <a:spLocks noChangeShapeType="1"/>
          </p:cNvSpPr>
          <p:nvPr/>
        </p:nvSpPr>
        <p:spPr bwMode="auto">
          <a:xfrm flipH="1" flipV="1">
            <a:off x="6221413" y="3789363"/>
            <a:ext cx="4318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701" name="Line 101"/>
          <p:cNvSpPr>
            <a:spLocks noChangeShapeType="1"/>
          </p:cNvSpPr>
          <p:nvPr/>
        </p:nvSpPr>
        <p:spPr bwMode="auto">
          <a:xfrm flipH="1">
            <a:off x="6221413" y="3284538"/>
            <a:ext cx="576262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702" name="Line 102"/>
          <p:cNvSpPr>
            <a:spLocks noChangeShapeType="1"/>
          </p:cNvSpPr>
          <p:nvPr/>
        </p:nvSpPr>
        <p:spPr bwMode="auto">
          <a:xfrm flipH="1">
            <a:off x="6076950" y="2852738"/>
            <a:ext cx="720725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703" name="Line 103"/>
          <p:cNvSpPr>
            <a:spLocks noChangeShapeType="1"/>
          </p:cNvSpPr>
          <p:nvPr/>
        </p:nvSpPr>
        <p:spPr bwMode="auto">
          <a:xfrm flipH="1">
            <a:off x="6076950" y="2492375"/>
            <a:ext cx="7921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704" name="Line 104"/>
          <p:cNvSpPr>
            <a:spLocks noChangeShapeType="1"/>
          </p:cNvSpPr>
          <p:nvPr/>
        </p:nvSpPr>
        <p:spPr bwMode="auto">
          <a:xfrm flipH="1">
            <a:off x="6148388" y="2060575"/>
            <a:ext cx="7921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705" name="Line 105"/>
          <p:cNvSpPr>
            <a:spLocks noChangeShapeType="1"/>
          </p:cNvSpPr>
          <p:nvPr/>
        </p:nvSpPr>
        <p:spPr bwMode="auto">
          <a:xfrm flipH="1" flipV="1">
            <a:off x="6148388" y="4508500"/>
            <a:ext cx="5762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228600" y="152400"/>
            <a:ext cx="38862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Cabling and Crate Location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81000" y="6019800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See </a:t>
            </a:r>
            <a:r>
              <a:rPr lang="en-US" dirty="0" smtClean="0">
                <a:solidFill>
                  <a:srgbClr val="000000"/>
                </a:solidFill>
                <a:hlinkClick r:id="rId3"/>
              </a:rPr>
              <a:t>http://projects-docdb.fnal.gov:8080/cgi-bin/ShowDocument?docid=941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3" name="Content Placeholder 2"/>
          <p:cNvSpPr txBox="1">
            <a:spLocks/>
          </p:cNvSpPr>
          <p:nvPr/>
        </p:nvSpPr>
        <p:spPr>
          <a:xfrm rot="16200000">
            <a:off x="5848350" y="4743450"/>
            <a:ext cx="495300" cy="304800"/>
          </a:xfrm>
          <a:prstGeom prst="rect">
            <a:avLst/>
          </a:prstGeom>
          <a:gradFill flip="none" rotWithShape="1">
            <a:gsLst>
              <a:gs pos="0">
                <a:srgbClr val="7030A0">
                  <a:alpha val="17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7030A0"/>
            </a:solidFill>
          </a:ln>
        </p:spPr>
        <p:txBody>
          <a:bodyPr/>
          <a:lstStyle/>
          <a:p>
            <a:pPr marL="285750" indent="-285750" algn="ctr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</a:pP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</a:rPr>
              <a:t>Stair</a:t>
            </a:r>
            <a:endParaRPr kumimoji="0" lang="en-US" sz="1200" i="0" u="none" strike="noStrike" kern="0" cap="none" spc="0" normalizeH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layout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0550" y="0"/>
            <a:ext cx="529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629400" y="533400"/>
            <a:ext cx="1143000" cy="121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2400">
              <a:solidFill>
                <a:srgbClr val="000000"/>
              </a:solidFill>
            </a:endParaRPr>
          </a:p>
        </p:txBody>
      </p:sp>
      <p:sp>
        <p:nvSpPr>
          <p:cNvPr id="47108" name="TextBox 10"/>
          <p:cNvSpPr txBox="1">
            <a:spLocks noChangeArrowheads="1"/>
          </p:cNvSpPr>
          <p:nvPr/>
        </p:nvSpPr>
        <p:spPr bwMode="auto">
          <a:xfrm>
            <a:off x="6629400" y="914400"/>
            <a:ext cx="259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solidFill>
                  <a:srgbClr val="000000"/>
                </a:solidFill>
                <a:latin typeface="Times New Roman" pitchFamily="18" charset="0"/>
              </a:rPr>
              <a:t>Counting Room</a:t>
            </a:r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2771775" y="5949950"/>
            <a:ext cx="1873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>
            <a:off x="3203575" y="5013325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3563938" y="5013325"/>
            <a:ext cx="0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3706813" y="5229225"/>
            <a:ext cx="1152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000000"/>
                </a:solidFill>
              </a:rPr>
              <a:t>~24ft</a:t>
            </a: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6011863" y="4365625"/>
            <a:ext cx="287337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4498975" y="4365625"/>
            <a:ext cx="288925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6011863" y="3213100"/>
            <a:ext cx="287337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4498975" y="3213100"/>
            <a:ext cx="287338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6011863" y="3573463"/>
            <a:ext cx="287337" cy="287337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5867400" y="2781300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6011863" y="2205038"/>
            <a:ext cx="287337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4498975" y="2636838"/>
            <a:ext cx="287338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6011863" y="2492375"/>
            <a:ext cx="287337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>
            <a:off x="6154738" y="3213100"/>
            <a:ext cx="144462" cy="2873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23" name="Rectangle 19"/>
          <p:cNvSpPr>
            <a:spLocks noChangeArrowheads="1"/>
          </p:cNvSpPr>
          <p:nvPr/>
        </p:nvSpPr>
        <p:spPr bwMode="auto">
          <a:xfrm>
            <a:off x="6154738" y="2492375"/>
            <a:ext cx="144462" cy="2873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6154738" y="2205038"/>
            <a:ext cx="144462" cy="287337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266950" y="836613"/>
            <a:ext cx="287338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auto">
          <a:xfrm>
            <a:off x="2266950" y="1412875"/>
            <a:ext cx="287338" cy="2873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27" name="Rectangle 23"/>
          <p:cNvSpPr>
            <a:spLocks noChangeArrowheads="1"/>
          </p:cNvSpPr>
          <p:nvPr/>
        </p:nvSpPr>
        <p:spPr bwMode="auto">
          <a:xfrm>
            <a:off x="2266950" y="1989138"/>
            <a:ext cx="287338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28" name="Text Box 24"/>
          <p:cNvSpPr txBox="1">
            <a:spLocks noChangeArrowheads="1"/>
          </p:cNvSpPr>
          <p:nvPr/>
        </p:nvSpPr>
        <p:spPr bwMode="auto">
          <a:xfrm>
            <a:off x="2554288" y="765175"/>
            <a:ext cx="9350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000000"/>
                </a:solidFill>
              </a:rPr>
              <a:t>: TDC</a:t>
            </a:r>
          </a:p>
        </p:txBody>
      </p:sp>
      <p:sp>
        <p:nvSpPr>
          <p:cNvPr id="47129" name="Text Box 25"/>
          <p:cNvSpPr txBox="1">
            <a:spLocks noChangeArrowheads="1"/>
          </p:cNvSpPr>
          <p:nvPr/>
        </p:nvSpPr>
        <p:spPr bwMode="auto">
          <a:xfrm>
            <a:off x="2554288" y="1341438"/>
            <a:ext cx="17287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000000"/>
                </a:solidFill>
              </a:rPr>
              <a:t>: discriminator</a:t>
            </a:r>
          </a:p>
        </p:txBody>
      </p:sp>
      <p:sp>
        <p:nvSpPr>
          <p:cNvPr id="47130" name="Text Box 26"/>
          <p:cNvSpPr txBox="1">
            <a:spLocks noChangeArrowheads="1"/>
          </p:cNvSpPr>
          <p:nvPr/>
        </p:nvSpPr>
        <p:spPr bwMode="auto">
          <a:xfrm>
            <a:off x="2554288" y="1916113"/>
            <a:ext cx="172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000000"/>
                </a:solidFill>
              </a:rPr>
              <a:t>: Trigger Logic</a:t>
            </a:r>
          </a:p>
        </p:txBody>
      </p:sp>
      <p:sp>
        <p:nvSpPr>
          <p:cNvPr id="47131" name="Text Box 27"/>
          <p:cNvSpPr txBox="1">
            <a:spLocks noChangeArrowheads="1"/>
          </p:cNvSpPr>
          <p:nvPr/>
        </p:nvSpPr>
        <p:spPr bwMode="auto">
          <a:xfrm>
            <a:off x="6299200" y="4365625"/>
            <a:ext cx="14398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Mwpc+HD1</a:t>
            </a:r>
          </a:p>
        </p:txBody>
      </p:sp>
      <p:sp>
        <p:nvSpPr>
          <p:cNvPr id="47132" name="Text Box 28"/>
          <p:cNvSpPr txBox="1">
            <a:spLocks noChangeArrowheads="1"/>
          </p:cNvSpPr>
          <p:nvPr/>
        </p:nvSpPr>
        <p:spPr bwMode="auto">
          <a:xfrm>
            <a:off x="3851275" y="4365625"/>
            <a:ext cx="863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MWPC</a:t>
            </a:r>
          </a:p>
        </p:txBody>
      </p:sp>
      <p:sp>
        <p:nvSpPr>
          <p:cNvPr id="47133" name="Text Box 29"/>
          <p:cNvSpPr txBox="1">
            <a:spLocks noChangeArrowheads="1"/>
          </p:cNvSpPr>
          <p:nvPr/>
        </p:nvSpPr>
        <p:spPr bwMode="auto">
          <a:xfrm>
            <a:off x="6299200" y="3573463"/>
            <a:ext cx="2016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St. 1 Discriminators</a:t>
            </a:r>
          </a:p>
        </p:txBody>
      </p:sp>
      <p:sp>
        <p:nvSpPr>
          <p:cNvPr id="47134" name="Text Box 30"/>
          <p:cNvSpPr txBox="1">
            <a:spLocks noChangeArrowheads="1"/>
          </p:cNvSpPr>
          <p:nvPr/>
        </p:nvSpPr>
        <p:spPr bwMode="auto">
          <a:xfrm>
            <a:off x="6299200" y="3213100"/>
            <a:ext cx="15843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DC2 + HD2</a:t>
            </a:r>
          </a:p>
        </p:txBody>
      </p:sp>
      <p:sp>
        <p:nvSpPr>
          <p:cNvPr id="47135" name="Text Box 31"/>
          <p:cNvSpPr txBox="1">
            <a:spLocks noChangeArrowheads="1"/>
          </p:cNvSpPr>
          <p:nvPr/>
        </p:nvSpPr>
        <p:spPr bwMode="auto">
          <a:xfrm>
            <a:off x="6299200" y="2492375"/>
            <a:ext cx="15843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DC3 + HD3</a:t>
            </a:r>
          </a:p>
        </p:txBody>
      </p:sp>
      <p:sp>
        <p:nvSpPr>
          <p:cNvPr id="47136" name="Text Box 32"/>
          <p:cNvSpPr txBox="1">
            <a:spLocks noChangeArrowheads="1"/>
          </p:cNvSpPr>
          <p:nvPr/>
        </p:nvSpPr>
        <p:spPr bwMode="auto">
          <a:xfrm>
            <a:off x="6299200" y="2205038"/>
            <a:ext cx="1584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PT4 + HD4</a:t>
            </a:r>
          </a:p>
        </p:txBody>
      </p:sp>
      <p:sp>
        <p:nvSpPr>
          <p:cNvPr id="47137" name="Text Box 33"/>
          <p:cNvSpPr txBox="1">
            <a:spLocks noChangeArrowheads="1"/>
          </p:cNvSpPr>
          <p:nvPr/>
        </p:nvSpPr>
        <p:spPr bwMode="auto">
          <a:xfrm>
            <a:off x="3995738" y="3213100"/>
            <a:ext cx="647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DC2</a:t>
            </a:r>
          </a:p>
        </p:txBody>
      </p:sp>
      <p:sp>
        <p:nvSpPr>
          <p:cNvPr id="47138" name="Text Box 34"/>
          <p:cNvSpPr txBox="1">
            <a:spLocks noChangeArrowheads="1"/>
          </p:cNvSpPr>
          <p:nvPr/>
        </p:nvSpPr>
        <p:spPr bwMode="auto">
          <a:xfrm>
            <a:off x="3995738" y="2636838"/>
            <a:ext cx="647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DC3</a:t>
            </a:r>
          </a:p>
        </p:txBody>
      </p:sp>
      <p:sp>
        <p:nvSpPr>
          <p:cNvPr id="47139" name="Text Box 35"/>
          <p:cNvSpPr txBox="1">
            <a:spLocks noChangeArrowheads="1"/>
          </p:cNvSpPr>
          <p:nvPr/>
        </p:nvSpPr>
        <p:spPr bwMode="auto">
          <a:xfrm>
            <a:off x="6299200" y="2781300"/>
            <a:ext cx="2089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Trigger Logic (V1495s + TS)</a:t>
            </a:r>
          </a:p>
        </p:txBody>
      </p:sp>
      <p:sp>
        <p:nvSpPr>
          <p:cNvPr id="47165" name="Line 61"/>
          <p:cNvSpPr>
            <a:spLocks noChangeShapeType="1"/>
          </p:cNvSpPr>
          <p:nvPr/>
        </p:nvSpPr>
        <p:spPr bwMode="auto">
          <a:xfrm flipH="1">
            <a:off x="4714875" y="2852738"/>
            <a:ext cx="1152525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67" name="Line 63"/>
          <p:cNvSpPr>
            <a:spLocks noChangeShapeType="1"/>
          </p:cNvSpPr>
          <p:nvPr/>
        </p:nvSpPr>
        <p:spPr bwMode="auto">
          <a:xfrm>
            <a:off x="4930775" y="2852738"/>
            <a:ext cx="0" cy="1655762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68" name="Line 64"/>
          <p:cNvSpPr>
            <a:spLocks noChangeShapeType="1"/>
          </p:cNvSpPr>
          <p:nvPr/>
        </p:nvSpPr>
        <p:spPr bwMode="auto">
          <a:xfrm flipH="1">
            <a:off x="4714875" y="3357563"/>
            <a:ext cx="215900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69" name="Line 65"/>
          <p:cNvSpPr>
            <a:spLocks noChangeShapeType="1"/>
          </p:cNvSpPr>
          <p:nvPr/>
        </p:nvSpPr>
        <p:spPr bwMode="auto">
          <a:xfrm flipH="1">
            <a:off x="4714875" y="4508500"/>
            <a:ext cx="215900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70" name="Line 66"/>
          <p:cNvSpPr>
            <a:spLocks noChangeShapeType="1"/>
          </p:cNvSpPr>
          <p:nvPr/>
        </p:nvSpPr>
        <p:spPr bwMode="auto">
          <a:xfrm flipV="1">
            <a:off x="5722938" y="2349500"/>
            <a:ext cx="0" cy="503238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71" name="Line 67"/>
          <p:cNvSpPr>
            <a:spLocks noChangeShapeType="1"/>
          </p:cNvSpPr>
          <p:nvPr/>
        </p:nvSpPr>
        <p:spPr bwMode="auto">
          <a:xfrm>
            <a:off x="5722938" y="2349500"/>
            <a:ext cx="360362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72" name="Line 68"/>
          <p:cNvSpPr>
            <a:spLocks noChangeShapeType="1"/>
          </p:cNvSpPr>
          <p:nvPr/>
        </p:nvSpPr>
        <p:spPr bwMode="auto">
          <a:xfrm>
            <a:off x="5722938" y="2636838"/>
            <a:ext cx="360362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74" name="Line 70"/>
          <p:cNvSpPr>
            <a:spLocks noChangeShapeType="1"/>
          </p:cNvSpPr>
          <p:nvPr/>
        </p:nvSpPr>
        <p:spPr bwMode="auto">
          <a:xfrm>
            <a:off x="5722938" y="2852738"/>
            <a:ext cx="0" cy="1655762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75" name="Line 71"/>
          <p:cNvSpPr>
            <a:spLocks noChangeShapeType="1"/>
          </p:cNvSpPr>
          <p:nvPr/>
        </p:nvSpPr>
        <p:spPr bwMode="auto">
          <a:xfrm>
            <a:off x="5722938" y="3357563"/>
            <a:ext cx="360362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76" name="Line 72"/>
          <p:cNvSpPr>
            <a:spLocks noChangeShapeType="1"/>
          </p:cNvSpPr>
          <p:nvPr/>
        </p:nvSpPr>
        <p:spPr bwMode="auto">
          <a:xfrm>
            <a:off x="5722938" y="4508500"/>
            <a:ext cx="360362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77" name="Line 73"/>
          <p:cNvSpPr>
            <a:spLocks noChangeShapeType="1"/>
          </p:cNvSpPr>
          <p:nvPr/>
        </p:nvSpPr>
        <p:spPr bwMode="auto">
          <a:xfrm>
            <a:off x="2122488" y="2565400"/>
            <a:ext cx="360362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78" name="Text Box 74"/>
          <p:cNvSpPr txBox="1">
            <a:spLocks noChangeArrowheads="1"/>
          </p:cNvSpPr>
          <p:nvPr/>
        </p:nvSpPr>
        <p:spPr bwMode="auto">
          <a:xfrm>
            <a:off x="2554288" y="2349500"/>
            <a:ext cx="151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000000"/>
                </a:solidFill>
              </a:rPr>
              <a:t>: TDC stop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228600" y="152400"/>
            <a:ext cx="38862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Cabling and Crate Location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81000" y="6019800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See </a:t>
            </a:r>
            <a:r>
              <a:rPr lang="en-US" dirty="0" smtClean="0">
                <a:solidFill>
                  <a:srgbClr val="000000"/>
                </a:solidFill>
                <a:hlinkClick r:id="rId3"/>
              </a:rPr>
              <a:t>http://projects-docdb.fnal.gov:8080/cgi-bin/ShowDocument?docid=941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0" name="Content Placeholder 2"/>
          <p:cNvSpPr txBox="1">
            <a:spLocks/>
          </p:cNvSpPr>
          <p:nvPr/>
        </p:nvSpPr>
        <p:spPr>
          <a:xfrm>
            <a:off x="152400" y="2743200"/>
            <a:ext cx="3657600" cy="3154363"/>
          </a:xfrm>
          <a:prstGeom prst="rect">
            <a:avLst/>
          </a:prstGeom>
        </p:spPr>
        <p:txBody>
          <a:bodyPr/>
          <a:lstStyle/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Updated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based on discussion of last collaboration meeting.</a:t>
            </a:r>
            <a:endParaRPr lang="en-US" sz="1600" kern="0" baseline="0" dirty="0" smtClean="0">
              <a:solidFill>
                <a:srgbClr val="000000"/>
              </a:solidFill>
            </a:endParaRP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Should St. 3 and 4 roll out without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uncabling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?</a:t>
            </a:r>
            <a:r>
              <a:rPr lang="en-US" sz="1600" kern="0" dirty="0" smtClean="0">
                <a:solidFill>
                  <a:srgbClr val="000000"/>
                </a:solidFill>
              </a:rPr>
              <a:t>  This implies some sort of flexible cable tray.</a:t>
            </a: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lang="en-US" sz="1600" kern="0" noProof="0" dirty="0" smtClean="0">
                <a:solidFill>
                  <a:srgbClr val="000000"/>
                </a:solidFill>
              </a:rPr>
              <a:t>Some cables may be recovered from KTeV and elsewhere, but </a:t>
            </a:r>
            <a:r>
              <a:rPr lang="en-US" sz="1600" b="1" kern="0" noProof="0" dirty="0" smtClean="0">
                <a:solidFill>
                  <a:srgbClr val="7030A0"/>
                </a:solidFill>
              </a:rPr>
              <a:t>E-906 does not have a specific cable budget</a:t>
            </a:r>
            <a:r>
              <a:rPr lang="en-US" sz="1600" kern="0" noProof="0" dirty="0" smtClean="0">
                <a:solidFill>
                  <a:srgbClr val="000000"/>
                </a:solidFill>
              </a:rPr>
              <a:t>.  These are considered part of the spectrometer elements.</a:t>
            </a: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kumimoji="0" lang="en-US" sz="1600" b="0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Everyone will need to help with cabling if requested.</a:t>
            </a: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192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Future Plan</a:t>
            </a:r>
            <a:br>
              <a:rPr lang="en-US" dirty="0" smtClean="0"/>
            </a:br>
            <a:r>
              <a:rPr lang="en-US" sz="2000" dirty="0" smtClean="0"/>
              <a:t>from Ming’s 5/27/10 Collaboration Meeting talk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1267"/>
            <a:ext cx="8229600" cy="510508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Recover “bad” modules: </a:t>
            </a:r>
          </a:p>
          <a:p>
            <a:pPr lvl="1"/>
            <a:r>
              <a:rPr lang="en-US" dirty="0" smtClean="0"/>
              <a:t> Test 7 wrong shaped modules with Ar/CO2 at next visit, try to use 4 of them if possible.</a:t>
            </a:r>
          </a:p>
          <a:p>
            <a:pPr lvl="1"/>
            <a:r>
              <a:rPr lang="en-US" dirty="0" smtClean="0"/>
              <a:t> Test 4 modules that were tested good but failed at last checkup - likely due to bad gas. </a:t>
            </a:r>
          </a:p>
          <a:p>
            <a:r>
              <a:rPr lang="en-US" dirty="0" smtClean="0"/>
              <a:t>Would like to run “good fast gas” for all modules, scan for HV plateau for all tubes, identify 34+ good modules for the final assembly </a:t>
            </a:r>
          </a:p>
          <a:p>
            <a:pPr lvl="1"/>
            <a:r>
              <a:rPr lang="en-US" dirty="0" smtClean="0"/>
              <a:t>MIPP or D0 </a:t>
            </a:r>
            <a:r>
              <a:rPr lang="en-US" dirty="0" err="1" smtClean="0"/>
              <a:t>muon</a:t>
            </a:r>
            <a:r>
              <a:rPr lang="en-US" dirty="0" smtClean="0"/>
              <a:t> gas (or something similar)</a:t>
            </a:r>
          </a:p>
          <a:p>
            <a:r>
              <a:rPr lang="en-US" dirty="0" smtClean="0"/>
              <a:t>Assembly and installation:</a:t>
            </a:r>
          </a:p>
          <a:p>
            <a:pPr lvl="1"/>
            <a:r>
              <a:rPr lang="en-US" dirty="0" smtClean="0"/>
              <a:t>Get </a:t>
            </a:r>
            <a:r>
              <a:rPr lang="en-US" dirty="0" err="1" smtClean="0"/>
              <a:t>Fermilab</a:t>
            </a:r>
            <a:r>
              <a:rPr lang="en-US" dirty="0" smtClean="0"/>
              <a:t> structural engineers’ approval ASAP, order the materials from 80-20 in June.</a:t>
            </a:r>
          </a:p>
          <a:p>
            <a:pPr lvl="1"/>
            <a:r>
              <a:rPr lang="en-US" dirty="0" smtClean="0"/>
              <a:t>Assembly and installation in late June/July</a:t>
            </a:r>
          </a:p>
          <a:p>
            <a:r>
              <a:rPr lang="en-US" dirty="0" smtClean="0"/>
              <a:t>Electrical ground and noise</a:t>
            </a:r>
          </a:p>
          <a:p>
            <a:pPr lvl="1"/>
            <a:r>
              <a:rPr lang="en-US" dirty="0" smtClean="0"/>
              <a:t>Need to run the full DAQ and some sort of online/offline analysis code  </a:t>
            </a:r>
          </a:p>
          <a:p>
            <a:pPr lvl="1"/>
            <a:r>
              <a:rPr lang="en-US" dirty="0" smtClean="0"/>
              <a:t>Need ECL to ECL TDC, 34x16=544 channels </a:t>
            </a:r>
          </a:p>
          <a:p>
            <a:r>
              <a:rPr lang="en-US" dirty="0" smtClean="0"/>
              <a:t>Would like to get the detector in for the test beam and check the background rates this summer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3962400" y="304800"/>
          <a:ext cx="5181600" cy="3886200"/>
        </p:xfrm>
        <a:graphic>
          <a:graphicData uri="http://schemas.openxmlformats.org/presentationml/2006/ole">
            <p:oleObj spid="_x0000_s52226" name="Acrobat Document" r:id="rId3" imgW="5194300" imgH="3898900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 Black" pitchFamily="34" charset="0"/>
              </a:rPr>
              <a:t> Magnet Installation</a:t>
            </a:r>
            <a:endParaRPr lang="en-US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4" name="Picture 3" descr="C:\Documents and Settings\Kaz\Desktop\E906\pics\4-23-2010\DSC00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600"/>
            <a:ext cx="4267200" cy="32004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304800" y="4038600"/>
            <a:ext cx="792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 Narrow" pitchFamily="34" charset="0"/>
              </a:rPr>
              <a:t> Focusing magnet (FMAG) installed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 Narrow" pitchFamily="34" charset="0"/>
              </a:rPr>
              <a:t> </a:t>
            </a:r>
            <a:r>
              <a:rPr lang="en-US" sz="2800" dirty="0" err="1" smtClean="0">
                <a:latin typeface="Arial Narrow" pitchFamily="34" charset="0"/>
              </a:rPr>
              <a:t>kTeV</a:t>
            </a:r>
            <a:r>
              <a:rPr lang="en-US" sz="2800" dirty="0" smtClean="0">
                <a:latin typeface="Arial Narrow" pitchFamily="34" charset="0"/>
              </a:rPr>
              <a:t> magnet (KMAG) installed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 Narrow" pitchFamily="34" charset="0"/>
              </a:rPr>
              <a:t> </a:t>
            </a:r>
            <a:r>
              <a:rPr lang="en-US" sz="2800" dirty="0" err="1" smtClean="0">
                <a:latin typeface="Arial Narrow" pitchFamily="34" charset="0"/>
              </a:rPr>
              <a:t>Hadron</a:t>
            </a:r>
            <a:r>
              <a:rPr lang="en-US" sz="2800" dirty="0" smtClean="0">
                <a:latin typeface="Arial Narrow" pitchFamily="34" charset="0"/>
              </a:rPr>
              <a:t> absorber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 Narrow" pitchFamily="34" charset="0"/>
              </a:rPr>
              <a:t> Beam dump (watch </a:t>
            </a:r>
            <a:r>
              <a:rPr lang="en-US" sz="2800" dirty="0" err="1" smtClean="0">
                <a:latin typeface="Arial Narrow" pitchFamily="34" charset="0"/>
              </a:rPr>
              <a:t>muons</a:t>
            </a:r>
            <a:r>
              <a:rPr lang="en-US" sz="2800" dirty="0" smtClean="0">
                <a:latin typeface="Arial Narrow" pitchFamily="34" charset="0"/>
              </a:rPr>
              <a:t> from J/</a:t>
            </a:r>
            <a:r>
              <a:rPr lang="en-US" sz="2800" dirty="0" smtClean="0">
                <a:latin typeface="Arial Narrow" pitchFamily="34" charset="0"/>
                <a:sym typeface="Symbol"/>
              </a:rPr>
              <a:t></a:t>
            </a:r>
            <a:r>
              <a:rPr lang="en-US" sz="2800" dirty="0" smtClean="0">
                <a:latin typeface="Arial Narrow" pitchFamily="34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endParaRPr lang="en-US" sz="2800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in June 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Replaced and fixed a few front-end panels</a:t>
            </a:r>
          </a:p>
          <a:p>
            <a:r>
              <a:rPr lang="en-US" dirty="0" smtClean="0"/>
              <a:t>Running Ar/Co2 (90/10) for all modules</a:t>
            </a:r>
          </a:p>
          <a:p>
            <a:r>
              <a:rPr lang="en-US" dirty="0" smtClean="0"/>
              <a:t>Readout 16 channels via DAQ + </a:t>
            </a:r>
            <a:r>
              <a:rPr lang="en-US" dirty="0" err="1" smtClean="0"/>
              <a:t>Scalor</a:t>
            </a:r>
            <a:r>
              <a:rPr lang="en-US" dirty="0" smtClean="0"/>
              <a:t> +</a:t>
            </a:r>
            <a:r>
              <a:rPr lang="en-US" dirty="0" err="1" smtClean="0"/>
              <a:t>Emacs</a:t>
            </a:r>
            <a:endParaRPr lang="en-US" dirty="0" smtClean="0"/>
          </a:p>
          <a:p>
            <a:r>
              <a:rPr lang="en-US" dirty="0" smtClean="0"/>
              <a:t>All 16 channel signals are used to generate 10us pulse per hit</a:t>
            </a:r>
          </a:p>
          <a:p>
            <a:r>
              <a:rPr lang="en-US" dirty="0" smtClean="0"/>
              <a:t>Installation plan, cable layout and access plan</a:t>
            </a:r>
          </a:p>
          <a:p>
            <a:pPr lvl="1"/>
            <a:r>
              <a:rPr lang="en-US" dirty="0" smtClean="0"/>
              <a:t>Patch panel on the end to provide easy access to LV, HV and ECL cables</a:t>
            </a:r>
          </a:p>
          <a:p>
            <a:pPr lvl="1"/>
            <a:r>
              <a:rPr lang="en-US" dirty="0" smtClean="0"/>
              <a:t>Roll out detectors to the side for service</a:t>
            </a:r>
          </a:p>
          <a:p>
            <a:pPr lvl="1"/>
            <a:r>
              <a:rPr lang="en-US" dirty="0" smtClean="0"/>
              <a:t>Disconnect cables for service</a:t>
            </a:r>
          </a:p>
          <a:p>
            <a:pPr lvl="1"/>
            <a:r>
              <a:rPr lang="en-US" dirty="0" smtClean="0"/>
              <a:t>ECL cable length &lt;= 30’</a:t>
            </a:r>
          </a:p>
          <a:p>
            <a:pPr lvl="1"/>
            <a:r>
              <a:rPr lang="en-US" dirty="0" smtClean="0"/>
              <a:t>LV  control per channel, total 34</a:t>
            </a:r>
          </a:p>
          <a:p>
            <a:pPr lvl="1"/>
            <a:r>
              <a:rPr lang="en-US" dirty="0" smtClean="0"/>
              <a:t>HV per channel, total 34</a:t>
            </a:r>
          </a:p>
          <a:p>
            <a:pPr lvl="1"/>
            <a:r>
              <a:rPr lang="en-US" dirty="0" smtClean="0"/>
              <a:t>ECL cables:</a:t>
            </a:r>
          </a:p>
          <a:p>
            <a:pPr lvl="2"/>
            <a:r>
              <a:rPr lang="en-US" dirty="0" smtClean="0"/>
              <a:t>Chamber to patch panel</a:t>
            </a:r>
          </a:p>
          <a:p>
            <a:pPr lvl="2"/>
            <a:r>
              <a:rPr lang="en-US" dirty="0" smtClean="0"/>
              <a:t>Patch panel to rack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53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16 channel </a:t>
            </a:r>
            <a:r>
              <a:rPr lang="en-US" dirty="0" err="1" smtClean="0"/>
              <a:t>scalor</a:t>
            </a:r>
            <a:r>
              <a:rPr lang="en-US" dirty="0" smtClean="0"/>
              <a:t> readout </a:t>
            </a:r>
            <a:br>
              <a:rPr lang="en-US" dirty="0" smtClean="0"/>
            </a:br>
            <a:r>
              <a:rPr lang="en-US" dirty="0" smtClean="0"/>
              <a:t>-  10uS pulse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621" y="1044465"/>
            <a:ext cx="7751379" cy="581353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3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16 channel </a:t>
            </a:r>
            <a:r>
              <a:rPr lang="en-US" dirty="0" err="1" smtClean="0"/>
              <a:t>Emacs</a:t>
            </a:r>
            <a:r>
              <a:rPr lang="en-US" dirty="0" smtClean="0"/>
              <a:t> Readout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724" y="832945"/>
            <a:ext cx="8033407" cy="602505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716705" y="1248966"/>
            <a:ext cx="1341438" cy="373261"/>
            <a:chOff x="762000" y="1219200"/>
            <a:chExt cx="12344400" cy="2743200"/>
          </a:xfrm>
        </p:grpSpPr>
        <p:sp>
          <p:nvSpPr>
            <p:cNvPr id="22" name="Oval 21"/>
            <p:cNvSpPr/>
            <p:nvPr/>
          </p:nvSpPr>
          <p:spPr>
            <a:xfrm>
              <a:off x="144779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896502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345202" y="1219200"/>
              <a:ext cx="1521747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78984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23854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8687250" y="1219200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10135953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58059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762000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210700" y="2514235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659404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104047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552748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8001451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9450151" y="2514235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0894795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3167062" y="1238846"/>
            <a:ext cx="1341879" cy="372666"/>
            <a:chOff x="762000" y="1219200"/>
            <a:chExt cx="12344400" cy="2743200"/>
          </a:xfrm>
        </p:grpSpPr>
        <p:sp>
          <p:nvSpPr>
            <p:cNvPr id="39" name="Oval 38"/>
            <p:cNvSpPr/>
            <p:nvPr/>
          </p:nvSpPr>
          <p:spPr>
            <a:xfrm>
              <a:off x="1447576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95800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4344027" y="1219200"/>
              <a:ext cx="1525302" cy="1446096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5792251" y="1219200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240478" y="1219200"/>
              <a:ext cx="15212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8688702" y="1219200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0132871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11581098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762000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2210227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658451" y="2516304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106678" y="2516304"/>
              <a:ext cx="15212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554902" y="2516304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7999071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9447298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0895522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56667" y="1238579"/>
            <a:ext cx="1341753" cy="373226"/>
            <a:chOff x="762000" y="1219200"/>
            <a:chExt cx="12344400" cy="2743200"/>
          </a:xfrm>
          <a:solidFill>
            <a:srgbClr val="008000"/>
          </a:solidFill>
        </p:grpSpPr>
        <p:sp>
          <p:nvSpPr>
            <p:cNvPr id="93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4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5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6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7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8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9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0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1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2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3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4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5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6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7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8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161705" y="1238846"/>
            <a:ext cx="1341438" cy="372666"/>
            <a:chOff x="762000" y="1219200"/>
            <a:chExt cx="12344400" cy="2743200"/>
          </a:xfrm>
          <a:solidFill>
            <a:srgbClr val="008000"/>
          </a:solidFill>
        </p:grpSpPr>
        <p:sp>
          <p:nvSpPr>
            <p:cNvPr id="77" name="Oval 76"/>
            <p:cNvSpPr/>
            <p:nvPr/>
          </p:nvSpPr>
          <p:spPr>
            <a:xfrm>
              <a:off x="1447799" y="1219200"/>
              <a:ext cx="1525804" cy="1446096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896502" y="1219200"/>
              <a:ext cx="1521744" cy="1446096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4345202" y="1219200"/>
              <a:ext cx="1521747" cy="1446096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5789846" y="1219200"/>
              <a:ext cx="1525804" cy="1446096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7238549" y="1219200"/>
              <a:ext cx="1525804" cy="1446096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8687250" y="1219200"/>
              <a:ext cx="1521747" cy="1446096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10135953" y="1219200"/>
              <a:ext cx="1521744" cy="1446096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11580596" y="1219200"/>
              <a:ext cx="1525804" cy="1446096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762000" y="2516304"/>
              <a:ext cx="1525804" cy="1446096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2210700" y="2516304"/>
              <a:ext cx="1521747" cy="1446096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3659404" y="2516304"/>
              <a:ext cx="1521744" cy="1446096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5104047" y="2516304"/>
              <a:ext cx="1525804" cy="1446096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6552748" y="2516304"/>
              <a:ext cx="1525804" cy="1446096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8001451" y="2516304"/>
              <a:ext cx="1521744" cy="1446096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9450151" y="2516304"/>
              <a:ext cx="1521747" cy="1446096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10894795" y="2516304"/>
              <a:ext cx="1525804" cy="1446096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4464" name="Group 37"/>
          <p:cNvGrpSpPr/>
          <p:nvPr/>
        </p:nvGrpSpPr>
        <p:grpSpPr>
          <a:xfrm>
            <a:off x="7612147" y="1228211"/>
            <a:ext cx="1341753" cy="373226"/>
            <a:chOff x="762000" y="1219200"/>
            <a:chExt cx="12344400" cy="2743200"/>
          </a:xfrm>
          <a:solidFill>
            <a:srgbClr val="008000"/>
          </a:solidFill>
        </p:grpSpPr>
        <p:sp>
          <p:nvSpPr>
            <p:cNvPr id="61" name="Oval 60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</p:grpSp>
      <p:grpSp>
        <p:nvGrpSpPr>
          <p:cNvPr id="14465" name="Group 19"/>
          <p:cNvGrpSpPr>
            <a:grpSpLocks/>
          </p:cNvGrpSpPr>
          <p:nvPr/>
        </p:nvGrpSpPr>
        <p:grpSpPr bwMode="auto">
          <a:xfrm>
            <a:off x="211667" y="1996678"/>
            <a:ext cx="1341879" cy="373261"/>
            <a:chOff x="762000" y="1219200"/>
            <a:chExt cx="12344400" cy="2743200"/>
          </a:xfrm>
        </p:grpSpPr>
        <p:sp>
          <p:nvSpPr>
            <p:cNvPr id="199" name="Oval 3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0" name="Oval 4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1" name="Oval 5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2" name="Oval 6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3" name="Oval 7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" name="Oval 8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" name="Oval 9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" name="Oval 1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7" name="Oval 1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8" name="Oval 12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9" name="Oval 13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0" name="Oval 14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1" name="Oval 15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2" name="Oval 16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3" name="Oval 17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4" name="Oval 18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466" name="Group 20"/>
          <p:cNvGrpSpPr>
            <a:grpSpLocks/>
          </p:cNvGrpSpPr>
          <p:nvPr/>
        </p:nvGrpSpPr>
        <p:grpSpPr bwMode="auto">
          <a:xfrm>
            <a:off x="1716705" y="1996678"/>
            <a:ext cx="1341438" cy="373261"/>
            <a:chOff x="762000" y="1219200"/>
            <a:chExt cx="12344400" cy="2743200"/>
          </a:xfrm>
        </p:grpSpPr>
        <p:sp>
          <p:nvSpPr>
            <p:cNvPr id="183" name="Oval 182"/>
            <p:cNvSpPr/>
            <p:nvPr/>
          </p:nvSpPr>
          <p:spPr>
            <a:xfrm>
              <a:off x="144779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4" name="Oval 183"/>
            <p:cNvSpPr/>
            <p:nvPr/>
          </p:nvSpPr>
          <p:spPr>
            <a:xfrm>
              <a:off x="2896502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5" name="Oval 184"/>
            <p:cNvSpPr/>
            <p:nvPr/>
          </p:nvSpPr>
          <p:spPr>
            <a:xfrm>
              <a:off x="4345202" y="1219200"/>
              <a:ext cx="1521747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6" name="Oval 185"/>
            <p:cNvSpPr/>
            <p:nvPr/>
          </p:nvSpPr>
          <p:spPr>
            <a:xfrm>
              <a:off x="578984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7" name="Oval 186"/>
            <p:cNvSpPr/>
            <p:nvPr/>
          </p:nvSpPr>
          <p:spPr>
            <a:xfrm>
              <a:off x="723854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8" name="Oval 187"/>
            <p:cNvSpPr/>
            <p:nvPr/>
          </p:nvSpPr>
          <p:spPr>
            <a:xfrm>
              <a:off x="8687250" y="1219200"/>
              <a:ext cx="1521747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9" name="Oval 188"/>
            <p:cNvSpPr/>
            <p:nvPr/>
          </p:nvSpPr>
          <p:spPr>
            <a:xfrm>
              <a:off x="10135953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0" name="Oval 189"/>
            <p:cNvSpPr/>
            <p:nvPr/>
          </p:nvSpPr>
          <p:spPr>
            <a:xfrm>
              <a:off x="1158059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1" name="Oval 190"/>
            <p:cNvSpPr/>
            <p:nvPr/>
          </p:nvSpPr>
          <p:spPr>
            <a:xfrm>
              <a:off x="762000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2" name="Oval 191"/>
            <p:cNvSpPr/>
            <p:nvPr/>
          </p:nvSpPr>
          <p:spPr>
            <a:xfrm>
              <a:off x="2210700" y="2514235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3" name="Oval 192"/>
            <p:cNvSpPr/>
            <p:nvPr/>
          </p:nvSpPr>
          <p:spPr>
            <a:xfrm>
              <a:off x="3659404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4" name="Oval 193"/>
            <p:cNvSpPr/>
            <p:nvPr/>
          </p:nvSpPr>
          <p:spPr>
            <a:xfrm>
              <a:off x="5104047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5" name="Oval 194"/>
            <p:cNvSpPr/>
            <p:nvPr/>
          </p:nvSpPr>
          <p:spPr>
            <a:xfrm>
              <a:off x="6552748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6" name="Oval 195"/>
            <p:cNvSpPr/>
            <p:nvPr/>
          </p:nvSpPr>
          <p:spPr>
            <a:xfrm>
              <a:off x="8001451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7" name="Oval 196"/>
            <p:cNvSpPr/>
            <p:nvPr/>
          </p:nvSpPr>
          <p:spPr>
            <a:xfrm>
              <a:off x="9450151" y="2514235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8" name="Oval 197"/>
            <p:cNvSpPr/>
            <p:nvPr/>
          </p:nvSpPr>
          <p:spPr>
            <a:xfrm>
              <a:off x="10894795" y="2514235"/>
              <a:ext cx="1525804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467" name="Group 37"/>
          <p:cNvGrpSpPr>
            <a:grpSpLocks/>
          </p:cNvGrpSpPr>
          <p:nvPr/>
        </p:nvGrpSpPr>
        <p:grpSpPr bwMode="auto">
          <a:xfrm>
            <a:off x="3167062" y="1986558"/>
            <a:ext cx="1341879" cy="373261"/>
            <a:chOff x="762000" y="1219200"/>
            <a:chExt cx="12344400" cy="2743200"/>
          </a:xfrm>
        </p:grpSpPr>
        <p:sp>
          <p:nvSpPr>
            <p:cNvPr id="167" name="Oval 166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1" name="Oval 170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6" name="Oval 175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2" name="Oval 181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468" name="Group 19"/>
          <p:cNvGrpSpPr/>
          <p:nvPr/>
        </p:nvGrpSpPr>
        <p:grpSpPr>
          <a:xfrm>
            <a:off x="4656666" y="1986343"/>
            <a:ext cx="1341753" cy="373226"/>
            <a:chOff x="762000" y="1219200"/>
            <a:chExt cx="12344400" cy="2743200"/>
          </a:xfrm>
          <a:solidFill>
            <a:srgbClr val="008000"/>
          </a:solidFill>
        </p:grpSpPr>
        <p:sp>
          <p:nvSpPr>
            <p:cNvPr id="148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49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0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1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2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3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4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5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6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7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8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9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60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61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62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63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4469" name="Group 20"/>
          <p:cNvGrpSpPr>
            <a:grpSpLocks/>
          </p:cNvGrpSpPr>
          <p:nvPr/>
        </p:nvGrpSpPr>
        <p:grpSpPr bwMode="auto">
          <a:xfrm>
            <a:off x="6161705" y="1986558"/>
            <a:ext cx="1341438" cy="383381"/>
            <a:chOff x="762000" y="1219200"/>
            <a:chExt cx="12344400" cy="2819399"/>
          </a:xfrm>
        </p:grpSpPr>
        <p:sp>
          <p:nvSpPr>
            <p:cNvPr id="132" name="Oval 131"/>
            <p:cNvSpPr/>
            <p:nvPr/>
          </p:nvSpPr>
          <p:spPr>
            <a:xfrm>
              <a:off x="1447799" y="1219200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2896502" y="1219200"/>
              <a:ext cx="152174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4345202" y="1219200"/>
              <a:ext cx="1521747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5789846" y="1219200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7238549" y="1219200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8687250" y="1219200"/>
              <a:ext cx="1521747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10135953" y="1219200"/>
              <a:ext cx="1521744" cy="1449100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11580596" y="1219200"/>
              <a:ext cx="1525804" cy="1449100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762000" y="2515073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2210700" y="2515073"/>
              <a:ext cx="1521747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3659404" y="2515073"/>
              <a:ext cx="152174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5104047" y="2515073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6552748" y="2515073"/>
              <a:ext cx="1525804" cy="1449100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8001451" y="2515073"/>
              <a:ext cx="152174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9450151" y="2515073"/>
              <a:ext cx="1521747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10894795" y="2589497"/>
              <a:ext cx="1525804" cy="1449102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470" name="Group 37"/>
          <p:cNvGrpSpPr>
            <a:grpSpLocks/>
          </p:cNvGrpSpPr>
          <p:nvPr/>
        </p:nvGrpSpPr>
        <p:grpSpPr bwMode="auto">
          <a:xfrm>
            <a:off x="7612062" y="1975842"/>
            <a:ext cx="1341879" cy="373261"/>
            <a:chOff x="762000" y="1219200"/>
            <a:chExt cx="12344400" cy="2743200"/>
          </a:xfrm>
        </p:grpSpPr>
        <p:sp>
          <p:nvSpPr>
            <p:cNvPr id="116" name="Oval 115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471" name="Group 19"/>
          <p:cNvGrpSpPr>
            <a:grpSpLocks/>
          </p:cNvGrpSpPr>
          <p:nvPr/>
        </p:nvGrpSpPr>
        <p:grpSpPr bwMode="auto">
          <a:xfrm>
            <a:off x="211667" y="2667596"/>
            <a:ext cx="1341879" cy="372666"/>
            <a:chOff x="762000" y="1219200"/>
            <a:chExt cx="12344400" cy="2743200"/>
          </a:xfrm>
        </p:grpSpPr>
        <p:sp>
          <p:nvSpPr>
            <p:cNvPr id="304" name="Oval 3"/>
            <p:cNvSpPr/>
            <p:nvPr/>
          </p:nvSpPr>
          <p:spPr>
            <a:xfrm>
              <a:off x="1447576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5" name="Oval 4"/>
            <p:cNvSpPr/>
            <p:nvPr/>
          </p:nvSpPr>
          <p:spPr>
            <a:xfrm>
              <a:off x="2895800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6" name="Oval 5"/>
            <p:cNvSpPr/>
            <p:nvPr/>
          </p:nvSpPr>
          <p:spPr>
            <a:xfrm>
              <a:off x="4344027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7" name="Oval 6"/>
            <p:cNvSpPr/>
            <p:nvPr/>
          </p:nvSpPr>
          <p:spPr>
            <a:xfrm>
              <a:off x="5792251" y="1219200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8" name="Oval 7"/>
            <p:cNvSpPr/>
            <p:nvPr/>
          </p:nvSpPr>
          <p:spPr>
            <a:xfrm>
              <a:off x="7240478" y="1219200"/>
              <a:ext cx="15212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9" name="Oval 8"/>
            <p:cNvSpPr/>
            <p:nvPr/>
          </p:nvSpPr>
          <p:spPr>
            <a:xfrm>
              <a:off x="8688702" y="1219200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0" name="Oval 9"/>
            <p:cNvSpPr/>
            <p:nvPr/>
          </p:nvSpPr>
          <p:spPr>
            <a:xfrm>
              <a:off x="10132871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1" name="Oval 10"/>
            <p:cNvSpPr/>
            <p:nvPr/>
          </p:nvSpPr>
          <p:spPr>
            <a:xfrm>
              <a:off x="11581098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2" name="Oval 11"/>
            <p:cNvSpPr/>
            <p:nvPr/>
          </p:nvSpPr>
          <p:spPr>
            <a:xfrm>
              <a:off x="762000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3" name="Oval 12"/>
            <p:cNvSpPr/>
            <p:nvPr/>
          </p:nvSpPr>
          <p:spPr>
            <a:xfrm>
              <a:off x="2210227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4" name="Oval 13"/>
            <p:cNvSpPr/>
            <p:nvPr/>
          </p:nvSpPr>
          <p:spPr>
            <a:xfrm>
              <a:off x="3658451" y="2516304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5" name="Oval 14"/>
            <p:cNvSpPr/>
            <p:nvPr/>
          </p:nvSpPr>
          <p:spPr>
            <a:xfrm>
              <a:off x="5106678" y="2516304"/>
              <a:ext cx="15212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6" name="Oval 15"/>
            <p:cNvSpPr/>
            <p:nvPr/>
          </p:nvSpPr>
          <p:spPr>
            <a:xfrm>
              <a:off x="6554902" y="2516304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7" name="Oval 16"/>
            <p:cNvSpPr/>
            <p:nvPr/>
          </p:nvSpPr>
          <p:spPr>
            <a:xfrm>
              <a:off x="7999071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8" name="Oval 17"/>
            <p:cNvSpPr/>
            <p:nvPr/>
          </p:nvSpPr>
          <p:spPr>
            <a:xfrm>
              <a:off x="9447298" y="2516304"/>
              <a:ext cx="1525302" cy="1446096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9" name="Oval 18"/>
            <p:cNvSpPr/>
            <p:nvPr/>
          </p:nvSpPr>
          <p:spPr>
            <a:xfrm>
              <a:off x="10895522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472" name="Group 20"/>
          <p:cNvGrpSpPr/>
          <p:nvPr/>
        </p:nvGrpSpPr>
        <p:grpSpPr>
          <a:xfrm>
            <a:off x="1716605" y="2667329"/>
            <a:ext cx="1341753" cy="373226"/>
            <a:chOff x="762000" y="1219200"/>
            <a:chExt cx="12344400" cy="2743200"/>
          </a:xfrm>
          <a:solidFill>
            <a:schemeClr val="tx1"/>
          </a:solidFill>
        </p:grpSpPr>
        <p:sp>
          <p:nvSpPr>
            <p:cNvPr id="288" name="Oval 287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9" name="Oval 288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0" name="Oval 289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1" name="Oval 290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2" name="Oval 291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3" name="Oval 292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4" name="Oval 293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5" name="Oval 294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6" name="Oval 295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7" name="Oval 296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8" name="Oval 297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9" name="Oval 298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0" name="Oval 299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1" name="Oval 300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2" name="Oval 301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3" name="Oval 302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473" name="Group 37"/>
          <p:cNvGrpSpPr>
            <a:grpSpLocks/>
          </p:cNvGrpSpPr>
          <p:nvPr/>
        </p:nvGrpSpPr>
        <p:grpSpPr bwMode="auto">
          <a:xfrm>
            <a:off x="3167062" y="2656880"/>
            <a:ext cx="1341879" cy="373261"/>
            <a:chOff x="762000" y="1219200"/>
            <a:chExt cx="12344400" cy="2743200"/>
          </a:xfrm>
        </p:grpSpPr>
        <p:sp>
          <p:nvSpPr>
            <p:cNvPr id="272" name="Oval 271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3" name="Oval 272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4" name="Oval 273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6" name="Oval 275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8" name="Oval 277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9" name="Oval 278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0" name="Oval 279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1" name="Oval 280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2" name="Oval 281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3" name="Oval 282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4" name="Oval 283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5" name="Oval 284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6" name="Oval 285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7" name="Oval 286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474" name="Group 19"/>
          <p:cNvGrpSpPr>
            <a:grpSpLocks/>
          </p:cNvGrpSpPr>
          <p:nvPr/>
        </p:nvGrpSpPr>
        <p:grpSpPr bwMode="auto">
          <a:xfrm>
            <a:off x="4656667" y="2656880"/>
            <a:ext cx="1341879" cy="373261"/>
            <a:chOff x="762000" y="1219200"/>
            <a:chExt cx="12344400" cy="2743200"/>
          </a:xfrm>
        </p:grpSpPr>
        <p:sp>
          <p:nvSpPr>
            <p:cNvPr id="253" name="Oval 3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4" name="Oval 4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5" name="Oval 5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6" name="Oval 6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7" name="Oval 7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8" name="Oval 8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9" name="Oval 9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0" name="Oval 10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1" name="Oval 11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2" name="Oval 12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3" name="Oval 13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4" name="Oval 14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5" name="Oval 15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6" name="Oval 16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7" name="Oval 17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8" name="Oval 18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475" name="Group 20"/>
          <p:cNvGrpSpPr>
            <a:grpSpLocks/>
          </p:cNvGrpSpPr>
          <p:nvPr/>
        </p:nvGrpSpPr>
        <p:grpSpPr bwMode="auto">
          <a:xfrm>
            <a:off x="6161705" y="2656880"/>
            <a:ext cx="1341438" cy="373261"/>
            <a:chOff x="762000" y="1219200"/>
            <a:chExt cx="12344400" cy="2743200"/>
          </a:xfrm>
        </p:grpSpPr>
        <p:sp>
          <p:nvSpPr>
            <p:cNvPr id="237" name="Oval 236"/>
            <p:cNvSpPr/>
            <p:nvPr/>
          </p:nvSpPr>
          <p:spPr>
            <a:xfrm>
              <a:off x="1447799" y="1219200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8" name="Oval 237"/>
            <p:cNvSpPr/>
            <p:nvPr/>
          </p:nvSpPr>
          <p:spPr>
            <a:xfrm>
              <a:off x="2896502" y="1219200"/>
              <a:ext cx="152174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9" name="Oval 238"/>
            <p:cNvSpPr/>
            <p:nvPr/>
          </p:nvSpPr>
          <p:spPr>
            <a:xfrm>
              <a:off x="4345202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0" name="Oval 239"/>
            <p:cNvSpPr/>
            <p:nvPr/>
          </p:nvSpPr>
          <p:spPr>
            <a:xfrm>
              <a:off x="5789846" y="1219200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723854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2" name="Oval 241"/>
            <p:cNvSpPr/>
            <p:nvPr/>
          </p:nvSpPr>
          <p:spPr>
            <a:xfrm>
              <a:off x="8687250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3" name="Oval 242"/>
            <p:cNvSpPr/>
            <p:nvPr/>
          </p:nvSpPr>
          <p:spPr>
            <a:xfrm>
              <a:off x="10135953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>
              <a:off x="1158059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>
              <a:off x="762000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>
              <a:off x="2210700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>
              <a:off x="3659404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>
              <a:off x="5104047" y="2514236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>
              <a:off x="6552748" y="2514236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0" name="Oval 249"/>
            <p:cNvSpPr/>
            <p:nvPr/>
          </p:nvSpPr>
          <p:spPr>
            <a:xfrm>
              <a:off x="8001451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>
              <a:off x="9450151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2" name="Oval 251"/>
            <p:cNvSpPr/>
            <p:nvPr/>
          </p:nvSpPr>
          <p:spPr>
            <a:xfrm>
              <a:off x="10894795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476" name="Group 37"/>
          <p:cNvGrpSpPr/>
          <p:nvPr/>
        </p:nvGrpSpPr>
        <p:grpSpPr>
          <a:xfrm>
            <a:off x="7612147" y="2646594"/>
            <a:ext cx="1341753" cy="373226"/>
            <a:chOff x="762000" y="1219200"/>
            <a:chExt cx="12344400" cy="2743200"/>
          </a:xfrm>
          <a:solidFill>
            <a:schemeClr val="tx1"/>
          </a:solidFill>
        </p:grpSpPr>
        <p:sp>
          <p:nvSpPr>
            <p:cNvPr id="221" name="Oval 220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2" name="Oval 221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4" name="Oval 223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5" name="Oval 224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6" name="Oval 225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7" name="Oval 226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8" name="Oval 227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9" name="Oval 228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2" name="Oval 231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3" name="Oval 232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4" name="Oval 233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4477" name="Group 54"/>
          <p:cNvGrpSpPr>
            <a:grpSpLocks/>
          </p:cNvGrpSpPr>
          <p:nvPr/>
        </p:nvGrpSpPr>
        <p:grpSpPr bwMode="auto">
          <a:xfrm>
            <a:off x="211667" y="3341489"/>
            <a:ext cx="4297274" cy="383381"/>
            <a:chOff x="761999" y="1172633"/>
            <a:chExt cx="18059402" cy="1722968"/>
          </a:xfrm>
        </p:grpSpPr>
        <p:grpSp>
          <p:nvGrpSpPr>
            <p:cNvPr id="14478" name="Group 19"/>
            <p:cNvGrpSpPr>
              <a:grpSpLocks/>
            </p:cNvGrpSpPr>
            <p:nvPr/>
          </p:nvGrpSpPr>
          <p:grpSpPr bwMode="auto">
            <a:xfrm>
              <a:off x="761999" y="1219200"/>
              <a:ext cx="5638802" cy="1676401"/>
              <a:chOff x="762000" y="1219200"/>
              <a:chExt cx="12344400" cy="2743200"/>
            </a:xfrm>
          </p:grpSpPr>
          <p:sp>
            <p:nvSpPr>
              <p:cNvPr id="621" name="Oval 3"/>
              <p:cNvSpPr/>
              <p:nvPr/>
            </p:nvSpPr>
            <p:spPr>
              <a:xfrm>
                <a:off x="1447634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2" name="Oval 4"/>
              <p:cNvSpPr/>
              <p:nvPr/>
            </p:nvSpPr>
            <p:spPr>
              <a:xfrm>
                <a:off x="2895980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3" name="Oval 5"/>
              <p:cNvSpPr/>
              <p:nvPr/>
            </p:nvSpPr>
            <p:spPr>
              <a:xfrm>
                <a:off x="4344329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4" name="Oval 6"/>
              <p:cNvSpPr/>
              <p:nvPr/>
            </p:nvSpPr>
            <p:spPr>
              <a:xfrm>
                <a:off x="5792676" y="1217424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5" name="Oval 7"/>
              <p:cNvSpPr/>
              <p:nvPr/>
            </p:nvSpPr>
            <p:spPr>
              <a:xfrm>
                <a:off x="7241025" y="1217424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6" name="Oval 8"/>
              <p:cNvSpPr/>
              <p:nvPr/>
            </p:nvSpPr>
            <p:spPr>
              <a:xfrm>
                <a:off x="8689372" y="1217424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7" name="Oval 9"/>
              <p:cNvSpPr/>
              <p:nvPr/>
            </p:nvSpPr>
            <p:spPr>
              <a:xfrm>
                <a:off x="10133663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8" name="Oval 10"/>
              <p:cNvSpPr/>
              <p:nvPr/>
            </p:nvSpPr>
            <p:spPr>
              <a:xfrm>
                <a:off x="11582012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9" name="Oval 11"/>
              <p:cNvSpPr/>
              <p:nvPr/>
            </p:nvSpPr>
            <p:spPr>
              <a:xfrm>
                <a:off x="762000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0" name="Oval 12"/>
              <p:cNvSpPr/>
              <p:nvPr/>
            </p:nvSpPr>
            <p:spPr>
              <a:xfrm>
                <a:off x="2210349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1" name="Oval 13"/>
              <p:cNvSpPr/>
              <p:nvPr/>
            </p:nvSpPr>
            <p:spPr>
              <a:xfrm>
                <a:off x="3658696" y="2513297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2" name="Oval 14"/>
              <p:cNvSpPr/>
              <p:nvPr/>
            </p:nvSpPr>
            <p:spPr>
              <a:xfrm>
                <a:off x="5107045" y="2513297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3" name="Oval 15"/>
              <p:cNvSpPr/>
              <p:nvPr/>
            </p:nvSpPr>
            <p:spPr>
              <a:xfrm>
                <a:off x="6555391" y="2513297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4" name="Oval 16"/>
              <p:cNvSpPr/>
              <p:nvPr/>
            </p:nvSpPr>
            <p:spPr>
              <a:xfrm>
                <a:off x="7999682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5" name="Oval 17"/>
              <p:cNvSpPr/>
              <p:nvPr/>
            </p:nvSpPr>
            <p:spPr>
              <a:xfrm>
                <a:off x="9448032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6" name="Oval 18"/>
              <p:cNvSpPr/>
              <p:nvPr/>
            </p:nvSpPr>
            <p:spPr>
              <a:xfrm>
                <a:off x="10896378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4479" name="Group 20"/>
            <p:cNvGrpSpPr>
              <a:grpSpLocks/>
            </p:cNvGrpSpPr>
            <p:nvPr/>
          </p:nvGrpSpPr>
          <p:grpSpPr bwMode="auto">
            <a:xfrm>
              <a:off x="7086599" y="1219200"/>
              <a:ext cx="5638802" cy="1676401"/>
              <a:chOff x="762000" y="1219200"/>
              <a:chExt cx="12344400" cy="2743200"/>
            </a:xfrm>
          </p:grpSpPr>
          <p:sp>
            <p:nvSpPr>
              <p:cNvPr id="605" name="Oval 604"/>
              <p:cNvSpPr/>
              <p:nvPr/>
            </p:nvSpPr>
            <p:spPr>
              <a:xfrm>
                <a:off x="1448421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6" name="Oval 605"/>
              <p:cNvSpPr/>
              <p:nvPr/>
            </p:nvSpPr>
            <p:spPr>
              <a:xfrm>
                <a:off x="2896770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7" name="Oval 606"/>
              <p:cNvSpPr/>
              <p:nvPr/>
            </p:nvSpPr>
            <p:spPr>
              <a:xfrm>
                <a:off x="4345117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8" name="Oval 607"/>
              <p:cNvSpPr/>
              <p:nvPr/>
            </p:nvSpPr>
            <p:spPr>
              <a:xfrm>
                <a:off x="5793466" y="1217424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9" name="Oval 608"/>
              <p:cNvSpPr/>
              <p:nvPr/>
            </p:nvSpPr>
            <p:spPr>
              <a:xfrm>
                <a:off x="7241812" y="1217424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0" name="Oval 609"/>
              <p:cNvSpPr/>
              <p:nvPr/>
            </p:nvSpPr>
            <p:spPr>
              <a:xfrm>
                <a:off x="8690162" y="1217424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1" name="Oval 610"/>
              <p:cNvSpPr/>
              <p:nvPr/>
            </p:nvSpPr>
            <p:spPr>
              <a:xfrm>
                <a:off x="10134452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2" name="Oval 611"/>
              <p:cNvSpPr/>
              <p:nvPr/>
            </p:nvSpPr>
            <p:spPr>
              <a:xfrm>
                <a:off x="11582799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3" name="Oval 612"/>
              <p:cNvSpPr/>
              <p:nvPr/>
            </p:nvSpPr>
            <p:spPr>
              <a:xfrm>
                <a:off x="762790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4" name="Oval 613"/>
              <p:cNvSpPr/>
              <p:nvPr/>
            </p:nvSpPr>
            <p:spPr>
              <a:xfrm>
                <a:off x="2211136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5" name="Oval 614"/>
              <p:cNvSpPr/>
              <p:nvPr/>
            </p:nvSpPr>
            <p:spPr>
              <a:xfrm>
                <a:off x="3659485" y="2513297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6" name="Oval 615"/>
              <p:cNvSpPr/>
              <p:nvPr/>
            </p:nvSpPr>
            <p:spPr>
              <a:xfrm>
                <a:off x="5107832" y="2513297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7" name="Oval 616"/>
              <p:cNvSpPr/>
              <p:nvPr/>
            </p:nvSpPr>
            <p:spPr>
              <a:xfrm>
                <a:off x="6556181" y="2513297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8" name="Oval 617"/>
              <p:cNvSpPr/>
              <p:nvPr/>
            </p:nvSpPr>
            <p:spPr>
              <a:xfrm>
                <a:off x="8000472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9" name="Oval 618"/>
              <p:cNvSpPr/>
              <p:nvPr/>
            </p:nvSpPr>
            <p:spPr>
              <a:xfrm>
                <a:off x="9448819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0" name="Oval 619"/>
              <p:cNvSpPr/>
              <p:nvPr/>
            </p:nvSpPr>
            <p:spPr>
              <a:xfrm>
                <a:off x="10897168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4480" name="Group 37"/>
            <p:cNvGrpSpPr>
              <a:grpSpLocks/>
            </p:cNvGrpSpPr>
            <p:nvPr/>
          </p:nvGrpSpPr>
          <p:grpSpPr bwMode="auto">
            <a:xfrm>
              <a:off x="13182599" y="1172633"/>
              <a:ext cx="5638802" cy="1676401"/>
              <a:chOff x="762000" y="1219200"/>
              <a:chExt cx="12344400" cy="2743200"/>
            </a:xfrm>
          </p:grpSpPr>
          <p:sp>
            <p:nvSpPr>
              <p:cNvPr id="589" name="Oval 588"/>
              <p:cNvSpPr/>
              <p:nvPr/>
            </p:nvSpPr>
            <p:spPr>
              <a:xfrm>
                <a:off x="1446591" y="12192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0" name="Oval 589"/>
              <p:cNvSpPr/>
              <p:nvPr/>
            </p:nvSpPr>
            <p:spPr>
              <a:xfrm>
                <a:off x="2894938" y="12192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1" name="Oval 590"/>
              <p:cNvSpPr/>
              <p:nvPr/>
            </p:nvSpPr>
            <p:spPr>
              <a:xfrm>
                <a:off x="4343287" y="12192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2" name="Oval 591"/>
              <p:cNvSpPr/>
              <p:nvPr/>
            </p:nvSpPr>
            <p:spPr>
              <a:xfrm>
                <a:off x="5791633" y="1219200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3" name="Oval 592"/>
              <p:cNvSpPr/>
              <p:nvPr/>
            </p:nvSpPr>
            <p:spPr>
              <a:xfrm>
                <a:off x="7239983" y="1219200"/>
                <a:ext cx="1521373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4" name="Oval 593"/>
              <p:cNvSpPr/>
              <p:nvPr/>
            </p:nvSpPr>
            <p:spPr>
              <a:xfrm>
                <a:off x="8688329" y="1219200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5" name="Oval 594"/>
              <p:cNvSpPr/>
              <p:nvPr/>
            </p:nvSpPr>
            <p:spPr>
              <a:xfrm>
                <a:off x="10132620" y="1219200"/>
                <a:ext cx="1525431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6" name="Oval 595"/>
              <p:cNvSpPr/>
              <p:nvPr/>
            </p:nvSpPr>
            <p:spPr>
              <a:xfrm>
                <a:off x="11580969" y="12192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7" name="Oval 596"/>
              <p:cNvSpPr/>
              <p:nvPr/>
            </p:nvSpPr>
            <p:spPr>
              <a:xfrm>
                <a:off x="760957" y="2515073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8" name="Oval 597"/>
              <p:cNvSpPr/>
              <p:nvPr/>
            </p:nvSpPr>
            <p:spPr>
              <a:xfrm>
                <a:off x="2209306" y="2515073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9" name="Oval 598"/>
              <p:cNvSpPr/>
              <p:nvPr/>
            </p:nvSpPr>
            <p:spPr>
              <a:xfrm>
                <a:off x="3657653" y="2515073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0" name="Oval 599"/>
              <p:cNvSpPr/>
              <p:nvPr/>
            </p:nvSpPr>
            <p:spPr>
              <a:xfrm>
                <a:off x="5106002" y="2515073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1" name="Oval 600"/>
              <p:cNvSpPr/>
              <p:nvPr/>
            </p:nvSpPr>
            <p:spPr>
              <a:xfrm>
                <a:off x="6554349" y="2515073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2" name="Oval 601"/>
              <p:cNvSpPr/>
              <p:nvPr/>
            </p:nvSpPr>
            <p:spPr>
              <a:xfrm>
                <a:off x="7998640" y="2515073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3" name="Oval 602"/>
              <p:cNvSpPr/>
              <p:nvPr/>
            </p:nvSpPr>
            <p:spPr>
              <a:xfrm>
                <a:off x="9446989" y="2515073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4" name="Oval 603"/>
              <p:cNvSpPr/>
              <p:nvPr/>
            </p:nvSpPr>
            <p:spPr>
              <a:xfrm>
                <a:off x="10895335" y="2515073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grpSp>
        <p:nvGrpSpPr>
          <p:cNvPr id="14481" name="Group 37"/>
          <p:cNvGrpSpPr>
            <a:grpSpLocks/>
          </p:cNvGrpSpPr>
          <p:nvPr/>
        </p:nvGrpSpPr>
        <p:grpSpPr bwMode="auto">
          <a:xfrm>
            <a:off x="7612062" y="3331369"/>
            <a:ext cx="1341879" cy="373261"/>
            <a:chOff x="762000" y="1219200"/>
            <a:chExt cx="12344400" cy="2743200"/>
          </a:xfrm>
          <a:solidFill>
            <a:srgbClr val="008000"/>
          </a:solidFill>
        </p:grpSpPr>
        <p:sp>
          <p:nvSpPr>
            <p:cNvPr id="538" name="Oval 60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39" name="Oval 538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40" name="Oval 539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41" name="Oval 540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42" name="Oval 541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43" name="Oval 542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44" name="Oval 543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45" name="Oval 544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46" name="Oval 545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47" name="Oval 546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48" name="Oval 547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49" name="Oval 548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50" name="Oval 549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51" name="Oval 550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52" name="Oval 551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53" name="Oval 552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14357" name="TextBox 648"/>
          <p:cNvSpPr txBox="1">
            <a:spLocks noChangeArrowheads="1"/>
          </p:cNvSpPr>
          <p:nvPr/>
        </p:nvSpPr>
        <p:spPr bwMode="auto">
          <a:xfrm>
            <a:off x="556948" y="995958"/>
            <a:ext cx="8382428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14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  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23            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20                                 Module 104       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   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35                                Module 100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358" name="TextBox 651"/>
          <p:cNvSpPr txBox="1">
            <a:spLocks noChangeArrowheads="1"/>
          </p:cNvSpPr>
          <p:nvPr/>
        </p:nvSpPr>
        <p:spPr bwMode="auto">
          <a:xfrm>
            <a:off x="571500" y="1743075"/>
            <a:ext cx="8254188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2   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   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36                                Module 38                                 Module 40       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 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103                                Module 17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359" name="TextBox 652"/>
          <p:cNvSpPr txBox="1">
            <a:spLocks noChangeArrowheads="1"/>
          </p:cNvSpPr>
          <p:nvPr/>
        </p:nvSpPr>
        <p:spPr bwMode="auto">
          <a:xfrm>
            <a:off x="571500" y="2457450"/>
            <a:ext cx="8246987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15       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?                                Module 9                                   Module 7     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      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37                                  Module 21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360" name="TextBox 653"/>
          <p:cNvSpPr txBox="1">
            <a:spLocks noChangeArrowheads="1"/>
          </p:cNvSpPr>
          <p:nvPr/>
        </p:nvSpPr>
        <p:spPr bwMode="auto">
          <a:xfrm>
            <a:off x="571500" y="3143250"/>
            <a:ext cx="8190068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33      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30                               Module 105                              Module 45         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 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51                                  Module 1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4482" name="Group 19"/>
          <p:cNvGrpSpPr>
            <a:grpSpLocks/>
          </p:cNvGrpSpPr>
          <p:nvPr/>
        </p:nvGrpSpPr>
        <p:grpSpPr bwMode="auto">
          <a:xfrm>
            <a:off x="211667" y="4099917"/>
            <a:ext cx="1341879" cy="373261"/>
            <a:chOff x="762000" y="1219200"/>
            <a:chExt cx="12344400" cy="2743200"/>
          </a:xfrm>
        </p:grpSpPr>
        <p:sp>
          <p:nvSpPr>
            <p:cNvPr id="517" name="Oval 3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8" name="Oval 4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9" name="Oval 5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0" name="Oval 6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1" name="Oval 7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2" name="Oval 8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3" name="Oval 9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4" name="Oval 10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5" name="Oval 11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6" name="Oval 12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7" name="Oval 13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8" name="Oval 14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9" name="Oval 15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0" name="Oval 16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1" name="Oval 17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" name="Oval 18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483" name="Group 20"/>
          <p:cNvGrpSpPr>
            <a:grpSpLocks/>
          </p:cNvGrpSpPr>
          <p:nvPr/>
        </p:nvGrpSpPr>
        <p:grpSpPr bwMode="auto">
          <a:xfrm>
            <a:off x="1716705" y="4099917"/>
            <a:ext cx="1341438" cy="373261"/>
            <a:chOff x="762000" y="1219200"/>
            <a:chExt cx="12344400" cy="2743200"/>
          </a:xfrm>
        </p:grpSpPr>
        <p:sp>
          <p:nvSpPr>
            <p:cNvPr id="501" name="Oval 500"/>
            <p:cNvSpPr/>
            <p:nvPr/>
          </p:nvSpPr>
          <p:spPr>
            <a:xfrm>
              <a:off x="144779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2" name="Oval 501"/>
            <p:cNvSpPr/>
            <p:nvPr/>
          </p:nvSpPr>
          <p:spPr>
            <a:xfrm>
              <a:off x="2896502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3" name="Oval 502"/>
            <p:cNvSpPr/>
            <p:nvPr/>
          </p:nvSpPr>
          <p:spPr>
            <a:xfrm>
              <a:off x="4345202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4" name="Oval 503"/>
            <p:cNvSpPr/>
            <p:nvPr/>
          </p:nvSpPr>
          <p:spPr>
            <a:xfrm>
              <a:off x="578984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5" name="Oval 504"/>
            <p:cNvSpPr/>
            <p:nvPr/>
          </p:nvSpPr>
          <p:spPr>
            <a:xfrm>
              <a:off x="723854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6" name="Oval 505"/>
            <p:cNvSpPr/>
            <p:nvPr/>
          </p:nvSpPr>
          <p:spPr>
            <a:xfrm>
              <a:off x="8687250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7" name="Oval 506"/>
            <p:cNvSpPr/>
            <p:nvPr/>
          </p:nvSpPr>
          <p:spPr>
            <a:xfrm>
              <a:off x="10135953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8" name="Oval 507"/>
            <p:cNvSpPr/>
            <p:nvPr/>
          </p:nvSpPr>
          <p:spPr>
            <a:xfrm>
              <a:off x="1158059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9" name="Oval 508"/>
            <p:cNvSpPr/>
            <p:nvPr/>
          </p:nvSpPr>
          <p:spPr>
            <a:xfrm>
              <a:off x="762000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0" name="Oval 509"/>
            <p:cNvSpPr/>
            <p:nvPr/>
          </p:nvSpPr>
          <p:spPr>
            <a:xfrm>
              <a:off x="2210700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1" name="Oval 510"/>
            <p:cNvSpPr/>
            <p:nvPr/>
          </p:nvSpPr>
          <p:spPr>
            <a:xfrm>
              <a:off x="3659404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2" name="Oval 511"/>
            <p:cNvSpPr/>
            <p:nvPr/>
          </p:nvSpPr>
          <p:spPr>
            <a:xfrm>
              <a:off x="5104047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3" name="Oval 512"/>
            <p:cNvSpPr/>
            <p:nvPr/>
          </p:nvSpPr>
          <p:spPr>
            <a:xfrm>
              <a:off x="6552748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4" name="Oval 513"/>
            <p:cNvSpPr/>
            <p:nvPr/>
          </p:nvSpPr>
          <p:spPr>
            <a:xfrm>
              <a:off x="8001451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5" name="Oval 514"/>
            <p:cNvSpPr/>
            <p:nvPr/>
          </p:nvSpPr>
          <p:spPr>
            <a:xfrm>
              <a:off x="9450151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6" name="Oval 515"/>
            <p:cNvSpPr/>
            <p:nvPr/>
          </p:nvSpPr>
          <p:spPr>
            <a:xfrm>
              <a:off x="10894795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484" name="Group 37"/>
          <p:cNvGrpSpPr/>
          <p:nvPr/>
        </p:nvGrpSpPr>
        <p:grpSpPr>
          <a:xfrm>
            <a:off x="3167147" y="4089288"/>
            <a:ext cx="1341753" cy="373226"/>
            <a:chOff x="762000" y="1219200"/>
            <a:chExt cx="12344400" cy="2743200"/>
          </a:xfrm>
          <a:solidFill>
            <a:srgbClr val="000000"/>
          </a:solidFill>
        </p:grpSpPr>
        <p:sp>
          <p:nvSpPr>
            <p:cNvPr id="485" name="Oval 484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86" name="Oval 485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87" name="Oval 486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88" name="Oval 487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89" name="Oval 488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0" name="Oval 489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1" name="Oval 490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3" name="Oval 492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4" name="Oval 493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5" name="Oval 494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6" name="Oval 495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7" name="Oval 496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8" name="Oval 497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9" name="Oval 498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00" name="Oval 499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4485" name="Group 19"/>
          <p:cNvGrpSpPr>
            <a:grpSpLocks/>
          </p:cNvGrpSpPr>
          <p:nvPr/>
        </p:nvGrpSpPr>
        <p:grpSpPr bwMode="auto">
          <a:xfrm>
            <a:off x="4656667" y="4089202"/>
            <a:ext cx="1341879" cy="373261"/>
            <a:chOff x="762000" y="1219200"/>
            <a:chExt cx="12344400" cy="2743200"/>
          </a:xfrm>
        </p:grpSpPr>
        <p:sp>
          <p:nvSpPr>
            <p:cNvPr id="466" name="Oval 3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7" name="Oval 4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8" name="Oval 5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9" name="Oval 6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0" name="Oval 7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1" name="Oval 8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2" name="Oval 9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3" name="Oval 10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4" name="Oval 11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5" name="Oval 12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" name="Oval 13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7" name="Oval 14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8" name="Oval 15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9" name="Oval 16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0" name="Oval 17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" name="Oval 18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486" name="Group 20"/>
          <p:cNvGrpSpPr>
            <a:grpSpLocks/>
          </p:cNvGrpSpPr>
          <p:nvPr/>
        </p:nvGrpSpPr>
        <p:grpSpPr bwMode="auto">
          <a:xfrm>
            <a:off x="6161705" y="4084439"/>
            <a:ext cx="1341438" cy="373261"/>
            <a:chOff x="762000" y="1219200"/>
            <a:chExt cx="12344400" cy="2743200"/>
          </a:xfrm>
        </p:grpSpPr>
        <p:sp>
          <p:nvSpPr>
            <p:cNvPr id="450" name="Oval 449"/>
            <p:cNvSpPr/>
            <p:nvPr/>
          </p:nvSpPr>
          <p:spPr>
            <a:xfrm>
              <a:off x="144779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1" name="Oval 450"/>
            <p:cNvSpPr/>
            <p:nvPr/>
          </p:nvSpPr>
          <p:spPr>
            <a:xfrm>
              <a:off x="2896502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2" name="Oval 451"/>
            <p:cNvSpPr/>
            <p:nvPr/>
          </p:nvSpPr>
          <p:spPr>
            <a:xfrm>
              <a:off x="4345202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3" name="Oval 452"/>
            <p:cNvSpPr/>
            <p:nvPr/>
          </p:nvSpPr>
          <p:spPr>
            <a:xfrm>
              <a:off x="578984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4" name="Oval 453"/>
            <p:cNvSpPr/>
            <p:nvPr/>
          </p:nvSpPr>
          <p:spPr>
            <a:xfrm>
              <a:off x="723854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5" name="Oval 454"/>
            <p:cNvSpPr/>
            <p:nvPr/>
          </p:nvSpPr>
          <p:spPr>
            <a:xfrm>
              <a:off x="8687250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6" name="Oval 455"/>
            <p:cNvSpPr/>
            <p:nvPr/>
          </p:nvSpPr>
          <p:spPr>
            <a:xfrm>
              <a:off x="10135953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7" name="Oval 456"/>
            <p:cNvSpPr/>
            <p:nvPr/>
          </p:nvSpPr>
          <p:spPr>
            <a:xfrm>
              <a:off x="11580596" y="1219200"/>
              <a:ext cx="1525804" cy="1448164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8" name="Oval 457"/>
            <p:cNvSpPr/>
            <p:nvPr/>
          </p:nvSpPr>
          <p:spPr>
            <a:xfrm>
              <a:off x="762000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9" name="Oval 458"/>
            <p:cNvSpPr/>
            <p:nvPr/>
          </p:nvSpPr>
          <p:spPr>
            <a:xfrm>
              <a:off x="2210700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0" name="Oval 459"/>
            <p:cNvSpPr/>
            <p:nvPr/>
          </p:nvSpPr>
          <p:spPr>
            <a:xfrm>
              <a:off x="3659404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1" name="Oval 460"/>
            <p:cNvSpPr/>
            <p:nvPr/>
          </p:nvSpPr>
          <p:spPr>
            <a:xfrm>
              <a:off x="5104047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2" name="Oval 461"/>
            <p:cNvSpPr/>
            <p:nvPr/>
          </p:nvSpPr>
          <p:spPr>
            <a:xfrm>
              <a:off x="6552748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3" name="Oval 462"/>
            <p:cNvSpPr/>
            <p:nvPr/>
          </p:nvSpPr>
          <p:spPr>
            <a:xfrm>
              <a:off x="8001451" y="2514236"/>
              <a:ext cx="152174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4" name="Oval 463"/>
            <p:cNvSpPr/>
            <p:nvPr/>
          </p:nvSpPr>
          <p:spPr>
            <a:xfrm>
              <a:off x="9450151" y="2514236"/>
              <a:ext cx="1521747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5" name="Oval 464"/>
            <p:cNvSpPr/>
            <p:nvPr/>
          </p:nvSpPr>
          <p:spPr>
            <a:xfrm>
              <a:off x="10894795" y="2514236"/>
              <a:ext cx="1525804" cy="1448164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487" name="Group 37"/>
          <p:cNvGrpSpPr>
            <a:grpSpLocks/>
          </p:cNvGrpSpPr>
          <p:nvPr/>
        </p:nvGrpSpPr>
        <p:grpSpPr bwMode="auto">
          <a:xfrm>
            <a:off x="7612062" y="4079082"/>
            <a:ext cx="1341879" cy="373261"/>
            <a:chOff x="762000" y="1219200"/>
            <a:chExt cx="12344400" cy="2743200"/>
          </a:xfrm>
          <a:solidFill>
            <a:srgbClr val="008000"/>
          </a:solidFill>
        </p:grpSpPr>
        <p:sp>
          <p:nvSpPr>
            <p:cNvPr id="434" name="Oval 433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35" name="Oval 434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36" name="Oval 435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37" name="Oval 436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38" name="Oval 437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39" name="Oval 438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40" name="Oval 439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41" name="Oval 44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42" name="Oval 44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43" name="Oval 442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44" name="Oval 443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45" name="Oval 444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46" name="Oval 445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47" name="Oval 446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48" name="Oval 447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49" name="Oval 448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4489" name="Group 54"/>
          <p:cNvGrpSpPr>
            <a:grpSpLocks/>
          </p:cNvGrpSpPr>
          <p:nvPr/>
        </p:nvGrpSpPr>
        <p:grpSpPr bwMode="auto">
          <a:xfrm>
            <a:off x="211667" y="4760119"/>
            <a:ext cx="4297274" cy="383381"/>
            <a:chOff x="761997" y="1172633"/>
            <a:chExt cx="18059402" cy="1722968"/>
          </a:xfrm>
        </p:grpSpPr>
        <p:grpSp>
          <p:nvGrpSpPr>
            <p:cNvPr id="14490" name="Group 19"/>
            <p:cNvGrpSpPr>
              <a:grpSpLocks/>
            </p:cNvGrpSpPr>
            <p:nvPr/>
          </p:nvGrpSpPr>
          <p:grpSpPr bwMode="auto">
            <a:xfrm>
              <a:off x="761997" y="1219200"/>
              <a:ext cx="5638802" cy="1676401"/>
              <a:chOff x="762000" y="1219200"/>
              <a:chExt cx="12344400" cy="2743200"/>
            </a:xfrm>
          </p:grpSpPr>
          <p:sp>
            <p:nvSpPr>
              <p:cNvPr id="413" name="Oval 3"/>
              <p:cNvSpPr/>
              <p:nvPr/>
            </p:nvSpPr>
            <p:spPr>
              <a:xfrm>
                <a:off x="1447634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4" name="Oval 4"/>
              <p:cNvSpPr/>
              <p:nvPr/>
            </p:nvSpPr>
            <p:spPr>
              <a:xfrm>
                <a:off x="2895980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5" name="Oval 5"/>
              <p:cNvSpPr/>
              <p:nvPr/>
            </p:nvSpPr>
            <p:spPr>
              <a:xfrm>
                <a:off x="4344329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6" name="Oval 6"/>
              <p:cNvSpPr/>
              <p:nvPr/>
            </p:nvSpPr>
            <p:spPr>
              <a:xfrm>
                <a:off x="5792676" y="1217427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7" name="Oval 7"/>
              <p:cNvSpPr/>
              <p:nvPr/>
            </p:nvSpPr>
            <p:spPr>
              <a:xfrm>
                <a:off x="7241025" y="1217427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8" name="Oval 8"/>
              <p:cNvSpPr/>
              <p:nvPr/>
            </p:nvSpPr>
            <p:spPr>
              <a:xfrm>
                <a:off x="8689372" y="1217427"/>
                <a:ext cx="1521375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9" name="Oval 9"/>
              <p:cNvSpPr/>
              <p:nvPr/>
            </p:nvSpPr>
            <p:spPr>
              <a:xfrm>
                <a:off x="10133663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0" name="Oval 10"/>
              <p:cNvSpPr/>
              <p:nvPr/>
            </p:nvSpPr>
            <p:spPr>
              <a:xfrm>
                <a:off x="11582012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1" name="Oval 11"/>
              <p:cNvSpPr/>
              <p:nvPr/>
            </p:nvSpPr>
            <p:spPr>
              <a:xfrm>
                <a:off x="762000" y="2513300"/>
                <a:ext cx="1525431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2" name="Oval 12"/>
              <p:cNvSpPr/>
              <p:nvPr/>
            </p:nvSpPr>
            <p:spPr>
              <a:xfrm>
                <a:off x="2210349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3" name="Oval 13"/>
              <p:cNvSpPr/>
              <p:nvPr/>
            </p:nvSpPr>
            <p:spPr>
              <a:xfrm>
                <a:off x="3658696" y="2513300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4" name="Oval 14"/>
              <p:cNvSpPr/>
              <p:nvPr/>
            </p:nvSpPr>
            <p:spPr>
              <a:xfrm>
                <a:off x="5107045" y="2513300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5" name="Oval 15"/>
              <p:cNvSpPr/>
              <p:nvPr/>
            </p:nvSpPr>
            <p:spPr>
              <a:xfrm>
                <a:off x="6555391" y="2513300"/>
                <a:ext cx="1521375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6" name="Oval 16"/>
              <p:cNvSpPr/>
              <p:nvPr/>
            </p:nvSpPr>
            <p:spPr>
              <a:xfrm>
                <a:off x="7999682" y="2513300"/>
                <a:ext cx="1525431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7" name="Oval 17"/>
              <p:cNvSpPr/>
              <p:nvPr/>
            </p:nvSpPr>
            <p:spPr>
              <a:xfrm>
                <a:off x="9448032" y="2513300"/>
                <a:ext cx="1525431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8" name="Oval 18"/>
              <p:cNvSpPr/>
              <p:nvPr/>
            </p:nvSpPr>
            <p:spPr>
              <a:xfrm>
                <a:off x="10896378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4491" name="Group 20"/>
            <p:cNvGrpSpPr>
              <a:grpSpLocks/>
            </p:cNvGrpSpPr>
            <p:nvPr/>
          </p:nvGrpSpPr>
          <p:grpSpPr bwMode="auto">
            <a:xfrm>
              <a:off x="7086597" y="1219200"/>
              <a:ext cx="5638802" cy="1676401"/>
              <a:chOff x="762000" y="1219200"/>
              <a:chExt cx="12344400" cy="2743200"/>
            </a:xfrm>
          </p:grpSpPr>
          <p:sp>
            <p:nvSpPr>
              <p:cNvPr id="397" name="Oval 396"/>
              <p:cNvSpPr/>
              <p:nvPr/>
            </p:nvSpPr>
            <p:spPr>
              <a:xfrm>
                <a:off x="1448421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8" name="Oval 397"/>
              <p:cNvSpPr/>
              <p:nvPr/>
            </p:nvSpPr>
            <p:spPr>
              <a:xfrm>
                <a:off x="2896770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9" name="Oval 398"/>
              <p:cNvSpPr/>
              <p:nvPr/>
            </p:nvSpPr>
            <p:spPr>
              <a:xfrm>
                <a:off x="4345117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0" name="Oval 399"/>
              <p:cNvSpPr/>
              <p:nvPr/>
            </p:nvSpPr>
            <p:spPr>
              <a:xfrm>
                <a:off x="5793466" y="1217427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1" name="Oval 400"/>
              <p:cNvSpPr/>
              <p:nvPr/>
            </p:nvSpPr>
            <p:spPr>
              <a:xfrm>
                <a:off x="7241812" y="1217427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2" name="Oval 401"/>
              <p:cNvSpPr/>
              <p:nvPr/>
            </p:nvSpPr>
            <p:spPr>
              <a:xfrm>
                <a:off x="8690162" y="1217427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3" name="Oval 402"/>
              <p:cNvSpPr/>
              <p:nvPr/>
            </p:nvSpPr>
            <p:spPr>
              <a:xfrm>
                <a:off x="10134452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4" name="Oval 403"/>
              <p:cNvSpPr/>
              <p:nvPr/>
            </p:nvSpPr>
            <p:spPr>
              <a:xfrm>
                <a:off x="11582799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5" name="Oval 404"/>
              <p:cNvSpPr/>
              <p:nvPr/>
            </p:nvSpPr>
            <p:spPr>
              <a:xfrm>
                <a:off x="762790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6" name="Oval 405"/>
              <p:cNvSpPr/>
              <p:nvPr/>
            </p:nvSpPr>
            <p:spPr>
              <a:xfrm>
                <a:off x="2211136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7" name="Oval 406"/>
              <p:cNvSpPr/>
              <p:nvPr/>
            </p:nvSpPr>
            <p:spPr>
              <a:xfrm>
                <a:off x="3659485" y="2513300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8" name="Oval 407"/>
              <p:cNvSpPr/>
              <p:nvPr/>
            </p:nvSpPr>
            <p:spPr>
              <a:xfrm>
                <a:off x="5107832" y="2513300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9" name="Oval 408"/>
              <p:cNvSpPr/>
              <p:nvPr/>
            </p:nvSpPr>
            <p:spPr>
              <a:xfrm>
                <a:off x="6556181" y="2513300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" name="Oval 409"/>
              <p:cNvSpPr/>
              <p:nvPr/>
            </p:nvSpPr>
            <p:spPr>
              <a:xfrm>
                <a:off x="8000472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1" name="Oval 410"/>
              <p:cNvSpPr/>
              <p:nvPr/>
            </p:nvSpPr>
            <p:spPr>
              <a:xfrm>
                <a:off x="9448819" y="2513300"/>
                <a:ext cx="1525431" cy="1449100"/>
              </a:xfrm>
              <a:prstGeom prst="ellipse">
                <a:avLst/>
              </a:prstGeom>
              <a:solidFill>
                <a:srgbClr val="0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2" name="Oval 411"/>
              <p:cNvSpPr/>
              <p:nvPr/>
            </p:nvSpPr>
            <p:spPr>
              <a:xfrm>
                <a:off x="10897168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4492" name="Group 37"/>
            <p:cNvGrpSpPr>
              <a:grpSpLocks/>
            </p:cNvGrpSpPr>
            <p:nvPr/>
          </p:nvGrpSpPr>
          <p:grpSpPr bwMode="auto">
            <a:xfrm>
              <a:off x="13182597" y="1172633"/>
              <a:ext cx="5638802" cy="1676401"/>
              <a:chOff x="762000" y="1219200"/>
              <a:chExt cx="12344400" cy="2743200"/>
            </a:xfrm>
          </p:grpSpPr>
          <p:sp>
            <p:nvSpPr>
              <p:cNvPr id="381" name="Oval 380"/>
              <p:cNvSpPr/>
              <p:nvPr/>
            </p:nvSpPr>
            <p:spPr>
              <a:xfrm>
                <a:off x="1446591" y="1219200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2894938" y="1219200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4343287" y="1219200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4" name="Oval 383"/>
              <p:cNvSpPr/>
              <p:nvPr/>
            </p:nvSpPr>
            <p:spPr>
              <a:xfrm>
                <a:off x="5791633" y="1219200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5" name="Oval 384"/>
              <p:cNvSpPr/>
              <p:nvPr/>
            </p:nvSpPr>
            <p:spPr>
              <a:xfrm>
                <a:off x="7239983" y="1219200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6" name="Oval 385"/>
              <p:cNvSpPr/>
              <p:nvPr/>
            </p:nvSpPr>
            <p:spPr>
              <a:xfrm>
                <a:off x="8688329" y="1219200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10132620" y="1219200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8" name="Oval 387"/>
              <p:cNvSpPr/>
              <p:nvPr/>
            </p:nvSpPr>
            <p:spPr>
              <a:xfrm>
                <a:off x="11580969" y="1219200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760957" y="2515073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0" name="Oval 389"/>
              <p:cNvSpPr/>
              <p:nvPr/>
            </p:nvSpPr>
            <p:spPr>
              <a:xfrm>
                <a:off x="2209306" y="2515073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1" name="Oval 390"/>
              <p:cNvSpPr/>
              <p:nvPr/>
            </p:nvSpPr>
            <p:spPr>
              <a:xfrm>
                <a:off x="3657653" y="2515073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2" name="Oval 391"/>
              <p:cNvSpPr/>
              <p:nvPr/>
            </p:nvSpPr>
            <p:spPr>
              <a:xfrm>
                <a:off x="5106002" y="2515073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3" name="Oval 392"/>
              <p:cNvSpPr/>
              <p:nvPr/>
            </p:nvSpPr>
            <p:spPr>
              <a:xfrm>
                <a:off x="6554349" y="2515073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4" name="Oval 393"/>
              <p:cNvSpPr/>
              <p:nvPr/>
            </p:nvSpPr>
            <p:spPr>
              <a:xfrm>
                <a:off x="7998640" y="2515073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5" name="Oval 394"/>
              <p:cNvSpPr/>
              <p:nvPr/>
            </p:nvSpPr>
            <p:spPr>
              <a:xfrm>
                <a:off x="9446989" y="2515073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6" name="Oval 395"/>
              <p:cNvSpPr/>
              <p:nvPr/>
            </p:nvSpPr>
            <p:spPr>
              <a:xfrm>
                <a:off x="10895335" y="2515073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grpSp>
        <p:nvGrpSpPr>
          <p:cNvPr id="14493" name="Group 19"/>
          <p:cNvGrpSpPr>
            <a:grpSpLocks/>
          </p:cNvGrpSpPr>
          <p:nvPr/>
        </p:nvGrpSpPr>
        <p:grpSpPr bwMode="auto">
          <a:xfrm>
            <a:off x="4656667" y="4760119"/>
            <a:ext cx="1341879" cy="373261"/>
            <a:chOff x="762000" y="1219200"/>
            <a:chExt cx="12344400" cy="2743200"/>
          </a:xfrm>
        </p:grpSpPr>
        <p:sp>
          <p:nvSpPr>
            <p:cNvPr id="362" name="Oval 3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3" name="Oval 4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4" name="Oval 5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5" name="Oval 6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6" name="Oval 7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7" name="Oval 8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8" name="Oval 9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9" name="Oval 1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0" name="Oval 1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1" name="Oval 12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2" name="Oval 13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3" name="Oval 14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4" name="Oval 15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5" name="Oval 16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6" name="Oval 17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7" name="Oval 18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494" name="Group 20"/>
          <p:cNvGrpSpPr>
            <a:grpSpLocks/>
          </p:cNvGrpSpPr>
          <p:nvPr/>
        </p:nvGrpSpPr>
        <p:grpSpPr bwMode="auto">
          <a:xfrm>
            <a:off x="6161705" y="4760119"/>
            <a:ext cx="1341438" cy="373261"/>
            <a:chOff x="762000" y="1219200"/>
            <a:chExt cx="12344400" cy="2743200"/>
          </a:xfrm>
          <a:solidFill>
            <a:srgbClr val="008000"/>
          </a:solidFill>
        </p:grpSpPr>
        <p:sp>
          <p:nvSpPr>
            <p:cNvPr id="346" name="Oval 345"/>
            <p:cNvSpPr/>
            <p:nvPr/>
          </p:nvSpPr>
          <p:spPr>
            <a:xfrm>
              <a:off x="1447799" y="1219200"/>
              <a:ext cx="1525804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47" name="Oval 346"/>
            <p:cNvSpPr/>
            <p:nvPr/>
          </p:nvSpPr>
          <p:spPr>
            <a:xfrm>
              <a:off x="2896502" y="1219200"/>
              <a:ext cx="1521744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48" name="Oval 347"/>
            <p:cNvSpPr/>
            <p:nvPr/>
          </p:nvSpPr>
          <p:spPr>
            <a:xfrm>
              <a:off x="4345202" y="1219200"/>
              <a:ext cx="1521747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49" name="Oval 348"/>
            <p:cNvSpPr/>
            <p:nvPr/>
          </p:nvSpPr>
          <p:spPr>
            <a:xfrm>
              <a:off x="5789846" y="1219200"/>
              <a:ext cx="1525804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50" name="Oval 349"/>
            <p:cNvSpPr/>
            <p:nvPr/>
          </p:nvSpPr>
          <p:spPr>
            <a:xfrm>
              <a:off x="7238549" y="1219200"/>
              <a:ext cx="1525804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51" name="Oval 350"/>
            <p:cNvSpPr/>
            <p:nvPr/>
          </p:nvSpPr>
          <p:spPr>
            <a:xfrm>
              <a:off x="8687250" y="1219200"/>
              <a:ext cx="1521747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52" name="Oval 351"/>
            <p:cNvSpPr/>
            <p:nvPr/>
          </p:nvSpPr>
          <p:spPr>
            <a:xfrm>
              <a:off x="10135953" y="1219200"/>
              <a:ext cx="1521744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53" name="Oval 352"/>
            <p:cNvSpPr/>
            <p:nvPr/>
          </p:nvSpPr>
          <p:spPr>
            <a:xfrm>
              <a:off x="11580596" y="1219200"/>
              <a:ext cx="1525804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54" name="Oval 353"/>
            <p:cNvSpPr/>
            <p:nvPr/>
          </p:nvSpPr>
          <p:spPr>
            <a:xfrm>
              <a:off x="762000" y="2514235"/>
              <a:ext cx="1525804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55" name="Oval 354"/>
            <p:cNvSpPr/>
            <p:nvPr/>
          </p:nvSpPr>
          <p:spPr>
            <a:xfrm>
              <a:off x="2210700" y="2514235"/>
              <a:ext cx="1521747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56" name="Oval 355"/>
            <p:cNvSpPr/>
            <p:nvPr/>
          </p:nvSpPr>
          <p:spPr>
            <a:xfrm>
              <a:off x="3659404" y="2514235"/>
              <a:ext cx="1521744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57" name="Oval 356"/>
            <p:cNvSpPr/>
            <p:nvPr/>
          </p:nvSpPr>
          <p:spPr>
            <a:xfrm>
              <a:off x="5104047" y="2514235"/>
              <a:ext cx="1525804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58" name="Oval 357"/>
            <p:cNvSpPr/>
            <p:nvPr/>
          </p:nvSpPr>
          <p:spPr>
            <a:xfrm>
              <a:off x="6552748" y="2514235"/>
              <a:ext cx="1525804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59" name="Oval 358"/>
            <p:cNvSpPr/>
            <p:nvPr/>
          </p:nvSpPr>
          <p:spPr>
            <a:xfrm>
              <a:off x="8001451" y="2514235"/>
              <a:ext cx="1521744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60" name="Oval 359"/>
            <p:cNvSpPr/>
            <p:nvPr/>
          </p:nvSpPr>
          <p:spPr>
            <a:xfrm>
              <a:off x="9450151" y="2514235"/>
              <a:ext cx="1521747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61" name="Oval 360"/>
            <p:cNvSpPr/>
            <p:nvPr/>
          </p:nvSpPr>
          <p:spPr>
            <a:xfrm>
              <a:off x="10894795" y="2514235"/>
              <a:ext cx="1525804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4495" name="Group 37"/>
          <p:cNvGrpSpPr>
            <a:grpSpLocks/>
          </p:cNvGrpSpPr>
          <p:nvPr/>
        </p:nvGrpSpPr>
        <p:grpSpPr bwMode="auto">
          <a:xfrm>
            <a:off x="7612062" y="4749403"/>
            <a:ext cx="1341879" cy="373261"/>
            <a:chOff x="762000" y="1219200"/>
            <a:chExt cx="12344400" cy="2743200"/>
          </a:xfrm>
          <a:solidFill>
            <a:srgbClr val="000000"/>
          </a:solidFill>
        </p:grpSpPr>
        <p:sp>
          <p:nvSpPr>
            <p:cNvPr id="330" name="Oval 329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31" name="Oval 330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32" name="Oval 331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33" name="Oval 332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34" name="Oval 333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35" name="Oval 334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36" name="Oval 335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37" name="Oval 336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38" name="Oval 337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39" name="Oval 338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40" name="Oval 339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41" name="Oval 340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42" name="Oval 341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43" name="Oval 342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44" name="Oval 343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45" name="Oval 344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14371" name="TextBox 654"/>
          <p:cNvSpPr txBox="1">
            <a:spLocks noChangeArrowheads="1"/>
          </p:cNvSpPr>
          <p:nvPr/>
        </p:nvSpPr>
        <p:spPr bwMode="auto">
          <a:xfrm>
            <a:off x="571500" y="3855839"/>
            <a:ext cx="8249429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11     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   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26                               Module 29                                Module 28           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 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31         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 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32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372" name="TextBox 655"/>
          <p:cNvSpPr txBox="1">
            <a:spLocks noChangeArrowheads="1"/>
          </p:cNvSpPr>
          <p:nvPr/>
        </p:nvSpPr>
        <p:spPr bwMode="auto">
          <a:xfrm>
            <a:off x="571500" y="4572000"/>
            <a:ext cx="8222128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10       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 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50                               Module 24                                Module 42          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 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27            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22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38" name="Group 895"/>
          <p:cNvGrpSpPr/>
          <p:nvPr/>
        </p:nvGrpSpPr>
        <p:grpSpPr>
          <a:xfrm>
            <a:off x="232833" y="5704652"/>
            <a:ext cx="1267211" cy="196980"/>
            <a:chOff x="838198" y="15212403"/>
            <a:chExt cx="4561960" cy="525281"/>
          </a:xfrm>
          <a:solidFill>
            <a:srgbClr val="008000"/>
          </a:solidFill>
        </p:grpSpPr>
        <p:sp>
          <p:nvSpPr>
            <p:cNvPr id="862" name="Oval 11"/>
            <p:cNvSpPr/>
            <p:nvPr/>
          </p:nvSpPr>
          <p:spPr>
            <a:xfrm>
              <a:off x="838198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3" name="Oval 12"/>
            <p:cNvSpPr/>
            <p:nvPr/>
          </p:nvSpPr>
          <p:spPr>
            <a:xfrm>
              <a:off x="1404716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4" name="Oval 13"/>
            <p:cNvSpPr/>
            <p:nvPr/>
          </p:nvSpPr>
          <p:spPr>
            <a:xfrm>
              <a:off x="1971234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5" name="Oval 14"/>
            <p:cNvSpPr/>
            <p:nvPr/>
          </p:nvSpPr>
          <p:spPr>
            <a:xfrm>
              <a:off x="2537752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6" name="Oval 15"/>
            <p:cNvSpPr/>
            <p:nvPr/>
          </p:nvSpPr>
          <p:spPr>
            <a:xfrm>
              <a:off x="3104269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7" name="Oval 16"/>
            <p:cNvSpPr/>
            <p:nvPr/>
          </p:nvSpPr>
          <p:spPr>
            <a:xfrm>
              <a:off x="3670787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8" name="Oval 17"/>
            <p:cNvSpPr/>
            <p:nvPr/>
          </p:nvSpPr>
          <p:spPr>
            <a:xfrm>
              <a:off x="4237305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9" name="Oval 18"/>
            <p:cNvSpPr/>
            <p:nvPr/>
          </p:nvSpPr>
          <p:spPr>
            <a:xfrm>
              <a:off x="4803823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55" name="Group 20"/>
          <p:cNvGrpSpPr>
            <a:grpSpLocks/>
          </p:cNvGrpSpPr>
          <p:nvPr/>
        </p:nvGrpSpPr>
        <p:grpSpPr bwMode="auto">
          <a:xfrm>
            <a:off x="1737872" y="5528667"/>
            <a:ext cx="1341438" cy="373261"/>
            <a:chOff x="762000" y="1219200"/>
            <a:chExt cx="12344400" cy="2743200"/>
          </a:xfrm>
        </p:grpSpPr>
        <p:sp>
          <p:nvSpPr>
            <p:cNvPr id="838" name="Oval 837"/>
            <p:cNvSpPr/>
            <p:nvPr/>
          </p:nvSpPr>
          <p:spPr>
            <a:xfrm>
              <a:off x="144779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9" name="Oval 838"/>
            <p:cNvSpPr/>
            <p:nvPr/>
          </p:nvSpPr>
          <p:spPr>
            <a:xfrm>
              <a:off x="2896502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0" name="Oval 839"/>
            <p:cNvSpPr/>
            <p:nvPr/>
          </p:nvSpPr>
          <p:spPr>
            <a:xfrm>
              <a:off x="4345202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1" name="Oval 840"/>
            <p:cNvSpPr/>
            <p:nvPr/>
          </p:nvSpPr>
          <p:spPr>
            <a:xfrm>
              <a:off x="578984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2" name="Oval 841"/>
            <p:cNvSpPr/>
            <p:nvPr/>
          </p:nvSpPr>
          <p:spPr>
            <a:xfrm>
              <a:off x="723854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3" name="Oval 842"/>
            <p:cNvSpPr/>
            <p:nvPr/>
          </p:nvSpPr>
          <p:spPr>
            <a:xfrm>
              <a:off x="8687250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4" name="Oval 843"/>
            <p:cNvSpPr/>
            <p:nvPr/>
          </p:nvSpPr>
          <p:spPr>
            <a:xfrm>
              <a:off x="10135953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5" name="Oval 844"/>
            <p:cNvSpPr/>
            <p:nvPr/>
          </p:nvSpPr>
          <p:spPr>
            <a:xfrm>
              <a:off x="11580596" y="1219200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6" name="Oval 845"/>
            <p:cNvSpPr/>
            <p:nvPr/>
          </p:nvSpPr>
          <p:spPr>
            <a:xfrm>
              <a:off x="762000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7" name="Oval 846"/>
            <p:cNvSpPr/>
            <p:nvPr/>
          </p:nvSpPr>
          <p:spPr>
            <a:xfrm>
              <a:off x="2210700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8" name="Oval 847"/>
            <p:cNvSpPr/>
            <p:nvPr/>
          </p:nvSpPr>
          <p:spPr>
            <a:xfrm>
              <a:off x="3659404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9" name="Oval 848"/>
            <p:cNvSpPr/>
            <p:nvPr/>
          </p:nvSpPr>
          <p:spPr>
            <a:xfrm>
              <a:off x="5104047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50" name="Oval 849"/>
            <p:cNvSpPr/>
            <p:nvPr/>
          </p:nvSpPr>
          <p:spPr>
            <a:xfrm>
              <a:off x="6552748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51" name="Oval 850"/>
            <p:cNvSpPr/>
            <p:nvPr/>
          </p:nvSpPr>
          <p:spPr>
            <a:xfrm>
              <a:off x="8001451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52" name="Oval 851"/>
            <p:cNvSpPr/>
            <p:nvPr/>
          </p:nvSpPr>
          <p:spPr>
            <a:xfrm>
              <a:off x="9450151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53" name="Oval 852"/>
            <p:cNvSpPr/>
            <p:nvPr/>
          </p:nvSpPr>
          <p:spPr>
            <a:xfrm>
              <a:off x="10894795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6" name="Group 37"/>
          <p:cNvGrpSpPr>
            <a:grpSpLocks/>
          </p:cNvGrpSpPr>
          <p:nvPr/>
        </p:nvGrpSpPr>
        <p:grpSpPr bwMode="auto">
          <a:xfrm>
            <a:off x="3188229" y="5517952"/>
            <a:ext cx="1341879" cy="373261"/>
            <a:chOff x="762000" y="1219200"/>
            <a:chExt cx="12344400" cy="2743200"/>
          </a:xfrm>
          <a:solidFill>
            <a:schemeClr val="tx1"/>
          </a:solidFill>
        </p:grpSpPr>
        <p:sp>
          <p:nvSpPr>
            <p:cNvPr id="822" name="Oval 821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23" name="Oval 822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24" name="Oval 823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25" name="Oval 824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26" name="Oval 825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27" name="Oval 826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28" name="Oval 827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29" name="Oval 828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30" name="Oval 829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31" name="Oval 830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32" name="Oval 831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33" name="Oval 832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34" name="Oval 833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35" name="Oval 834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36" name="Oval 835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37" name="Oval 836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57" name="Group 19"/>
          <p:cNvGrpSpPr/>
          <p:nvPr/>
        </p:nvGrpSpPr>
        <p:grpSpPr>
          <a:xfrm>
            <a:off x="4744122" y="5518038"/>
            <a:ext cx="1267211" cy="196980"/>
            <a:chOff x="1447800" y="1219200"/>
            <a:chExt cx="11658600" cy="1447800"/>
          </a:xfrm>
          <a:solidFill>
            <a:schemeClr val="tx1"/>
          </a:solidFill>
        </p:grpSpPr>
        <p:sp>
          <p:nvSpPr>
            <p:cNvPr id="803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4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5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6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7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8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9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0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58" name="Group 20"/>
          <p:cNvGrpSpPr>
            <a:grpSpLocks/>
          </p:cNvGrpSpPr>
          <p:nvPr/>
        </p:nvGrpSpPr>
        <p:grpSpPr bwMode="auto">
          <a:xfrm>
            <a:off x="6182872" y="5517952"/>
            <a:ext cx="1341438" cy="373261"/>
            <a:chOff x="762000" y="1219200"/>
            <a:chExt cx="12344400" cy="2743200"/>
          </a:xfrm>
        </p:grpSpPr>
        <p:sp>
          <p:nvSpPr>
            <p:cNvPr id="787" name="Oval 786"/>
            <p:cNvSpPr/>
            <p:nvPr/>
          </p:nvSpPr>
          <p:spPr>
            <a:xfrm>
              <a:off x="144779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88" name="Oval 787"/>
            <p:cNvSpPr/>
            <p:nvPr/>
          </p:nvSpPr>
          <p:spPr>
            <a:xfrm>
              <a:off x="2896502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89" name="Oval 788"/>
            <p:cNvSpPr/>
            <p:nvPr/>
          </p:nvSpPr>
          <p:spPr>
            <a:xfrm>
              <a:off x="4345202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0" name="Oval 789"/>
            <p:cNvSpPr/>
            <p:nvPr/>
          </p:nvSpPr>
          <p:spPr>
            <a:xfrm>
              <a:off x="578984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1" name="Oval 790"/>
            <p:cNvSpPr/>
            <p:nvPr/>
          </p:nvSpPr>
          <p:spPr>
            <a:xfrm>
              <a:off x="723854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2" name="Oval 791"/>
            <p:cNvSpPr/>
            <p:nvPr/>
          </p:nvSpPr>
          <p:spPr>
            <a:xfrm>
              <a:off x="8687250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3" name="Oval 792"/>
            <p:cNvSpPr/>
            <p:nvPr/>
          </p:nvSpPr>
          <p:spPr>
            <a:xfrm>
              <a:off x="10135953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4" name="Oval 793"/>
            <p:cNvSpPr/>
            <p:nvPr/>
          </p:nvSpPr>
          <p:spPr>
            <a:xfrm>
              <a:off x="1158059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5" name="Oval 794"/>
            <p:cNvSpPr/>
            <p:nvPr/>
          </p:nvSpPr>
          <p:spPr>
            <a:xfrm>
              <a:off x="762000" y="2514236"/>
              <a:ext cx="1525804" cy="1448164"/>
            </a:xfrm>
            <a:prstGeom prst="ellipse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6" name="Oval 795"/>
            <p:cNvSpPr/>
            <p:nvPr/>
          </p:nvSpPr>
          <p:spPr>
            <a:xfrm>
              <a:off x="2210700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7" name="Oval 796"/>
            <p:cNvSpPr/>
            <p:nvPr/>
          </p:nvSpPr>
          <p:spPr>
            <a:xfrm>
              <a:off x="3659404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8" name="Oval 797"/>
            <p:cNvSpPr/>
            <p:nvPr/>
          </p:nvSpPr>
          <p:spPr>
            <a:xfrm>
              <a:off x="5104047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9" name="Oval 798"/>
            <p:cNvSpPr/>
            <p:nvPr/>
          </p:nvSpPr>
          <p:spPr>
            <a:xfrm>
              <a:off x="6552748" y="2514236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00" name="Oval 799"/>
            <p:cNvSpPr/>
            <p:nvPr/>
          </p:nvSpPr>
          <p:spPr>
            <a:xfrm>
              <a:off x="8001451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01" name="Oval 800"/>
            <p:cNvSpPr/>
            <p:nvPr/>
          </p:nvSpPr>
          <p:spPr>
            <a:xfrm>
              <a:off x="9450151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02" name="Oval 801"/>
            <p:cNvSpPr/>
            <p:nvPr/>
          </p:nvSpPr>
          <p:spPr>
            <a:xfrm>
              <a:off x="10894795" y="2514236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9" name="Group 37"/>
          <p:cNvGrpSpPr/>
          <p:nvPr/>
        </p:nvGrpSpPr>
        <p:grpSpPr>
          <a:xfrm>
            <a:off x="7633315" y="5507670"/>
            <a:ext cx="1341753" cy="373226"/>
            <a:chOff x="762000" y="1219200"/>
            <a:chExt cx="12344400" cy="2743200"/>
          </a:xfrm>
          <a:solidFill>
            <a:srgbClr val="000000"/>
          </a:solidFill>
        </p:grpSpPr>
        <p:sp>
          <p:nvSpPr>
            <p:cNvPr id="771" name="Oval 770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2" name="Oval 771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3" name="Oval 772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4" name="Oval 773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5" name="Oval 774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6" name="Oval 775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7" name="Oval 776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8" name="Oval 777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9" name="Oval 778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0" name="Oval 779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1" name="Oval 780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2" name="Oval 781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3" name="Oval 782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4" name="Oval 783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5" name="Oval 784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6" name="Oval 785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755" name="Oval 3"/>
          <p:cNvSpPr/>
          <p:nvPr/>
        </p:nvSpPr>
        <p:spPr>
          <a:xfrm>
            <a:off x="243858" y="6198989"/>
            <a:ext cx="165806" cy="197048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56" name="Oval 4"/>
          <p:cNvSpPr/>
          <p:nvPr/>
        </p:nvSpPr>
        <p:spPr>
          <a:xfrm>
            <a:off x="401285" y="6198989"/>
            <a:ext cx="165806" cy="197048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57" name="Oval 5"/>
          <p:cNvSpPr/>
          <p:nvPr/>
        </p:nvSpPr>
        <p:spPr>
          <a:xfrm>
            <a:off x="558712" y="6198989"/>
            <a:ext cx="165364" cy="197048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58" name="Oval 6"/>
          <p:cNvSpPr/>
          <p:nvPr/>
        </p:nvSpPr>
        <p:spPr>
          <a:xfrm>
            <a:off x="716139" y="6198989"/>
            <a:ext cx="165365" cy="197048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59" name="Oval 7"/>
          <p:cNvSpPr/>
          <p:nvPr/>
        </p:nvSpPr>
        <p:spPr>
          <a:xfrm>
            <a:off x="873125" y="6198989"/>
            <a:ext cx="165806" cy="197048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60" name="Oval 8"/>
          <p:cNvSpPr/>
          <p:nvPr/>
        </p:nvSpPr>
        <p:spPr>
          <a:xfrm>
            <a:off x="1030552" y="6198989"/>
            <a:ext cx="165806" cy="197048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61" name="Oval 9"/>
          <p:cNvSpPr/>
          <p:nvPr/>
        </p:nvSpPr>
        <p:spPr>
          <a:xfrm>
            <a:off x="1187979" y="6198989"/>
            <a:ext cx="165806" cy="197048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62" name="Oval 10"/>
          <p:cNvSpPr/>
          <p:nvPr/>
        </p:nvSpPr>
        <p:spPr>
          <a:xfrm>
            <a:off x="1345406" y="6198989"/>
            <a:ext cx="165806" cy="197048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63" name="Oval 11"/>
          <p:cNvSpPr/>
          <p:nvPr/>
        </p:nvSpPr>
        <p:spPr>
          <a:xfrm>
            <a:off x="232833" y="6403777"/>
            <a:ext cx="165806" cy="197048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64" name="Oval 12"/>
          <p:cNvSpPr/>
          <p:nvPr/>
        </p:nvSpPr>
        <p:spPr>
          <a:xfrm>
            <a:off x="390260" y="6403777"/>
            <a:ext cx="165806" cy="197048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65" name="Oval 13"/>
          <p:cNvSpPr/>
          <p:nvPr/>
        </p:nvSpPr>
        <p:spPr>
          <a:xfrm>
            <a:off x="547688" y="6403777"/>
            <a:ext cx="165365" cy="197048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66" name="Oval 14"/>
          <p:cNvSpPr/>
          <p:nvPr/>
        </p:nvSpPr>
        <p:spPr>
          <a:xfrm>
            <a:off x="705115" y="6403777"/>
            <a:ext cx="165364" cy="197048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67" name="Oval 15"/>
          <p:cNvSpPr/>
          <p:nvPr/>
        </p:nvSpPr>
        <p:spPr>
          <a:xfrm>
            <a:off x="862101" y="6403777"/>
            <a:ext cx="165806" cy="197048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68" name="Oval 16"/>
          <p:cNvSpPr/>
          <p:nvPr/>
        </p:nvSpPr>
        <p:spPr>
          <a:xfrm>
            <a:off x="1019528" y="6403777"/>
            <a:ext cx="165806" cy="197048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69" name="Oval 17"/>
          <p:cNvSpPr/>
          <p:nvPr/>
        </p:nvSpPr>
        <p:spPr>
          <a:xfrm>
            <a:off x="1188861" y="6403777"/>
            <a:ext cx="165806" cy="197048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70" name="Oval 18"/>
          <p:cNvSpPr/>
          <p:nvPr/>
        </p:nvSpPr>
        <p:spPr>
          <a:xfrm>
            <a:off x="1334382" y="6403777"/>
            <a:ext cx="165806" cy="197048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60" name="Group 37"/>
          <p:cNvGrpSpPr>
            <a:grpSpLocks/>
          </p:cNvGrpSpPr>
          <p:nvPr/>
        </p:nvGrpSpPr>
        <p:grpSpPr bwMode="auto">
          <a:xfrm>
            <a:off x="3188229" y="6188869"/>
            <a:ext cx="1341879" cy="373261"/>
            <a:chOff x="762000" y="1219200"/>
            <a:chExt cx="12344400" cy="2743200"/>
          </a:xfrm>
        </p:grpSpPr>
        <p:sp>
          <p:nvSpPr>
            <p:cNvPr id="723" name="Oval 722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" name="Oval 723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5" name="Oval 724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6" name="Oval 725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7" name="Oval 726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8" name="Oval 727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9" name="Oval 728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0" name="Oval 729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1" name="Oval 730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2" name="Oval 731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3" name="Oval 732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4" name="Oval 733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5" name="Oval 734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6" name="Oval 735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7" name="Oval 736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8" name="Oval 737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528" name="Group 20"/>
          <p:cNvGrpSpPr/>
          <p:nvPr/>
        </p:nvGrpSpPr>
        <p:grpSpPr>
          <a:xfrm>
            <a:off x="6182772" y="6188656"/>
            <a:ext cx="1341753" cy="373226"/>
            <a:chOff x="762000" y="1219200"/>
            <a:chExt cx="12344400" cy="2743200"/>
          </a:xfrm>
          <a:solidFill>
            <a:srgbClr val="008000"/>
          </a:solidFill>
        </p:grpSpPr>
        <p:sp>
          <p:nvSpPr>
            <p:cNvPr id="688" name="Oval 687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89" name="Oval 688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0" name="Oval 689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1" name="Oval 690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2" name="Oval 691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3" name="Oval 692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4" name="Oval 693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5" name="Oval 694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6" name="Oval 695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7" name="Oval 696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8" name="Oval 697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9" name="Oval 698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0" name="Oval 699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1" name="Oval 700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2" name="Oval 701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3" name="Oval 702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4529" name="Group 37"/>
          <p:cNvGrpSpPr>
            <a:grpSpLocks/>
          </p:cNvGrpSpPr>
          <p:nvPr/>
        </p:nvGrpSpPr>
        <p:grpSpPr bwMode="auto">
          <a:xfrm>
            <a:off x="7633229" y="6170414"/>
            <a:ext cx="1341879" cy="373261"/>
            <a:chOff x="762000" y="1219200"/>
            <a:chExt cx="12344400" cy="2743200"/>
          </a:xfrm>
          <a:solidFill>
            <a:srgbClr val="008000"/>
          </a:solidFill>
        </p:grpSpPr>
        <p:sp>
          <p:nvSpPr>
            <p:cNvPr id="672" name="Oval 671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73" name="Oval 672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74" name="Oval 673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75" name="Oval 674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76" name="Oval 675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77" name="Oval 676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78" name="Oval 677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79" name="Oval 678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80" name="Oval 679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81" name="Oval 680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82" name="Oval 681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83" name="Oval 682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84" name="Oval 683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85" name="Oval 684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86" name="Oval 685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87" name="Oval 686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14398" name="TextBox 669"/>
          <p:cNvSpPr txBox="1">
            <a:spLocks noChangeArrowheads="1"/>
          </p:cNvSpPr>
          <p:nvPr/>
        </p:nvSpPr>
        <p:spPr bwMode="auto">
          <a:xfrm>
            <a:off x="592667" y="5253633"/>
            <a:ext cx="7847864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46          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16                               Module ???                              Module 44         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  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101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     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4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399" name="TextBox 670"/>
          <p:cNvSpPr txBox="1">
            <a:spLocks noChangeArrowheads="1"/>
          </p:cNvSpPr>
          <p:nvPr/>
        </p:nvSpPr>
        <p:spPr bwMode="auto">
          <a:xfrm>
            <a:off x="592667" y="5968008"/>
            <a:ext cx="8190068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47     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   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52                               Module 102                              Module 48       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 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18                                  Module 6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4530" name="Group 871"/>
          <p:cNvGrpSpPr>
            <a:grpSpLocks/>
          </p:cNvGrpSpPr>
          <p:nvPr/>
        </p:nvGrpSpPr>
        <p:grpSpPr bwMode="auto">
          <a:xfrm>
            <a:off x="444500" y="57150"/>
            <a:ext cx="1729493" cy="470975"/>
            <a:chOff x="2242914" y="670292"/>
            <a:chExt cx="6226633" cy="1255784"/>
          </a:xfrm>
        </p:grpSpPr>
        <p:sp>
          <p:nvSpPr>
            <p:cNvPr id="637" name="Oval 636"/>
            <p:cNvSpPr/>
            <p:nvPr/>
          </p:nvSpPr>
          <p:spPr>
            <a:xfrm>
              <a:off x="2269904" y="675054"/>
              <a:ext cx="460409" cy="479368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8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556" name="TextBox 637"/>
            <p:cNvSpPr txBox="1">
              <a:spLocks noChangeArrowheads="1"/>
            </p:cNvSpPr>
            <p:nvPr/>
          </p:nvSpPr>
          <p:spPr bwMode="auto">
            <a:xfrm>
              <a:off x="2743200" y="670292"/>
              <a:ext cx="5726347" cy="574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dirty="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Good, </a:t>
              </a:r>
              <a:r>
                <a:rPr lang="en-US" sz="800" dirty="0" err="1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</a:t>
              </a:r>
              <a:r>
                <a:rPr lang="en-US" sz="800" baseline="-25000" dirty="0" err="1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max</a:t>
              </a:r>
              <a:r>
                <a:rPr lang="en-US" sz="800" dirty="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&gt;2050V</a:t>
              </a:r>
            </a:p>
          </p:txBody>
        </p:sp>
        <p:sp>
          <p:nvSpPr>
            <p:cNvPr id="14557" name="TextBox 641"/>
            <p:cNvSpPr txBox="1">
              <a:spLocks noChangeArrowheads="1"/>
            </p:cNvSpPr>
            <p:nvPr/>
          </p:nvSpPr>
          <p:spPr bwMode="auto">
            <a:xfrm>
              <a:off x="2819399" y="1351627"/>
              <a:ext cx="1716073" cy="574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Dead</a:t>
              </a:r>
            </a:p>
          </p:txBody>
        </p:sp>
        <p:sp>
          <p:nvSpPr>
            <p:cNvPr id="870" name="Oval 869"/>
            <p:cNvSpPr/>
            <p:nvPr/>
          </p:nvSpPr>
          <p:spPr>
            <a:xfrm>
              <a:off x="2242914" y="1356010"/>
              <a:ext cx="460409" cy="479368"/>
            </a:xfrm>
            <a:prstGeom prst="ellipse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8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531" name="Group 872"/>
          <p:cNvGrpSpPr>
            <a:grpSpLocks/>
          </p:cNvGrpSpPr>
          <p:nvPr/>
        </p:nvGrpSpPr>
        <p:grpSpPr bwMode="auto">
          <a:xfrm>
            <a:off x="444500" y="569715"/>
            <a:ext cx="1722438" cy="338554"/>
            <a:chOff x="2269400" y="485864"/>
            <a:chExt cx="6200147" cy="902474"/>
          </a:xfrm>
        </p:grpSpPr>
        <p:sp>
          <p:nvSpPr>
            <p:cNvPr id="874" name="Oval 873"/>
            <p:cNvSpPr/>
            <p:nvPr/>
          </p:nvSpPr>
          <p:spPr>
            <a:xfrm>
              <a:off x="2269400" y="490624"/>
              <a:ext cx="460328" cy="479246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8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554" name="TextBox 874"/>
            <p:cNvSpPr txBox="1">
              <a:spLocks noChangeArrowheads="1"/>
            </p:cNvSpPr>
            <p:nvPr/>
          </p:nvSpPr>
          <p:spPr bwMode="auto">
            <a:xfrm>
              <a:off x="2743198" y="485864"/>
              <a:ext cx="5726349" cy="902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dirty="0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Noisy/Background/high </a:t>
              </a:r>
              <a:r>
                <a:rPr lang="en-US" sz="800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</a:t>
              </a:r>
              <a:r>
                <a:rPr lang="en-US" sz="800" baseline="-25000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mi</a:t>
              </a:r>
              <a:r>
                <a:rPr lang="en-US" sz="800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  <a:r>
                <a:rPr lang="en-US" sz="800" dirty="0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//low </a:t>
              </a:r>
              <a:r>
                <a:rPr lang="en-US" sz="800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</a:t>
              </a:r>
              <a:r>
                <a:rPr lang="en-US" sz="800" baseline="-25000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max</a:t>
              </a:r>
              <a:endParaRPr lang="en-US" sz="800" dirty="0">
                <a:solidFill>
                  <a:srgbClr val="FF66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4532" name="Group 19"/>
          <p:cNvGrpSpPr>
            <a:grpSpLocks/>
          </p:cNvGrpSpPr>
          <p:nvPr/>
        </p:nvGrpSpPr>
        <p:grpSpPr bwMode="auto">
          <a:xfrm>
            <a:off x="6362789" y="514350"/>
            <a:ext cx="1341878" cy="373261"/>
            <a:chOff x="762000" y="1219200"/>
            <a:chExt cx="12344400" cy="2743200"/>
          </a:xfrm>
        </p:grpSpPr>
        <p:sp>
          <p:nvSpPr>
            <p:cNvPr id="879" name="Oval 3"/>
            <p:cNvSpPr/>
            <p:nvPr/>
          </p:nvSpPr>
          <p:spPr>
            <a:xfrm>
              <a:off x="1447573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0" name="Oval 4"/>
            <p:cNvSpPr/>
            <p:nvPr/>
          </p:nvSpPr>
          <p:spPr>
            <a:xfrm>
              <a:off x="289580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1" name="Oval 5"/>
            <p:cNvSpPr/>
            <p:nvPr/>
          </p:nvSpPr>
          <p:spPr>
            <a:xfrm>
              <a:off x="4344025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2" name="Oval 6"/>
            <p:cNvSpPr/>
            <p:nvPr/>
          </p:nvSpPr>
          <p:spPr>
            <a:xfrm>
              <a:off x="5792252" y="1219200"/>
              <a:ext cx="1521244" cy="144816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3" name="Oval 7"/>
            <p:cNvSpPr/>
            <p:nvPr/>
          </p:nvSpPr>
          <p:spPr>
            <a:xfrm>
              <a:off x="7240477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4" name="Oval 8"/>
            <p:cNvSpPr/>
            <p:nvPr/>
          </p:nvSpPr>
          <p:spPr>
            <a:xfrm>
              <a:off x="8688704" y="1219200"/>
              <a:ext cx="1521244" cy="144816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5" name="Oval 9"/>
            <p:cNvSpPr/>
            <p:nvPr/>
          </p:nvSpPr>
          <p:spPr>
            <a:xfrm>
              <a:off x="10132873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6" name="Oval 1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7" name="Oval 1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8" name="Oval 12"/>
            <p:cNvSpPr/>
            <p:nvPr/>
          </p:nvSpPr>
          <p:spPr>
            <a:xfrm>
              <a:off x="2210225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9" name="Oval 13"/>
            <p:cNvSpPr/>
            <p:nvPr/>
          </p:nvSpPr>
          <p:spPr>
            <a:xfrm>
              <a:off x="3658452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0" name="Oval 14"/>
            <p:cNvSpPr/>
            <p:nvPr/>
          </p:nvSpPr>
          <p:spPr>
            <a:xfrm>
              <a:off x="5106676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1" name="Oval 15"/>
            <p:cNvSpPr/>
            <p:nvPr/>
          </p:nvSpPr>
          <p:spPr>
            <a:xfrm>
              <a:off x="6554903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2" name="Oval 16"/>
            <p:cNvSpPr/>
            <p:nvPr/>
          </p:nvSpPr>
          <p:spPr>
            <a:xfrm>
              <a:off x="7999073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3" name="Oval 17"/>
            <p:cNvSpPr/>
            <p:nvPr/>
          </p:nvSpPr>
          <p:spPr>
            <a:xfrm>
              <a:off x="944729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4" name="Oval 18"/>
            <p:cNvSpPr/>
            <p:nvPr/>
          </p:nvSpPr>
          <p:spPr>
            <a:xfrm>
              <a:off x="10895524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4403" name="TextBox 894"/>
          <p:cNvSpPr txBox="1">
            <a:spLocks noChangeArrowheads="1"/>
          </p:cNvSpPr>
          <p:nvPr/>
        </p:nvSpPr>
        <p:spPr bwMode="auto">
          <a:xfrm>
            <a:off x="6732764" y="285750"/>
            <a:ext cx="616943" cy="18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Module 34 </a:t>
            </a:r>
            <a:endParaRPr lang="en-US" dirty="0">
              <a:latin typeface="Calibri" charset="0"/>
            </a:endParaRPr>
          </a:p>
        </p:txBody>
      </p:sp>
      <p:grpSp>
        <p:nvGrpSpPr>
          <p:cNvPr id="14533" name="Group 19"/>
          <p:cNvGrpSpPr>
            <a:grpSpLocks/>
          </p:cNvGrpSpPr>
          <p:nvPr/>
        </p:nvGrpSpPr>
        <p:grpSpPr bwMode="auto">
          <a:xfrm>
            <a:off x="2307167" y="514350"/>
            <a:ext cx="1341879" cy="373261"/>
            <a:chOff x="762000" y="1219200"/>
            <a:chExt cx="12344400" cy="2743200"/>
          </a:xfrm>
        </p:grpSpPr>
        <p:sp>
          <p:nvSpPr>
            <p:cNvPr id="897" name="Oval 3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8" name="Oval 4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9" name="Oval 5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0" name="Oval 6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1" name="Oval 7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2" name="Oval 8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3" name="Oval 9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4" name="Oval 1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5" name="Oval 1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6" name="Oval 12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7" name="Oval 13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8" name="Oval 14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9" name="Oval 15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10" name="Oval 16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11" name="Oval 17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12" name="Oval 18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4405" name="TextBox 912"/>
          <p:cNvSpPr txBox="1">
            <a:spLocks noChangeArrowheads="1"/>
          </p:cNvSpPr>
          <p:nvPr/>
        </p:nvSpPr>
        <p:spPr bwMode="auto">
          <a:xfrm>
            <a:off x="2677143" y="285750"/>
            <a:ext cx="616943" cy="18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Module 41 </a:t>
            </a:r>
            <a:endParaRPr lang="en-US" dirty="0">
              <a:latin typeface="Calibri" charset="0"/>
            </a:endParaRPr>
          </a:p>
        </p:txBody>
      </p:sp>
      <p:grpSp>
        <p:nvGrpSpPr>
          <p:cNvPr id="14534" name="Group 19"/>
          <p:cNvGrpSpPr>
            <a:grpSpLocks/>
          </p:cNvGrpSpPr>
          <p:nvPr/>
        </p:nvGrpSpPr>
        <p:grpSpPr bwMode="auto">
          <a:xfrm>
            <a:off x="211667" y="1248966"/>
            <a:ext cx="1341879" cy="373261"/>
            <a:chOff x="762000" y="1219200"/>
            <a:chExt cx="12344400" cy="2743200"/>
          </a:xfrm>
        </p:grpSpPr>
        <p:sp>
          <p:nvSpPr>
            <p:cNvPr id="4" name="Oval 3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535" name="Group 916"/>
          <p:cNvGrpSpPr>
            <a:grpSpLocks/>
          </p:cNvGrpSpPr>
          <p:nvPr/>
        </p:nvGrpSpPr>
        <p:grpSpPr bwMode="auto">
          <a:xfrm>
            <a:off x="4076026" y="105270"/>
            <a:ext cx="1507669" cy="381190"/>
            <a:chOff x="599118" y="3309624"/>
            <a:chExt cx="5427094" cy="1016169"/>
          </a:xfrm>
        </p:grpSpPr>
        <p:grpSp>
          <p:nvGrpSpPr>
            <p:cNvPr id="14536" name="Group 19"/>
            <p:cNvGrpSpPr>
              <a:grpSpLocks/>
            </p:cNvGrpSpPr>
            <p:nvPr/>
          </p:nvGrpSpPr>
          <p:grpSpPr bwMode="auto">
            <a:xfrm>
              <a:off x="762001" y="3330524"/>
              <a:ext cx="4830303" cy="995269"/>
              <a:chOff x="762000" y="1219200"/>
              <a:chExt cx="12344400" cy="2743200"/>
            </a:xfrm>
          </p:grpSpPr>
          <p:sp>
            <p:nvSpPr>
              <p:cNvPr id="920" name="Oval 919"/>
              <p:cNvSpPr/>
              <p:nvPr/>
            </p:nvSpPr>
            <p:spPr>
              <a:xfrm>
                <a:off x="14475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1" name="Oval 920"/>
              <p:cNvSpPr/>
              <p:nvPr/>
            </p:nvSpPr>
            <p:spPr>
              <a:xfrm>
                <a:off x="2895801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2" name="Oval 921"/>
              <p:cNvSpPr/>
              <p:nvPr/>
            </p:nvSpPr>
            <p:spPr>
              <a:xfrm>
                <a:off x="4344025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3" name="Oval 922"/>
              <p:cNvSpPr/>
              <p:nvPr/>
            </p:nvSpPr>
            <p:spPr>
              <a:xfrm>
                <a:off x="5792252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4" name="Oval 923"/>
              <p:cNvSpPr/>
              <p:nvPr/>
            </p:nvSpPr>
            <p:spPr>
              <a:xfrm>
                <a:off x="7240477" y="1219200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5" name="Oval 924"/>
              <p:cNvSpPr/>
              <p:nvPr/>
            </p:nvSpPr>
            <p:spPr>
              <a:xfrm>
                <a:off x="8688704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6" name="Oval 925"/>
              <p:cNvSpPr/>
              <p:nvPr/>
            </p:nvSpPr>
            <p:spPr>
              <a:xfrm>
                <a:off x="101328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7" name="Oval 926"/>
              <p:cNvSpPr/>
              <p:nvPr/>
            </p:nvSpPr>
            <p:spPr>
              <a:xfrm>
                <a:off x="11581098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8" name="Oval 927"/>
              <p:cNvSpPr/>
              <p:nvPr/>
            </p:nvSpPr>
            <p:spPr>
              <a:xfrm>
                <a:off x="762000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9" name="Oval 928"/>
              <p:cNvSpPr/>
              <p:nvPr/>
            </p:nvSpPr>
            <p:spPr>
              <a:xfrm>
                <a:off x="2210225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0" name="Oval 929"/>
              <p:cNvSpPr/>
              <p:nvPr/>
            </p:nvSpPr>
            <p:spPr>
              <a:xfrm>
                <a:off x="3658452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1" name="Oval 930"/>
              <p:cNvSpPr/>
              <p:nvPr/>
            </p:nvSpPr>
            <p:spPr>
              <a:xfrm>
                <a:off x="5106676" y="2513928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2" name="Oval 931"/>
              <p:cNvSpPr/>
              <p:nvPr/>
            </p:nvSpPr>
            <p:spPr>
              <a:xfrm>
                <a:off x="6554903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3" name="Oval 932"/>
              <p:cNvSpPr/>
              <p:nvPr/>
            </p:nvSpPr>
            <p:spPr>
              <a:xfrm>
                <a:off x="7999073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4" name="Oval 933"/>
              <p:cNvSpPr/>
              <p:nvPr/>
            </p:nvSpPr>
            <p:spPr>
              <a:xfrm>
                <a:off x="9447297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5" name="Oval 934"/>
              <p:cNvSpPr/>
              <p:nvPr/>
            </p:nvSpPr>
            <p:spPr>
              <a:xfrm>
                <a:off x="10895524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4488" name="TextBox 918"/>
            <p:cNvSpPr txBox="1">
              <a:spLocks noChangeArrowheads="1"/>
            </p:cNvSpPr>
            <p:nvPr/>
          </p:nvSpPr>
          <p:spPr bwMode="auto">
            <a:xfrm>
              <a:off x="599118" y="3309624"/>
              <a:ext cx="5427094" cy="984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900" dirty="0" smtClean="0">
                  <a:latin typeface="Times New Roman" charset="0"/>
                  <a:ea typeface="Times New Roman" charset="0"/>
                  <a:cs typeface="Times New Roman" charset="0"/>
                </a:rPr>
                <a:t>16   </a:t>
              </a:r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15 14  13  12   11 10   9</a:t>
              </a:r>
            </a:p>
            <a:p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8    7   6    5    4    3    2    1 </a:t>
              </a:r>
            </a:p>
          </p:txBody>
        </p:sp>
      </p:grpSp>
      <p:sp>
        <p:nvSpPr>
          <p:cNvPr id="14409" name="TextBox 935"/>
          <p:cNvSpPr txBox="1">
            <a:spLocks noChangeArrowheads="1"/>
          </p:cNvSpPr>
          <p:nvPr/>
        </p:nvSpPr>
        <p:spPr bwMode="auto">
          <a:xfrm>
            <a:off x="4360333" y="485775"/>
            <a:ext cx="1032146" cy="18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NIM Channel map</a:t>
            </a:r>
          </a:p>
        </p:txBody>
      </p:sp>
      <p:grpSp>
        <p:nvGrpSpPr>
          <p:cNvPr id="14537" name="Group 912"/>
          <p:cNvGrpSpPr/>
          <p:nvPr/>
        </p:nvGrpSpPr>
        <p:grpSpPr>
          <a:xfrm>
            <a:off x="232833" y="5514975"/>
            <a:ext cx="1267211" cy="196980"/>
            <a:chOff x="838198" y="15212403"/>
            <a:chExt cx="4561960" cy="525281"/>
          </a:xfrm>
          <a:solidFill>
            <a:srgbClr val="008000"/>
          </a:solidFill>
        </p:grpSpPr>
        <p:sp>
          <p:nvSpPr>
            <p:cNvPr id="914" name="Oval 11"/>
            <p:cNvSpPr/>
            <p:nvPr/>
          </p:nvSpPr>
          <p:spPr>
            <a:xfrm>
              <a:off x="838198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15" name="Oval 12"/>
            <p:cNvSpPr/>
            <p:nvPr/>
          </p:nvSpPr>
          <p:spPr>
            <a:xfrm>
              <a:off x="1404716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16" name="Oval 13"/>
            <p:cNvSpPr/>
            <p:nvPr/>
          </p:nvSpPr>
          <p:spPr>
            <a:xfrm>
              <a:off x="1971234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17" name="Oval 14"/>
            <p:cNvSpPr/>
            <p:nvPr/>
          </p:nvSpPr>
          <p:spPr>
            <a:xfrm>
              <a:off x="2537752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18" name="Oval 15"/>
            <p:cNvSpPr/>
            <p:nvPr/>
          </p:nvSpPr>
          <p:spPr>
            <a:xfrm>
              <a:off x="3104269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19" name="Oval 16"/>
            <p:cNvSpPr/>
            <p:nvPr/>
          </p:nvSpPr>
          <p:spPr>
            <a:xfrm>
              <a:off x="3670787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36" name="Oval 17"/>
            <p:cNvSpPr/>
            <p:nvPr/>
          </p:nvSpPr>
          <p:spPr>
            <a:xfrm>
              <a:off x="4237305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37" name="Oval 18"/>
            <p:cNvSpPr/>
            <p:nvPr/>
          </p:nvSpPr>
          <p:spPr>
            <a:xfrm>
              <a:off x="4803823" y="15212403"/>
              <a:ext cx="596335" cy="525281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4538" name="Group 937"/>
          <p:cNvGrpSpPr/>
          <p:nvPr/>
        </p:nvGrpSpPr>
        <p:grpSpPr>
          <a:xfrm>
            <a:off x="4739981" y="5686425"/>
            <a:ext cx="1267211" cy="196980"/>
            <a:chOff x="838198" y="15212403"/>
            <a:chExt cx="4561960" cy="525281"/>
          </a:xfrm>
          <a:solidFill>
            <a:srgbClr val="000000"/>
          </a:solidFill>
        </p:grpSpPr>
        <p:sp>
          <p:nvSpPr>
            <p:cNvPr id="939" name="Oval 11"/>
            <p:cNvSpPr/>
            <p:nvPr/>
          </p:nvSpPr>
          <p:spPr>
            <a:xfrm>
              <a:off x="838198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40" name="Oval 12"/>
            <p:cNvSpPr/>
            <p:nvPr/>
          </p:nvSpPr>
          <p:spPr>
            <a:xfrm>
              <a:off x="1404716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41" name="Oval 13"/>
            <p:cNvSpPr/>
            <p:nvPr/>
          </p:nvSpPr>
          <p:spPr>
            <a:xfrm>
              <a:off x="1971234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42" name="Oval 14"/>
            <p:cNvSpPr/>
            <p:nvPr/>
          </p:nvSpPr>
          <p:spPr>
            <a:xfrm>
              <a:off x="2537752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43" name="Oval 15"/>
            <p:cNvSpPr/>
            <p:nvPr/>
          </p:nvSpPr>
          <p:spPr>
            <a:xfrm>
              <a:off x="3104269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44" name="Oval 16"/>
            <p:cNvSpPr/>
            <p:nvPr/>
          </p:nvSpPr>
          <p:spPr>
            <a:xfrm>
              <a:off x="3670787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45" name="Oval 17"/>
            <p:cNvSpPr/>
            <p:nvPr/>
          </p:nvSpPr>
          <p:spPr>
            <a:xfrm>
              <a:off x="4237305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46" name="Oval 18"/>
            <p:cNvSpPr/>
            <p:nvPr/>
          </p:nvSpPr>
          <p:spPr>
            <a:xfrm>
              <a:off x="4803823" y="15212403"/>
              <a:ext cx="596335" cy="52528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4539" name="Group 962"/>
          <p:cNvGrpSpPr>
            <a:grpSpLocks/>
          </p:cNvGrpSpPr>
          <p:nvPr/>
        </p:nvGrpSpPr>
        <p:grpSpPr bwMode="auto">
          <a:xfrm>
            <a:off x="1756833" y="6200775"/>
            <a:ext cx="1278379" cy="401836"/>
            <a:chOff x="6324600" y="16535400"/>
            <a:chExt cx="4601708" cy="1071470"/>
          </a:xfrm>
        </p:grpSpPr>
        <p:sp>
          <p:nvSpPr>
            <p:cNvPr id="947" name="Oval 3"/>
            <p:cNvSpPr/>
            <p:nvPr/>
          </p:nvSpPr>
          <p:spPr>
            <a:xfrm>
              <a:off x="6364284" y="16535400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48" name="Oval 4"/>
            <p:cNvSpPr/>
            <p:nvPr/>
          </p:nvSpPr>
          <p:spPr>
            <a:xfrm>
              <a:off x="6930965" y="16535400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49" name="Oval 5"/>
            <p:cNvSpPr/>
            <p:nvPr/>
          </p:nvSpPr>
          <p:spPr>
            <a:xfrm>
              <a:off x="7497647" y="16535400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50" name="Oval 6"/>
            <p:cNvSpPr/>
            <p:nvPr/>
          </p:nvSpPr>
          <p:spPr>
            <a:xfrm>
              <a:off x="8064328" y="16535400"/>
              <a:ext cx="595254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51" name="Oval 7"/>
            <p:cNvSpPr/>
            <p:nvPr/>
          </p:nvSpPr>
          <p:spPr>
            <a:xfrm>
              <a:off x="8631010" y="16535400"/>
              <a:ext cx="595253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52" name="Oval 8"/>
            <p:cNvSpPr/>
            <p:nvPr/>
          </p:nvSpPr>
          <p:spPr>
            <a:xfrm>
              <a:off x="9197691" y="16535400"/>
              <a:ext cx="595254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53" name="Oval 9"/>
            <p:cNvSpPr/>
            <p:nvPr/>
          </p:nvSpPr>
          <p:spPr>
            <a:xfrm>
              <a:off x="9762785" y="16535400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54" name="Oval 10"/>
            <p:cNvSpPr/>
            <p:nvPr/>
          </p:nvSpPr>
          <p:spPr>
            <a:xfrm>
              <a:off x="10329467" y="16535400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55" name="Oval 11"/>
            <p:cNvSpPr/>
            <p:nvPr/>
          </p:nvSpPr>
          <p:spPr>
            <a:xfrm>
              <a:off x="6324600" y="17081453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56" name="Oval 12"/>
            <p:cNvSpPr/>
            <p:nvPr/>
          </p:nvSpPr>
          <p:spPr>
            <a:xfrm>
              <a:off x="6891282" y="17081453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57" name="Oval 13"/>
            <p:cNvSpPr/>
            <p:nvPr/>
          </p:nvSpPr>
          <p:spPr>
            <a:xfrm>
              <a:off x="7457963" y="17081453"/>
              <a:ext cx="595254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58" name="Oval 14"/>
            <p:cNvSpPr/>
            <p:nvPr/>
          </p:nvSpPr>
          <p:spPr>
            <a:xfrm>
              <a:off x="8024645" y="17081453"/>
              <a:ext cx="595253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59" name="Oval 15"/>
            <p:cNvSpPr/>
            <p:nvPr/>
          </p:nvSpPr>
          <p:spPr>
            <a:xfrm>
              <a:off x="8591326" y="17081453"/>
              <a:ext cx="595254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60" name="Oval 16"/>
            <p:cNvSpPr/>
            <p:nvPr/>
          </p:nvSpPr>
          <p:spPr>
            <a:xfrm>
              <a:off x="9156420" y="17081453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61" name="Oval 17"/>
            <p:cNvSpPr/>
            <p:nvPr/>
          </p:nvSpPr>
          <p:spPr>
            <a:xfrm>
              <a:off x="9723102" y="17081453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62" name="Oval 18"/>
            <p:cNvSpPr/>
            <p:nvPr/>
          </p:nvSpPr>
          <p:spPr>
            <a:xfrm>
              <a:off x="10289783" y="17081453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540" name="Group 963"/>
          <p:cNvGrpSpPr>
            <a:grpSpLocks/>
          </p:cNvGrpSpPr>
          <p:nvPr/>
        </p:nvGrpSpPr>
        <p:grpSpPr bwMode="auto">
          <a:xfrm>
            <a:off x="4666809" y="3351610"/>
            <a:ext cx="1278378" cy="401836"/>
            <a:chOff x="6324600" y="16535400"/>
            <a:chExt cx="4601708" cy="1071470"/>
          </a:xfrm>
        </p:grpSpPr>
        <p:sp>
          <p:nvSpPr>
            <p:cNvPr id="965" name="Oval 3"/>
            <p:cNvSpPr/>
            <p:nvPr/>
          </p:nvSpPr>
          <p:spPr>
            <a:xfrm>
              <a:off x="6364283" y="16535400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66" name="Oval 4"/>
            <p:cNvSpPr/>
            <p:nvPr/>
          </p:nvSpPr>
          <p:spPr>
            <a:xfrm>
              <a:off x="6930965" y="16535400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67" name="Oval 5"/>
            <p:cNvSpPr/>
            <p:nvPr/>
          </p:nvSpPr>
          <p:spPr>
            <a:xfrm>
              <a:off x="7497646" y="16535400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68" name="Oval 6"/>
            <p:cNvSpPr/>
            <p:nvPr/>
          </p:nvSpPr>
          <p:spPr>
            <a:xfrm>
              <a:off x="8064328" y="16535400"/>
              <a:ext cx="595253" cy="525417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69" name="Oval 7"/>
            <p:cNvSpPr/>
            <p:nvPr/>
          </p:nvSpPr>
          <p:spPr>
            <a:xfrm>
              <a:off x="8631009" y="16535400"/>
              <a:ext cx="595254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70" name="Oval 8"/>
            <p:cNvSpPr/>
            <p:nvPr/>
          </p:nvSpPr>
          <p:spPr>
            <a:xfrm>
              <a:off x="9197692" y="16535400"/>
              <a:ext cx="595253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71" name="Oval 9"/>
            <p:cNvSpPr/>
            <p:nvPr/>
          </p:nvSpPr>
          <p:spPr>
            <a:xfrm>
              <a:off x="9762786" y="16535400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72" name="Oval 10"/>
            <p:cNvSpPr/>
            <p:nvPr/>
          </p:nvSpPr>
          <p:spPr>
            <a:xfrm>
              <a:off x="10329467" y="16535400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73" name="Oval 11"/>
            <p:cNvSpPr/>
            <p:nvPr/>
          </p:nvSpPr>
          <p:spPr>
            <a:xfrm>
              <a:off x="6324600" y="17081453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74" name="Oval 12"/>
            <p:cNvSpPr/>
            <p:nvPr/>
          </p:nvSpPr>
          <p:spPr>
            <a:xfrm>
              <a:off x="6891281" y="17081453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75" name="Oval 13"/>
            <p:cNvSpPr/>
            <p:nvPr/>
          </p:nvSpPr>
          <p:spPr>
            <a:xfrm>
              <a:off x="7457963" y="17081453"/>
              <a:ext cx="595253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76" name="Oval 14"/>
            <p:cNvSpPr/>
            <p:nvPr/>
          </p:nvSpPr>
          <p:spPr>
            <a:xfrm>
              <a:off x="8024644" y="17081453"/>
              <a:ext cx="595254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77" name="Oval 15"/>
            <p:cNvSpPr/>
            <p:nvPr/>
          </p:nvSpPr>
          <p:spPr>
            <a:xfrm>
              <a:off x="8591326" y="17081453"/>
              <a:ext cx="595253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78" name="Oval 16"/>
            <p:cNvSpPr/>
            <p:nvPr/>
          </p:nvSpPr>
          <p:spPr>
            <a:xfrm>
              <a:off x="9156421" y="17081453"/>
              <a:ext cx="596841" cy="525417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79" name="Oval 17"/>
            <p:cNvSpPr/>
            <p:nvPr/>
          </p:nvSpPr>
          <p:spPr>
            <a:xfrm>
              <a:off x="9723102" y="17081453"/>
              <a:ext cx="596841" cy="525417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80" name="Oval 18"/>
            <p:cNvSpPr/>
            <p:nvPr/>
          </p:nvSpPr>
          <p:spPr>
            <a:xfrm>
              <a:off x="10289784" y="17081453"/>
              <a:ext cx="596841" cy="525417"/>
            </a:xfrm>
            <a:prstGeom prst="ellipse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541" name="Group 980"/>
          <p:cNvGrpSpPr>
            <a:grpSpLocks/>
          </p:cNvGrpSpPr>
          <p:nvPr/>
        </p:nvGrpSpPr>
        <p:grpSpPr bwMode="auto">
          <a:xfrm>
            <a:off x="6161705" y="3347442"/>
            <a:ext cx="1278378" cy="401836"/>
            <a:chOff x="6324600" y="16535400"/>
            <a:chExt cx="4601708" cy="1071470"/>
          </a:xfrm>
        </p:grpSpPr>
        <p:sp>
          <p:nvSpPr>
            <p:cNvPr id="982" name="Oval 3"/>
            <p:cNvSpPr/>
            <p:nvPr/>
          </p:nvSpPr>
          <p:spPr>
            <a:xfrm>
              <a:off x="6364283" y="16535400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83" name="Oval 4"/>
            <p:cNvSpPr/>
            <p:nvPr/>
          </p:nvSpPr>
          <p:spPr>
            <a:xfrm>
              <a:off x="6930965" y="16535400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84" name="Oval 5"/>
            <p:cNvSpPr/>
            <p:nvPr/>
          </p:nvSpPr>
          <p:spPr>
            <a:xfrm>
              <a:off x="7497646" y="16535400"/>
              <a:ext cx="596841" cy="525417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85" name="Oval 6"/>
            <p:cNvSpPr/>
            <p:nvPr/>
          </p:nvSpPr>
          <p:spPr>
            <a:xfrm>
              <a:off x="8064328" y="16535400"/>
              <a:ext cx="595253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86" name="Oval 7"/>
            <p:cNvSpPr/>
            <p:nvPr/>
          </p:nvSpPr>
          <p:spPr>
            <a:xfrm>
              <a:off x="8631009" y="16535400"/>
              <a:ext cx="595254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87" name="Oval 8"/>
            <p:cNvSpPr/>
            <p:nvPr/>
          </p:nvSpPr>
          <p:spPr>
            <a:xfrm>
              <a:off x="9197692" y="16535400"/>
              <a:ext cx="595253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88" name="Oval 9"/>
            <p:cNvSpPr/>
            <p:nvPr/>
          </p:nvSpPr>
          <p:spPr>
            <a:xfrm>
              <a:off x="9762786" y="16535400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89" name="Oval 10"/>
            <p:cNvSpPr/>
            <p:nvPr/>
          </p:nvSpPr>
          <p:spPr>
            <a:xfrm>
              <a:off x="10329467" y="16535400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90" name="Oval 11"/>
            <p:cNvSpPr/>
            <p:nvPr/>
          </p:nvSpPr>
          <p:spPr>
            <a:xfrm>
              <a:off x="6324600" y="17081453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91" name="Oval 12"/>
            <p:cNvSpPr/>
            <p:nvPr/>
          </p:nvSpPr>
          <p:spPr>
            <a:xfrm>
              <a:off x="6891281" y="17081453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92" name="Oval 13"/>
            <p:cNvSpPr/>
            <p:nvPr/>
          </p:nvSpPr>
          <p:spPr>
            <a:xfrm>
              <a:off x="7457963" y="17081453"/>
              <a:ext cx="595253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93" name="Oval 14"/>
            <p:cNvSpPr/>
            <p:nvPr/>
          </p:nvSpPr>
          <p:spPr>
            <a:xfrm>
              <a:off x="8024644" y="17081453"/>
              <a:ext cx="595254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94" name="Oval 15"/>
            <p:cNvSpPr/>
            <p:nvPr/>
          </p:nvSpPr>
          <p:spPr>
            <a:xfrm>
              <a:off x="8591326" y="17081453"/>
              <a:ext cx="595253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95" name="Oval 16"/>
            <p:cNvSpPr/>
            <p:nvPr/>
          </p:nvSpPr>
          <p:spPr>
            <a:xfrm>
              <a:off x="9156421" y="17081453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96" name="Oval 17"/>
            <p:cNvSpPr/>
            <p:nvPr/>
          </p:nvSpPr>
          <p:spPr>
            <a:xfrm>
              <a:off x="9723102" y="17081453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97" name="Oval 18"/>
            <p:cNvSpPr/>
            <p:nvPr/>
          </p:nvSpPr>
          <p:spPr>
            <a:xfrm>
              <a:off x="10289784" y="17081453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542" name="Group 997"/>
          <p:cNvGrpSpPr>
            <a:grpSpLocks/>
          </p:cNvGrpSpPr>
          <p:nvPr/>
        </p:nvGrpSpPr>
        <p:grpSpPr bwMode="auto">
          <a:xfrm>
            <a:off x="4731191" y="6170414"/>
            <a:ext cx="1278378" cy="401836"/>
            <a:chOff x="6324600" y="16535400"/>
            <a:chExt cx="4601708" cy="1071470"/>
          </a:xfrm>
        </p:grpSpPr>
        <p:sp>
          <p:nvSpPr>
            <p:cNvPr id="999" name="Oval 3"/>
            <p:cNvSpPr/>
            <p:nvPr/>
          </p:nvSpPr>
          <p:spPr>
            <a:xfrm>
              <a:off x="6364283" y="16535400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00" name="Oval 4"/>
            <p:cNvSpPr/>
            <p:nvPr/>
          </p:nvSpPr>
          <p:spPr>
            <a:xfrm>
              <a:off x="6930965" y="16535400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01" name="Oval 5"/>
            <p:cNvSpPr/>
            <p:nvPr/>
          </p:nvSpPr>
          <p:spPr>
            <a:xfrm>
              <a:off x="7497646" y="16535400"/>
              <a:ext cx="596841" cy="525417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02" name="Oval 6"/>
            <p:cNvSpPr/>
            <p:nvPr/>
          </p:nvSpPr>
          <p:spPr>
            <a:xfrm>
              <a:off x="8064328" y="16535400"/>
              <a:ext cx="595253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03" name="Oval 7"/>
            <p:cNvSpPr/>
            <p:nvPr/>
          </p:nvSpPr>
          <p:spPr>
            <a:xfrm>
              <a:off x="8631009" y="16535400"/>
              <a:ext cx="595254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04" name="Oval 8"/>
            <p:cNvSpPr/>
            <p:nvPr/>
          </p:nvSpPr>
          <p:spPr>
            <a:xfrm>
              <a:off x="9197692" y="16535400"/>
              <a:ext cx="595253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05" name="Oval 9"/>
            <p:cNvSpPr/>
            <p:nvPr/>
          </p:nvSpPr>
          <p:spPr>
            <a:xfrm>
              <a:off x="9762786" y="16535400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06" name="Oval 10"/>
            <p:cNvSpPr/>
            <p:nvPr/>
          </p:nvSpPr>
          <p:spPr>
            <a:xfrm>
              <a:off x="10329467" y="16535400"/>
              <a:ext cx="596841" cy="525417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07" name="Oval 11"/>
            <p:cNvSpPr/>
            <p:nvPr/>
          </p:nvSpPr>
          <p:spPr>
            <a:xfrm>
              <a:off x="6324600" y="17081453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08" name="Oval 12"/>
            <p:cNvSpPr/>
            <p:nvPr/>
          </p:nvSpPr>
          <p:spPr>
            <a:xfrm>
              <a:off x="6891281" y="17081453"/>
              <a:ext cx="596841" cy="525417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09" name="Oval 13"/>
            <p:cNvSpPr/>
            <p:nvPr/>
          </p:nvSpPr>
          <p:spPr>
            <a:xfrm>
              <a:off x="7457963" y="17081453"/>
              <a:ext cx="595253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10" name="Oval 14"/>
            <p:cNvSpPr/>
            <p:nvPr/>
          </p:nvSpPr>
          <p:spPr>
            <a:xfrm>
              <a:off x="8024644" y="17081453"/>
              <a:ext cx="595254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11" name="Oval 15"/>
            <p:cNvSpPr/>
            <p:nvPr/>
          </p:nvSpPr>
          <p:spPr>
            <a:xfrm>
              <a:off x="8591326" y="17081453"/>
              <a:ext cx="595253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12" name="Oval 16"/>
            <p:cNvSpPr/>
            <p:nvPr/>
          </p:nvSpPr>
          <p:spPr>
            <a:xfrm>
              <a:off x="9156421" y="17081453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13" name="Oval 17"/>
            <p:cNvSpPr/>
            <p:nvPr/>
          </p:nvSpPr>
          <p:spPr>
            <a:xfrm>
              <a:off x="9723102" y="17081453"/>
              <a:ext cx="596841" cy="525417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14" name="Oval 18"/>
            <p:cNvSpPr/>
            <p:nvPr/>
          </p:nvSpPr>
          <p:spPr>
            <a:xfrm>
              <a:off x="10289784" y="17081453"/>
              <a:ext cx="596841" cy="525417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016" name="Rectangle 1015"/>
          <p:cNvSpPr/>
          <p:nvPr/>
        </p:nvSpPr>
        <p:spPr>
          <a:xfrm>
            <a:off x="6165674" y="3343275"/>
            <a:ext cx="1284993" cy="382786"/>
          </a:xfrm>
          <a:prstGeom prst="rect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17" name="Rectangle 1016"/>
          <p:cNvSpPr/>
          <p:nvPr/>
        </p:nvSpPr>
        <p:spPr>
          <a:xfrm>
            <a:off x="4656667" y="3371850"/>
            <a:ext cx="1284993" cy="382786"/>
          </a:xfrm>
          <a:prstGeom prst="rect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18" name="Rectangle 1017"/>
          <p:cNvSpPr/>
          <p:nvPr/>
        </p:nvSpPr>
        <p:spPr>
          <a:xfrm>
            <a:off x="4729427" y="5519142"/>
            <a:ext cx="1284552" cy="382786"/>
          </a:xfrm>
          <a:prstGeom prst="rect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19" name="Rectangle 1018"/>
          <p:cNvSpPr/>
          <p:nvPr/>
        </p:nvSpPr>
        <p:spPr>
          <a:xfrm>
            <a:off x="4735160" y="6184107"/>
            <a:ext cx="1284993" cy="382786"/>
          </a:xfrm>
          <a:prstGeom prst="rect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0" name="Rectangle 1019"/>
          <p:cNvSpPr/>
          <p:nvPr/>
        </p:nvSpPr>
        <p:spPr>
          <a:xfrm>
            <a:off x="239007" y="6212682"/>
            <a:ext cx="1284993" cy="382786"/>
          </a:xfrm>
          <a:prstGeom prst="rect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1" name="Rectangle 1020"/>
          <p:cNvSpPr/>
          <p:nvPr/>
        </p:nvSpPr>
        <p:spPr>
          <a:xfrm>
            <a:off x="1763007" y="6212682"/>
            <a:ext cx="1284993" cy="382786"/>
          </a:xfrm>
          <a:prstGeom prst="rect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2" name="Rectangle 1021"/>
          <p:cNvSpPr/>
          <p:nvPr/>
        </p:nvSpPr>
        <p:spPr>
          <a:xfrm>
            <a:off x="220045" y="5519142"/>
            <a:ext cx="1284552" cy="382786"/>
          </a:xfrm>
          <a:prstGeom prst="rect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575" tIns="14288" rIns="28575" bIns="1428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13" name="TextBox 912"/>
          <p:cNvSpPr txBox="1"/>
          <p:nvPr/>
        </p:nvSpPr>
        <p:spPr>
          <a:xfrm>
            <a:off x="7864725" y="27040"/>
            <a:ext cx="129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06/18/2010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6" descr="viewer"/>
          <p:cNvPicPr>
            <a:picLocks noChangeAspect="1" noChangeArrowheads="1"/>
          </p:cNvPicPr>
          <p:nvPr/>
        </p:nvPicPr>
        <p:blipFill>
          <a:blip r:embed="rId2"/>
          <a:srcRect t="18793" r="5591" b="3812"/>
          <a:stretch>
            <a:fillRect/>
          </a:stretch>
        </p:blipFill>
        <p:spPr bwMode="auto">
          <a:xfrm>
            <a:off x="0" y="838200"/>
            <a:ext cx="9144000" cy="4916488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3350" y="931863"/>
            <a:ext cx="4740275" cy="34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Drell-Yan Spectrometer for E-906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 rot="20340000">
            <a:off x="5057775" y="3617913"/>
            <a:ext cx="528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25m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 rot="20538494">
            <a:off x="471488" y="1711325"/>
            <a:ext cx="1851025" cy="10985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/>
              <a:t>Solid Iron Focusing Magnet, Hadron absorber and beam dump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639888" y="3516313"/>
            <a:ext cx="1387475" cy="381000"/>
            <a:chOff x="858" y="1507"/>
            <a:chExt cx="874" cy="240"/>
          </a:xfrm>
        </p:grpSpPr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 rot="20340000">
              <a:off x="1094" y="1513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4.9m</a:t>
              </a: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rot="20340000" flipV="1">
              <a:off x="1487" y="1507"/>
              <a:ext cx="24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rot="20340000" flipV="1">
              <a:off x="858" y="1747"/>
              <a:ext cx="283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 Box 13"/>
          <p:cNvSpPr txBox="1">
            <a:spLocks noChangeArrowheads="1"/>
          </p:cNvSpPr>
          <p:nvPr/>
        </p:nvSpPr>
        <p:spPr bwMode="auto">
          <a:xfrm rot="20357884">
            <a:off x="4313238" y="2674938"/>
            <a:ext cx="15621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Mom. Meas.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</a:t>
            </a:r>
            <a:r>
              <a:rPr lang="en-US" sz="1600" dirty="0" err="1">
                <a:solidFill>
                  <a:schemeClr val="bg1"/>
                </a:solidFill>
              </a:rPr>
              <a:t>KTeV</a:t>
            </a:r>
            <a:r>
              <a:rPr lang="en-US" sz="1600" dirty="0">
                <a:solidFill>
                  <a:schemeClr val="bg1"/>
                </a:solidFill>
              </a:rPr>
              <a:t> Magnet)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 rot="16200000">
            <a:off x="7935912" y="1628776"/>
            <a:ext cx="173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/>
              <a:t>Hadron Absorber</a:t>
            </a: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 rot="20454354">
            <a:off x="2497138" y="1630363"/>
            <a:ext cx="1739900" cy="83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Station 1:</a:t>
            </a:r>
          </a:p>
          <a:p>
            <a:r>
              <a:rPr lang="en-US" sz="1600"/>
              <a:t>Hodoscope array</a:t>
            </a:r>
          </a:p>
          <a:p>
            <a:r>
              <a:rPr lang="en-US" sz="1600"/>
              <a:t>MWPC tracking</a:t>
            </a: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flipH="1">
            <a:off x="3535363" y="2401888"/>
            <a:ext cx="0" cy="608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 rot="20558839">
            <a:off x="4249738" y="969963"/>
            <a:ext cx="2227262" cy="83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Station 2 and 3:</a:t>
            </a:r>
          </a:p>
          <a:p>
            <a:r>
              <a:rPr lang="en-US" sz="1600"/>
              <a:t>Hodoscope array</a:t>
            </a:r>
          </a:p>
          <a:p>
            <a:r>
              <a:rPr lang="en-US" sz="1600"/>
              <a:t>Drift Chamber tracking</a:t>
            </a:r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>
            <a:off x="5875338" y="1630363"/>
            <a:ext cx="0" cy="439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5875338" y="1630363"/>
            <a:ext cx="936625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 rot="20336884">
            <a:off x="7126288" y="2838450"/>
            <a:ext cx="1843087" cy="83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Station 4:</a:t>
            </a:r>
          </a:p>
          <a:p>
            <a:r>
              <a:rPr lang="en-US" sz="1600"/>
              <a:t>Hodoscope array</a:t>
            </a:r>
          </a:p>
          <a:p>
            <a:r>
              <a:rPr lang="en-US" sz="1600"/>
              <a:t>Prop tube tracking</a:t>
            </a:r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2586038" y="4933950"/>
            <a:ext cx="1898650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Liquid H</a:t>
            </a:r>
            <a:r>
              <a:rPr lang="en-US" sz="1600" baseline="-25000"/>
              <a:t>2</a:t>
            </a:r>
            <a:r>
              <a:rPr lang="en-US" sz="1600"/>
              <a:t>, d</a:t>
            </a:r>
            <a:r>
              <a:rPr lang="en-US" sz="1600" baseline="-25000"/>
              <a:t>2</a:t>
            </a:r>
            <a:r>
              <a:rPr lang="en-US" sz="1600"/>
              <a:t>, and solid targets</a:t>
            </a:r>
          </a:p>
        </p:txBody>
      </p:sp>
      <p:sp>
        <p:nvSpPr>
          <p:cNvPr id="21" name="Line 26"/>
          <p:cNvSpPr>
            <a:spLocks noChangeShapeType="1"/>
          </p:cNvSpPr>
          <p:nvPr/>
        </p:nvSpPr>
        <p:spPr bwMode="auto">
          <a:xfrm flipH="1" flipV="1">
            <a:off x="806450" y="4279900"/>
            <a:ext cx="1728788" cy="9699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 flipH="1" flipV="1">
            <a:off x="768350" y="4267200"/>
            <a:ext cx="1728788" cy="969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196"/>
            <a:ext cx="464989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Progress at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" y="1625600"/>
            <a:ext cx="339344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03/4-7: fixed gas tubing, HV, signal lines …</a:t>
            </a:r>
          </a:p>
          <a:p>
            <a:pPr lvl="1"/>
            <a:r>
              <a:rPr lang="en-US" dirty="0" err="1" smtClean="0"/>
              <a:t>Imran</a:t>
            </a:r>
            <a:r>
              <a:rPr lang="en-US" dirty="0" smtClean="0"/>
              <a:t>, </a:t>
            </a:r>
            <a:r>
              <a:rPr lang="en-US" dirty="0" err="1" smtClean="0"/>
              <a:t>AndrewG</a:t>
            </a:r>
            <a:r>
              <a:rPr lang="en-US" dirty="0" smtClean="0"/>
              <a:t>, Ming…</a:t>
            </a:r>
          </a:p>
          <a:p>
            <a:endParaRPr lang="en-US" dirty="0"/>
          </a:p>
          <a:p>
            <a:r>
              <a:rPr lang="en-US" dirty="0" smtClean="0"/>
              <a:t>04/19-24:  test gas &amp; fix broken modules</a:t>
            </a:r>
          </a:p>
          <a:p>
            <a:pPr lvl="1"/>
            <a:r>
              <a:rPr lang="en-US" dirty="0" smtClean="0"/>
              <a:t>Lei, Chuck, Ming et al.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05/9-16: HV scan, first time 8-ch readout</a:t>
            </a:r>
          </a:p>
          <a:p>
            <a:pPr lvl="1"/>
            <a:r>
              <a:rPr lang="en-US" dirty="0" err="1" smtClean="0"/>
              <a:t>Imran</a:t>
            </a:r>
            <a:r>
              <a:rPr lang="en-US" dirty="0" smtClean="0"/>
              <a:t>, Yen-Chu, </a:t>
            </a:r>
            <a:r>
              <a:rPr lang="en-US" dirty="0" err="1" smtClean="0"/>
              <a:t>Kaz</a:t>
            </a:r>
            <a:r>
              <a:rPr lang="en-US" dirty="0" smtClean="0"/>
              <a:t>, Chuck, Ming et al.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680" y="3072368"/>
            <a:ext cx="2912533" cy="218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213" y="4836160"/>
            <a:ext cx="2695787" cy="2021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533" y="0"/>
            <a:ext cx="2167467" cy="162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480" y="635000"/>
            <a:ext cx="2404534" cy="180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8213" y="2446656"/>
            <a:ext cx="2695787" cy="20218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07398" y="3123922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4/10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19197" y="4836160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5/10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2211" y="2499360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3/10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8210" y="853322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3/10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19197" y="36196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3/10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Chicago’s Famous Pizza</a:t>
            </a:r>
            <a:br>
              <a:rPr lang="en-US" dirty="0" smtClean="0"/>
            </a:br>
            <a:r>
              <a:rPr lang="en-US" dirty="0" smtClean="0"/>
              <a:t>… and Spaghetti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4081"/>
            <a:ext cx="4687145" cy="3515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854" y="2164081"/>
            <a:ext cx="4687146" cy="351536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Test -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387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Maximum drift time study:</a:t>
            </a:r>
          </a:p>
          <a:p>
            <a:pPr lvl="1"/>
            <a:r>
              <a:rPr lang="en-US" dirty="0" smtClean="0"/>
              <a:t>MIPP: 0.35uS</a:t>
            </a:r>
          </a:p>
          <a:p>
            <a:pPr lvl="1"/>
            <a:r>
              <a:rPr lang="en-US" dirty="0" smtClean="0"/>
              <a:t>Ar/CO2 (80/20): 2.5uS</a:t>
            </a:r>
          </a:p>
          <a:p>
            <a:pPr lvl="1"/>
            <a:r>
              <a:rPr lang="en-US" dirty="0" smtClean="0"/>
              <a:t>Ar/CO2(95/5):1.5uS</a:t>
            </a:r>
          </a:p>
          <a:p>
            <a:pPr lvl="1"/>
            <a:r>
              <a:rPr lang="en-US" dirty="0" smtClean="0"/>
              <a:t>D0 </a:t>
            </a:r>
            <a:r>
              <a:rPr lang="en-US" dirty="0" err="1" smtClean="0"/>
              <a:t>Muon</a:t>
            </a:r>
            <a:r>
              <a:rPr lang="en-US" dirty="0" smtClean="0"/>
              <a:t> Gas: 0.8uS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HV plateau scan</a:t>
            </a:r>
          </a:p>
          <a:p>
            <a:pPr lvl="1"/>
            <a:r>
              <a:rPr lang="en-US" dirty="0" smtClean="0"/>
              <a:t>MIPP: 1850-2100V</a:t>
            </a:r>
          </a:p>
          <a:p>
            <a:pPr lvl="1"/>
            <a:r>
              <a:rPr lang="en-US" dirty="0" smtClean="0"/>
              <a:t>Ar/CO2(80/20): 1900-2100</a:t>
            </a:r>
          </a:p>
          <a:p>
            <a:pPr lvl="1"/>
            <a:r>
              <a:rPr lang="en-US" dirty="0" smtClean="0"/>
              <a:t>D0 </a:t>
            </a:r>
            <a:r>
              <a:rPr lang="en-US" dirty="0" err="1" smtClean="0"/>
              <a:t>muon</a:t>
            </a:r>
            <a:r>
              <a:rPr lang="en-US" dirty="0" smtClean="0"/>
              <a:t> gas:1900-2100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672590"/>
            <a:ext cx="5943600" cy="445770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4338320" y="2956560"/>
            <a:ext cx="762000" cy="944880"/>
          </a:xfrm>
          <a:prstGeom prst="wedgeEllipseCallout">
            <a:avLst>
              <a:gd name="adj1" fmla="val 63167"/>
              <a:gd name="adj2" fmla="val 635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D0 Gas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5171440" y="2255520"/>
            <a:ext cx="944880" cy="944880"/>
          </a:xfrm>
          <a:prstGeom prst="wedgeEllipseCallout">
            <a:avLst>
              <a:gd name="adj1" fmla="val 63167"/>
              <a:gd name="adj2" fmla="val 635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Ar/CO2 80/20 </a:t>
            </a:r>
            <a:endParaRPr lang="en-US" sz="1200" dirty="0"/>
          </a:p>
        </p:txBody>
      </p:sp>
      <p:sp>
        <p:nvSpPr>
          <p:cNvPr id="7" name="Oval Callout 6"/>
          <p:cNvSpPr/>
          <p:nvPr/>
        </p:nvSpPr>
        <p:spPr>
          <a:xfrm>
            <a:off x="7132320" y="2255520"/>
            <a:ext cx="955040" cy="944880"/>
          </a:xfrm>
          <a:prstGeom prst="wedgeEllipseCallout">
            <a:avLst>
              <a:gd name="adj1" fmla="val -56833"/>
              <a:gd name="adj2" fmla="val 786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MIPP Gas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MIPP Gas: It is Fast!</a:t>
            </a:r>
            <a:br>
              <a:rPr lang="en-US" dirty="0" smtClean="0"/>
            </a:br>
            <a:r>
              <a:rPr lang="en-US" dirty="0" err="1" smtClean="0"/>
              <a:t>ΔT</a:t>
            </a:r>
            <a:r>
              <a:rPr lang="en-US" baseline="-25000" dirty="0" err="1" smtClean="0"/>
              <a:t>drift</a:t>
            </a:r>
            <a:r>
              <a:rPr lang="en-US" dirty="0" smtClean="0"/>
              <a:t> ~ 0.35 </a:t>
            </a:r>
            <a:r>
              <a:rPr lang="en-US" dirty="0" err="1" smtClean="0"/>
              <a:t>uS</a:t>
            </a:r>
            <a:r>
              <a:rPr lang="en-US" dirty="0" smtClean="0"/>
              <a:t> @2000V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160" y="1722120"/>
            <a:ext cx="6847840" cy="5135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2387600"/>
            <a:ext cx="1137920" cy="20320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2895600"/>
            <a:ext cx="1137920" cy="17272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342640"/>
            <a:ext cx="1137920" cy="2032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-167640" y="3022600"/>
            <a:ext cx="2418080" cy="355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3"/>
          </p:cNvCxnSpPr>
          <p:nvPr/>
        </p:nvCxnSpPr>
        <p:spPr>
          <a:xfrm>
            <a:off x="1595120" y="2489200"/>
            <a:ext cx="29464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00200" y="2985452"/>
            <a:ext cx="29464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1646714" y="2737326"/>
            <a:ext cx="49625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889760" y="2712720"/>
            <a:ext cx="3545840" cy="833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7" idx="3"/>
          </p:cNvCxnSpPr>
          <p:nvPr/>
        </p:nvCxnSpPr>
        <p:spPr>
          <a:xfrm>
            <a:off x="1595120" y="3444240"/>
            <a:ext cx="30051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889760" y="3444240"/>
            <a:ext cx="383032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57200" y="3484880"/>
            <a:ext cx="91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Module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5659120" y="5181600"/>
            <a:ext cx="660400" cy="56896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  <p:sp>
        <p:nvSpPr>
          <p:cNvPr id="18" name="Donut 17"/>
          <p:cNvSpPr/>
          <p:nvPr/>
        </p:nvSpPr>
        <p:spPr>
          <a:xfrm>
            <a:off x="457200" y="4827616"/>
            <a:ext cx="1143000" cy="1121492"/>
          </a:xfrm>
          <a:prstGeom prst="donut">
            <a:avLst>
              <a:gd name="adj" fmla="val 71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974109" y="5332659"/>
            <a:ext cx="138992" cy="13368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482009" y="5370476"/>
            <a:ext cx="1706984" cy="2647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1046259" y="5332659"/>
            <a:ext cx="258231" cy="66844"/>
          </a:xfrm>
          <a:prstGeom prst="line">
            <a:avLst/>
          </a:prstGeom>
          <a:ln w="38100">
            <a:solidFill>
              <a:srgbClr val="FF66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7352</TotalTime>
  <Words>2905</Words>
  <Application>Microsoft Macintosh PowerPoint</Application>
  <PresentationFormat>On-screen Show (4:3)</PresentationFormat>
  <Paragraphs>509</Paragraphs>
  <Slides>43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Acrobat Document</vt:lpstr>
      <vt:lpstr>Summer E906 Work Plan http://projects-docdb.fnal.gov:8080/cgi-bin/DisplayMeeting?conferenceid=32 </vt:lpstr>
      <vt:lpstr>E906 current status - beams</vt:lpstr>
      <vt:lpstr>Status – We have lots of work to do</vt:lpstr>
      <vt:lpstr> Magnet Installation</vt:lpstr>
      <vt:lpstr>Slide 5</vt:lpstr>
      <vt:lpstr>Progress at Fermilab</vt:lpstr>
      <vt:lpstr>Chicago’s Famous Pizza … and Spaghetti</vt:lpstr>
      <vt:lpstr>Gas Test - Summary</vt:lpstr>
      <vt:lpstr>MIPP Gas: It is Fast! ΔTdrift ~ 0.35 uS @2000V</vt:lpstr>
      <vt:lpstr>Maximum Drift Time Measurements Module #34, chan-9..</vt:lpstr>
      <vt:lpstr>MIPP Gas</vt:lpstr>
      <vt:lpstr>Qualitative HV scan and Signal Rates with Cosmic Rays (Ar/CO2)</vt:lpstr>
      <vt:lpstr>Slide 13</vt:lpstr>
      <vt:lpstr>Quantitative HV Plateau Scan with 8-ch Readout for all Tubes (May 2010)</vt:lpstr>
      <vt:lpstr>HV Scan with 8-ch Readout ECL to ECL scalar </vt:lpstr>
      <vt:lpstr>DAQ 8-ch Scalar Readout Screen Dump</vt:lpstr>
      <vt:lpstr>HV scan: MIPP Gas for Module #34</vt:lpstr>
      <vt:lpstr>HV scan for Mod. #38 Ar/CO2 (80/20)</vt:lpstr>
      <vt:lpstr>Good Modules from Quantitative HV scan</vt:lpstr>
      <vt:lpstr>Number of Good Modules</vt:lpstr>
      <vt:lpstr>ST4 Muon detector to do list</vt:lpstr>
      <vt:lpstr>Gas</vt:lpstr>
      <vt:lpstr>LV</vt:lpstr>
      <vt:lpstr>HV</vt:lpstr>
      <vt:lpstr>Readout and commissioning</vt:lpstr>
      <vt:lpstr>Supporting structure</vt:lpstr>
      <vt:lpstr>Picture Frames and Installation Plan</vt:lpstr>
      <vt:lpstr>The Design of the Picture Frames  (2nd version)</vt:lpstr>
      <vt:lpstr>Frames – 8 module plane</vt:lpstr>
      <vt:lpstr>More Details about Picture Frame</vt:lpstr>
      <vt:lpstr>Quote from 80-20</vt:lpstr>
      <vt:lpstr>Hall Layout and work areas</vt:lpstr>
      <vt:lpstr>Hall Layout Equipment Positions</vt:lpstr>
      <vt:lpstr>St. 3 and 4 Support Structure</vt:lpstr>
      <vt:lpstr>Slide 35</vt:lpstr>
      <vt:lpstr>Slide 36</vt:lpstr>
      <vt:lpstr>Slide 37</vt:lpstr>
      <vt:lpstr>Slide 38</vt:lpstr>
      <vt:lpstr>Future Plan from Ming’s 5/27/10 Collaboration Meeting talk</vt:lpstr>
      <vt:lpstr>Progress in June 2010</vt:lpstr>
      <vt:lpstr>16 channel scalor readout  -  10uS pulse</vt:lpstr>
      <vt:lpstr>16 channel Emacs Readout</vt:lpstr>
      <vt:lpstr>Slide 43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E906 Work Plan </dc:title>
  <dc:creator>Ming Liu</dc:creator>
  <cp:lastModifiedBy>Ming Liu</cp:lastModifiedBy>
  <cp:revision>85</cp:revision>
  <cp:lastPrinted>2010-06-18T23:46:58Z</cp:lastPrinted>
  <dcterms:created xsi:type="dcterms:W3CDTF">2010-06-18T21:50:45Z</dcterms:created>
  <dcterms:modified xsi:type="dcterms:W3CDTF">2010-06-19T00:01:03Z</dcterms:modified>
</cp:coreProperties>
</file>