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4" r:id="rId4"/>
    <p:sldId id="263" r:id="rId5"/>
    <p:sldId id="260" r:id="rId6"/>
    <p:sldId id="261" r:id="rId7"/>
    <p:sldId id="262" r:id="rId8"/>
    <p:sldId id="257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6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DE2FC-05DF-6B49-9236-21FD1AB5C6E7}" type="datetimeFigureOut">
              <a:rPr lang="en-US" smtClean="0"/>
              <a:t>6/13/11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DC175-7694-6846-9147-6E5C47122F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3A018-83CC-EA4E-90AE-786B4EF5C80E}" type="datetimeFigureOut">
              <a:rPr lang="en-US" smtClean="0"/>
              <a:t>6/13/11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0A57F-34EA-D245-9491-3048DE8D36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868B-4576-F342-9C70-F75F6C386A8B}" type="datetime1">
              <a:rPr lang="en-US" smtClean="0"/>
              <a:t>6/13/11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41F-C6F0-B648-B970-ABE38C06E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FD8E-DDCA-6741-ADB5-9BA0C38A20BE}" type="datetime1">
              <a:rPr lang="en-US" smtClean="0"/>
              <a:t>6/13/11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41F-C6F0-B648-B970-ABE38C06E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5F05-1459-1146-A419-66EFD5B10BE8}" type="datetime1">
              <a:rPr lang="en-US" smtClean="0"/>
              <a:t>6/13/11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41F-C6F0-B648-B970-ABE38C06E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331-8C00-0A47-972A-D3DF391702CC}" type="datetime1">
              <a:rPr lang="en-US" smtClean="0"/>
              <a:t>6/13/11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41F-C6F0-B648-B970-ABE38C06E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8A2E-1302-EF41-91C6-138ACE2FCEF9}" type="datetime1">
              <a:rPr lang="en-US" smtClean="0"/>
              <a:t>6/13/11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41F-C6F0-B648-B970-ABE38C06E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217-F1AB-1F45-B5D7-8519CBC01E77}" type="datetime1">
              <a:rPr lang="en-US" smtClean="0"/>
              <a:t>6/13/11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41F-C6F0-B648-B970-ABE38C06E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BEAD-3225-4B4F-9F7E-ED563C3ADFB4}" type="datetime1">
              <a:rPr lang="en-US" smtClean="0"/>
              <a:t>6/13/11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41F-C6F0-B648-B970-ABE38C06E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7C07-0DCB-814D-B84A-025833AAAF50}" type="datetime1">
              <a:rPr lang="en-US" smtClean="0"/>
              <a:t>6/13/11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41F-C6F0-B648-B970-ABE38C06E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674D-898A-1C43-9F12-E85C9D61D4AC}" type="datetime1">
              <a:rPr lang="en-US" smtClean="0"/>
              <a:t>6/13/11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41F-C6F0-B648-B970-ABE38C06E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04BA-F741-DC48-807A-5FB6D074C980}" type="datetime1">
              <a:rPr lang="en-US" smtClean="0"/>
              <a:t>6/13/11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41F-C6F0-B648-B970-ABE38C06E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A9C8-E1E5-7343-AA22-4DDDCE9F5656}" type="datetime1">
              <a:rPr lang="en-US" smtClean="0"/>
              <a:t>6/13/11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41F-C6F0-B648-B970-ABE38C06E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F8959-0CE1-4845-A5D2-3A8BEBB14A6B}" type="datetime1">
              <a:rPr lang="en-US" smtClean="0"/>
              <a:t>6/13/11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0741F-C6F0-B648-B970-ABE38C06E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St4 </a:t>
            </a:r>
            <a:r>
              <a:rPr lang="en-US" dirty="0" err="1" smtClean="0"/>
              <a:t>Muon</a:t>
            </a:r>
            <a:r>
              <a:rPr lang="en-US" dirty="0" smtClean="0"/>
              <a:t> detectors: </a:t>
            </a:r>
            <a:r>
              <a:rPr lang="en-US" dirty="0" smtClean="0"/>
              <a:t>status 06/11/2011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662"/>
            <a:ext cx="8229599" cy="523876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All patch panels</a:t>
            </a:r>
            <a:r>
              <a:rPr lang="en-US" dirty="0" smtClean="0"/>
              <a:t> and cables installed and connected</a:t>
            </a:r>
          </a:p>
          <a:p>
            <a:r>
              <a:rPr lang="en-US" dirty="0" smtClean="0"/>
              <a:t>The system is ready for </a:t>
            </a:r>
            <a:r>
              <a:rPr lang="en-US" dirty="0" smtClean="0"/>
              <a:t>commissioning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LV, HV</a:t>
            </a:r>
            <a:r>
              <a:rPr lang="en-US" dirty="0" smtClean="0"/>
              <a:t>, </a:t>
            </a:r>
            <a:r>
              <a:rPr lang="en-US" dirty="0" smtClean="0"/>
              <a:t>Signal, </a:t>
            </a:r>
            <a:r>
              <a:rPr lang="en-US" dirty="0" smtClean="0"/>
              <a:t>Gas</a:t>
            </a:r>
            <a:endParaRPr lang="en-US" dirty="0" smtClean="0"/>
          </a:p>
          <a:p>
            <a:r>
              <a:rPr lang="en-US" dirty="0" smtClean="0"/>
              <a:t>HV:</a:t>
            </a:r>
          </a:p>
          <a:p>
            <a:pPr lvl="1"/>
            <a:r>
              <a:rPr lang="en-US" dirty="0" smtClean="0"/>
              <a:t>4 cables </a:t>
            </a:r>
            <a:r>
              <a:rPr lang="en-US" dirty="0" smtClean="0"/>
              <a:t>connected to HVPS, </a:t>
            </a:r>
          </a:p>
          <a:p>
            <a:pPr lvl="2"/>
            <a:r>
              <a:rPr lang="en-US" dirty="0" smtClean="0"/>
              <a:t>1A</a:t>
            </a:r>
            <a:r>
              <a:rPr lang="en-US" dirty="0" smtClean="0"/>
              <a:t> and</a:t>
            </a:r>
            <a:r>
              <a:rPr lang="en-US" dirty="0" smtClean="0"/>
              <a:t> 1B for first two planes </a:t>
            </a:r>
          </a:p>
          <a:p>
            <a:pPr lvl="2"/>
            <a:r>
              <a:rPr lang="en-US" dirty="0" smtClean="0"/>
              <a:t>2A </a:t>
            </a:r>
            <a:r>
              <a:rPr lang="en-US" dirty="0" smtClean="0"/>
              <a:t>and </a:t>
            </a:r>
            <a:r>
              <a:rPr lang="en-US" dirty="0" smtClean="0"/>
              <a:t>2B for the two backplanes</a:t>
            </a:r>
          </a:p>
          <a:p>
            <a:r>
              <a:rPr lang="en-US" dirty="0" smtClean="0"/>
              <a:t>LV:</a:t>
            </a:r>
          </a:p>
          <a:p>
            <a:pPr lvl="1"/>
            <a:r>
              <a:rPr lang="en-US" dirty="0" smtClean="0"/>
              <a:t>PS: 3 working</a:t>
            </a:r>
            <a:r>
              <a:rPr lang="en-US" dirty="0" smtClean="0"/>
              <a:t> </a:t>
            </a:r>
            <a:r>
              <a:rPr lang="en-US" dirty="0" err="1" smtClean="0"/>
              <a:t>KTeV</a:t>
            </a:r>
            <a:r>
              <a:rPr lang="en-US" dirty="0" smtClean="0"/>
              <a:t>/UCLA </a:t>
            </a:r>
          </a:p>
          <a:p>
            <a:pPr lvl="1"/>
            <a:r>
              <a:rPr lang="en-US" dirty="0" smtClean="0"/>
              <a:t>+/-5V, 18A each channel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made</a:t>
            </a:r>
            <a:r>
              <a:rPr lang="en-US" dirty="0" smtClean="0"/>
              <a:t> </a:t>
            </a:r>
            <a:r>
              <a:rPr lang="en-US" dirty="0" smtClean="0"/>
              <a:t>4</a:t>
            </a:r>
            <a:r>
              <a:rPr lang="en-US" dirty="0" smtClean="0"/>
              <a:t> LV cables, no feedback sensors connected yet  </a:t>
            </a:r>
          </a:p>
          <a:p>
            <a:pPr lvl="1"/>
            <a:r>
              <a:rPr lang="en-US" dirty="0" smtClean="0"/>
              <a:t>Voltages at patch panels:  </a:t>
            </a:r>
          </a:p>
          <a:p>
            <a:pPr lvl="2"/>
            <a:r>
              <a:rPr lang="en-US" dirty="0" smtClean="0"/>
              <a:t>+4.7V and -4.7V for single LVPS</a:t>
            </a:r>
          </a:p>
          <a:p>
            <a:pPr lvl="2"/>
            <a:r>
              <a:rPr lang="en-US" dirty="0" smtClean="0"/>
              <a:t>+4.6V and – 4.4V for doubled ones (two front planes)</a:t>
            </a:r>
            <a:endParaRPr lang="en-US" dirty="0" smtClean="0"/>
          </a:p>
          <a:p>
            <a:r>
              <a:rPr lang="en-US" dirty="0" smtClean="0"/>
              <a:t>ECL cables</a:t>
            </a:r>
          </a:p>
          <a:p>
            <a:pPr lvl="1"/>
            <a:r>
              <a:rPr lang="en-US" dirty="0" smtClean="0"/>
              <a:t>36 of 35’ long ECL </a:t>
            </a:r>
            <a:r>
              <a:rPr lang="en-US" dirty="0" smtClean="0"/>
              <a:t>cables made, tested and connected, ACU students</a:t>
            </a:r>
          </a:p>
          <a:p>
            <a:r>
              <a:rPr lang="en-US" dirty="0" smtClean="0"/>
              <a:t>Gas lines</a:t>
            </a:r>
          </a:p>
          <a:p>
            <a:pPr lvl="1"/>
            <a:r>
              <a:rPr lang="en-US" dirty="0" smtClean="0"/>
              <a:t>4 lines connected, now flowing Ar/Co2  @0.5CFH per plane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78472" y="1935773"/>
            <a:ext cx="1980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Ming:     6/7-11</a:t>
            </a:r>
          </a:p>
          <a:p>
            <a:r>
              <a:rPr lang="en-US" dirty="0" smtClean="0"/>
              <a:t>Christine:  6/10-16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D9C-21C3-AD49-B7F0-C35BF8690858}" type="datetime1">
              <a:rPr lang="en-US" smtClean="0"/>
              <a:t>6/13/11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41F-C6F0-B648-B970-ABE38C06E29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Signal ECL cables </a:t>
            </a:r>
            <a:br>
              <a:rPr lang="en-US" dirty="0" smtClean="0"/>
            </a:br>
            <a:r>
              <a:rPr lang="en-US" dirty="0" smtClean="0"/>
              <a:t>36 </a:t>
            </a:r>
            <a:r>
              <a:rPr lang="en-US" dirty="0" err="1" smtClean="0"/>
              <a:t>x</a:t>
            </a:r>
            <a:r>
              <a:rPr lang="en-US" dirty="0" smtClean="0"/>
              <a:t> 35’ long</a:t>
            </a:r>
            <a:endParaRPr lang="en-US" dirty="0"/>
          </a:p>
        </p:txBody>
      </p:sp>
      <p:pic>
        <p:nvPicPr>
          <p:cNvPr id="5" name="Picture 4" descr="P60932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6625"/>
            <a:ext cx="3599269" cy="4799025"/>
          </a:xfrm>
          <a:prstGeom prst="rect">
            <a:avLst/>
          </a:prstGeom>
        </p:spPr>
      </p:pic>
      <p:pic>
        <p:nvPicPr>
          <p:cNvPr id="6" name="Picture 5" descr="P60932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77" y="1842049"/>
            <a:ext cx="4606740" cy="3455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4624" y="5849319"/>
            <a:ext cx="2667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Thanks ACU !</a:t>
            </a:r>
            <a:endParaRPr lang="en-US" sz="36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3B80-4E1E-CF45-9F78-17005E3D0371}" type="datetime1">
              <a:rPr lang="en-US" smtClean="0"/>
              <a:t>6/13/11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41F-C6F0-B648-B970-ABE38C06E29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St4 prop tubes</a:t>
            </a:r>
            <a:endParaRPr lang="en-US" dirty="0"/>
          </a:p>
        </p:txBody>
      </p:sp>
      <p:pic>
        <p:nvPicPr>
          <p:cNvPr id="3" name="Picture 2" descr="P60933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356"/>
            <a:ext cx="4442733" cy="5923644"/>
          </a:xfrm>
          <a:prstGeom prst="rect">
            <a:avLst/>
          </a:prstGeom>
        </p:spPr>
      </p:pic>
      <p:pic>
        <p:nvPicPr>
          <p:cNvPr id="5" name="Picture 4" descr="P60932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680" y="934356"/>
            <a:ext cx="4442733" cy="592364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FCD6-85C8-624E-B9CF-9A9CE33DBF04}" type="datetime1">
              <a:rPr lang="en-US" smtClean="0"/>
              <a:t>6/13/11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41F-C6F0-B648-B970-ABE38C06E29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3200" cy="1143000"/>
          </a:xfrm>
        </p:spPr>
        <p:txBody>
          <a:bodyPr/>
          <a:lstStyle/>
          <a:p>
            <a:r>
              <a:rPr lang="en-US" dirty="0" smtClean="0"/>
              <a:t>LV and HV PS</a:t>
            </a:r>
            <a:endParaRPr lang="en-US" dirty="0"/>
          </a:p>
        </p:txBody>
      </p:sp>
      <p:pic>
        <p:nvPicPr>
          <p:cNvPr id="3" name="Picture 2" descr="P61133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0319"/>
            <a:ext cx="4418028" cy="3313521"/>
          </a:xfrm>
          <a:prstGeom prst="rect">
            <a:avLst/>
          </a:prstGeom>
        </p:spPr>
      </p:pic>
      <p:pic>
        <p:nvPicPr>
          <p:cNvPr id="4" name="Picture 3" descr="P61133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400" y="0"/>
            <a:ext cx="4653600" cy="3490200"/>
          </a:xfrm>
          <a:prstGeom prst="rect">
            <a:avLst/>
          </a:prstGeom>
        </p:spPr>
      </p:pic>
      <p:pic>
        <p:nvPicPr>
          <p:cNvPr id="5" name="Picture 4" descr="P61133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400" y="3518974"/>
            <a:ext cx="4452035" cy="333902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BC89-1D24-6F4C-908E-CFE8FBFB5D8D}" type="datetime1">
              <a:rPr lang="en-US" smtClean="0"/>
              <a:t>6/13/11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41F-C6F0-B648-B970-ABE38C06E29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 System</a:t>
            </a:r>
            <a:br>
              <a:rPr lang="en-US" dirty="0" smtClean="0"/>
            </a:br>
            <a:r>
              <a:rPr lang="en-US" dirty="0" smtClean="0"/>
              <a:t>3-input and 1-output per plane</a:t>
            </a:r>
            <a:endParaRPr lang="en-US" dirty="0"/>
          </a:p>
        </p:txBody>
      </p:sp>
      <p:pic>
        <p:nvPicPr>
          <p:cNvPr id="3" name="Picture 2" descr="P61133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86" y="1657845"/>
            <a:ext cx="3482929" cy="4643905"/>
          </a:xfrm>
          <a:prstGeom prst="rect">
            <a:avLst/>
          </a:prstGeom>
        </p:spPr>
      </p:pic>
      <p:pic>
        <p:nvPicPr>
          <p:cNvPr id="4" name="Picture 3" descr="P61133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343" y="2598260"/>
            <a:ext cx="4937987" cy="370349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8BC0-208C-3449-88D9-C85B10A0D61C}" type="datetime1">
              <a:rPr lang="en-US" smtClean="0"/>
              <a:t>6/13/11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41F-C6F0-B648-B970-ABE38C06E29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Multi-module TDC </a:t>
            </a:r>
            <a:r>
              <a:rPr lang="en-US" dirty="0" smtClean="0"/>
              <a:t>R</a:t>
            </a:r>
            <a:r>
              <a:rPr lang="en-US" dirty="0" smtClean="0"/>
              <a:t>eadout Test </a:t>
            </a:r>
            <a:endParaRPr lang="en-US" dirty="0"/>
          </a:p>
        </p:txBody>
      </p:sp>
      <p:pic>
        <p:nvPicPr>
          <p:cNvPr id="3" name="Picture 2" descr="P61133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61" y="1628760"/>
            <a:ext cx="3703793" cy="4938390"/>
          </a:xfrm>
          <a:prstGeom prst="rect">
            <a:avLst/>
          </a:prstGeom>
        </p:spPr>
      </p:pic>
      <p:pic>
        <p:nvPicPr>
          <p:cNvPr id="4" name="Picture 3" descr="P61133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754" y="2976365"/>
            <a:ext cx="4787713" cy="359078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F61-87AB-E34F-91D0-7E2BF9516C28}" type="datetime1">
              <a:rPr lang="en-US" smtClean="0"/>
              <a:t>6/13/11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41F-C6F0-B648-B970-ABE38C06E29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subsystems</a:t>
            </a:r>
            <a:endParaRPr lang="en-US" dirty="0"/>
          </a:p>
        </p:txBody>
      </p:sp>
      <p:pic>
        <p:nvPicPr>
          <p:cNvPr id="3" name="Picture 2" descr="P61133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6" y="1582446"/>
            <a:ext cx="3616585" cy="2712439"/>
          </a:xfrm>
          <a:prstGeom prst="rect">
            <a:avLst/>
          </a:prstGeom>
        </p:spPr>
      </p:pic>
      <p:pic>
        <p:nvPicPr>
          <p:cNvPr id="4" name="Picture 3" descr="P6113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02" y="1530236"/>
            <a:ext cx="3686198" cy="276464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8100-6ED4-C44A-8D36-E54CE28840AA}" type="datetime1">
              <a:rPr lang="en-US" smtClean="0"/>
              <a:t>6/13/11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41F-C6F0-B648-B970-ABE38C06E29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Issues and Commissioning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9393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System grounding and electronics noise</a:t>
            </a:r>
          </a:p>
          <a:p>
            <a:pPr lvl="1"/>
            <a:r>
              <a:rPr lang="en-US" dirty="0" smtClean="0"/>
              <a:t>Start to work on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External </a:t>
            </a:r>
            <a:r>
              <a:rPr lang="en-US" dirty="0" err="1" smtClean="0"/>
              <a:t>pulser</a:t>
            </a:r>
            <a:r>
              <a:rPr lang="en-US" dirty="0" smtClean="0"/>
              <a:t> and calibrations</a:t>
            </a:r>
          </a:p>
          <a:p>
            <a:pPr lvl="1"/>
            <a:r>
              <a:rPr lang="en-US" dirty="0" smtClean="0"/>
              <a:t>Some bad T-connectors? Bad </a:t>
            </a:r>
            <a:r>
              <a:rPr lang="en-US" dirty="0" err="1" smtClean="0"/>
              <a:t>pulser</a:t>
            </a:r>
            <a:r>
              <a:rPr lang="en-US" dirty="0" smtClean="0"/>
              <a:t> signal propagation  </a:t>
            </a:r>
          </a:p>
          <a:p>
            <a:pPr lvl="1"/>
            <a:r>
              <a:rPr lang="en-US" dirty="0" smtClean="0"/>
              <a:t>Some modules show no </a:t>
            </a:r>
            <a:r>
              <a:rPr lang="en-US" dirty="0" err="1" smtClean="0"/>
              <a:t>pulser</a:t>
            </a:r>
            <a:r>
              <a:rPr lang="en-US" dirty="0" smtClean="0"/>
              <a:t> signals</a:t>
            </a:r>
          </a:p>
          <a:p>
            <a:pPr lvl="2"/>
            <a:r>
              <a:rPr lang="en-US" dirty="0" smtClean="0"/>
              <a:t>But Can see cosmic signal with HV on</a:t>
            </a:r>
          </a:p>
          <a:p>
            <a:pPr lvl="2"/>
            <a:r>
              <a:rPr lang="en-US" dirty="0" smtClean="0"/>
              <a:t>Run 9 calibration cables per plane?  </a:t>
            </a:r>
          </a:p>
          <a:p>
            <a:r>
              <a:rPr lang="en-US" dirty="0" smtClean="0"/>
              <a:t>Multi-module TDC readout</a:t>
            </a:r>
          </a:p>
          <a:p>
            <a:pPr lvl="1"/>
            <a:r>
              <a:rPr lang="en-US" dirty="0" smtClean="0"/>
              <a:t>5 TDC cards available, good for two planes (18 ECL cables)</a:t>
            </a:r>
          </a:p>
          <a:p>
            <a:pPr lvl="2"/>
            <a:r>
              <a:rPr lang="en-US" dirty="0" smtClean="0"/>
              <a:t>Unstable TDC and </a:t>
            </a:r>
            <a:r>
              <a:rPr lang="en-US" dirty="0" err="1" smtClean="0"/>
              <a:t>controllor</a:t>
            </a:r>
            <a:r>
              <a:rPr lang="en-US" dirty="0" smtClean="0"/>
              <a:t>, need FPGA code update</a:t>
            </a:r>
          </a:p>
          <a:p>
            <a:pPr lvl="1"/>
            <a:r>
              <a:rPr lang="en-US" dirty="0" smtClean="0"/>
              <a:t>Were able to read out 2 cards and confirmed the prop tube/TDC timing was right </a:t>
            </a:r>
          </a:p>
          <a:p>
            <a:r>
              <a:rPr lang="en-US" dirty="0" smtClean="0"/>
              <a:t>Cosmic data with the </a:t>
            </a:r>
            <a:r>
              <a:rPr lang="en-US" dirty="0" err="1" smtClean="0"/>
              <a:t>Hodoscope</a:t>
            </a:r>
            <a:r>
              <a:rPr lang="en-US" dirty="0" smtClean="0"/>
              <a:t> trigger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C494-6826-3D4D-84F6-89BF97EE3C26}" type="datetime1">
              <a:rPr lang="en-US" smtClean="0"/>
              <a:t>6/13/11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41F-C6F0-B648-B970-ABE38C06E29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E906 beam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42" y="1600200"/>
            <a:ext cx="467100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Originally: beams ~ after mid of June</a:t>
            </a:r>
          </a:p>
          <a:p>
            <a:r>
              <a:rPr lang="en-US" dirty="0" smtClean="0"/>
              <a:t>Beam line vacuum leak discovered two weeks ago</a:t>
            </a:r>
          </a:p>
          <a:p>
            <a:pPr lvl="1"/>
            <a:r>
              <a:rPr lang="en-US" dirty="0" smtClean="0"/>
              <a:t>Various options are being explored</a:t>
            </a:r>
          </a:p>
          <a:p>
            <a:pPr lvl="1"/>
            <a:r>
              <a:rPr lang="en-US" dirty="0" smtClean="0"/>
              <a:t>Probably insert a new smaller beam pine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Beam possible/likely after July 4</a:t>
            </a:r>
            <a:r>
              <a:rPr lang="en-US" baseline="30000" dirty="0" smtClean="0"/>
              <a:t>th</a:t>
            </a:r>
            <a:r>
              <a:rPr lang="en-US" dirty="0" smtClean="0"/>
              <a:t> break,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9A7D-618D-4446-8F9D-0503F5155E2E}" type="datetime1">
              <a:rPr lang="en-US" smtClean="0"/>
              <a:t>6/13/11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41F-C6F0-B648-B970-ABE38C06E29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350</Words>
  <Application>Microsoft Macintosh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St4 Muon detectors: status 06/11/2011</vt:lpstr>
      <vt:lpstr>Signal ECL cables  36 x 35’ long</vt:lpstr>
      <vt:lpstr>St4 prop tubes</vt:lpstr>
      <vt:lpstr>LV and HV PS</vt:lpstr>
      <vt:lpstr>Gas System 3-input and 1-output per plane</vt:lpstr>
      <vt:lpstr>Multi-module TDC Readout Test </vt:lpstr>
      <vt:lpstr>Other subsystems</vt:lpstr>
      <vt:lpstr>Issues and Commissioning Plan </vt:lpstr>
      <vt:lpstr>E906 beam schedule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Ming Liu</dc:creator>
  <cp:lastModifiedBy>Ming Liu</cp:lastModifiedBy>
  <cp:revision>29</cp:revision>
  <dcterms:created xsi:type="dcterms:W3CDTF">2011-06-11T21:12:59Z</dcterms:created>
  <dcterms:modified xsi:type="dcterms:W3CDTF">2011-06-13T16:36:49Z</dcterms:modified>
</cp:coreProperties>
</file>