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71" r:id="rId6"/>
    <p:sldId id="272" r:id="rId7"/>
    <p:sldId id="266" r:id="rId8"/>
    <p:sldId id="267" r:id="rId9"/>
    <p:sldId id="263" r:id="rId10"/>
    <p:sldId id="260" r:id="rId11"/>
    <p:sldId id="261" r:id="rId12"/>
    <p:sldId id="262" r:id="rId13"/>
    <p:sldId id="264" r:id="rId14"/>
    <p:sldId id="265" r:id="rId15"/>
    <p:sldId id="273" r:id="rId16"/>
    <p:sldId id="268" r:id="rId17"/>
    <p:sldId id="270" r:id="rId18"/>
    <p:sldId id="269" r:id="rId19"/>
    <p:sldId id="275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58" d="100"/>
          <a:sy n="158" d="100"/>
        </p:scale>
        <p:origin x="-10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A69DA-B3BD-934F-9E0B-936C842F6325}" type="datetimeFigureOut">
              <a:rPr lang="en-US" smtClean="0"/>
              <a:t>3/1/11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ABC71-A605-2A42-9608-7DC21F5C4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A69DA-B3BD-934F-9E0B-936C842F6325}" type="datetimeFigureOut">
              <a:rPr lang="en-US" smtClean="0"/>
              <a:t>3/1/11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ABC71-A605-2A42-9608-7DC21F5C4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A69DA-B3BD-934F-9E0B-936C842F6325}" type="datetimeFigureOut">
              <a:rPr lang="en-US" smtClean="0"/>
              <a:t>3/1/11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ABC71-A605-2A42-9608-7DC21F5C4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A69DA-B3BD-934F-9E0B-936C842F6325}" type="datetimeFigureOut">
              <a:rPr lang="en-US" smtClean="0"/>
              <a:t>3/1/11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ABC71-A605-2A42-9608-7DC21F5C4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A69DA-B3BD-934F-9E0B-936C842F6325}" type="datetimeFigureOut">
              <a:rPr lang="en-US" smtClean="0"/>
              <a:t>3/1/11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ABC71-A605-2A42-9608-7DC21F5C4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A69DA-B3BD-934F-9E0B-936C842F6325}" type="datetimeFigureOut">
              <a:rPr lang="en-US" smtClean="0"/>
              <a:t>3/1/11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ABC71-A605-2A42-9608-7DC21F5C4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A69DA-B3BD-934F-9E0B-936C842F6325}" type="datetimeFigureOut">
              <a:rPr lang="en-US" smtClean="0"/>
              <a:t>3/1/11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ABC71-A605-2A42-9608-7DC21F5C4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A69DA-B3BD-934F-9E0B-936C842F6325}" type="datetimeFigureOut">
              <a:rPr lang="en-US" smtClean="0"/>
              <a:t>3/1/11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ABC71-A605-2A42-9608-7DC21F5C4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A69DA-B3BD-934F-9E0B-936C842F6325}" type="datetimeFigureOut">
              <a:rPr lang="en-US" smtClean="0"/>
              <a:t>3/1/11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ABC71-A605-2A42-9608-7DC21F5C4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A69DA-B3BD-934F-9E0B-936C842F6325}" type="datetimeFigureOut">
              <a:rPr lang="en-US" smtClean="0"/>
              <a:t>3/1/11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ABC71-A605-2A42-9608-7DC21F5C4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A69DA-B3BD-934F-9E0B-936C842F6325}" type="datetimeFigureOut">
              <a:rPr lang="en-US" smtClean="0"/>
              <a:t>3/1/11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ABC71-A605-2A42-9608-7DC21F5C4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A69DA-B3BD-934F-9E0B-936C842F6325}" type="datetimeFigureOut">
              <a:rPr lang="en-US" smtClean="0"/>
              <a:t>3/1/11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ABC71-A605-2A42-9608-7DC21F5C48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E905 Prop tube status 03/06/2011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two X and Y planes</a:t>
            </a:r>
          </a:p>
          <a:p>
            <a:pPr lvl="1"/>
            <a:r>
              <a:rPr lang="en-US" dirty="0" smtClean="0"/>
              <a:t>Y-plane installed Monday 2/28</a:t>
            </a:r>
          </a:p>
          <a:p>
            <a:pPr lvl="1"/>
            <a:r>
              <a:rPr lang="en-US" dirty="0"/>
              <a:t>X</a:t>
            </a:r>
            <a:r>
              <a:rPr lang="en-US" dirty="0" smtClean="0"/>
              <a:t>-plane installed Tuesday 3/1</a:t>
            </a:r>
          </a:p>
          <a:p>
            <a:endParaRPr lang="en-US" dirty="0" smtClean="0"/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plane (X) installed Wed. 3/2/2011</a:t>
            </a:r>
          </a:p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plane (Y) installed Friday 3/4/2011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16"/>
          <p:cNvGrpSpPr>
            <a:grpSpLocks/>
          </p:cNvGrpSpPr>
          <p:nvPr/>
        </p:nvGrpSpPr>
        <p:grpSpPr bwMode="auto">
          <a:xfrm>
            <a:off x="384859" y="631270"/>
            <a:ext cx="1507669" cy="381190"/>
            <a:chOff x="599118" y="3309624"/>
            <a:chExt cx="5427094" cy="1016169"/>
          </a:xfrm>
        </p:grpSpPr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762001" y="3330524"/>
              <a:ext cx="4830301" cy="995033"/>
              <a:chOff x="762000" y="1219200"/>
              <a:chExt cx="12344400" cy="2742550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1447573" y="1219200"/>
                <a:ext cx="1525302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2895801" y="1219200"/>
                <a:ext cx="1525302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4344025" y="1219200"/>
                <a:ext cx="1525302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5792252" y="1219200"/>
                <a:ext cx="1521244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7240477" y="1219200"/>
                <a:ext cx="1521247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8688704" y="1219200"/>
                <a:ext cx="1521244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0132873" y="1219200"/>
                <a:ext cx="1525302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1581098" y="1219200"/>
                <a:ext cx="1525302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762000" y="2513928"/>
                <a:ext cx="1525302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2210225" y="2513928"/>
                <a:ext cx="1525302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3658452" y="2513928"/>
                <a:ext cx="1521244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5106676" y="2513928"/>
                <a:ext cx="1521247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6554903" y="2513928"/>
                <a:ext cx="1521244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7999073" y="2513928"/>
                <a:ext cx="1525302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9447297" y="2513928"/>
                <a:ext cx="1525302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10895524" y="2513928"/>
                <a:ext cx="1525302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</p:grpSp>
        <p:sp>
          <p:nvSpPr>
            <p:cNvPr id="5" name="TextBox 918"/>
            <p:cNvSpPr txBox="1">
              <a:spLocks noChangeArrowheads="1"/>
            </p:cNvSpPr>
            <p:nvPr/>
          </p:nvSpPr>
          <p:spPr bwMode="auto">
            <a:xfrm>
              <a:off x="599118" y="3309624"/>
              <a:ext cx="5427094" cy="984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900" dirty="0" smtClean="0">
                  <a:latin typeface="Times New Roman" charset="0"/>
                  <a:ea typeface="Times New Roman" charset="0"/>
                  <a:cs typeface="Times New Roman" charset="0"/>
                </a:rPr>
                <a:t>16   </a:t>
              </a:r>
              <a:r>
                <a:rPr lang="en-US" sz="900" dirty="0">
                  <a:latin typeface="Times New Roman" charset="0"/>
                  <a:ea typeface="Times New Roman" charset="0"/>
                  <a:cs typeface="Times New Roman" charset="0"/>
                </a:rPr>
                <a:t>15 14  13  12   11 10   9</a:t>
              </a:r>
            </a:p>
            <a:p>
              <a:r>
                <a:rPr lang="en-US" sz="900" dirty="0">
                  <a:latin typeface="Times New Roman" charset="0"/>
                  <a:ea typeface="Times New Roman" charset="0"/>
                  <a:cs typeface="Times New Roman" charset="0"/>
                </a:rPr>
                <a:t>8    7   6    5    4    3    2    1 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49411" y="1249986"/>
            <a:ext cx="1849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NIM channel map</a:t>
            </a:r>
            <a:endParaRPr lang="en-US" dirty="0"/>
          </a:p>
        </p:txBody>
      </p:sp>
      <p:grpSp>
        <p:nvGrpSpPr>
          <p:cNvPr id="23" name="Group 916"/>
          <p:cNvGrpSpPr>
            <a:grpSpLocks/>
          </p:cNvGrpSpPr>
          <p:nvPr/>
        </p:nvGrpSpPr>
        <p:grpSpPr bwMode="auto">
          <a:xfrm rot="5400000">
            <a:off x="3764475" y="885248"/>
            <a:ext cx="1507669" cy="381102"/>
            <a:chOff x="599118" y="3309622"/>
            <a:chExt cx="5427094" cy="1015935"/>
          </a:xfrm>
        </p:grpSpPr>
        <p:grpSp>
          <p:nvGrpSpPr>
            <p:cNvPr id="24" name="Group 19"/>
            <p:cNvGrpSpPr>
              <a:grpSpLocks/>
            </p:cNvGrpSpPr>
            <p:nvPr/>
          </p:nvGrpSpPr>
          <p:grpSpPr bwMode="auto">
            <a:xfrm>
              <a:off x="762001" y="3330524"/>
              <a:ext cx="4830301" cy="995033"/>
              <a:chOff x="762000" y="1219200"/>
              <a:chExt cx="12344400" cy="2742550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1447573" y="1219200"/>
                <a:ext cx="1525302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895801" y="1219200"/>
                <a:ext cx="1525302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4344025" y="1219200"/>
                <a:ext cx="1525302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5792252" y="1219200"/>
                <a:ext cx="1521244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7240477" y="1219200"/>
                <a:ext cx="1521247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8688704" y="1219200"/>
                <a:ext cx="1521244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10132873" y="1219200"/>
                <a:ext cx="1525302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11581098" y="1219200"/>
                <a:ext cx="1525302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762000" y="2513928"/>
                <a:ext cx="1525302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2210225" y="2513928"/>
                <a:ext cx="1525302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3658452" y="2513928"/>
                <a:ext cx="1521244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5106676" y="2513928"/>
                <a:ext cx="1521247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6554903" y="2513928"/>
                <a:ext cx="1521244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7999073" y="2513928"/>
                <a:ext cx="1525302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9447297" y="2513928"/>
                <a:ext cx="1525302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10895524" y="2513928"/>
                <a:ext cx="1525302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</p:grpSp>
        <p:sp>
          <p:nvSpPr>
            <p:cNvPr id="25" name="TextBox 918"/>
            <p:cNvSpPr txBox="1">
              <a:spLocks noChangeArrowheads="1"/>
            </p:cNvSpPr>
            <p:nvPr/>
          </p:nvSpPr>
          <p:spPr bwMode="auto">
            <a:xfrm>
              <a:off x="599118" y="3309622"/>
              <a:ext cx="5427094" cy="984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900" dirty="0" smtClean="0">
                  <a:latin typeface="Times New Roman" charset="0"/>
                  <a:ea typeface="Times New Roman" charset="0"/>
                  <a:cs typeface="Times New Roman" charset="0"/>
                </a:rPr>
                <a:t>16   </a:t>
              </a:r>
              <a:r>
                <a:rPr lang="en-US" sz="900" dirty="0">
                  <a:latin typeface="Times New Roman" charset="0"/>
                  <a:ea typeface="Times New Roman" charset="0"/>
                  <a:cs typeface="Times New Roman" charset="0"/>
                </a:rPr>
                <a:t>15 14  13  12   11 10   9</a:t>
              </a:r>
            </a:p>
            <a:p>
              <a:r>
                <a:rPr lang="en-US" sz="900" dirty="0">
                  <a:latin typeface="Times New Roman" charset="0"/>
                  <a:ea typeface="Times New Roman" charset="0"/>
                  <a:cs typeface="Times New Roman" charset="0"/>
                </a:rPr>
                <a:t>8    7   6    5    4    3    2    1 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84859" y="3309929"/>
            <a:ext cx="1293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IP, </a:t>
            </a:r>
            <a:r>
              <a:rPr lang="en-US" dirty="0" smtClean="0">
                <a:solidFill>
                  <a:srgbClr val="FF0000"/>
                </a:solidFill>
              </a:rPr>
              <a:t>Top View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43" name="Group 916"/>
          <p:cNvGrpSpPr>
            <a:grpSpLocks/>
          </p:cNvGrpSpPr>
          <p:nvPr/>
        </p:nvGrpSpPr>
        <p:grpSpPr bwMode="auto">
          <a:xfrm rot="5400000">
            <a:off x="3741547" y="2247473"/>
            <a:ext cx="1507669" cy="381100"/>
            <a:chOff x="599118" y="3309627"/>
            <a:chExt cx="5427094" cy="1015930"/>
          </a:xfrm>
        </p:grpSpPr>
        <p:grpSp>
          <p:nvGrpSpPr>
            <p:cNvPr id="44" name="Group 19"/>
            <p:cNvGrpSpPr>
              <a:grpSpLocks/>
            </p:cNvGrpSpPr>
            <p:nvPr/>
          </p:nvGrpSpPr>
          <p:grpSpPr bwMode="auto">
            <a:xfrm>
              <a:off x="762001" y="3330524"/>
              <a:ext cx="4830301" cy="995033"/>
              <a:chOff x="762000" y="1219200"/>
              <a:chExt cx="12344400" cy="2742550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1447573" y="1219200"/>
                <a:ext cx="1525302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2895801" y="1219200"/>
                <a:ext cx="1525302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4344025" y="1219200"/>
                <a:ext cx="1525302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5792252" y="1219200"/>
                <a:ext cx="1521244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7240477" y="1219200"/>
                <a:ext cx="1521247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8688704" y="1219200"/>
                <a:ext cx="1521244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10132873" y="1219200"/>
                <a:ext cx="1525302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11581098" y="1219200"/>
                <a:ext cx="1525302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762000" y="2513928"/>
                <a:ext cx="1525302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210225" y="2513928"/>
                <a:ext cx="1525302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3658452" y="2513928"/>
                <a:ext cx="1521244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106676" y="2513928"/>
                <a:ext cx="1521247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6554903" y="2513928"/>
                <a:ext cx="1521244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7999073" y="2513928"/>
                <a:ext cx="1525302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9447297" y="2513928"/>
                <a:ext cx="1525302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10895524" y="2513928"/>
                <a:ext cx="1525302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</p:grpSp>
        <p:sp>
          <p:nvSpPr>
            <p:cNvPr id="45" name="TextBox 918"/>
            <p:cNvSpPr txBox="1">
              <a:spLocks noChangeArrowheads="1"/>
            </p:cNvSpPr>
            <p:nvPr/>
          </p:nvSpPr>
          <p:spPr bwMode="auto">
            <a:xfrm>
              <a:off x="599118" y="3309627"/>
              <a:ext cx="5427094" cy="984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900" dirty="0" smtClean="0">
                  <a:latin typeface="Times New Roman" charset="0"/>
                  <a:ea typeface="Times New Roman" charset="0"/>
                  <a:cs typeface="Times New Roman" charset="0"/>
                </a:rPr>
                <a:t>16   </a:t>
              </a:r>
              <a:r>
                <a:rPr lang="en-US" sz="900" dirty="0">
                  <a:latin typeface="Times New Roman" charset="0"/>
                  <a:ea typeface="Times New Roman" charset="0"/>
                  <a:cs typeface="Times New Roman" charset="0"/>
                </a:rPr>
                <a:t>15 14  13  12   11 10   9</a:t>
              </a:r>
            </a:p>
            <a:p>
              <a:r>
                <a:rPr lang="en-US" sz="900" dirty="0">
                  <a:latin typeface="Times New Roman" charset="0"/>
                  <a:ea typeface="Times New Roman" charset="0"/>
                  <a:cs typeface="Times New Roman" charset="0"/>
                </a:rPr>
                <a:t>8    7   6    5    4    3    2    1 </a:t>
              </a:r>
            </a:p>
          </p:txBody>
        </p:sp>
      </p:grpSp>
      <p:grpSp>
        <p:nvGrpSpPr>
          <p:cNvPr id="62" name="Group 916"/>
          <p:cNvGrpSpPr>
            <a:grpSpLocks/>
          </p:cNvGrpSpPr>
          <p:nvPr/>
        </p:nvGrpSpPr>
        <p:grpSpPr bwMode="auto">
          <a:xfrm rot="5400000">
            <a:off x="3770972" y="5476945"/>
            <a:ext cx="1507669" cy="381100"/>
            <a:chOff x="599118" y="3309627"/>
            <a:chExt cx="5427094" cy="1015930"/>
          </a:xfrm>
        </p:grpSpPr>
        <p:grpSp>
          <p:nvGrpSpPr>
            <p:cNvPr id="63" name="Group 19"/>
            <p:cNvGrpSpPr>
              <a:grpSpLocks/>
            </p:cNvGrpSpPr>
            <p:nvPr/>
          </p:nvGrpSpPr>
          <p:grpSpPr bwMode="auto">
            <a:xfrm>
              <a:off x="762001" y="3330524"/>
              <a:ext cx="4830301" cy="995033"/>
              <a:chOff x="762000" y="1219200"/>
              <a:chExt cx="12344400" cy="2742550"/>
            </a:xfrm>
          </p:grpSpPr>
          <p:sp>
            <p:nvSpPr>
              <p:cNvPr id="65" name="Oval 64"/>
              <p:cNvSpPr/>
              <p:nvPr/>
            </p:nvSpPr>
            <p:spPr>
              <a:xfrm>
                <a:off x="1447573" y="1219200"/>
                <a:ext cx="1525302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2895801" y="1219200"/>
                <a:ext cx="1525302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4344025" y="1219200"/>
                <a:ext cx="1525302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5792252" y="1219200"/>
                <a:ext cx="1521244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7240477" y="1219200"/>
                <a:ext cx="1521247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8688704" y="1219200"/>
                <a:ext cx="1521244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10132873" y="1219200"/>
                <a:ext cx="1525302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11581098" y="1219200"/>
                <a:ext cx="1525302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762000" y="2513928"/>
                <a:ext cx="1525302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2210225" y="2513928"/>
                <a:ext cx="1525302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3658452" y="2513928"/>
                <a:ext cx="1521244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5106676" y="2513928"/>
                <a:ext cx="1521247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6554903" y="2513928"/>
                <a:ext cx="1521244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7999073" y="2513928"/>
                <a:ext cx="1525302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9447297" y="2513928"/>
                <a:ext cx="1525302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10895524" y="2513928"/>
                <a:ext cx="1525302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</p:grpSp>
        <p:sp>
          <p:nvSpPr>
            <p:cNvPr id="64" name="TextBox 918"/>
            <p:cNvSpPr txBox="1">
              <a:spLocks noChangeArrowheads="1"/>
            </p:cNvSpPr>
            <p:nvPr/>
          </p:nvSpPr>
          <p:spPr bwMode="auto">
            <a:xfrm>
              <a:off x="599118" y="3309627"/>
              <a:ext cx="5427094" cy="984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900" dirty="0" smtClean="0">
                  <a:latin typeface="Times New Roman" charset="0"/>
                  <a:ea typeface="Times New Roman" charset="0"/>
                  <a:cs typeface="Times New Roman" charset="0"/>
                </a:rPr>
                <a:t>16   </a:t>
              </a:r>
              <a:r>
                <a:rPr lang="en-US" sz="900" dirty="0">
                  <a:latin typeface="Times New Roman" charset="0"/>
                  <a:ea typeface="Times New Roman" charset="0"/>
                  <a:cs typeface="Times New Roman" charset="0"/>
                </a:rPr>
                <a:t>15 14  13  12   11 10   9</a:t>
              </a:r>
            </a:p>
            <a:p>
              <a:r>
                <a:rPr lang="en-US" sz="900" dirty="0">
                  <a:latin typeface="Times New Roman" charset="0"/>
                  <a:ea typeface="Times New Roman" charset="0"/>
                  <a:cs typeface="Times New Roman" charset="0"/>
                </a:rPr>
                <a:t>8    7   6    5    4    3    2    1 </a:t>
              </a:r>
            </a:p>
          </p:txBody>
        </p:sp>
      </p:grpSp>
      <p:cxnSp>
        <p:nvCxnSpPr>
          <p:cNvPr id="82" name="Straight Arrow Connector 81"/>
          <p:cNvCxnSpPr/>
          <p:nvPr/>
        </p:nvCxnSpPr>
        <p:spPr>
          <a:xfrm>
            <a:off x="384859" y="3819889"/>
            <a:ext cx="3319405" cy="481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3704264" y="1162287"/>
            <a:ext cx="421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 rot="5400000">
            <a:off x="4227862" y="3819889"/>
            <a:ext cx="518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……</a:t>
            </a:r>
            <a:endParaRPr lang="en-US" dirty="0"/>
          </a:p>
        </p:txBody>
      </p:sp>
      <p:grpSp>
        <p:nvGrpSpPr>
          <p:cNvPr id="85" name="Group 916"/>
          <p:cNvGrpSpPr>
            <a:grpSpLocks/>
          </p:cNvGrpSpPr>
          <p:nvPr/>
        </p:nvGrpSpPr>
        <p:grpSpPr bwMode="auto">
          <a:xfrm rot="5400000">
            <a:off x="6621213" y="842581"/>
            <a:ext cx="1507669" cy="381102"/>
            <a:chOff x="599118" y="3309622"/>
            <a:chExt cx="5427094" cy="1015935"/>
          </a:xfrm>
        </p:grpSpPr>
        <p:grpSp>
          <p:nvGrpSpPr>
            <p:cNvPr id="86" name="Group 19"/>
            <p:cNvGrpSpPr>
              <a:grpSpLocks/>
            </p:cNvGrpSpPr>
            <p:nvPr/>
          </p:nvGrpSpPr>
          <p:grpSpPr bwMode="auto">
            <a:xfrm>
              <a:off x="762001" y="3330524"/>
              <a:ext cx="4830301" cy="995033"/>
              <a:chOff x="762000" y="1219200"/>
              <a:chExt cx="12344400" cy="2742550"/>
            </a:xfrm>
          </p:grpSpPr>
          <p:sp>
            <p:nvSpPr>
              <p:cNvPr id="88" name="Oval 87"/>
              <p:cNvSpPr/>
              <p:nvPr/>
            </p:nvSpPr>
            <p:spPr>
              <a:xfrm>
                <a:off x="1447573" y="1219200"/>
                <a:ext cx="1525302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2895801" y="1219200"/>
                <a:ext cx="1525302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4344025" y="1219200"/>
                <a:ext cx="1525302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5792252" y="1219200"/>
                <a:ext cx="1521244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7240477" y="1219200"/>
                <a:ext cx="1521247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8688704" y="1219200"/>
                <a:ext cx="1521244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10132873" y="1219200"/>
                <a:ext cx="1525302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11581098" y="1219200"/>
                <a:ext cx="1525302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762000" y="2513928"/>
                <a:ext cx="1525302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2210225" y="2513928"/>
                <a:ext cx="1525302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3658452" y="2513928"/>
                <a:ext cx="1521244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5106676" y="2513928"/>
                <a:ext cx="1521247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6554903" y="2513928"/>
                <a:ext cx="1521244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7999073" y="2513928"/>
                <a:ext cx="1525302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9447297" y="2513928"/>
                <a:ext cx="1525302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10895524" y="2513928"/>
                <a:ext cx="1525302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</p:grpSp>
        <p:sp>
          <p:nvSpPr>
            <p:cNvPr id="87" name="TextBox 918"/>
            <p:cNvSpPr txBox="1">
              <a:spLocks noChangeArrowheads="1"/>
            </p:cNvSpPr>
            <p:nvPr/>
          </p:nvSpPr>
          <p:spPr bwMode="auto">
            <a:xfrm>
              <a:off x="599118" y="3309622"/>
              <a:ext cx="5427094" cy="984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900" dirty="0" smtClean="0">
                  <a:latin typeface="Times New Roman" charset="0"/>
                  <a:ea typeface="Times New Roman" charset="0"/>
                  <a:cs typeface="Times New Roman" charset="0"/>
                </a:rPr>
                <a:t>16   </a:t>
              </a:r>
              <a:r>
                <a:rPr lang="en-US" sz="900" dirty="0">
                  <a:latin typeface="Times New Roman" charset="0"/>
                  <a:ea typeface="Times New Roman" charset="0"/>
                  <a:cs typeface="Times New Roman" charset="0"/>
                </a:rPr>
                <a:t>15 14  13  12   11 10   9</a:t>
              </a:r>
            </a:p>
            <a:p>
              <a:r>
                <a:rPr lang="en-US" sz="900" dirty="0">
                  <a:latin typeface="Times New Roman" charset="0"/>
                  <a:ea typeface="Times New Roman" charset="0"/>
                  <a:cs typeface="Times New Roman" charset="0"/>
                </a:rPr>
                <a:t>8    7   6    5    4    3    2    1 </a:t>
              </a:r>
            </a:p>
          </p:txBody>
        </p:sp>
      </p:grpSp>
      <p:grpSp>
        <p:nvGrpSpPr>
          <p:cNvPr id="104" name="Group 916"/>
          <p:cNvGrpSpPr>
            <a:grpSpLocks/>
          </p:cNvGrpSpPr>
          <p:nvPr/>
        </p:nvGrpSpPr>
        <p:grpSpPr bwMode="auto">
          <a:xfrm rot="5400000">
            <a:off x="6617527" y="2214428"/>
            <a:ext cx="1507669" cy="381100"/>
            <a:chOff x="599118" y="3309627"/>
            <a:chExt cx="5427094" cy="1015930"/>
          </a:xfrm>
        </p:grpSpPr>
        <p:grpSp>
          <p:nvGrpSpPr>
            <p:cNvPr id="105" name="Group 19"/>
            <p:cNvGrpSpPr>
              <a:grpSpLocks/>
            </p:cNvGrpSpPr>
            <p:nvPr/>
          </p:nvGrpSpPr>
          <p:grpSpPr bwMode="auto">
            <a:xfrm>
              <a:off x="762001" y="3330524"/>
              <a:ext cx="4830301" cy="995033"/>
              <a:chOff x="762000" y="1219200"/>
              <a:chExt cx="12344400" cy="2742550"/>
            </a:xfrm>
          </p:grpSpPr>
          <p:sp>
            <p:nvSpPr>
              <p:cNvPr id="107" name="Oval 106"/>
              <p:cNvSpPr/>
              <p:nvPr/>
            </p:nvSpPr>
            <p:spPr>
              <a:xfrm>
                <a:off x="1447573" y="1219200"/>
                <a:ext cx="1525302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2895801" y="1219200"/>
                <a:ext cx="1525302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4344025" y="1219200"/>
                <a:ext cx="1525302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5792252" y="1219200"/>
                <a:ext cx="1521244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7240477" y="1219200"/>
                <a:ext cx="1521247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8688704" y="1219200"/>
                <a:ext cx="1521244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10132873" y="1219200"/>
                <a:ext cx="1525302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11581098" y="1219200"/>
                <a:ext cx="1525302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762000" y="2513928"/>
                <a:ext cx="1525302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2210225" y="2513928"/>
                <a:ext cx="1525302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3658452" y="2513928"/>
                <a:ext cx="1521244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5106676" y="2513928"/>
                <a:ext cx="1521247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6554903" y="2513928"/>
                <a:ext cx="1521244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7999073" y="2513928"/>
                <a:ext cx="1525302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9447297" y="2513928"/>
                <a:ext cx="1525302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10895524" y="2513928"/>
                <a:ext cx="1525302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</p:grpSp>
        <p:sp>
          <p:nvSpPr>
            <p:cNvPr id="106" name="TextBox 918"/>
            <p:cNvSpPr txBox="1">
              <a:spLocks noChangeArrowheads="1"/>
            </p:cNvSpPr>
            <p:nvPr/>
          </p:nvSpPr>
          <p:spPr bwMode="auto">
            <a:xfrm>
              <a:off x="599118" y="3309627"/>
              <a:ext cx="5427094" cy="984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900" dirty="0" smtClean="0">
                  <a:latin typeface="Times New Roman" charset="0"/>
                  <a:ea typeface="Times New Roman" charset="0"/>
                  <a:cs typeface="Times New Roman" charset="0"/>
                </a:rPr>
                <a:t>16   </a:t>
              </a:r>
              <a:r>
                <a:rPr lang="en-US" sz="900" dirty="0">
                  <a:latin typeface="Times New Roman" charset="0"/>
                  <a:ea typeface="Times New Roman" charset="0"/>
                  <a:cs typeface="Times New Roman" charset="0"/>
                </a:rPr>
                <a:t>15 14  13  12   11 10   9</a:t>
              </a:r>
            </a:p>
            <a:p>
              <a:r>
                <a:rPr lang="en-US" sz="900" dirty="0">
                  <a:latin typeface="Times New Roman" charset="0"/>
                  <a:ea typeface="Times New Roman" charset="0"/>
                  <a:cs typeface="Times New Roman" charset="0"/>
                </a:rPr>
                <a:t>8    7   6    5    4    3    2    1 </a:t>
              </a:r>
            </a:p>
          </p:txBody>
        </p:sp>
      </p:grpSp>
      <p:grpSp>
        <p:nvGrpSpPr>
          <p:cNvPr id="123" name="Group 916"/>
          <p:cNvGrpSpPr>
            <a:grpSpLocks/>
          </p:cNvGrpSpPr>
          <p:nvPr/>
        </p:nvGrpSpPr>
        <p:grpSpPr bwMode="auto">
          <a:xfrm rot="5400000">
            <a:off x="6627710" y="5434278"/>
            <a:ext cx="1507669" cy="381100"/>
            <a:chOff x="599118" y="3309627"/>
            <a:chExt cx="5427094" cy="1015930"/>
          </a:xfrm>
        </p:grpSpPr>
        <p:grpSp>
          <p:nvGrpSpPr>
            <p:cNvPr id="124" name="Group 19"/>
            <p:cNvGrpSpPr>
              <a:grpSpLocks/>
            </p:cNvGrpSpPr>
            <p:nvPr/>
          </p:nvGrpSpPr>
          <p:grpSpPr bwMode="auto">
            <a:xfrm>
              <a:off x="762001" y="3330524"/>
              <a:ext cx="4830301" cy="995033"/>
              <a:chOff x="762000" y="1219200"/>
              <a:chExt cx="12344400" cy="2742550"/>
            </a:xfrm>
          </p:grpSpPr>
          <p:sp>
            <p:nvSpPr>
              <p:cNvPr id="126" name="Oval 125"/>
              <p:cNvSpPr/>
              <p:nvPr/>
            </p:nvSpPr>
            <p:spPr>
              <a:xfrm>
                <a:off x="1447573" y="1219200"/>
                <a:ext cx="1525302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2895801" y="1219200"/>
                <a:ext cx="1525302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4344025" y="1219200"/>
                <a:ext cx="1525302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5792252" y="1219200"/>
                <a:ext cx="1521244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7240477" y="1219200"/>
                <a:ext cx="1521247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8688704" y="1219200"/>
                <a:ext cx="1521244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10132873" y="1219200"/>
                <a:ext cx="1525302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11581098" y="1219200"/>
                <a:ext cx="1525302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762000" y="2513928"/>
                <a:ext cx="1525302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2210225" y="2513928"/>
                <a:ext cx="1525302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3658452" y="2513928"/>
                <a:ext cx="1521244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5106676" y="2513928"/>
                <a:ext cx="1521247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6554903" y="2513928"/>
                <a:ext cx="1521244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7999073" y="2513928"/>
                <a:ext cx="1525302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9447297" y="2513928"/>
                <a:ext cx="1525302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10895524" y="2513928"/>
                <a:ext cx="1525302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</p:grpSp>
        <p:sp>
          <p:nvSpPr>
            <p:cNvPr id="125" name="TextBox 918"/>
            <p:cNvSpPr txBox="1">
              <a:spLocks noChangeArrowheads="1"/>
            </p:cNvSpPr>
            <p:nvPr/>
          </p:nvSpPr>
          <p:spPr bwMode="auto">
            <a:xfrm>
              <a:off x="599118" y="3309627"/>
              <a:ext cx="5427094" cy="984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900" dirty="0" smtClean="0">
                  <a:latin typeface="Times New Roman" charset="0"/>
                  <a:ea typeface="Times New Roman" charset="0"/>
                  <a:cs typeface="Times New Roman" charset="0"/>
                </a:rPr>
                <a:t>16   </a:t>
              </a:r>
              <a:r>
                <a:rPr lang="en-US" sz="900" dirty="0">
                  <a:latin typeface="Times New Roman" charset="0"/>
                  <a:ea typeface="Times New Roman" charset="0"/>
                  <a:cs typeface="Times New Roman" charset="0"/>
                </a:rPr>
                <a:t>15 14  13  12   11 10   9</a:t>
              </a:r>
            </a:p>
            <a:p>
              <a:r>
                <a:rPr lang="en-US" sz="900" dirty="0">
                  <a:latin typeface="Times New Roman" charset="0"/>
                  <a:ea typeface="Times New Roman" charset="0"/>
                  <a:cs typeface="Times New Roman" charset="0"/>
                </a:rPr>
                <a:t>8    7   6    5    4    3    2    1 </a:t>
              </a:r>
            </a:p>
          </p:txBody>
        </p:sp>
      </p:grpSp>
      <p:sp>
        <p:nvSpPr>
          <p:cNvPr id="142" name="TextBox 141"/>
          <p:cNvSpPr txBox="1"/>
          <p:nvPr/>
        </p:nvSpPr>
        <p:spPr>
          <a:xfrm rot="5400000">
            <a:off x="7084600" y="3777222"/>
            <a:ext cx="518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……</a:t>
            </a:r>
            <a:endParaRPr lang="en-US" dirty="0"/>
          </a:p>
        </p:txBody>
      </p:sp>
      <p:sp>
        <p:nvSpPr>
          <p:cNvPr id="144" name="Rectangle 143"/>
          <p:cNvSpPr/>
          <p:nvPr/>
        </p:nvSpPr>
        <p:spPr>
          <a:xfrm>
            <a:off x="5036837" y="441738"/>
            <a:ext cx="182808" cy="58911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/>
          <p:cNvSpPr/>
          <p:nvPr/>
        </p:nvSpPr>
        <p:spPr>
          <a:xfrm>
            <a:off x="5219645" y="441738"/>
            <a:ext cx="182808" cy="58911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/>
        </p:nvSpPr>
        <p:spPr>
          <a:xfrm>
            <a:off x="7937708" y="335110"/>
            <a:ext cx="182808" cy="58911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8120516" y="335110"/>
            <a:ext cx="182808" cy="58911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TextBox 147"/>
          <p:cNvSpPr txBox="1"/>
          <p:nvPr/>
        </p:nvSpPr>
        <p:spPr>
          <a:xfrm>
            <a:off x="6446382" y="1192176"/>
            <a:ext cx="421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49" name="TextBox 148"/>
          <p:cNvSpPr txBox="1"/>
          <p:nvPr/>
        </p:nvSpPr>
        <p:spPr>
          <a:xfrm>
            <a:off x="5522721" y="1169996"/>
            <a:ext cx="414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50" name="TextBox 149"/>
          <p:cNvSpPr txBox="1"/>
          <p:nvPr/>
        </p:nvSpPr>
        <p:spPr>
          <a:xfrm>
            <a:off x="8409163" y="1180826"/>
            <a:ext cx="414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51" name="TextBox 150"/>
          <p:cNvSpPr txBox="1"/>
          <p:nvPr/>
        </p:nvSpPr>
        <p:spPr>
          <a:xfrm>
            <a:off x="1697461" y="6068836"/>
            <a:ext cx="1454244" cy="646331"/>
          </a:xfrm>
          <a:prstGeom prst="rect">
            <a:avLst/>
          </a:prstGeom>
          <a:solidFill>
            <a:srgbClr val="FF66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READOUT</a:t>
            </a:r>
          </a:p>
          <a:p>
            <a:r>
              <a:rPr lang="en-US" dirty="0" smtClean="0"/>
              <a:t>ELECTRONICS</a:t>
            </a:r>
            <a:endParaRPr lang="en-US" dirty="0"/>
          </a:p>
        </p:txBody>
      </p:sp>
      <p:cxnSp>
        <p:nvCxnSpPr>
          <p:cNvPr id="153" name="Straight Arrow Connector 152"/>
          <p:cNvCxnSpPr/>
          <p:nvPr/>
        </p:nvCxnSpPr>
        <p:spPr>
          <a:xfrm rot="5400000">
            <a:off x="-200970" y="4450968"/>
            <a:ext cx="1262159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>
            <a:off x="297172" y="5190862"/>
            <a:ext cx="304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55" name="TextBox 154"/>
          <p:cNvSpPr txBox="1"/>
          <p:nvPr/>
        </p:nvSpPr>
        <p:spPr>
          <a:xfrm>
            <a:off x="3557886" y="4036649"/>
            <a:ext cx="292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16"/>
          <p:cNvGrpSpPr>
            <a:grpSpLocks/>
          </p:cNvGrpSpPr>
          <p:nvPr/>
        </p:nvGrpSpPr>
        <p:grpSpPr bwMode="auto">
          <a:xfrm>
            <a:off x="384859" y="631270"/>
            <a:ext cx="1507669" cy="381190"/>
            <a:chOff x="599118" y="3309624"/>
            <a:chExt cx="5427094" cy="1016169"/>
          </a:xfrm>
        </p:grpSpPr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762001" y="3330524"/>
              <a:ext cx="4830301" cy="995033"/>
              <a:chOff x="762000" y="1219200"/>
              <a:chExt cx="12344400" cy="2742550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1447573" y="1219200"/>
                <a:ext cx="1525302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2895801" y="1219200"/>
                <a:ext cx="1525302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4344025" y="1219200"/>
                <a:ext cx="1525302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5792252" y="1219200"/>
                <a:ext cx="1521244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7240477" y="1219200"/>
                <a:ext cx="1521247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8688704" y="1219200"/>
                <a:ext cx="1521244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0132873" y="1219200"/>
                <a:ext cx="1525302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1581098" y="1219200"/>
                <a:ext cx="1525302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762000" y="2513928"/>
                <a:ext cx="1525302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2210225" y="2513928"/>
                <a:ext cx="1525302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3658452" y="2513928"/>
                <a:ext cx="1521244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5106676" y="2513928"/>
                <a:ext cx="1521247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6554903" y="2513928"/>
                <a:ext cx="1521244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7999073" y="2513928"/>
                <a:ext cx="1525302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9447297" y="2513928"/>
                <a:ext cx="1525302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10895524" y="2513928"/>
                <a:ext cx="1525302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</p:grpSp>
        <p:sp>
          <p:nvSpPr>
            <p:cNvPr id="5" name="TextBox 918"/>
            <p:cNvSpPr txBox="1">
              <a:spLocks noChangeArrowheads="1"/>
            </p:cNvSpPr>
            <p:nvPr/>
          </p:nvSpPr>
          <p:spPr bwMode="auto">
            <a:xfrm>
              <a:off x="599118" y="3309624"/>
              <a:ext cx="5427094" cy="984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900" dirty="0" smtClean="0">
                  <a:latin typeface="Times New Roman" charset="0"/>
                  <a:ea typeface="Times New Roman" charset="0"/>
                  <a:cs typeface="Times New Roman" charset="0"/>
                </a:rPr>
                <a:t>16   </a:t>
              </a:r>
              <a:r>
                <a:rPr lang="en-US" sz="900" dirty="0">
                  <a:latin typeface="Times New Roman" charset="0"/>
                  <a:ea typeface="Times New Roman" charset="0"/>
                  <a:cs typeface="Times New Roman" charset="0"/>
                </a:rPr>
                <a:t>15 14  13  12   11 10   9</a:t>
              </a:r>
            </a:p>
            <a:p>
              <a:r>
                <a:rPr lang="en-US" sz="900" dirty="0">
                  <a:latin typeface="Times New Roman" charset="0"/>
                  <a:ea typeface="Times New Roman" charset="0"/>
                  <a:cs typeface="Times New Roman" charset="0"/>
                </a:rPr>
                <a:t>8    7   6    5    4    3    2    1 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49411" y="1249986"/>
            <a:ext cx="1849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NIM channel map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384859" y="3309929"/>
            <a:ext cx="1353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IP, </a:t>
            </a:r>
            <a:r>
              <a:rPr lang="en-US" dirty="0" smtClean="0">
                <a:solidFill>
                  <a:srgbClr val="FF0000"/>
                </a:solidFill>
              </a:rPr>
              <a:t>Side View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2" name="Straight Arrow Connector 81"/>
          <p:cNvCxnSpPr/>
          <p:nvPr/>
        </p:nvCxnSpPr>
        <p:spPr>
          <a:xfrm>
            <a:off x="384859" y="3819889"/>
            <a:ext cx="331940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3704264" y="1162287"/>
            <a:ext cx="421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dirty="0" smtClean="0"/>
              <a:t>1</a:t>
            </a:r>
            <a:endParaRPr lang="en-US" dirty="0"/>
          </a:p>
        </p:txBody>
      </p:sp>
      <p:grpSp>
        <p:nvGrpSpPr>
          <p:cNvPr id="154" name="Group 153"/>
          <p:cNvGrpSpPr/>
          <p:nvPr/>
        </p:nvGrpSpPr>
        <p:grpSpPr>
          <a:xfrm>
            <a:off x="5109987" y="335110"/>
            <a:ext cx="412734" cy="6099365"/>
            <a:chOff x="4302623" y="321964"/>
            <a:chExt cx="412734" cy="6099365"/>
          </a:xfrm>
        </p:grpSpPr>
        <p:grpSp>
          <p:nvGrpSpPr>
            <p:cNvPr id="4" name="Group 916"/>
            <p:cNvGrpSpPr>
              <a:grpSpLocks/>
            </p:cNvGrpSpPr>
            <p:nvPr/>
          </p:nvGrpSpPr>
          <p:grpSpPr bwMode="auto">
            <a:xfrm rot="5400000">
              <a:off x="3764475" y="885248"/>
              <a:ext cx="1507669" cy="381102"/>
              <a:chOff x="599118" y="3309622"/>
              <a:chExt cx="5427094" cy="1015935"/>
            </a:xfrm>
          </p:grpSpPr>
          <p:grpSp>
            <p:nvGrpSpPr>
              <p:cNvPr id="23" name="Group 19"/>
              <p:cNvGrpSpPr>
                <a:grpSpLocks/>
              </p:cNvGrpSpPr>
              <p:nvPr/>
            </p:nvGrpSpPr>
            <p:grpSpPr bwMode="auto">
              <a:xfrm>
                <a:off x="762001" y="3330524"/>
                <a:ext cx="4830301" cy="995033"/>
                <a:chOff x="762000" y="1219200"/>
                <a:chExt cx="12344400" cy="2742550"/>
              </a:xfrm>
            </p:grpSpPr>
            <p:sp>
              <p:nvSpPr>
                <p:cNvPr id="26" name="Oval 25"/>
                <p:cNvSpPr/>
                <p:nvPr/>
              </p:nvSpPr>
              <p:spPr>
                <a:xfrm>
                  <a:off x="1447573" y="1219200"/>
                  <a:ext cx="1525302" cy="1447822"/>
                </a:xfrm>
                <a:prstGeom prst="ellipse">
                  <a:avLst/>
                </a:prstGeom>
                <a:solidFill>
                  <a:srgbClr val="008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>
                    <a:solidFill>
                      <a:srgbClr val="008000"/>
                    </a:solidFill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2895801" y="1219200"/>
                  <a:ext cx="1525302" cy="1447822"/>
                </a:xfrm>
                <a:prstGeom prst="ellipse">
                  <a:avLst/>
                </a:prstGeom>
                <a:solidFill>
                  <a:srgbClr val="008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>
                    <a:solidFill>
                      <a:srgbClr val="008000"/>
                    </a:solidFill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4344025" y="1219200"/>
                  <a:ext cx="1525302" cy="1447822"/>
                </a:xfrm>
                <a:prstGeom prst="ellipse">
                  <a:avLst/>
                </a:prstGeom>
                <a:solidFill>
                  <a:srgbClr val="008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>
                    <a:solidFill>
                      <a:srgbClr val="008000"/>
                    </a:solidFill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5792252" y="1219200"/>
                  <a:ext cx="1521244" cy="1447822"/>
                </a:xfrm>
                <a:prstGeom prst="ellipse">
                  <a:avLst/>
                </a:prstGeom>
                <a:solidFill>
                  <a:srgbClr val="008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>
                    <a:solidFill>
                      <a:srgbClr val="008000"/>
                    </a:solidFill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7240477" y="1219200"/>
                  <a:ext cx="1521247" cy="1447822"/>
                </a:xfrm>
                <a:prstGeom prst="ellipse">
                  <a:avLst/>
                </a:prstGeom>
                <a:solidFill>
                  <a:srgbClr val="008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>
                    <a:solidFill>
                      <a:srgbClr val="008000"/>
                    </a:solidFill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8688704" y="1219200"/>
                  <a:ext cx="1521244" cy="1447822"/>
                </a:xfrm>
                <a:prstGeom prst="ellipse">
                  <a:avLst/>
                </a:prstGeom>
                <a:solidFill>
                  <a:srgbClr val="008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>
                    <a:solidFill>
                      <a:srgbClr val="008000"/>
                    </a:solidFill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10132873" y="1219200"/>
                  <a:ext cx="1525302" cy="1447822"/>
                </a:xfrm>
                <a:prstGeom prst="ellipse">
                  <a:avLst/>
                </a:prstGeom>
                <a:solidFill>
                  <a:srgbClr val="008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>
                    <a:solidFill>
                      <a:srgbClr val="008000"/>
                    </a:solidFill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11581098" y="1219200"/>
                  <a:ext cx="1525302" cy="1447822"/>
                </a:xfrm>
                <a:prstGeom prst="ellipse">
                  <a:avLst/>
                </a:prstGeom>
                <a:solidFill>
                  <a:srgbClr val="008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>
                    <a:solidFill>
                      <a:srgbClr val="008000"/>
                    </a:solidFill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762000" y="2513928"/>
                  <a:ext cx="1525302" cy="1447822"/>
                </a:xfrm>
                <a:prstGeom prst="ellipse">
                  <a:avLst/>
                </a:prstGeom>
                <a:solidFill>
                  <a:srgbClr val="008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>
                    <a:solidFill>
                      <a:srgbClr val="008000"/>
                    </a:solidFill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2210225" y="2513928"/>
                  <a:ext cx="1525302" cy="1447822"/>
                </a:xfrm>
                <a:prstGeom prst="ellipse">
                  <a:avLst/>
                </a:prstGeom>
                <a:solidFill>
                  <a:srgbClr val="008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>
                    <a:solidFill>
                      <a:srgbClr val="008000"/>
                    </a:solidFill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3658452" y="2513928"/>
                  <a:ext cx="1521244" cy="1447822"/>
                </a:xfrm>
                <a:prstGeom prst="ellipse">
                  <a:avLst/>
                </a:prstGeom>
                <a:solidFill>
                  <a:srgbClr val="008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>
                    <a:solidFill>
                      <a:srgbClr val="008000"/>
                    </a:solidFill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5106676" y="2513928"/>
                  <a:ext cx="1521247" cy="1447822"/>
                </a:xfrm>
                <a:prstGeom prst="ellipse">
                  <a:avLst/>
                </a:prstGeom>
                <a:solidFill>
                  <a:srgbClr val="008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>
                    <a:solidFill>
                      <a:srgbClr val="008000"/>
                    </a:solidFill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6554903" y="2513928"/>
                  <a:ext cx="1521244" cy="1447822"/>
                </a:xfrm>
                <a:prstGeom prst="ellipse">
                  <a:avLst/>
                </a:prstGeom>
                <a:solidFill>
                  <a:srgbClr val="008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>
                    <a:solidFill>
                      <a:srgbClr val="008000"/>
                    </a:solidFill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7999073" y="2513928"/>
                  <a:ext cx="1525302" cy="1447822"/>
                </a:xfrm>
                <a:prstGeom prst="ellipse">
                  <a:avLst/>
                </a:prstGeom>
                <a:solidFill>
                  <a:srgbClr val="008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>
                    <a:solidFill>
                      <a:srgbClr val="008000"/>
                    </a:solidFill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9447297" y="2513928"/>
                  <a:ext cx="1525302" cy="1447822"/>
                </a:xfrm>
                <a:prstGeom prst="ellipse">
                  <a:avLst/>
                </a:prstGeom>
                <a:solidFill>
                  <a:srgbClr val="008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>
                    <a:solidFill>
                      <a:srgbClr val="008000"/>
                    </a:solidFill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10895524" y="2513928"/>
                  <a:ext cx="1525302" cy="1447822"/>
                </a:xfrm>
                <a:prstGeom prst="ellipse">
                  <a:avLst/>
                </a:prstGeom>
                <a:solidFill>
                  <a:srgbClr val="008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>
                    <a:solidFill>
                      <a:srgbClr val="008000"/>
                    </a:solidFill>
                    <a:ea typeface="ＭＳ Ｐゴシック" charset="-128"/>
                    <a:cs typeface="ＭＳ Ｐゴシック" charset="-128"/>
                  </a:endParaRPr>
                </a:p>
              </p:txBody>
            </p:sp>
          </p:grpSp>
          <p:sp>
            <p:nvSpPr>
              <p:cNvPr id="25" name="TextBox 918"/>
              <p:cNvSpPr txBox="1">
                <a:spLocks noChangeArrowheads="1"/>
              </p:cNvSpPr>
              <p:nvPr/>
            </p:nvSpPr>
            <p:spPr bwMode="auto">
              <a:xfrm>
                <a:off x="599118" y="3309622"/>
                <a:ext cx="5427094" cy="9845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9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16   </a:t>
                </a:r>
                <a:r>
                  <a:rPr lang="en-US" sz="900" dirty="0">
                    <a:latin typeface="Times New Roman" charset="0"/>
                    <a:ea typeface="Times New Roman" charset="0"/>
                    <a:cs typeface="Times New Roman" charset="0"/>
                  </a:rPr>
                  <a:t>15 14  13  12   11 10   9</a:t>
                </a:r>
              </a:p>
              <a:p>
                <a:r>
                  <a:rPr lang="en-US" sz="900" dirty="0">
                    <a:latin typeface="Times New Roman" charset="0"/>
                    <a:ea typeface="Times New Roman" charset="0"/>
                    <a:cs typeface="Times New Roman" charset="0"/>
                  </a:rPr>
                  <a:t>8    7   6    5    4    3    2    1 </a:t>
                </a:r>
              </a:p>
            </p:txBody>
          </p:sp>
        </p:grpSp>
        <p:grpSp>
          <p:nvGrpSpPr>
            <p:cNvPr id="24" name="Group 916"/>
            <p:cNvGrpSpPr>
              <a:grpSpLocks/>
            </p:cNvGrpSpPr>
            <p:nvPr/>
          </p:nvGrpSpPr>
          <p:grpSpPr bwMode="auto">
            <a:xfrm rot="5400000">
              <a:off x="3741547" y="2247473"/>
              <a:ext cx="1507669" cy="381100"/>
              <a:chOff x="599118" y="3309627"/>
              <a:chExt cx="5427094" cy="1015930"/>
            </a:xfrm>
          </p:grpSpPr>
          <p:grpSp>
            <p:nvGrpSpPr>
              <p:cNvPr id="43" name="Group 19"/>
              <p:cNvGrpSpPr>
                <a:grpSpLocks/>
              </p:cNvGrpSpPr>
              <p:nvPr/>
            </p:nvGrpSpPr>
            <p:grpSpPr bwMode="auto">
              <a:xfrm>
                <a:off x="762001" y="3330524"/>
                <a:ext cx="4830301" cy="995033"/>
                <a:chOff x="762000" y="1219200"/>
                <a:chExt cx="12344400" cy="2742550"/>
              </a:xfrm>
            </p:grpSpPr>
            <p:sp>
              <p:nvSpPr>
                <p:cNvPr id="46" name="Oval 45"/>
                <p:cNvSpPr/>
                <p:nvPr/>
              </p:nvSpPr>
              <p:spPr>
                <a:xfrm>
                  <a:off x="1447573" y="1219200"/>
                  <a:ext cx="1525302" cy="1447822"/>
                </a:xfrm>
                <a:prstGeom prst="ellipse">
                  <a:avLst/>
                </a:prstGeom>
                <a:solidFill>
                  <a:srgbClr val="008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>
                    <a:solidFill>
                      <a:srgbClr val="008000"/>
                    </a:solidFill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2895801" y="1219200"/>
                  <a:ext cx="1525302" cy="1447822"/>
                </a:xfrm>
                <a:prstGeom prst="ellipse">
                  <a:avLst/>
                </a:prstGeom>
                <a:solidFill>
                  <a:srgbClr val="008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>
                    <a:solidFill>
                      <a:srgbClr val="008000"/>
                    </a:solidFill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4344025" y="1219200"/>
                  <a:ext cx="1525302" cy="1447822"/>
                </a:xfrm>
                <a:prstGeom prst="ellipse">
                  <a:avLst/>
                </a:prstGeom>
                <a:solidFill>
                  <a:srgbClr val="008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>
                    <a:solidFill>
                      <a:srgbClr val="008000"/>
                    </a:solidFill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49" name="Oval 48"/>
                <p:cNvSpPr/>
                <p:nvPr/>
              </p:nvSpPr>
              <p:spPr>
                <a:xfrm>
                  <a:off x="5792252" y="1219200"/>
                  <a:ext cx="1521244" cy="1447822"/>
                </a:xfrm>
                <a:prstGeom prst="ellipse">
                  <a:avLst/>
                </a:prstGeom>
                <a:solidFill>
                  <a:srgbClr val="008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>
                    <a:solidFill>
                      <a:srgbClr val="008000"/>
                    </a:solidFill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>
                  <a:off x="7240477" y="1219200"/>
                  <a:ext cx="1521247" cy="1447822"/>
                </a:xfrm>
                <a:prstGeom prst="ellipse">
                  <a:avLst/>
                </a:prstGeom>
                <a:solidFill>
                  <a:srgbClr val="008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>
                    <a:solidFill>
                      <a:srgbClr val="008000"/>
                    </a:solidFill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8688704" y="1219200"/>
                  <a:ext cx="1521244" cy="1447822"/>
                </a:xfrm>
                <a:prstGeom prst="ellipse">
                  <a:avLst/>
                </a:prstGeom>
                <a:solidFill>
                  <a:srgbClr val="008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>
                    <a:solidFill>
                      <a:srgbClr val="008000"/>
                    </a:solidFill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52" name="Oval 51"/>
                <p:cNvSpPr/>
                <p:nvPr/>
              </p:nvSpPr>
              <p:spPr>
                <a:xfrm>
                  <a:off x="10132873" y="1219200"/>
                  <a:ext cx="1525302" cy="1447822"/>
                </a:xfrm>
                <a:prstGeom prst="ellipse">
                  <a:avLst/>
                </a:prstGeom>
                <a:solidFill>
                  <a:srgbClr val="008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>
                    <a:solidFill>
                      <a:srgbClr val="008000"/>
                    </a:solidFill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11581098" y="1219200"/>
                  <a:ext cx="1525302" cy="1447822"/>
                </a:xfrm>
                <a:prstGeom prst="ellipse">
                  <a:avLst/>
                </a:prstGeom>
                <a:solidFill>
                  <a:srgbClr val="008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>
                    <a:solidFill>
                      <a:srgbClr val="008000"/>
                    </a:solidFill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54" name="Oval 53"/>
                <p:cNvSpPr/>
                <p:nvPr/>
              </p:nvSpPr>
              <p:spPr>
                <a:xfrm>
                  <a:off x="762000" y="2513928"/>
                  <a:ext cx="1525302" cy="1447822"/>
                </a:xfrm>
                <a:prstGeom prst="ellipse">
                  <a:avLst/>
                </a:prstGeom>
                <a:solidFill>
                  <a:srgbClr val="008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>
                    <a:solidFill>
                      <a:srgbClr val="008000"/>
                    </a:solidFill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2210225" y="2513928"/>
                  <a:ext cx="1525302" cy="1447822"/>
                </a:xfrm>
                <a:prstGeom prst="ellipse">
                  <a:avLst/>
                </a:prstGeom>
                <a:solidFill>
                  <a:srgbClr val="008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>
                    <a:solidFill>
                      <a:srgbClr val="008000"/>
                    </a:solidFill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56" name="Oval 55"/>
                <p:cNvSpPr/>
                <p:nvPr/>
              </p:nvSpPr>
              <p:spPr>
                <a:xfrm>
                  <a:off x="3658452" y="2513928"/>
                  <a:ext cx="1521244" cy="1447822"/>
                </a:xfrm>
                <a:prstGeom prst="ellipse">
                  <a:avLst/>
                </a:prstGeom>
                <a:solidFill>
                  <a:srgbClr val="008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>
                    <a:solidFill>
                      <a:srgbClr val="008000"/>
                    </a:solidFill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5106676" y="2513928"/>
                  <a:ext cx="1521247" cy="1447822"/>
                </a:xfrm>
                <a:prstGeom prst="ellipse">
                  <a:avLst/>
                </a:prstGeom>
                <a:solidFill>
                  <a:srgbClr val="008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>
                    <a:solidFill>
                      <a:srgbClr val="008000"/>
                    </a:solidFill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>
                  <a:off x="6554903" y="2513928"/>
                  <a:ext cx="1521244" cy="1447822"/>
                </a:xfrm>
                <a:prstGeom prst="ellipse">
                  <a:avLst/>
                </a:prstGeom>
                <a:solidFill>
                  <a:srgbClr val="008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>
                    <a:solidFill>
                      <a:srgbClr val="008000"/>
                    </a:solidFill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7999073" y="2513928"/>
                  <a:ext cx="1525302" cy="1447822"/>
                </a:xfrm>
                <a:prstGeom prst="ellipse">
                  <a:avLst/>
                </a:prstGeom>
                <a:solidFill>
                  <a:srgbClr val="008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>
                    <a:solidFill>
                      <a:srgbClr val="008000"/>
                    </a:solidFill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60" name="Oval 59"/>
                <p:cNvSpPr/>
                <p:nvPr/>
              </p:nvSpPr>
              <p:spPr>
                <a:xfrm>
                  <a:off x="9447297" y="2513928"/>
                  <a:ext cx="1525302" cy="1447822"/>
                </a:xfrm>
                <a:prstGeom prst="ellipse">
                  <a:avLst/>
                </a:prstGeom>
                <a:solidFill>
                  <a:srgbClr val="008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>
                    <a:solidFill>
                      <a:srgbClr val="008000"/>
                    </a:solidFill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10895524" y="2513928"/>
                  <a:ext cx="1525302" cy="1447822"/>
                </a:xfrm>
                <a:prstGeom prst="ellipse">
                  <a:avLst/>
                </a:prstGeom>
                <a:solidFill>
                  <a:srgbClr val="008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>
                    <a:solidFill>
                      <a:srgbClr val="008000"/>
                    </a:solidFill>
                    <a:ea typeface="ＭＳ Ｐゴシック" charset="-128"/>
                    <a:cs typeface="ＭＳ Ｐゴシック" charset="-128"/>
                  </a:endParaRPr>
                </a:p>
              </p:txBody>
            </p:sp>
          </p:grpSp>
          <p:sp>
            <p:nvSpPr>
              <p:cNvPr id="45" name="TextBox 918"/>
              <p:cNvSpPr txBox="1">
                <a:spLocks noChangeArrowheads="1"/>
              </p:cNvSpPr>
              <p:nvPr/>
            </p:nvSpPr>
            <p:spPr bwMode="auto">
              <a:xfrm>
                <a:off x="599118" y="3309627"/>
                <a:ext cx="5427094" cy="9845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9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16   </a:t>
                </a:r>
                <a:r>
                  <a:rPr lang="en-US" sz="900" dirty="0">
                    <a:latin typeface="Times New Roman" charset="0"/>
                    <a:ea typeface="Times New Roman" charset="0"/>
                    <a:cs typeface="Times New Roman" charset="0"/>
                  </a:rPr>
                  <a:t>15 14  13  12   11 10   9</a:t>
                </a:r>
              </a:p>
              <a:p>
                <a:r>
                  <a:rPr lang="en-US" sz="900" dirty="0">
                    <a:latin typeface="Times New Roman" charset="0"/>
                    <a:ea typeface="Times New Roman" charset="0"/>
                    <a:cs typeface="Times New Roman" charset="0"/>
                  </a:rPr>
                  <a:t>8    7   6    5    4    3    2    1 </a:t>
                </a:r>
              </a:p>
            </p:txBody>
          </p:sp>
        </p:grpSp>
        <p:grpSp>
          <p:nvGrpSpPr>
            <p:cNvPr id="44" name="Group 916"/>
            <p:cNvGrpSpPr>
              <a:grpSpLocks/>
            </p:cNvGrpSpPr>
            <p:nvPr/>
          </p:nvGrpSpPr>
          <p:grpSpPr bwMode="auto">
            <a:xfrm rot="5400000">
              <a:off x="3770972" y="5476945"/>
              <a:ext cx="1507669" cy="381100"/>
              <a:chOff x="599118" y="3309627"/>
              <a:chExt cx="5427094" cy="1015930"/>
            </a:xfrm>
          </p:grpSpPr>
          <p:grpSp>
            <p:nvGrpSpPr>
              <p:cNvPr id="62" name="Group 19"/>
              <p:cNvGrpSpPr>
                <a:grpSpLocks/>
              </p:cNvGrpSpPr>
              <p:nvPr/>
            </p:nvGrpSpPr>
            <p:grpSpPr bwMode="auto">
              <a:xfrm>
                <a:off x="762001" y="3330524"/>
                <a:ext cx="4830301" cy="995033"/>
                <a:chOff x="762000" y="1219200"/>
                <a:chExt cx="12344400" cy="2742550"/>
              </a:xfrm>
            </p:grpSpPr>
            <p:sp>
              <p:nvSpPr>
                <p:cNvPr id="65" name="Oval 64"/>
                <p:cNvSpPr/>
                <p:nvPr/>
              </p:nvSpPr>
              <p:spPr>
                <a:xfrm>
                  <a:off x="1447573" y="1219200"/>
                  <a:ext cx="1525302" cy="1447822"/>
                </a:xfrm>
                <a:prstGeom prst="ellipse">
                  <a:avLst/>
                </a:prstGeom>
                <a:solidFill>
                  <a:srgbClr val="008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>
                    <a:solidFill>
                      <a:srgbClr val="008000"/>
                    </a:solidFill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2895801" y="1219200"/>
                  <a:ext cx="1525302" cy="1447822"/>
                </a:xfrm>
                <a:prstGeom prst="ellipse">
                  <a:avLst/>
                </a:prstGeom>
                <a:solidFill>
                  <a:srgbClr val="008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>
                    <a:solidFill>
                      <a:srgbClr val="008000"/>
                    </a:solidFill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67" name="Oval 66"/>
                <p:cNvSpPr/>
                <p:nvPr/>
              </p:nvSpPr>
              <p:spPr>
                <a:xfrm>
                  <a:off x="4344025" y="1219200"/>
                  <a:ext cx="1525302" cy="1447822"/>
                </a:xfrm>
                <a:prstGeom prst="ellipse">
                  <a:avLst/>
                </a:prstGeom>
                <a:solidFill>
                  <a:srgbClr val="008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>
                    <a:solidFill>
                      <a:srgbClr val="008000"/>
                    </a:solidFill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5792252" y="1219200"/>
                  <a:ext cx="1521244" cy="1447822"/>
                </a:xfrm>
                <a:prstGeom prst="ellipse">
                  <a:avLst/>
                </a:prstGeom>
                <a:solidFill>
                  <a:srgbClr val="008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>
                    <a:solidFill>
                      <a:srgbClr val="008000"/>
                    </a:solidFill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7240477" y="1219200"/>
                  <a:ext cx="1521247" cy="1447822"/>
                </a:xfrm>
                <a:prstGeom prst="ellipse">
                  <a:avLst/>
                </a:prstGeom>
                <a:solidFill>
                  <a:srgbClr val="008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>
                    <a:solidFill>
                      <a:srgbClr val="008000"/>
                    </a:solidFill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8688704" y="1219200"/>
                  <a:ext cx="1521244" cy="1447822"/>
                </a:xfrm>
                <a:prstGeom prst="ellipse">
                  <a:avLst/>
                </a:prstGeom>
                <a:solidFill>
                  <a:srgbClr val="008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>
                    <a:solidFill>
                      <a:srgbClr val="008000"/>
                    </a:solidFill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71" name="Oval 70"/>
                <p:cNvSpPr/>
                <p:nvPr/>
              </p:nvSpPr>
              <p:spPr>
                <a:xfrm>
                  <a:off x="10132873" y="1219200"/>
                  <a:ext cx="1525302" cy="1447822"/>
                </a:xfrm>
                <a:prstGeom prst="ellipse">
                  <a:avLst/>
                </a:prstGeom>
                <a:solidFill>
                  <a:srgbClr val="008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>
                    <a:solidFill>
                      <a:srgbClr val="008000"/>
                    </a:solidFill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>
                  <a:off x="11581098" y="1219200"/>
                  <a:ext cx="1525302" cy="1447822"/>
                </a:xfrm>
                <a:prstGeom prst="ellipse">
                  <a:avLst/>
                </a:prstGeom>
                <a:solidFill>
                  <a:srgbClr val="008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>
                    <a:solidFill>
                      <a:srgbClr val="008000"/>
                    </a:solidFill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762000" y="2513928"/>
                  <a:ext cx="1525302" cy="1447822"/>
                </a:xfrm>
                <a:prstGeom prst="ellipse">
                  <a:avLst/>
                </a:prstGeom>
                <a:solidFill>
                  <a:srgbClr val="008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>
                    <a:solidFill>
                      <a:srgbClr val="008000"/>
                    </a:solidFill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2210225" y="2513928"/>
                  <a:ext cx="1525302" cy="1447822"/>
                </a:xfrm>
                <a:prstGeom prst="ellipse">
                  <a:avLst/>
                </a:prstGeom>
                <a:solidFill>
                  <a:srgbClr val="008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>
                    <a:solidFill>
                      <a:srgbClr val="008000"/>
                    </a:solidFill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3658452" y="2513928"/>
                  <a:ext cx="1521244" cy="1447822"/>
                </a:xfrm>
                <a:prstGeom prst="ellipse">
                  <a:avLst/>
                </a:prstGeom>
                <a:solidFill>
                  <a:srgbClr val="008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>
                    <a:solidFill>
                      <a:srgbClr val="008000"/>
                    </a:solidFill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5106676" y="2513928"/>
                  <a:ext cx="1521247" cy="1447822"/>
                </a:xfrm>
                <a:prstGeom prst="ellipse">
                  <a:avLst/>
                </a:prstGeom>
                <a:solidFill>
                  <a:srgbClr val="008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>
                    <a:solidFill>
                      <a:srgbClr val="008000"/>
                    </a:solidFill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6554903" y="2513928"/>
                  <a:ext cx="1521244" cy="1447822"/>
                </a:xfrm>
                <a:prstGeom prst="ellipse">
                  <a:avLst/>
                </a:prstGeom>
                <a:solidFill>
                  <a:srgbClr val="008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>
                    <a:solidFill>
                      <a:srgbClr val="008000"/>
                    </a:solidFill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78" name="Oval 77"/>
                <p:cNvSpPr/>
                <p:nvPr/>
              </p:nvSpPr>
              <p:spPr>
                <a:xfrm>
                  <a:off x="7999073" y="2513928"/>
                  <a:ext cx="1525302" cy="1447822"/>
                </a:xfrm>
                <a:prstGeom prst="ellipse">
                  <a:avLst/>
                </a:prstGeom>
                <a:solidFill>
                  <a:srgbClr val="008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>
                    <a:solidFill>
                      <a:srgbClr val="008000"/>
                    </a:solidFill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9447297" y="2513928"/>
                  <a:ext cx="1525302" cy="1447822"/>
                </a:xfrm>
                <a:prstGeom prst="ellipse">
                  <a:avLst/>
                </a:prstGeom>
                <a:solidFill>
                  <a:srgbClr val="008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>
                    <a:solidFill>
                      <a:srgbClr val="008000"/>
                    </a:solidFill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10895524" y="2513928"/>
                  <a:ext cx="1525302" cy="1447822"/>
                </a:xfrm>
                <a:prstGeom prst="ellipse">
                  <a:avLst/>
                </a:prstGeom>
                <a:solidFill>
                  <a:srgbClr val="008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>
                    <a:solidFill>
                      <a:srgbClr val="008000"/>
                    </a:solidFill>
                    <a:ea typeface="ＭＳ Ｐゴシック" charset="-128"/>
                    <a:cs typeface="ＭＳ Ｐゴシック" charset="-128"/>
                  </a:endParaRPr>
                </a:p>
              </p:txBody>
            </p:sp>
          </p:grpSp>
          <p:sp>
            <p:nvSpPr>
              <p:cNvPr id="64" name="TextBox 918"/>
              <p:cNvSpPr txBox="1">
                <a:spLocks noChangeArrowheads="1"/>
              </p:cNvSpPr>
              <p:nvPr/>
            </p:nvSpPr>
            <p:spPr bwMode="auto">
              <a:xfrm>
                <a:off x="599118" y="3309627"/>
                <a:ext cx="5427094" cy="9845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9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16   </a:t>
                </a:r>
                <a:r>
                  <a:rPr lang="en-US" sz="900" dirty="0">
                    <a:latin typeface="Times New Roman" charset="0"/>
                    <a:ea typeface="Times New Roman" charset="0"/>
                    <a:cs typeface="Times New Roman" charset="0"/>
                  </a:rPr>
                  <a:t>15 14  13  12   11 10   9</a:t>
                </a:r>
              </a:p>
              <a:p>
                <a:r>
                  <a:rPr lang="en-US" sz="900" dirty="0">
                    <a:latin typeface="Times New Roman" charset="0"/>
                    <a:ea typeface="Times New Roman" charset="0"/>
                    <a:cs typeface="Times New Roman" charset="0"/>
                  </a:rPr>
                  <a:t>8    7   6    5    4    3    2    1 </a:t>
                </a:r>
              </a:p>
            </p:txBody>
          </p:sp>
        </p:grpSp>
        <p:sp>
          <p:nvSpPr>
            <p:cNvPr id="84" name="TextBox 83"/>
            <p:cNvSpPr txBox="1"/>
            <p:nvPr/>
          </p:nvSpPr>
          <p:spPr>
            <a:xfrm rot="5400000">
              <a:off x="4227862" y="3819889"/>
              <a:ext cx="5188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……</a:t>
              </a:r>
              <a:endParaRPr lang="en-US" dirty="0"/>
            </a:p>
          </p:txBody>
        </p:sp>
      </p:grpSp>
      <p:grpSp>
        <p:nvGrpSpPr>
          <p:cNvPr id="81" name="Group 19"/>
          <p:cNvGrpSpPr>
            <a:grpSpLocks/>
          </p:cNvGrpSpPr>
          <p:nvPr/>
        </p:nvGrpSpPr>
        <p:grpSpPr bwMode="auto">
          <a:xfrm rot="5400000">
            <a:off x="7087786" y="776325"/>
            <a:ext cx="1341877" cy="373261"/>
            <a:chOff x="762000" y="1219200"/>
            <a:chExt cx="12344400" cy="2742550"/>
          </a:xfrm>
          <a:solidFill>
            <a:srgbClr val="FF6600"/>
          </a:solidFill>
        </p:grpSpPr>
        <p:sp>
          <p:nvSpPr>
            <p:cNvPr id="88" name="Oval 87"/>
            <p:cNvSpPr/>
            <p:nvPr/>
          </p:nvSpPr>
          <p:spPr>
            <a:xfrm>
              <a:off x="1447573" y="1219200"/>
              <a:ext cx="1525302" cy="1447822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8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2895801" y="1219200"/>
              <a:ext cx="1525302" cy="1447822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8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0" name="Oval 89"/>
            <p:cNvSpPr/>
            <p:nvPr/>
          </p:nvSpPr>
          <p:spPr>
            <a:xfrm>
              <a:off x="4344025" y="1219200"/>
              <a:ext cx="1525302" cy="1447822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8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1" name="Oval 90"/>
            <p:cNvSpPr/>
            <p:nvPr/>
          </p:nvSpPr>
          <p:spPr>
            <a:xfrm>
              <a:off x="5792252" y="1219200"/>
              <a:ext cx="1521244" cy="1447822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8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2" name="Oval 91"/>
            <p:cNvSpPr/>
            <p:nvPr/>
          </p:nvSpPr>
          <p:spPr>
            <a:xfrm>
              <a:off x="7240477" y="1219200"/>
              <a:ext cx="1521247" cy="1447822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8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3" name="Oval 92"/>
            <p:cNvSpPr/>
            <p:nvPr/>
          </p:nvSpPr>
          <p:spPr>
            <a:xfrm>
              <a:off x="8688704" y="1219200"/>
              <a:ext cx="1521244" cy="1447822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8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4" name="Oval 93"/>
            <p:cNvSpPr/>
            <p:nvPr/>
          </p:nvSpPr>
          <p:spPr>
            <a:xfrm>
              <a:off x="10132873" y="1219200"/>
              <a:ext cx="1525302" cy="1447822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8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5" name="Oval 94"/>
            <p:cNvSpPr/>
            <p:nvPr/>
          </p:nvSpPr>
          <p:spPr>
            <a:xfrm>
              <a:off x="11581098" y="1219200"/>
              <a:ext cx="1525302" cy="1447822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8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6" name="Oval 95"/>
            <p:cNvSpPr/>
            <p:nvPr/>
          </p:nvSpPr>
          <p:spPr>
            <a:xfrm>
              <a:off x="762000" y="2513928"/>
              <a:ext cx="1525302" cy="1447822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8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7" name="Oval 96"/>
            <p:cNvSpPr/>
            <p:nvPr/>
          </p:nvSpPr>
          <p:spPr>
            <a:xfrm>
              <a:off x="2210225" y="2513928"/>
              <a:ext cx="1525302" cy="1447822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8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8" name="Oval 97"/>
            <p:cNvSpPr/>
            <p:nvPr/>
          </p:nvSpPr>
          <p:spPr>
            <a:xfrm>
              <a:off x="3658452" y="2513928"/>
              <a:ext cx="1521244" cy="1447822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8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9" name="Oval 98"/>
            <p:cNvSpPr/>
            <p:nvPr/>
          </p:nvSpPr>
          <p:spPr>
            <a:xfrm>
              <a:off x="5106676" y="2513928"/>
              <a:ext cx="1521247" cy="1447822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8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0" name="Oval 99"/>
            <p:cNvSpPr/>
            <p:nvPr/>
          </p:nvSpPr>
          <p:spPr>
            <a:xfrm>
              <a:off x="6554903" y="2513928"/>
              <a:ext cx="1521244" cy="1447822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8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1" name="Oval 100"/>
            <p:cNvSpPr/>
            <p:nvPr/>
          </p:nvSpPr>
          <p:spPr>
            <a:xfrm>
              <a:off x="7999073" y="2513928"/>
              <a:ext cx="1525302" cy="1447822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8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2" name="Oval 101"/>
            <p:cNvSpPr/>
            <p:nvPr/>
          </p:nvSpPr>
          <p:spPr>
            <a:xfrm>
              <a:off x="9447297" y="2513928"/>
              <a:ext cx="1525302" cy="1447822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8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3" name="Oval 102"/>
            <p:cNvSpPr/>
            <p:nvPr/>
          </p:nvSpPr>
          <p:spPr>
            <a:xfrm>
              <a:off x="10895524" y="2513928"/>
              <a:ext cx="1525302" cy="1447822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8000"/>
                </a:solidFill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87" name="TextBox 918"/>
          <p:cNvSpPr txBox="1">
            <a:spLocks noChangeArrowheads="1"/>
          </p:cNvSpPr>
          <p:nvPr/>
        </p:nvSpPr>
        <p:spPr bwMode="auto">
          <a:xfrm rot="5400000">
            <a:off x="7036594" y="792505"/>
            <a:ext cx="14788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228600" indent="-228600"/>
            <a:r>
              <a:rPr lang="en-US" sz="900" dirty="0" smtClean="0">
                <a:latin typeface="Times New Roman" charset="0"/>
                <a:ea typeface="Times New Roman" charset="0"/>
                <a:cs typeface="Times New Roman" charset="0"/>
              </a:rPr>
              <a:t>   9  10  11  12 13  14 15  </a:t>
            </a:r>
            <a:r>
              <a:rPr lang="en-US" sz="900" dirty="0" smtClean="0">
                <a:latin typeface="Times New Roman" charset="0"/>
                <a:ea typeface="Times New Roman" charset="0"/>
                <a:cs typeface="Times New Roman" charset="0"/>
              </a:rPr>
              <a:t>16</a:t>
            </a:r>
            <a:endParaRPr lang="en-US" sz="9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228600" indent="-228600"/>
            <a:r>
              <a:rPr lang="en-US" sz="900" dirty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en-US" sz="900" dirty="0" smtClean="0">
                <a:latin typeface="Times New Roman" charset="0"/>
                <a:ea typeface="Times New Roman" charset="0"/>
                <a:cs typeface="Times New Roman" charset="0"/>
              </a:rPr>
              <a:t>   </a:t>
            </a:r>
            <a:r>
              <a:rPr lang="en-US" sz="9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900" dirty="0" smtClean="0">
                <a:latin typeface="Times New Roman" charset="0"/>
                <a:ea typeface="Times New Roman" charset="0"/>
                <a:cs typeface="Times New Roman" charset="0"/>
              </a:rPr>
              <a:t>   </a:t>
            </a:r>
            <a:r>
              <a:rPr lang="en-US" sz="900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sz="900" dirty="0" smtClean="0">
                <a:latin typeface="Times New Roman" charset="0"/>
                <a:ea typeface="Times New Roman" charset="0"/>
                <a:cs typeface="Times New Roman" charset="0"/>
              </a:rPr>
              <a:t>    </a:t>
            </a:r>
            <a:r>
              <a:rPr lang="en-US" sz="900" dirty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sz="900" dirty="0" smtClean="0">
                <a:latin typeface="Times New Roman" charset="0"/>
                <a:ea typeface="Times New Roman" charset="0"/>
                <a:cs typeface="Times New Roman" charset="0"/>
              </a:rPr>
              <a:t>    </a:t>
            </a:r>
            <a:r>
              <a:rPr lang="en-US" sz="900" dirty="0">
                <a:latin typeface="Times New Roman" charset="0"/>
                <a:ea typeface="Times New Roman" charset="0"/>
                <a:cs typeface="Times New Roman" charset="0"/>
              </a:rPr>
              <a:t>5</a:t>
            </a:r>
            <a:r>
              <a:rPr lang="en-US" sz="900" dirty="0" smtClean="0">
                <a:latin typeface="Times New Roman" charset="0"/>
                <a:ea typeface="Times New Roman" charset="0"/>
                <a:cs typeface="Times New Roman" charset="0"/>
              </a:rPr>
              <a:t>    </a:t>
            </a:r>
            <a:r>
              <a:rPr lang="en-US" sz="900" dirty="0">
                <a:latin typeface="Times New Roman" charset="0"/>
                <a:ea typeface="Times New Roman" charset="0"/>
                <a:cs typeface="Times New Roman" charset="0"/>
              </a:rPr>
              <a:t>6</a:t>
            </a:r>
            <a:r>
              <a:rPr lang="en-US" sz="900" dirty="0" smtClean="0">
                <a:latin typeface="Times New Roman" charset="0"/>
                <a:ea typeface="Times New Roman" charset="0"/>
                <a:cs typeface="Times New Roman" charset="0"/>
              </a:rPr>
              <a:t>    </a:t>
            </a:r>
            <a:r>
              <a:rPr lang="en-US" sz="900" dirty="0">
                <a:latin typeface="Times New Roman" charset="0"/>
                <a:ea typeface="Times New Roman" charset="0"/>
                <a:cs typeface="Times New Roman" charset="0"/>
              </a:rPr>
              <a:t>7</a:t>
            </a:r>
            <a:r>
              <a:rPr lang="en-US" sz="900" dirty="0" smtClean="0">
                <a:latin typeface="Times New Roman" charset="0"/>
                <a:ea typeface="Times New Roman" charset="0"/>
                <a:cs typeface="Times New Roman" charset="0"/>
              </a:rPr>
              <a:t>   8  </a:t>
            </a:r>
            <a:endParaRPr lang="en-US" sz="9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85" name="Group 916"/>
          <p:cNvGrpSpPr>
            <a:grpSpLocks/>
          </p:cNvGrpSpPr>
          <p:nvPr/>
        </p:nvGrpSpPr>
        <p:grpSpPr bwMode="auto">
          <a:xfrm rot="5400000">
            <a:off x="7020579" y="2365545"/>
            <a:ext cx="1507669" cy="381100"/>
            <a:chOff x="599118" y="3309627"/>
            <a:chExt cx="5427094" cy="1015930"/>
          </a:xfrm>
        </p:grpSpPr>
        <p:grpSp>
          <p:nvGrpSpPr>
            <p:cNvPr id="86" name="Group 19"/>
            <p:cNvGrpSpPr>
              <a:grpSpLocks/>
            </p:cNvGrpSpPr>
            <p:nvPr/>
          </p:nvGrpSpPr>
          <p:grpSpPr bwMode="auto">
            <a:xfrm>
              <a:off x="762001" y="3330524"/>
              <a:ext cx="4830301" cy="995033"/>
              <a:chOff x="762000" y="1219200"/>
              <a:chExt cx="12344400" cy="2742550"/>
            </a:xfrm>
          </p:grpSpPr>
          <p:sp>
            <p:nvSpPr>
              <p:cNvPr id="107" name="Oval 106"/>
              <p:cNvSpPr/>
              <p:nvPr/>
            </p:nvSpPr>
            <p:spPr>
              <a:xfrm>
                <a:off x="1447573" y="1219200"/>
                <a:ext cx="1525302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2895801" y="1219200"/>
                <a:ext cx="1525302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4344025" y="1219200"/>
                <a:ext cx="1525302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5792252" y="1219200"/>
                <a:ext cx="1521244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7240477" y="1219200"/>
                <a:ext cx="1521247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8688704" y="1219200"/>
                <a:ext cx="1521244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10132873" y="1219200"/>
                <a:ext cx="1525302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11581098" y="1219200"/>
                <a:ext cx="1525302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762000" y="2513928"/>
                <a:ext cx="1525302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2210225" y="2513928"/>
                <a:ext cx="1525302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3658452" y="2513928"/>
                <a:ext cx="1521244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5106676" y="2513928"/>
                <a:ext cx="1521247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6554903" y="2513928"/>
                <a:ext cx="1521244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7999073" y="2513928"/>
                <a:ext cx="1525302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9447297" y="2513928"/>
                <a:ext cx="1525302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10895524" y="2513928"/>
                <a:ext cx="1525302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</p:grpSp>
        <p:sp>
          <p:nvSpPr>
            <p:cNvPr id="106" name="TextBox 918"/>
            <p:cNvSpPr txBox="1">
              <a:spLocks noChangeArrowheads="1"/>
            </p:cNvSpPr>
            <p:nvPr/>
          </p:nvSpPr>
          <p:spPr bwMode="auto">
            <a:xfrm>
              <a:off x="599118" y="3309627"/>
              <a:ext cx="5427094" cy="984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900" dirty="0" smtClean="0">
                  <a:latin typeface="Times New Roman" charset="0"/>
                  <a:ea typeface="Times New Roman" charset="0"/>
                  <a:cs typeface="Times New Roman" charset="0"/>
                </a:rPr>
                <a:t>16   </a:t>
              </a:r>
              <a:r>
                <a:rPr lang="en-US" sz="900" dirty="0">
                  <a:latin typeface="Times New Roman" charset="0"/>
                  <a:ea typeface="Times New Roman" charset="0"/>
                  <a:cs typeface="Times New Roman" charset="0"/>
                </a:rPr>
                <a:t>15 14  13  12   11 10   9</a:t>
              </a:r>
            </a:p>
            <a:p>
              <a:r>
                <a:rPr lang="en-US" sz="900" dirty="0">
                  <a:latin typeface="Times New Roman" charset="0"/>
                  <a:ea typeface="Times New Roman" charset="0"/>
                  <a:cs typeface="Times New Roman" charset="0"/>
                </a:rPr>
                <a:t>8    7   6    5    4    3    2    1 </a:t>
              </a:r>
            </a:p>
          </p:txBody>
        </p:sp>
      </p:grpSp>
      <p:grpSp>
        <p:nvGrpSpPr>
          <p:cNvPr id="104" name="Group 916"/>
          <p:cNvGrpSpPr>
            <a:grpSpLocks/>
          </p:cNvGrpSpPr>
          <p:nvPr/>
        </p:nvGrpSpPr>
        <p:grpSpPr bwMode="auto">
          <a:xfrm rot="5400000">
            <a:off x="7032961" y="5411214"/>
            <a:ext cx="1507669" cy="381100"/>
            <a:chOff x="599118" y="3309627"/>
            <a:chExt cx="5427094" cy="1015930"/>
          </a:xfrm>
        </p:grpSpPr>
        <p:grpSp>
          <p:nvGrpSpPr>
            <p:cNvPr id="105" name="Group 19"/>
            <p:cNvGrpSpPr>
              <a:grpSpLocks/>
            </p:cNvGrpSpPr>
            <p:nvPr/>
          </p:nvGrpSpPr>
          <p:grpSpPr bwMode="auto">
            <a:xfrm>
              <a:off x="762001" y="3330524"/>
              <a:ext cx="4830301" cy="995033"/>
              <a:chOff x="762000" y="1219200"/>
              <a:chExt cx="12344400" cy="2742550"/>
            </a:xfrm>
          </p:grpSpPr>
          <p:sp>
            <p:nvSpPr>
              <p:cNvPr id="126" name="Oval 125"/>
              <p:cNvSpPr/>
              <p:nvPr/>
            </p:nvSpPr>
            <p:spPr>
              <a:xfrm>
                <a:off x="1447573" y="1219200"/>
                <a:ext cx="1525302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2895801" y="1219200"/>
                <a:ext cx="1525302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4344025" y="1219200"/>
                <a:ext cx="1525302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5792252" y="1219200"/>
                <a:ext cx="1521244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7240477" y="1219200"/>
                <a:ext cx="1521247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8688704" y="1219200"/>
                <a:ext cx="1521244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10132873" y="1219200"/>
                <a:ext cx="1525302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11581098" y="1219200"/>
                <a:ext cx="1525302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762000" y="2513928"/>
                <a:ext cx="1525302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2210225" y="2513928"/>
                <a:ext cx="1525302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3658452" y="2513928"/>
                <a:ext cx="1521244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5106676" y="2513928"/>
                <a:ext cx="1521247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6554903" y="2513928"/>
                <a:ext cx="1521244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7999073" y="2513928"/>
                <a:ext cx="1525302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9447297" y="2513928"/>
                <a:ext cx="1525302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10895524" y="2513928"/>
                <a:ext cx="1525302" cy="1447822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8000"/>
                  </a:solidFill>
                  <a:ea typeface="ＭＳ Ｐゴシック" charset="-128"/>
                  <a:cs typeface="ＭＳ Ｐゴシック" charset="-128"/>
                </a:endParaRPr>
              </a:p>
            </p:txBody>
          </p:sp>
        </p:grpSp>
        <p:sp>
          <p:nvSpPr>
            <p:cNvPr id="125" name="TextBox 918"/>
            <p:cNvSpPr txBox="1">
              <a:spLocks noChangeArrowheads="1"/>
            </p:cNvSpPr>
            <p:nvPr/>
          </p:nvSpPr>
          <p:spPr bwMode="auto">
            <a:xfrm>
              <a:off x="599118" y="3309627"/>
              <a:ext cx="5427094" cy="984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900" dirty="0" smtClean="0">
                  <a:latin typeface="Times New Roman" charset="0"/>
                  <a:ea typeface="Times New Roman" charset="0"/>
                  <a:cs typeface="Times New Roman" charset="0"/>
                </a:rPr>
                <a:t>16   </a:t>
              </a:r>
              <a:r>
                <a:rPr lang="en-US" sz="900" dirty="0">
                  <a:latin typeface="Times New Roman" charset="0"/>
                  <a:ea typeface="Times New Roman" charset="0"/>
                  <a:cs typeface="Times New Roman" charset="0"/>
                </a:rPr>
                <a:t>15 14  13  12   11 10   9</a:t>
              </a:r>
            </a:p>
            <a:p>
              <a:r>
                <a:rPr lang="en-US" sz="900" dirty="0">
                  <a:latin typeface="Times New Roman" charset="0"/>
                  <a:ea typeface="Times New Roman" charset="0"/>
                  <a:cs typeface="Times New Roman" charset="0"/>
                </a:rPr>
                <a:t>8    7   6    5    4    3    2    1 </a:t>
              </a:r>
            </a:p>
          </p:txBody>
        </p:sp>
      </p:grpSp>
      <p:sp>
        <p:nvSpPr>
          <p:cNvPr id="142" name="TextBox 141"/>
          <p:cNvSpPr txBox="1"/>
          <p:nvPr/>
        </p:nvSpPr>
        <p:spPr>
          <a:xfrm rot="5400000">
            <a:off x="7521485" y="3683333"/>
            <a:ext cx="518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……</a:t>
            </a:r>
            <a:endParaRPr lang="en-US" dirty="0"/>
          </a:p>
        </p:txBody>
      </p:sp>
      <p:grpSp>
        <p:nvGrpSpPr>
          <p:cNvPr id="155" name="Group 154"/>
          <p:cNvGrpSpPr/>
          <p:nvPr/>
        </p:nvGrpSpPr>
        <p:grpSpPr>
          <a:xfrm>
            <a:off x="4136894" y="481974"/>
            <a:ext cx="365616" cy="5891153"/>
            <a:chOff x="5036837" y="441738"/>
            <a:chExt cx="365616" cy="5891153"/>
          </a:xfrm>
        </p:grpSpPr>
        <p:sp>
          <p:nvSpPr>
            <p:cNvPr id="144" name="Rectangle 143"/>
            <p:cNvSpPr/>
            <p:nvPr/>
          </p:nvSpPr>
          <p:spPr>
            <a:xfrm>
              <a:off x="5036837" y="441738"/>
              <a:ext cx="182808" cy="589115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5219645" y="441738"/>
              <a:ext cx="182808" cy="589115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6850483" y="380360"/>
            <a:ext cx="365616" cy="5891153"/>
            <a:chOff x="7937708" y="335110"/>
            <a:chExt cx="365616" cy="5891153"/>
          </a:xfrm>
        </p:grpSpPr>
        <p:sp>
          <p:nvSpPr>
            <p:cNvPr id="146" name="Rectangle 145"/>
            <p:cNvSpPr/>
            <p:nvPr/>
          </p:nvSpPr>
          <p:spPr>
            <a:xfrm>
              <a:off x="7937708" y="335110"/>
              <a:ext cx="182808" cy="589115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8120516" y="335110"/>
              <a:ext cx="182808" cy="589115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8" name="TextBox 147"/>
          <p:cNvSpPr txBox="1"/>
          <p:nvPr/>
        </p:nvSpPr>
        <p:spPr>
          <a:xfrm>
            <a:off x="6417853" y="1197547"/>
            <a:ext cx="421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49" name="TextBox 148"/>
          <p:cNvSpPr txBox="1"/>
          <p:nvPr/>
        </p:nvSpPr>
        <p:spPr>
          <a:xfrm>
            <a:off x="5522721" y="1169996"/>
            <a:ext cx="414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50" name="TextBox 149"/>
          <p:cNvSpPr txBox="1"/>
          <p:nvPr/>
        </p:nvSpPr>
        <p:spPr>
          <a:xfrm>
            <a:off x="8051729" y="1190316"/>
            <a:ext cx="414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152" name="Straight Connector 151"/>
          <p:cNvCxnSpPr/>
          <p:nvPr/>
        </p:nvCxnSpPr>
        <p:spPr>
          <a:xfrm>
            <a:off x="384859" y="6421330"/>
            <a:ext cx="846978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TextBox 152"/>
          <p:cNvSpPr txBox="1"/>
          <p:nvPr/>
        </p:nvSpPr>
        <p:spPr>
          <a:xfrm>
            <a:off x="733938" y="6053586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Ground Floor</a:t>
            </a:r>
            <a:endParaRPr lang="en-US" dirty="0"/>
          </a:p>
        </p:txBody>
      </p:sp>
      <p:cxnSp>
        <p:nvCxnSpPr>
          <p:cNvPr id="159" name="Straight Arrow Connector 158"/>
          <p:cNvCxnSpPr/>
          <p:nvPr/>
        </p:nvCxnSpPr>
        <p:spPr>
          <a:xfrm rot="5400000" flipH="1" flipV="1">
            <a:off x="-260446" y="3174584"/>
            <a:ext cx="129061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0" name="TextBox 159"/>
          <p:cNvSpPr txBox="1"/>
          <p:nvPr/>
        </p:nvSpPr>
        <p:spPr>
          <a:xfrm>
            <a:off x="453259" y="24748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161" name="TextBox 160"/>
          <p:cNvSpPr txBox="1"/>
          <p:nvPr/>
        </p:nvSpPr>
        <p:spPr>
          <a:xfrm>
            <a:off x="3383913" y="3821477"/>
            <a:ext cx="292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162" name="TextBox 161"/>
          <p:cNvSpPr txBox="1"/>
          <p:nvPr/>
        </p:nvSpPr>
        <p:spPr>
          <a:xfrm>
            <a:off x="8051729" y="315944"/>
            <a:ext cx="119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Wrong </a:t>
            </a:r>
          </a:p>
          <a:p>
            <a:r>
              <a:rPr lang="en-US" dirty="0" err="1" smtClean="0"/>
              <a:t>Shpd</a:t>
            </a:r>
            <a:r>
              <a:rPr lang="en-US" dirty="0" smtClean="0"/>
              <a:t> mod.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old test area</a:t>
            </a:r>
            <a:endParaRPr lang="en-US" dirty="0"/>
          </a:p>
        </p:txBody>
      </p:sp>
      <p:pic>
        <p:nvPicPr>
          <p:cNvPr id="3" name="Picture 2" descr="Empty-dock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932" y="1143000"/>
            <a:ext cx="6888969" cy="516672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8700"/>
            <a:ext cx="8229600" cy="1143000"/>
          </a:xfrm>
        </p:spPr>
        <p:txBody>
          <a:bodyPr/>
          <a:lstStyle/>
          <a:p>
            <a:r>
              <a:rPr lang="en-US" dirty="0" smtClean="0"/>
              <a:t>LV system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49560" y="11143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Delta LV PS: </a:t>
            </a:r>
          </a:p>
          <a:p>
            <a:pPr lvl="1"/>
            <a:r>
              <a:rPr lang="en-US" dirty="0" smtClean="0"/>
              <a:t>5V &amp; 20A each</a:t>
            </a:r>
          </a:p>
          <a:p>
            <a:pPr lvl="1"/>
            <a:r>
              <a:rPr lang="en-US" dirty="0" smtClean="0"/>
              <a:t>Need connectors</a:t>
            </a:r>
          </a:p>
          <a:p>
            <a:r>
              <a:rPr lang="en-US" dirty="0" smtClean="0"/>
              <a:t>Per plane</a:t>
            </a:r>
          </a:p>
          <a:p>
            <a:pPr lvl="1"/>
            <a:r>
              <a:rPr lang="en-US" dirty="0" smtClean="0"/>
              <a:t> +5V, 0.5x9=4.0A</a:t>
            </a:r>
          </a:p>
          <a:p>
            <a:pPr lvl="1"/>
            <a:r>
              <a:rPr lang="en-US" dirty="0" smtClean="0"/>
              <a:t>-5V, 0.75x9=6.8A</a:t>
            </a:r>
          </a:p>
          <a:p>
            <a:r>
              <a:rPr lang="en-US" dirty="0" smtClean="0"/>
              <a:t>Two Delta</a:t>
            </a:r>
          </a:p>
          <a:p>
            <a:pPr lvl="1"/>
            <a:r>
              <a:rPr lang="en-US" dirty="0" smtClean="0"/>
              <a:t>+5V and -5V</a:t>
            </a:r>
          </a:p>
          <a:p>
            <a:r>
              <a:rPr lang="en-US" dirty="0" smtClean="0"/>
              <a:t>Ground configuration</a:t>
            </a:r>
            <a:endParaRPr lang="en-US" dirty="0"/>
          </a:p>
        </p:txBody>
      </p:sp>
      <p:pic>
        <p:nvPicPr>
          <p:cNvPr id="10" name="Picture 9" descr="LV-patch-pan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1564" y="1770259"/>
            <a:ext cx="4522436" cy="339182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2618"/>
            <a:ext cx="8229600" cy="1143000"/>
          </a:xfrm>
        </p:spPr>
        <p:txBody>
          <a:bodyPr/>
          <a:lstStyle/>
          <a:p>
            <a:r>
              <a:rPr lang="en-US" dirty="0" smtClean="0"/>
              <a:t>LV system (cont.)</a:t>
            </a:r>
            <a:endParaRPr lang="en-US" dirty="0"/>
          </a:p>
        </p:txBody>
      </p:sp>
      <p:pic>
        <p:nvPicPr>
          <p:cNvPr id="4" name="Picture 3" descr="LV-stuff-Andr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9033" y="2955789"/>
            <a:ext cx="4377767" cy="3283325"/>
          </a:xfrm>
          <a:prstGeom prst="rect">
            <a:avLst/>
          </a:prstGeom>
        </p:spPr>
      </p:pic>
      <p:pic>
        <p:nvPicPr>
          <p:cNvPr id="6" name="Picture 5" descr="Delta-LVPS-bac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21" y="1040382"/>
            <a:ext cx="3878411" cy="2908809"/>
          </a:xfrm>
          <a:prstGeom prst="rect">
            <a:avLst/>
          </a:prstGeom>
        </p:spPr>
      </p:pic>
      <p:pic>
        <p:nvPicPr>
          <p:cNvPr id="7" name="Picture 6" descr="LVPS-connector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621" y="3949191"/>
            <a:ext cx="3878411" cy="290880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HV modules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420" y="1143000"/>
            <a:ext cx="8229600" cy="4525963"/>
          </a:xfrm>
        </p:spPr>
        <p:txBody>
          <a:bodyPr/>
          <a:lstStyle/>
          <a:p>
            <a:r>
              <a:rPr lang="en-US" dirty="0" smtClean="0"/>
              <a:t>36 channels </a:t>
            </a:r>
          </a:p>
          <a:p>
            <a:r>
              <a:rPr lang="en-US" dirty="0" smtClean="0"/>
              <a:t>18 modules</a:t>
            </a:r>
            <a:endParaRPr lang="en-US" dirty="0"/>
          </a:p>
        </p:txBody>
      </p:sp>
      <p:pic>
        <p:nvPicPr>
          <p:cNvPr id="4" name="Picture 3" descr="HV-modu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9669" y="1953243"/>
            <a:ext cx="6244331" cy="468324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9032" y="0"/>
            <a:ext cx="4542012" cy="1143000"/>
          </a:xfrm>
        </p:spPr>
        <p:txBody>
          <a:bodyPr/>
          <a:lstStyle/>
          <a:p>
            <a:r>
              <a:rPr lang="en-US" dirty="0" smtClean="0"/>
              <a:t>Patch panels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02092"/>
            <a:ext cx="3862838" cy="1651998"/>
          </a:xfrm>
        </p:spPr>
        <p:txBody>
          <a:bodyPr/>
          <a:lstStyle/>
          <a:p>
            <a:r>
              <a:rPr lang="en-US" dirty="0" err="1" smtClean="0"/>
              <a:t>LVs</a:t>
            </a:r>
            <a:r>
              <a:rPr lang="en-US" dirty="0" smtClean="0"/>
              <a:t>, HV</a:t>
            </a:r>
          </a:p>
          <a:p>
            <a:r>
              <a:rPr lang="en-US" dirty="0" smtClean="0"/>
              <a:t>ECL signals</a:t>
            </a:r>
            <a:endParaRPr lang="en-US" dirty="0"/>
          </a:p>
        </p:txBody>
      </p:sp>
      <p:pic>
        <p:nvPicPr>
          <p:cNvPr id="3" name="Picture 2" descr="last-plane-patchpanel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012" y="1004472"/>
            <a:ext cx="4144788" cy="5526384"/>
          </a:xfrm>
          <a:prstGeom prst="rect">
            <a:avLst/>
          </a:prstGeom>
        </p:spPr>
      </p:pic>
      <p:pic>
        <p:nvPicPr>
          <p:cNvPr id="4" name="Picture 3" descr="patch-panel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92" y="3903909"/>
            <a:ext cx="3938787" cy="2954091"/>
          </a:xfrm>
          <a:prstGeom prst="rect">
            <a:avLst/>
          </a:prstGeom>
        </p:spPr>
      </p:pic>
      <p:pic>
        <p:nvPicPr>
          <p:cNvPr id="6" name="Picture 5" descr="ECL-patch-pane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92" y="1004472"/>
            <a:ext cx="3938787" cy="295409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0966" y="274638"/>
            <a:ext cx="4044631" cy="1143000"/>
          </a:xfrm>
        </p:spPr>
        <p:txBody>
          <a:bodyPr/>
          <a:lstStyle/>
          <a:p>
            <a:r>
              <a:rPr lang="en-US" dirty="0" smtClean="0"/>
              <a:t>Station-4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16465" cy="4525963"/>
          </a:xfrm>
        </p:spPr>
        <p:txBody>
          <a:bodyPr/>
          <a:lstStyle/>
          <a:p>
            <a:r>
              <a:rPr lang="en-US" dirty="0" smtClean="0"/>
              <a:t>Prop tubes </a:t>
            </a:r>
          </a:p>
          <a:p>
            <a:pPr lvl="1"/>
            <a:r>
              <a:rPr lang="en-US" dirty="0" smtClean="0"/>
              <a:t>X1, Y1, X2, Y2</a:t>
            </a:r>
          </a:p>
          <a:p>
            <a:r>
              <a:rPr lang="en-US" dirty="0" smtClean="0"/>
              <a:t>Hodoscopes</a:t>
            </a:r>
          </a:p>
          <a:p>
            <a:pPr lvl="1"/>
            <a:r>
              <a:rPr lang="en-US" dirty="0" smtClean="0"/>
              <a:t>X, Y</a:t>
            </a:r>
            <a:endParaRPr lang="en-US" dirty="0"/>
          </a:p>
        </p:txBody>
      </p:sp>
      <p:pic>
        <p:nvPicPr>
          <p:cNvPr id="4" name="Picture 3" descr="ST4-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3665" y="0"/>
            <a:ext cx="5170335" cy="689378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E906 as of 3/4/2011</a:t>
            </a:r>
            <a:endParaRPr lang="en-US" dirty="0"/>
          </a:p>
        </p:txBody>
      </p:sp>
      <p:pic>
        <p:nvPicPr>
          <p:cNvPr id="3" name="Picture 2" descr="E906-status-03-04-20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620" y="1417638"/>
            <a:ext cx="6427139" cy="482035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To do list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45813"/>
            <a:ext cx="8229600" cy="452596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LV system</a:t>
            </a:r>
          </a:p>
          <a:p>
            <a:pPr lvl="1"/>
            <a:r>
              <a:rPr lang="en-US" dirty="0" smtClean="0"/>
              <a:t>PS: Delta 5V supplies from Fermilab, have 5 of them, not fully tested yet </a:t>
            </a:r>
          </a:p>
          <a:p>
            <a:pPr lvl="2"/>
            <a:r>
              <a:rPr lang="en-US" dirty="0" smtClean="0"/>
              <a:t>need a minimal of 4  for (X1Y1) and (X2Y2), but can use more if available</a:t>
            </a:r>
          </a:p>
          <a:p>
            <a:pPr lvl="2"/>
            <a:r>
              <a:rPr lang="en-US" dirty="0" smtClean="0"/>
              <a:t>Need some small connectors for master LV cables, cable to PS</a:t>
            </a:r>
          </a:p>
          <a:p>
            <a:pPr lvl="2"/>
            <a:r>
              <a:rPr lang="en-US" dirty="0" smtClean="0"/>
              <a:t>Long/gauge-8 (?) LV master cables are recycled from previous LANL Exp.   </a:t>
            </a:r>
          </a:p>
          <a:p>
            <a:r>
              <a:rPr lang="en-US" dirty="0" smtClean="0"/>
              <a:t>HV system</a:t>
            </a:r>
          </a:p>
          <a:p>
            <a:pPr lvl="1"/>
            <a:r>
              <a:rPr lang="en-US" dirty="0" smtClean="0"/>
              <a:t>Have 2 modules right now, a total of 4 HV channels, good for one channel per plane </a:t>
            </a:r>
          </a:p>
          <a:p>
            <a:pPr lvl="2"/>
            <a:r>
              <a:rPr lang="en-US" dirty="0" smtClean="0"/>
              <a:t>Like to have 16 more </a:t>
            </a:r>
          </a:p>
          <a:p>
            <a:pPr lvl="2"/>
            <a:r>
              <a:rPr lang="en-US" dirty="0" smtClean="0"/>
              <a:t>Independent HV channel for each module </a:t>
            </a:r>
          </a:p>
          <a:p>
            <a:pPr lvl="2"/>
            <a:r>
              <a:rPr lang="en-US" dirty="0" smtClean="0"/>
              <a:t>Long HV cables recycled from precious Fermilab Exp.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ECL cables to TDC boards </a:t>
            </a:r>
          </a:p>
          <a:p>
            <a:pPr lvl="1"/>
            <a:r>
              <a:rPr lang="en-US" dirty="0" smtClean="0"/>
              <a:t>Need to make 36 ECL cables, length TBD</a:t>
            </a:r>
          </a:p>
          <a:p>
            <a:pPr lvl="1"/>
            <a:r>
              <a:rPr lang="en-US" dirty="0" smtClean="0"/>
              <a:t>Cables from previous Fermilab Exp.</a:t>
            </a:r>
          </a:p>
          <a:p>
            <a:r>
              <a:rPr lang="en-US" dirty="0" smtClean="0"/>
              <a:t>Gas: </a:t>
            </a:r>
          </a:p>
          <a:p>
            <a:pPr lvl="1"/>
            <a:r>
              <a:rPr lang="en-US" dirty="0" smtClean="0"/>
              <a:t>to be worked on by </a:t>
            </a:r>
            <a:r>
              <a:rPr lang="en-US" dirty="0" err="1" smtClean="0"/>
              <a:t>DaveN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D0 </a:t>
            </a:r>
            <a:r>
              <a:rPr lang="en-US" dirty="0" err="1" smtClean="0"/>
              <a:t>muon</a:t>
            </a:r>
            <a:r>
              <a:rPr lang="en-US" dirty="0" smtClean="0"/>
              <a:t> gas? </a:t>
            </a:r>
          </a:p>
          <a:p>
            <a:pPr lvl="1"/>
            <a:r>
              <a:rPr lang="en-US" dirty="0" smtClean="0"/>
              <a:t>Ar/Co2 for cosmic ray?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74638"/>
            <a:ext cx="4474979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Y1-plane installation</a:t>
            </a:r>
            <a:br>
              <a:rPr lang="en-US" dirty="0" smtClean="0"/>
            </a:br>
            <a:r>
              <a:rPr lang="en-US" dirty="0" smtClean="0"/>
              <a:t>2/28/2011</a:t>
            </a:r>
            <a:endParaRPr lang="en-US" dirty="0"/>
          </a:p>
        </p:txBody>
      </p:sp>
      <p:pic>
        <p:nvPicPr>
          <p:cNvPr id="4" name="Picture 3" descr="Y-plane-install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5512"/>
            <a:ext cx="5978399" cy="4483799"/>
          </a:xfrm>
          <a:prstGeom prst="rect">
            <a:avLst/>
          </a:prstGeom>
        </p:spPr>
      </p:pic>
      <p:pic>
        <p:nvPicPr>
          <p:cNvPr id="5" name="Picture 4" descr="Y-plane-install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979" y="632639"/>
            <a:ext cx="4669021" cy="622536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Many Thanks to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dirty="0" smtClean="0"/>
              <a:t>E906 collaboration and particularly people 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/>
              <a:t>@</a:t>
            </a:r>
            <a:r>
              <a:rPr lang="en-US" dirty="0" smtClean="0"/>
              <a:t> Fermilab:</a:t>
            </a:r>
          </a:p>
          <a:p>
            <a:pPr>
              <a:buNone/>
            </a:pPr>
            <a:r>
              <a:rPr lang="en-US" dirty="0" smtClean="0"/>
              <a:t>	Chuck, Paul, Tom, Kevin, Dave Christian, Dave </a:t>
            </a:r>
            <a:r>
              <a:rPr lang="en-US" dirty="0" err="1" smtClean="0"/>
              <a:t>Northack</a:t>
            </a:r>
            <a:r>
              <a:rPr lang="en-US" dirty="0" smtClean="0"/>
              <a:t>, </a:t>
            </a:r>
            <a:r>
              <a:rPr lang="en-US" dirty="0" err="1" smtClean="0"/>
              <a:t>Kaz</a:t>
            </a:r>
            <a:r>
              <a:rPr lang="en-US" dirty="0" smtClean="0"/>
              <a:t>, Grass, Ting, Donald and more…  </a:t>
            </a:r>
          </a:p>
          <a:p>
            <a:pPr>
              <a:buNone/>
            </a:pPr>
            <a:r>
              <a:rPr lang="en-US" dirty="0"/>
              <a:t>@</a:t>
            </a:r>
            <a:r>
              <a:rPr lang="en-US" dirty="0" smtClean="0"/>
              <a:t> LANL:</a:t>
            </a:r>
          </a:p>
          <a:p>
            <a:pPr>
              <a:buNone/>
            </a:pPr>
            <a:r>
              <a:rPr lang="en-US" dirty="0" smtClean="0"/>
              <a:t>	Walt, John, Mat, Andrew Green, Jackie and Jose and more  </a:t>
            </a:r>
          </a:p>
          <a:p>
            <a:r>
              <a:rPr lang="en-US" dirty="0" smtClean="0"/>
              <a:t>E906 members from LANL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X1 plane installation 3/1/2011</a:t>
            </a:r>
            <a:endParaRPr lang="en-US" dirty="0"/>
          </a:p>
        </p:txBody>
      </p:sp>
      <p:pic>
        <p:nvPicPr>
          <p:cNvPr id="5" name="Picture 4" descr="V-plane-install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0354" y="1036758"/>
            <a:ext cx="4323646" cy="5764861"/>
          </a:xfrm>
          <a:prstGeom prst="rect">
            <a:avLst/>
          </a:prstGeom>
        </p:spPr>
      </p:pic>
      <p:pic>
        <p:nvPicPr>
          <p:cNvPr id="6" name="Picture 5" descr="X-plan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36758"/>
            <a:ext cx="4365932" cy="582124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134"/>
            <a:ext cx="8229600" cy="1143000"/>
          </a:xfrm>
        </p:spPr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X and Y planes installed</a:t>
            </a:r>
            <a:endParaRPr lang="en-US" dirty="0"/>
          </a:p>
        </p:txBody>
      </p:sp>
      <p:pic>
        <p:nvPicPr>
          <p:cNvPr id="3" name="Picture 2" descr="XY-plan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904" y="1106428"/>
            <a:ext cx="7004178" cy="52531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13099" y="6359561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St-4 Y and X</a:t>
            </a:r>
            <a:r>
              <a:rPr lang="en-US" dirty="0"/>
              <a:t> </a:t>
            </a:r>
            <a:r>
              <a:rPr lang="en-US" dirty="0" smtClean="0"/>
              <a:t>planes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5796752" cy="1143000"/>
          </a:xfrm>
        </p:spPr>
        <p:txBody>
          <a:bodyPr/>
          <a:lstStyle/>
          <a:p>
            <a:r>
              <a:rPr lang="en-US" dirty="0" smtClean="0"/>
              <a:t>Installing the X2 plane</a:t>
            </a:r>
            <a:endParaRPr lang="en-US" dirty="0"/>
          </a:p>
        </p:txBody>
      </p:sp>
      <p:pic>
        <p:nvPicPr>
          <p:cNvPr id="3" name="Picture 2" descr="installing-3rd-pla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4309" y="1042384"/>
            <a:ext cx="4644164" cy="3483123"/>
          </a:xfrm>
          <a:prstGeom prst="rect">
            <a:avLst/>
          </a:prstGeom>
        </p:spPr>
      </p:pic>
      <p:pic>
        <p:nvPicPr>
          <p:cNvPr id="4" name="Picture 3" descr="installing-3rd-plan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565" y="3727018"/>
            <a:ext cx="3887072" cy="2915304"/>
          </a:xfrm>
          <a:prstGeom prst="rect">
            <a:avLst/>
          </a:prstGeom>
        </p:spPr>
      </p:pic>
      <p:pic>
        <p:nvPicPr>
          <p:cNvPr id="5" name="Picture 4" descr="installing-3rd-plane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6391" y="3762293"/>
            <a:ext cx="4127609" cy="309570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last plane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module with wrong shape</a:t>
            </a:r>
          </a:p>
          <a:p>
            <a:r>
              <a:rPr lang="en-US" dirty="0" smtClean="0"/>
              <a:t>One module with wrong gas tubing</a:t>
            </a:r>
            <a:endParaRPr lang="en-US" dirty="0"/>
          </a:p>
        </p:txBody>
      </p:sp>
      <p:pic>
        <p:nvPicPr>
          <p:cNvPr id="4" name="Picture 3" descr="4th-plane-gas-tub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406" y="3102617"/>
            <a:ext cx="4488594" cy="336644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only wrong shaped module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845450"/>
            <a:ext cx="8229600" cy="4525963"/>
          </a:xfrm>
        </p:spPr>
        <p:txBody>
          <a:bodyPr/>
          <a:lstStyle/>
          <a:p>
            <a:r>
              <a:rPr lang="en-US" dirty="0" smtClean="0"/>
              <a:t>Installed on the top of the last Y-plane</a:t>
            </a:r>
            <a:endParaRPr lang="en-US" dirty="0"/>
          </a:p>
        </p:txBody>
      </p:sp>
      <p:pic>
        <p:nvPicPr>
          <p:cNvPr id="6" name="Picture 5" descr="4th-plan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1694"/>
            <a:ext cx="4759625" cy="3569719"/>
          </a:xfrm>
          <a:prstGeom prst="rect">
            <a:avLst/>
          </a:prstGeom>
        </p:spPr>
      </p:pic>
      <p:pic>
        <p:nvPicPr>
          <p:cNvPr id="7" name="Picture 6" descr="Wrong-shape-module-install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4575" y="3108432"/>
            <a:ext cx="4999425" cy="374956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Installing the last plane</a:t>
            </a:r>
            <a:endParaRPr lang="en-US" dirty="0"/>
          </a:p>
        </p:txBody>
      </p:sp>
      <p:pic>
        <p:nvPicPr>
          <p:cNvPr id="3" name="Picture 2" descr="last-plane-install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791" y="1417638"/>
            <a:ext cx="6555713" cy="491678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3950"/>
            <a:ext cx="4669823" cy="1143000"/>
          </a:xfrm>
        </p:spPr>
        <p:txBody>
          <a:bodyPr/>
          <a:lstStyle/>
          <a:p>
            <a:r>
              <a:rPr lang="en-US" dirty="0" smtClean="0"/>
              <a:t>X and Y planes</a:t>
            </a:r>
            <a:endParaRPr lang="en-US" dirty="0"/>
          </a:p>
        </p:txBody>
      </p:sp>
      <p:pic>
        <p:nvPicPr>
          <p:cNvPr id="3" name="Picture 2" descr="St4-X2Y2-sidevi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6943" y="1417638"/>
            <a:ext cx="3629857" cy="4839809"/>
          </a:xfrm>
          <a:prstGeom prst="rect">
            <a:avLst/>
          </a:prstGeom>
        </p:spPr>
      </p:pic>
      <p:pic>
        <p:nvPicPr>
          <p:cNvPr id="4" name="Picture 3" descr="St4-X1Y1-sidevie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55080"/>
            <a:ext cx="4669823" cy="35023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446" y="2357362"/>
            <a:ext cx="1108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X1 and Y1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27806" y="1048306"/>
            <a:ext cx="1108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X2 and Y2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8020</TotalTime>
  <Words>697</Words>
  <Application>Microsoft Macintosh PowerPoint</Application>
  <PresentationFormat>On-screen Show (4:3)</PresentationFormat>
  <Paragraphs>124</Paragraphs>
  <Slides>20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E905 Prop tube status 03/06/2011</vt:lpstr>
      <vt:lpstr>Y1-plane installation 2/28/2011</vt:lpstr>
      <vt:lpstr>X1 plane installation 3/1/2011</vt:lpstr>
      <vt:lpstr>1st X and Y planes installed</vt:lpstr>
      <vt:lpstr>Installing the X2 plane</vt:lpstr>
      <vt:lpstr>The last plane</vt:lpstr>
      <vt:lpstr>The only wrong shaped module</vt:lpstr>
      <vt:lpstr>Installing the last plane</vt:lpstr>
      <vt:lpstr>X and Y planes</vt:lpstr>
      <vt:lpstr>Slide 10</vt:lpstr>
      <vt:lpstr>Slide 11</vt:lpstr>
      <vt:lpstr>The old test area</vt:lpstr>
      <vt:lpstr>LV system</vt:lpstr>
      <vt:lpstr>LV system (cont.)</vt:lpstr>
      <vt:lpstr>HV modules</vt:lpstr>
      <vt:lpstr>Patch panels</vt:lpstr>
      <vt:lpstr>Station-4</vt:lpstr>
      <vt:lpstr>E906 as of 3/4/2011</vt:lpstr>
      <vt:lpstr>To do list</vt:lpstr>
      <vt:lpstr>Many Thanks to 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Ming Liu</dc:creator>
  <cp:lastModifiedBy>Ming Liu</cp:lastModifiedBy>
  <cp:revision>58</cp:revision>
  <dcterms:created xsi:type="dcterms:W3CDTF">2011-03-02T04:55:46Z</dcterms:created>
  <dcterms:modified xsi:type="dcterms:W3CDTF">2011-03-07T18:36:22Z</dcterms:modified>
</cp:coreProperties>
</file>