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3.bin" ContentType="application/vnd.openxmlformats-officedocument.oleObject"/>
  <Override PartName="/ppt/embeddings/oleObject7.bin" ContentType="application/vnd.openxmlformats-officedocument.oleObject"/>
  <Override PartName="/ppt/tags/tag2.xml" ContentType="application/vnd.openxmlformats-officedocument.presentationml.tags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4.bin" ContentType="application/vnd.openxmlformats-officedocument.oleObject"/>
  <Override PartName="/ppt/tags/tag3.xml" ContentType="application/vnd.openxmlformats-officedocument.presentationml.tags+xml"/>
  <Override PartName="/ppt/embeddings/Microsoft_Equation5.bin" ContentType="application/vnd.openxmlformats-officedocument.oleObject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301" r:id="rId4"/>
    <p:sldId id="294" r:id="rId5"/>
    <p:sldId id="266" r:id="rId6"/>
    <p:sldId id="302" r:id="rId7"/>
    <p:sldId id="303" r:id="rId8"/>
    <p:sldId id="304" r:id="rId9"/>
    <p:sldId id="312" r:id="rId10"/>
    <p:sldId id="311" r:id="rId11"/>
    <p:sldId id="309" r:id="rId12"/>
    <p:sldId id="30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0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2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1B2A-5727-4AF3-99F2-E0077CD97493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0E5B-AB2C-43E3-8311-FF013A2B0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D61F-0AD6-41CC-B67A-C52F4C504A88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8AD3-CF90-4CA8-97EF-0AEDF9691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618C53C-C81E-4D37-8730-F9DB9533D577}" type="slidenum">
              <a:rPr lang="en-US">
                <a:latin typeface="Arial" pitchFamily="55" charset="0"/>
              </a:rPr>
              <a:pPr/>
              <a:t>2</a:t>
            </a:fld>
            <a:endParaRPr lang="en-US">
              <a:latin typeface="Arial" pitchFamily="5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4AF0A45-5639-403E-94A4-226009256BBE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DE3-1B32-AA43-A3A6-9D8497031638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E18-8F6D-BB4C-A734-0E0660ABCC91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ED6F-4565-2344-93B7-6BB9FA1552BD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D3B6-2EC9-9942-86FC-254E31D9826C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3C41-EA5F-AC43-969A-CF4A4B6CC331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5F2-4BEC-7F4D-B97D-066FEF159C80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A9FD-AB98-5043-9FD5-61862E0744DC}" type="datetime1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B4D5-5E10-0F4F-9288-62570D2184DB}" type="datetime1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1AD0-EA77-4C45-B7C2-95A88287FEBD}" type="datetime1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2417-23AA-A44A-9F11-D5AF151512D0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C861-1166-2E4A-8A42-E82909F42937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F49B-CE0F-7344-81AE-200B28CD62CD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Kun Liu &amp; Ming Liu, DNP2013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 descr="dropped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4" y="0"/>
            <a:ext cx="1366242" cy="8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image" Target="../media/image6.png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3.emf"/><Relationship Id="rId10" Type="http://schemas.openxmlformats.org/officeDocument/2006/relationships/oleObject" Target="../embeddings/Microsoft_Equation2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emf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1.emf"/><Relationship Id="rId16" Type="http://schemas.openxmlformats.org/officeDocument/2006/relationships/image" Target="../media/image13.png"/><Relationship Id="rId17" Type="http://schemas.openxmlformats.org/officeDocument/2006/relationships/oleObject" Target="../embeddings/Microsoft_Equation4.bin"/><Relationship Id="rId1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8896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Quark Energy Loss in </a:t>
            </a:r>
            <a:r>
              <a:rPr lang="en-US" b="1" dirty="0" err="1" smtClean="0"/>
              <a:t>p</a:t>
            </a:r>
            <a:r>
              <a:rPr lang="en-US" b="1" dirty="0" err="1"/>
              <a:t>+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b="1" dirty="0" smtClean="0"/>
              <a:t>Collisions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700" dirty="0" smtClean="0">
                <a:solidFill>
                  <a:srgbClr val="000090"/>
                </a:solidFill>
              </a:rPr>
              <a:t>Benchmark </a:t>
            </a:r>
            <a:r>
              <a:rPr lang="en-US" sz="2700" dirty="0" smtClean="0">
                <a:solidFill>
                  <a:srgbClr val="000090"/>
                </a:solidFill>
              </a:rPr>
              <a:t>Energy Loss </a:t>
            </a:r>
            <a:r>
              <a:rPr lang="en-US" sz="2700" dirty="0" smtClean="0">
                <a:solidFill>
                  <a:srgbClr val="000090"/>
                </a:solidFill>
              </a:rPr>
              <a:t>Models with </a:t>
            </a:r>
            <a:r>
              <a:rPr lang="en-US" sz="2700" dirty="0" err="1" smtClean="0">
                <a:solidFill>
                  <a:srgbClr val="000090"/>
                </a:solidFill>
              </a:rPr>
              <a:t>Drell</a:t>
            </a:r>
            <a:r>
              <a:rPr lang="en-US" sz="2700" dirty="0" smtClean="0">
                <a:solidFill>
                  <a:srgbClr val="000090"/>
                </a:solidFill>
              </a:rPr>
              <a:t>-Yan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3886199"/>
            <a:ext cx="7937500" cy="20150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Kun </a:t>
            </a:r>
            <a:r>
              <a:rPr lang="en-US" dirty="0" smtClean="0">
                <a:solidFill>
                  <a:srgbClr val="0000FF"/>
                </a:solidFill>
              </a:rPr>
              <a:t>Liu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(presented by </a:t>
            </a:r>
            <a:r>
              <a:rPr lang="en-US" dirty="0" smtClean="0">
                <a:solidFill>
                  <a:srgbClr val="0000FF"/>
                </a:solidFill>
              </a:rPr>
              <a:t>Ming Liu)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Los Alamos National Lab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For </a:t>
            </a:r>
            <a:r>
              <a:rPr lang="en-US" altLang="zh-CN" dirty="0" err="1" smtClean="0">
                <a:solidFill>
                  <a:srgbClr val="0000FF"/>
                </a:solidFill>
              </a:rPr>
              <a:t>Fermilab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E906/</a:t>
            </a:r>
            <a:r>
              <a:rPr lang="en-US" dirty="0" err="1" smtClean="0">
                <a:solidFill>
                  <a:srgbClr val="0000FF"/>
                </a:solidFill>
              </a:rPr>
              <a:t>SeaQuest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Collaboration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xfrm>
            <a:off x="215901" y="214179"/>
            <a:ext cx="8361064" cy="1012546"/>
          </a:xfrm>
        </p:spPr>
        <p:txBody>
          <a:bodyPr>
            <a:normAutofit fontScale="90000"/>
          </a:bodyPr>
          <a:lstStyle/>
          <a:p>
            <a:pPr defTabSz="394009"/>
            <a:r>
              <a:rPr lang="en-US" sz="3200" dirty="0" smtClean="0">
                <a:latin typeface="Gill Sans" charset="0"/>
                <a:cs typeface="Gill Sans" charset="0"/>
                <a:sym typeface="Gill Sans" charset="0"/>
              </a:rPr>
              <a:t>Summary and Outlook: </a:t>
            </a:r>
            <a:br>
              <a:rPr lang="en-US" sz="3200" dirty="0" smtClean="0">
                <a:latin typeface="Gill Sans" charset="0"/>
                <a:cs typeface="Gill Sans" charset="0"/>
                <a:sym typeface="Gill Sans" charset="0"/>
              </a:rPr>
            </a:br>
            <a:r>
              <a:rPr lang="en-US" sz="3200" b="0" dirty="0" smtClean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First </a:t>
            </a:r>
            <a:r>
              <a:rPr lang="en-US" sz="3200" b="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unambiguous determination at E906 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1306736B-08D2-274D-81BD-E8791F576624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10</a:t>
            </a:fld>
            <a:endParaRPr lang="en-US"/>
          </a:p>
        </p:txBody>
      </p:sp>
      <p:pic>
        <p:nvPicPr>
          <p:cNvPr id="6148" name="Picture 4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30" y="1526447"/>
            <a:ext cx="3585270" cy="498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652742" y="4685854"/>
            <a:ext cx="0" cy="46657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491133" y="2587163"/>
            <a:ext cx="4295180" cy="1589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8587" indent="-178587">
              <a:buSzPct val="100000"/>
              <a:buFontTx/>
              <a:buChar char="•"/>
            </a:pP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E906 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will achieve sensitivity of ~ 20%</a:t>
            </a:r>
          </a:p>
          <a:p>
            <a:pPr marL="178587" indent="-178587">
              <a:buSzPct val="100000"/>
              <a:buFontTx/>
              <a:buChar char="•"/>
            </a:pP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Clearly distinguish between the leading models of L-dependence of E-loss (</a:t>
            </a:r>
            <a:r>
              <a:rPr lang="en-US" sz="16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5σ effect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)</a:t>
            </a:r>
          </a:p>
          <a:p>
            <a:pPr marL="508974" lvl="1" indent="-267881">
              <a:buSzPct val="100000"/>
              <a:buFont typeface="Zapf Dingbats" charset="0"/>
              <a:buChar char="➢"/>
            </a:pP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dE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1700" dirty="0">
                <a:solidFill>
                  <a:srgbClr val="0000FF"/>
                </a:solidFill>
                <a:latin typeface="Heiti SC Light" charset="0"/>
                <a:ea typeface="Heiti SC Light" charset="0"/>
                <a:cs typeface="Heiti SC Light" charset="0"/>
                <a:sym typeface="Heiti SC Light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1/3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(or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 </a:t>
            </a:r>
            <a:r>
              <a:rPr lang="en-US" sz="1700" i="1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)</a:t>
            </a:r>
          </a:p>
          <a:p>
            <a:pPr marL="508974" lvl="1" indent="-267881">
              <a:buSzPct val="100000"/>
              <a:buFont typeface="Zapf Dingbats" charset="0"/>
              <a:buChar char="➢"/>
            </a:pP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dE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1700" dirty="0">
                <a:solidFill>
                  <a:srgbClr val="0000FF"/>
                </a:solidFill>
                <a:latin typeface="Heiti SC Light" charset="0"/>
                <a:ea typeface="Heiti SC Light" charset="0"/>
                <a:cs typeface="Heiti SC Light" charset="0"/>
                <a:sym typeface="Heiti SC Light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2/3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(or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 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2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562571" y="1587590"/>
            <a:ext cx="4223742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25011" indent="-125011">
              <a:buSzPct val="100000"/>
              <a:buFontTx/>
              <a:buChar char="•"/>
            </a:pP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The fractional energy 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loss effect greatly amplified since it scales with 1</a:t>
            </a: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/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s</a:t>
            </a:r>
          </a:p>
          <a:p>
            <a:pPr marL="125011" indent="-125011">
              <a:buSzPct val="100000"/>
              <a:buFontTx/>
              <a:buChar char="•"/>
            </a:pP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Kinematic range well above shadowing region</a:t>
            </a:r>
            <a:endParaRPr lang="en-US" dirty="0"/>
          </a:p>
        </p:txBody>
      </p:sp>
      <p:pic>
        <p:nvPicPr>
          <p:cNvPr id="6154" name="Picture 10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3" y="4420522"/>
            <a:ext cx="5021053" cy="193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5" name="AutoShape 11"/>
          <p:cNvSpPr>
            <a:spLocks/>
          </p:cNvSpPr>
          <p:nvPr/>
        </p:nvSpPr>
        <p:spPr bwMode="auto">
          <a:xfrm>
            <a:off x="95991" y="4319652"/>
            <a:ext cx="1174254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300" dirty="0" err="1">
                <a:latin typeface="Gill Sans" charset="0"/>
                <a:cs typeface="Gill Sans" charset="0"/>
                <a:sym typeface="Gill Sans" charset="0"/>
              </a:rPr>
              <a:t>arXiv</a:t>
            </a:r>
            <a:r>
              <a:rPr lang="en-US" sz="1300" dirty="0">
                <a:latin typeface="Gill Sans" charset="0"/>
                <a:cs typeface="Gill Sans" charset="0"/>
                <a:sym typeface="Gill Sans" charset="0"/>
              </a:rPr>
              <a:t>: 0802.0139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72494" y="4884954"/>
            <a:ext cx="785813" cy="951012"/>
            <a:chOff x="2723555" y="1643062"/>
            <a:chExt cx="785813" cy="951012"/>
          </a:xfrm>
        </p:grpSpPr>
        <p:sp>
          <p:nvSpPr>
            <p:cNvPr id="6156" name="AutoShape 12"/>
            <p:cNvSpPr>
              <a:spLocks/>
            </p:cNvSpPr>
            <p:nvPr/>
          </p:nvSpPr>
          <p:spPr bwMode="auto">
            <a:xfrm>
              <a:off x="2758158" y="1848445"/>
              <a:ext cx="295796" cy="51792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2700" cap="flat" cmpd="sng">
              <a:solidFill>
                <a:srgbClr val="0433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157" name="AutoShape 13"/>
            <p:cNvSpPr>
              <a:spLocks/>
            </p:cNvSpPr>
            <p:nvPr/>
          </p:nvSpPr>
          <p:spPr bwMode="auto">
            <a:xfrm>
              <a:off x="3213572" y="1643062"/>
              <a:ext cx="295796" cy="51792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2700" cap="flat" cmpd="sng">
              <a:solidFill>
                <a:srgbClr val="FF26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158" name="AutoShape 14"/>
            <p:cNvSpPr>
              <a:spLocks/>
            </p:cNvSpPr>
            <p:nvPr/>
          </p:nvSpPr>
          <p:spPr bwMode="auto">
            <a:xfrm>
              <a:off x="2723555" y="2379761"/>
              <a:ext cx="330398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0056D6"/>
                  </a:solidFill>
                  <a:latin typeface="Gill Sans" charset="0"/>
                  <a:cs typeface="Gill Sans" charset="0"/>
                  <a:sym typeface="Gill Sans" charset="0"/>
                </a:rPr>
                <a:t>E866</a:t>
              </a:r>
              <a:endParaRPr lang="en-US"/>
            </a:p>
          </p:txBody>
        </p:sp>
        <p:sp>
          <p:nvSpPr>
            <p:cNvPr id="6159" name="AutoShape 15"/>
            <p:cNvSpPr>
              <a:spLocks/>
            </p:cNvSpPr>
            <p:nvPr/>
          </p:nvSpPr>
          <p:spPr bwMode="auto">
            <a:xfrm>
              <a:off x="3178969" y="2152054"/>
              <a:ext cx="330398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E32400"/>
                  </a:solidFill>
                  <a:latin typeface="Gill Sans" charset="0"/>
                  <a:cs typeface="Gill Sans" charset="0"/>
                  <a:sym typeface="Gill Sans" charset="0"/>
                </a:rPr>
                <a:t>E906</a:t>
              </a: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3305" y="1274048"/>
            <a:ext cx="22790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Run-II start next week!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808F-FA80-3F46-A3BB-FAE6D9536A12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80323"/>
              </p:ext>
            </p:extLst>
          </p:nvPr>
        </p:nvGraphicFramePr>
        <p:xfrm>
          <a:off x="7466013" y="1134534"/>
          <a:ext cx="1063387" cy="51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5" imgW="838200" imgH="406400" progId="Equation.3">
                  <p:embed/>
                </p:oleObj>
              </mc:Choice>
              <mc:Fallback>
                <p:oleObj name="Equation" r:id="rId5" imgW="838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6013" y="1134534"/>
                        <a:ext cx="1063387" cy="51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504523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CD6-32DD-114C-8E9C-7FCE3D420277}" type="datetime1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1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2201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direct measurement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</a:t>
            </a:r>
            <a:r>
              <a:rPr lang="en-US" dirty="0" smtClean="0"/>
              <a:t>/dx from </a:t>
            </a:r>
            <a:r>
              <a:rPr lang="en-US" dirty="0" err="1" smtClean="0"/>
              <a:t>p+A</a:t>
            </a:r>
            <a:r>
              <a:rPr lang="en-US" dirty="0" smtClean="0"/>
              <a:t> @E906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28" y="1855390"/>
            <a:ext cx="8229600" cy="15001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energy </a:t>
            </a:r>
            <a:r>
              <a:rPr lang="en-US" dirty="0" err="1" smtClean="0"/>
              <a:t>parton</a:t>
            </a:r>
            <a:r>
              <a:rPr lang="en-US" dirty="0" smtClean="0"/>
              <a:t> energy loss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initial energy </a:t>
            </a:r>
            <a:r>
              <a:rPr lang="en-US" dirty="0" smtClean="0">
                <a:solidFill>
                  <a:srgbClr val="FF0000"/>
                </a:solidFill>
              </a:rPr>
              <a:t>E= 10~100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Relevant to RHIC and LHC </a:t>
            </a:r>
            <a:r>
              <a:rPr lang="en-US" dirty="0" err="1" smtClean="0"/>
              <a:t>parton</a:t>
            </a:r>
            <a:r>
              <a:rPr lang="en-US" dirty="0" smtClean="0"/>
              <a:t> energy </a:t>
            </a:r>
          </a:p>
          <a:p>
            <a:pPr lvl="1"/>
            <a:r>
              <a:rPr lang="en-US" dirty="0" smtClean="0"/>
              <a:t>Provides direct test of various </a:t>
            </a:r>
            <a:r>
              <a:rPr lang="en-US" dirty="0" err="1" smtClean="0"/>
              <a:t>parton</a:t>
            </a:r>
            <a:r>
              <a:rPr lang="en-US" dirty="0" smtClean="0"/>
              <a:t> energy loss models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6A09BEC-C8BB-AF4B-932E-520A1840E951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5C2647-C464-4E54-808B-4B2B00B885C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24201" y="3627596"/>
            <a:ext cx="4905375" cy="2616101"/>
            <a:chOff x="3933825" y="3448050"/>
            <a:chExt cx="4905375" cy="2910685"/>
          </a:xfrm>
        </p:grpSpPr>
        <p:pic>
          <p:nvPicPr>
            <p:cNvPr id="7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3843338"/>
              <a:ext cx="18288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4516438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10400" y="5253038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933825" y="3448050"/>
              <a:ext cx="3214688" cy="2910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282560" indent="-28256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itchFamily="-112" charset="2"/>
                <a:buChar char="n"/>
              </a:pPr>
              <a:r>
                <a:rPr lang="en-US" sz="2000" dirty="0"/>
                <a:t>Models:</a:t>
              </a:r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/>
                <a:t>Galvin and </a:t>
              </a:r>
              <a:r>
                <a:rPr lang="en-US" sz="2000" dirty="0" err="1"/>
                <a:t>Milana</a:t>
              </a: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/>
                <a:t>Brodsky and Hoyer</a:t>
              </a:r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</a:pP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 err="1"/>
                <a:t>Baier</a:t>
              </a:r>
              <a:r>
                <a:rPr lang="en-US" sz="2000" dirty="0"/>
                <a:t> </a:t>
              </a:r>
              <a:r>
                <a:rPr lang="en-US" sz="2000" i="1" dirty="0"/>
                <a:t>et al.</a:t>
              </a:r>
              <a:endParaRPr lang="en-US" sz="2000" dirty="0"/>
            </a:p>
            <a:p>
              <a:pPr marL="282560" indent="-28256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itchFamily="-112" charset="2"/>
                <a:buChar char="n"/>
              </a:pPr>
              <a:endParaRPr lang="en-US" sz="2000" dirty="0"/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139" y="3449796"/>
            <a:ext cx="1842661" cy="13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2067" y="4826007"/>
            <a:ext cx="1718733" cy="16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51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Parton Energy Loss </a:t>
            </a:r>
            <a:r>
              <a:rPr lang="en-US" dirty="0" smtClean="0"/>
              <a:t>in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3835400" cy="415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Out going quarks</a:t>
            </a:r>
          </a:p>
          <a:p>
            <a:pPr lvl="1"/>
            <a:r>
              <a:rPr lang="en-US" dirty="0" smtClean="0"/>
              <a:t>HERMES A-</a:t>
            </a:r>
            <a:r>
              <a:rPr lang="en-US" dirty="0" err="1" smtClean="0"/>
              <a:t>dep</a:t>
            </a:r>
            <a:r>
              <a:rPr lang="en-US" dirty="0" smtClean="0"/>
              <a:t> Fragmentation Functions</a:t>
            </a:r>
          </a:p>
          <a:p>
            <a:pPr lvl="1"/>
            <a:r>
              <a:rPr lang="en-US" dirty="0" smtClean="0"/>
              <a:t>Must understand nuclear–dependent fragmentation</a:t>
            </a:r>
          </a:p>
          <a:p>
            <a:pPr lvl="1"/>
            <a:r>
              <a:rPr lang="en-US" dirty="0" smtClean="0"/>
              <a:t>Wang &amp; Wang</a:t>
            </a:r>
          </a:p>
          <a:p>
            <a:pPr lvl="2"/>
            <a:r>
              <a:rPr lang="en-US" dirty="0" smtClean="0"/>
              <a:t>Assume all from quark energy loss</a:t>
            </a:r>
          </a:p>
          <a:p>
            <a:pPr lvl="2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dx = 0.5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/fm  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@E =10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for Au. </a:t>
            </a:r>
          </a:p>
          <a:p>
            <a:pPr lvl="1"/>
            <a:endParaRPr lang="en-US" dirty="0"/>
          </a:p>
        </p:txBody>
      </p:sp>
      <p:pic>
        <p:nvPicPr>
          <p:cNvPr id="4" name="Picture 4" descr="feyn_si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232972"/>
            <a:ext cx="2895600" cy="224471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8D0B-0B53-0147-BDA5-0B79C0B4B57E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1" y="3297232"/>
            <a:ext cx="3722889" cy="3059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4833" y="3143343"/>
            <a:ext cx="2853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Wang &amp; Wang PRL 89 (2002) 162301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93469" y="3924838"/>
            <a:ext cx="3151188" cy="2346510"/>
            <a:chOff x="3269" y="2415"/>
            <a:chExt cx="2124" cy="178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269" y="2415"/>
              <a:ext cx="2124" cy="1780"/>
              <a:chOff x="2877" y="2415"/>
              <a:chExt cx="2124" cy="17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877" y="2415"/>
                <a:ext cx="2124" cy="1546"/>
                <a:chOff x="2877" y="2439"/>
                <a:chExt cx="2124" cy="1546"/>
              </a:xfrm>
            </p:grpSpPr>
            <p:pic>
              <p:nvPicPr>
                <p:cNvPr id="44047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77" y="2439"/>
                  <a:ext cx="2124" cy="1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89" y="3505"/>
                  <a:ext cx="480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300" dirty="0"/>
                    <a:t>PQM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898" y="3879"/>
                <a:ext cx="1964" cy="316"/>
                <a:chOff x="2986" y="3887"/>
                <a:chExt cx="1964" cy="316"/>
              </a:xfrm>
            </p:grpSpPr>
            <p:graphicFrame>
              <p:nvGraphicFramePr>
                <p:cNvPr id="44034" name="Object 2"/>
                <p:cNvGraphicFramePr>
                  <a:graphicFrameLocks noChangeAspect="1"/>
                </p:cNvGraphicFramePr>
                <p:nvPr/>
              </p:nvGraphicFramePr>
              <p:xfrm>
                <a:off x="3218" y="3887"/>
                <a:ext cx="1732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0" name="Equation" r:id="rId5" imgW="1473120" imgH="253800" progId="Equation.3">
                        <p:embed/>
                      </p:oleObj>
                    </mc:Choice>
                    <mc:Fallback>
                      <p:oleObj name="Equation" r:id="rId5" imgW="147312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8" y="3887"/>
                              <a:ext cx="1732" cy="2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0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86" y="3923"/>
                  <a:ext cx="273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aseline="0">
                      <a:solidFill>
                        <a:schemeClr val="tx1"/>
                      </a:solidFill>
                      <a:sym typeface="Wingdings" pitchFamily="55" charset="2"/>
                    </a:rPr>
                    <a:t></a:t>
                  </a:r>
                  <a:endParaRPr lang="en-US" baseline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4043" name="Text Box 14"/>
            <p:cNvSpPr txBox="1">
              <a:spLocks noChangeArrowheads="1"/>
            </p:cNvSpPr>
            <p:nvPr/>
          </p:nvSpPr>
          <p:spPr bwMode="auto">
            <a:xfrm>
              <a:off x="3581" y="2664"/>
              <a:ext cx="17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A. </a:t>
              </a:r>
              <a:r>
                <a:rPr lang="en-US" sz="1200" dirty="0" err="1"/>
                <a:t>Adare</a:t>
              </a:r>
              <a:r>
                <a:rPr lang="en-US" sz="1200" dirty="0"/>
                <a:t> et al., PRC 77(2008)064907</a:t>
              </a:r>
            </a:p>
          </p:txBody>
        </p:sp>
      </p:grp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1" y="984250"/>
            <a:ext cx="41308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9979" y="-158750"/>
            <a:ext cx="857567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We Understand </a:t>
            </a:r>
            <a:r>
              <a:rPr lang="en-US" sz="2800" dirty="0"/>
              <a:t>Jet Quenching </a:t>
            </a:r>
            <a:r>
              <a:rPr lang="en-US" sz="2800" dirty="0"/>
              <a:t>at </a:t>
            </a:r>
            <a:r>
              <a:rPr lang="en-US" sz="2800" dirty="0" smtClean="0"/>
              <a:t>RHIC and LHC 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111126" y="808039"/>
            <a:ext cx="4621608" cy="16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/>
              <a:t>E</a:t>
            </a:r>
            <a:r>
              <a:rPr lang="en-US" sz="2000" dirty="0"/>
              <a:t>nergy </a:t>
            </a:r>
            <a:r>
              <a:rPr lang="en-US" sz="2000" dirty="0"/>
              <a:t>loss of </a:t>
            </a:r>
            <a:r>
              <a:rPr lang="en-US" sz="2000" dirty="0" err="1"/>
              <a:t>partons</a:t>
            </a:r>
            <a:r>
              <a:rPr lang="en-US" sz="2000" dirty="0"/>
              <a:t>  from hard scattering through re-</a:t>
            </a:r>
            <a:r>
              <a:rPr lang="en-US" sz="2000" dirty="0"/>
              <a:t>scattering in the </a:t>
            </a:r>
            <a:r>
              <a:rPr lang="en-US" sz="2000" dirty="0"/>
              <a:t>hot &amp; dense medium</a:t>
            </a:r>
          </a:p>
          <a:p>
            <a:pPr marL="742912" lvl="1" indent="-285736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14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nuclear modification factor R</a:t>
            </a:r>
            <a:r>
              <a:rPr lang="en-US" sz="1400" baseline="-250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AA</a:t>
            </a:r>
            <a:r>
              <a:rPr lang="en-US" sz="14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 &lt;&lt; 1 at high </a:t>
            </a:r>
            <a:r>
              <a:rPr lang="en-US" sz="14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p</a:t>
            </a:r>
            <a:r>
              <a:rPr lang="en-US" sz="1400" baseline="-250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T</a:t>
            </a:r>
            <a:endParaRPr lang="en-US" sz="140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4552367" y="2775317"/>
            <a:ext cx="4404520" cy="14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457176" lvl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</a:t>
            </a: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ccess </a:t>
            </a: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medium properties through statistical analysis</a:t>
            </a:r>
          </a:p>
          <a:p>
            <a:pPr marL="821484" indent="-228588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example: transport </a:t>
            </a:r>
            <a:r>
              <a:rPr lang="en-US" sz="140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coefficient</a:t>
            </a:r>
          </a:p>
          <a:p>
            <a:pPr marL="821484" indent="-228588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FF0000"/>
                </a:solidFill>
                <a:ea typeface="ＭＳ Ｐゴシック" pitchFamily="55" charset="-128"/>
                <a:cs typeface="ＭＳ Ｐゴシック" pitchFamily="55" charset="-128"/>
              </a:rPr>
              <a:t>Very much model dependent</a:t>
            </a:r>
            <a:endParaRPr lang="en-US" sz="1400" dirty="0">
              <a:solidFill>
                <a:srgbClr val="FF0000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E2EA3EAF-A804-FE44-B228-367241DC3F64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FC6E5505-00B4-41FA-BC05-A7403279B9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84169"/>
              </p:ext>
            </p:extLst>
          </p:nvPr>
        </p:nvGraphicFramePr>
        <p:xfrm>
          <a:off x="187774" y="2457450"/>
          <a:ext cx="4424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8" imgW="2565400" imgH="495300" progId="Equation.3">
                  <p:embed/>
                </p:oleObj>
              </mc:Choice>
              <mc:Fallback>
                <p:oleObj name="Equation" r:id="rId8" imgW="2565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4" y="2457450"/>
                        <a:ext cx="4424362" cy="876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37957" y="706437"/>
          <a:ext cx="893762" cy="81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10" imgW="431800" imgH="393700" progId="Equation.3">
                  <p:embed/>
                </p:oleObj>
              </mc:Choice>
              <mc:Fallback>
                <p:oleObj name="Equation" r:id="rId10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957" y="706437"/>
                        <a:ext cx="893762" cy="8149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46484" y="3696891"/>
            <a:ext cx="3696891" cy="2507244"/>
            <a:chOff x="2976" y="1152"/>
            <a:chExt cx="2640" cy="2319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976" y="1152"/>
              <a:ext cx="2640" cy="2319"/>
              <a:chOff x="2976" y="1152"/>
              <a:chExt cx="2640" cy="2319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3075" y="1578"/>
                <a:ext cx="1161" cy="1893"/>
              </a:xfrm>
              <a:prstGeom prst="ellipse">
                <a:avLst/>
              </a:prstGeom>
              <a:gradFill rotWithShape="0">
                <a:gsLst>
                  <a:gs pos="0">
                    <a:srgbClr val="FF505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auto">
              <a:xfrm>
                <a:off x="3345" y="2804"/>
                <a:ext cx="165" cy="146"/>
              </a:xfrm>
              <a:prstGeom prst="sun">
                <a:avLst>
                  <a:gd name="adj" fmla="val 25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647" y="2625"/>
                <a:ext cx="632" cy="67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9"/>
              <p:cNvSpPr>
                <a:spLocks noChangeArrowheads="1"/>
              </p:cNvSpPr>
              <p:nvPr/>
            </p:nvSpPr>
            <p:spPr bwMode="auto">
              <a:xfrm rot="5400000">
                <a:off x="4307" y="2556"/>
                <a:ext cx="108" cy="163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 rot="-3953811">
                <a:off x="4012" y="2008"/>
                <a:ext cx="360" cy="46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11"/>
              <p:cNvSpPr>
                <a:spLocks noChangeArrowheads="1"/>
              </p:cNvSpPr>
              <p:nvPr/>
            </p:nvSpPr>
            <p:spPr bwMode="auto">
              <a:xfrm rot="1446189">
                <a:off x="4236" y="1771"/>
                <a:ext cx="73" cy="93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2976" y="1152"/>
                <a:ext cx="2134" cy="317"/>
              </a:xfrm>
              <a:prstGeom prst="rect">
                <a:avLst/>
              </a:prstGeom>
              <a:solidFill>
                <a:srgbClr val="FFFF66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b="1" dirty="0">
                    <a:latin typeface="Arial Rounded MT Bold" charset="0"/>
                  </a:rPr>
                  <a:t>Single Hadron Tomography</a:t>
                </a:r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flipV="1">
                <a:off x="3428" y="1286"/>
                <a:ext cx="1627" cy="1591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4190" y="1539"/>
                <a:ext cx="18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4470" y="2531"/>
                <a:ext cx="18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5150" y="1282"/>
                <a:ext cx="4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>
                    <a:latin typeface="Arial Rounded MT Bold" charset="0"/>
                  </a:rPr>
                  <a:t>jet</a:t>
                </a:r>
              </a:p>
            </p:txBody>
          </p:sp>
        </p:grp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3514" y="1881"/>
              <a:ext cx="278" cy="654"/>
              <a:chOff x="3514" y="1881"/>
              <a:chExt cx="278" cy="654"/>
            </a:xfrm>
          </p:grpSpPr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 rot="-6241744">
                <a:off x="3556" y="2298"/>
                <a:ext cx="382" cy="91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/>
            </p:nvSpPr>
            <p:spPr bwMode="auto">
              <a:xfrm>
                <a:off x="3514" y="1881"/>
                <a:ext cx="18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408" y="2544"/>
              <a:ext cx="192" cy="192"/>
              <a:chOff x="3408" y="2544"/>
              <a:chExt cx="192" cy="192"/>
            </a:xfrm>
          </p:grpSpPr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3504" y="254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 rot="16200000" flipV="1">
              <a:off x="3984" y="2352"/>
              <a:ext cx="192" cy="192"/>
              <a:chOff x="3408" y="2544"/>
              <a:chExt cx="192" cy="192"/>
            </a:xfrm>
          </p:grpSpPr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flipV="1">
                <a:off x="3504" y="254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57" y="2534"/>
              <a:ext cx="205" cy="2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 Rounded MT Bold" charset="0"/>
                </a:rPr>
                <a:t>T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075" y="2400"/>
              <a:ext cx="205" cy="2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 Rounded MT Bold" charset="0"/>
                </a:rPr>
                <a:t>T</a:t>
              </a: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 rot="-841744">
              <a:off x="3682" y="2053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23878" y="559975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key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questions in HI today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5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/>
          <a:p>
            <a:fld id="{542BB286-CCC0-4536-8AD9-899CCAD9799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340" y="67733"/>
            <a:ext cx="859705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err="1" smtClean="0"/>
              <a:t>Drell</a:t>
            </a:r>
            <a:r>
              <a:rPr lang="en-US" sz="3000" dirty="0" smtClean="0"/>
              <a:t>-Yan and Initial</a:t>
            </a:r>
            <a:r>
              <a:rPr lang="en-US" sz="3000" dirty="0"/>
              <a:t>-State Energy </a:t>
            </a:r>
            <a:r>
              <a:rPr lang="en-US" sz="3000" dirty="0"/>
              <a:t>Loss in </a:t>
            </a:r>
            <a:r>
              <a:rPr lang="en-US" sz="3000" dirty="0" err="1"/>
              <a:t>p+A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000090"/>
                </a:solidFill>
              </a:rPr>
              <a:t>Benchmark Energy Loss Calculations</a:t>
            </a:r>
            <a:endParaRPr lang="en-US" sz="3000" dirty="0">
              <a:solidFill>
                <a:srgbClr val="00009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919663" y="1234404"/>
            <a:ext cx="3771900" cy="2212975"/>
            <a:chOff x="2322" y="776"/>
            <a:chExt cx="2376" cy="139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20527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9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488" name="Object 8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88" name="Equation" r:id="rId5" imgW="546023" imgH="178042" progId="">
                        <p:embed/>
                      </p:oleObj>
                    </mc:Choice>
                    <mc:Fallback>
                      <p:oleObj name="Equation" r:id="rId5" imgW="546023" imgH="17804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530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1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2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3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2053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9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0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20535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6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489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89" name="Equation" r:id="rId7" imgW="127000" imgH="165100" progId="">
                        <p:embed/>
                      </p:oleObj>
                    </mc:Choice>
                    <mc:Fallback>
                      <p:oleObj name="Equation" r:id="rId7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0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90" name="Equation" r:id="rId9" imgW="139700" imgH="190500" progId="">
                        <p:embed/>
                      </p:oleObj>
                    </mc:Choice>
                    <mc:Fallback>
                      <p:oleObj name="Equation" r:id="rId9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1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91" name="Equation" r:id="rId11" imgW="203200" imgH="228600" progId="">
                        <p:embed/>
                      </p:oleObj>
                    </mc:Choice>
                    <mc:Fallback>
                      <p:oleObj name="Equation" r:id="rId11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2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92" name="Equation" r:id="rId13" imgW="203200" imgH="228600" progId="">
                        <p:embed/>
                      </p:oleObj>
                    </mc:Choice>
                    <mc:Fallback>
                      <p:oleObj name="Equation" r:id="rId13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524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5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6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22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96" name="Text Box 46"/>
          <p:cNvSpPr txBox="1">
            <a:spLocks noChangeArrowheads="1"/>
          </p:cNvSpPr>
          <p:nvPr/>
        </p:nvSpPr>
        <p:spPr bwMode="auto">
          <a:xfrm>
            <a:off x="3349361" y="1136651"/>
            <a:ext cx="20807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4459C"/>
                </a:solidFill>
              </a:rPr>
              <a:t>(Drell-Yan Process)</a:t>
            </a:r>
            <a:endParaRPr lang="en-US"/>
          </a:p>
        </p:txBody>
      </p:sp>
      <p:sp>
        <p:nvSpPr>
          <p:cNvPr id="2049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66688" y="1712824"/>
            <a:ext cx="4327525" cy="88730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Minimal </a:t>
            </a:r>
            <a:r>
              <a:rPr lang="en-US" sz="2400" dirty="0">
                <a:solidFill>
                  <a:srgbClr val="009900"/>
                </a:solidFill>
              </a:rPr>
              <a:t>final-state </a:t>
            </a:r>
            <a:r>
              <a:rPr lang="en-US" sz="2400" dirty="0" smtClean="0">
                <a:solidFill>
                  <a:srgbClr val="009900"/>
                </a:solidFill>
              </a:rPr>
              <a:t>interactions</a:t>
            </a:r>
            <a:endParaRPr lang="en-US" sz="2400" dirty="0"/>
          </a:p>
        </p:txBody>
      </p:sp>
      <p:sp>
        <p:nvSpPr>
          <p:cNvPr id="63" name="Date Placeholder 62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49A1DC9-B57B-C940-ADD4-E528829DD97B}" type="datetime1">
              <a:rPr lang="en-US" smtClean="0"/>
              <a:t>10/24/13</a:t>
            </a:fld>
            <a:endParaRPr lang="en-US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pic>
        <p:nvPicPr>
          <p:cNvPr id="6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005668" y="3499195"/>
            <a:ext cx="5586366" cy="62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4499" y="2421573"/>
            <a:ext cx="2146301" cy="16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6598" y="4125515"/>
            <a:ext cx="1905001" cy="18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9800" y="3940849"/>
            <a:ext cx="16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39800" y="5862782"/>
            <a:ext cx="170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Collisional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24377" y="4377870"/>
            <a:ext cx="2000873" cy="1813566"/>
            <a:chOff x="6511125" y="4418548"/>
            <a:chExt cx="2000873" cy="181356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11125" y="5971347"/>
              <a:ext cx="20008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467858" y="4418548"/>
              <a:ext cx="0" cy="1813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124201" y="4232672"/>
            <a:ext cx="2660650" cy="2068672"/>
            <a:chOff x="3372789" y="4232672"/>
            <a:chExt cx="2660650" cy="2068672"/>
          </a:xfrm>
        </p:grpSpPr>
        <p:pic>
          <p:nvPicPr>
            <p:cNvPr id="67" name="Picture 7" descr="xf1"/>
            <p:cNvPicPr>
              <a:picLocks noChangeAspect="1" noChangeArrowheads="1"/>
            </p:cNvPicPr>
            <p:nvPr/>
          </p:nvPicPr>
          <p:blipFill>
            <a:blip r:embed="rId18"/>
            <a:srcRect t="10057" b="12244"/>
            <a:stretch>
              <a:fillRect/>
            </a:stretch>
          </p:blipFill>
          <p:spPr bwMode="auto">
            <a:xfrm>
              <a:off x="3372789" y="4232672"/>
              <a:ext cx="2660650" cy="206867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077884" y="4377870"/>
              <a:ext cx="4511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p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970025"/>
              </p:ext>
            </p:extLst>
          </p:nvPr>
        </p:nvGraphicFramePr>
        <p:xfrm>
          <a:off x="6511125" y="3949919"/>
          <a:ext cx="1685585" cy="62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3" name="Equation" r:id="rId19" imgW="1092200" imgH="406400" progId="Equation.3">
                  <p:embed/>
                </p:oleObj>
              </mc:Choice>
              <mc:Fallback>
                <p:oleObj name="Equation" r:id="rId19" imgW="1092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11125" y="3949919"/>
                        <a:ext cx="1685585" cy="62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684220" y="4936067"/>
            <a:ext cx="1445245" cy="66040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00544" y="5085756"/>
            <a:ext cx="13611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32724" y="603276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F</a:t>
            </a:r>
            <a:r>
              <a:rPr lang="en-US" dirty="0" smtClean="0"/>
              <a:t> =x</a:t>
            </a:r>
            <a:r>
              <a:rPr lang="en-US" baseline="-25000" dirty="0" smtClean="0"/>
              <a:t>1</a:t>
            </a:r>
            <a:r>
              <a:rPr lang="en-US" dirty="0" smtClean="0"/>
              <a:t> –x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22" name="Right Arrow 21"/>
          <p:cNvSpPr/>
          <p:nvPr/>
        </p:nvSpPr>
        <p:spPr>
          <a:xfrm>
            <a:off x="5588000" y="4936067"/>
            <a:ext cx="633414" cy="3075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C0E61D-C05E-4F5D-A5F4-119F67EBD6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457200" y="4946650"/>
            <a:ext cx="4910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b="1" dirty="0">
                <a:latin typeface="Arial Rounded MT Bold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Initial-state</a:t>
            </a:r>
            <a:r>
              <a:rPr lang="en-US" sz="1600" dirty="0">
                <a:latin typeface="Arial" charset="0"/>
              </a:rPr>
              <a:t> E-loss is 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large</a:t>
            </a:r>
            <a:r>
              <a:rPr lang="en-US" sz="1600" dirty="0">
                <a:latin typeface="Arial" charset="0"/>
              </a:rPr>
              <a:t> and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much larger</a:t>
            </a:r>
            <a:r>
              <a:rPr lang="en-US" sz="1600" dirty="0">
                <a:latin typeface="Arial" charset="0"/>
              </a:rPr>
              <a:t> than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final-state</a:t>
            </a:r>
            <a:r>
              <a:rPr lang="en-US" sz="1600" dirty="0">
                <a:latin typeface="Arial" charset="0"/>
              </a:rPr>
              <a:t> energy loss for cold nuclei</a:t>
            </a:r>
          </a:p>
        </p:txBody>
      </p:sp>
      <p:sp>
        <p:nvSpPr>
          <p:cNvPr id="46090" name="Text Box 25"/>
          <p:cNvSpPr txBox="1">
            <a:spLocks noChangeArrowheads="1"/>
          </p:cNvSpPr>
          <p:nvPr/>
        </p:nvSpPr>
        <p:spPr bwMode="auto">
          <a:xfrm>
            <a:off x="431800" y="1004888"/>
            <a:ext cx="4189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>
                <a:latin typeface="Arial Rounded MT Bold" charset="0"/>
              </a:rPr>
              <a:t>Think of the parton (quark) energy in the </a:t>
            </a:r>
          </a:p>
          <a:p>
            <a:pPr eaLnBrk="1" hangingPunct="1"/>
            <a:r>
              <a:rPr lang="en-US" sz="1600" b="1">
                <a:latin typeface="Arial Rounded MT Bold" charset="0"/>
              </a:rPr>
              <a:t>nuclear rest frame: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245100" y="1428750"/>
            <a:ext cx="3587750" cy="4529138"/>
            <a:chOff x="3293" y="693"/>
            <a:chExt cx="2260" cy="2897"/>
          </a:xfrm>
        </p:grpSpPr>
        <p:pic>
          <p:nvPicPr>
            <p:cNvPr id="46100" name="Picture 12" descr="@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3" y="693"/>
              <a:ext cx="2260" cy="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1" name="AutoShape 32"/>
            <p:cNvSpPr>
              <a:spLocks noChangeArrowheads="1"/>
            </p:cNvSpPr>
            <p:nvPr/>
          </p:nvSpPr>
          <p:spPr bwMode="auto">
            <a:xfrm>
              <a:off x="4733" y="2934"/>
              <a:ext cx="125" cy="166"/>
            </a:xfrm>
            <a:prstGeom prst="downArrow">
              <a:avLst>
                <a:gd name="adj1" fmla="val 50000"/>
                <a:gd name="adj2" fmla="val 332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2" name="AutoShape 33"/>
            <p:cNvSpPr>
              <a:spLocks noChangeArrowheads="1"/>
            </p:cNvSpPr>
            <p:nvPr/>
          </p:nvSpPr>
          <p:spPr bwMode="auto">
            <a:xfrm flipV="1">
              <a:off x="4164" y="2905"/>
              <a:ext cx="149" cy="14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3" name="Text Box 34"/>
            <p:cNvSpPr txBox="1">
              <a:spLocks noChangeArrowheads="1"/>
            </p:cNvSpPr>
            <p:nvPr/>
          </p:nvSpPr>
          <p:spPr bwMode="auto">
            <a:xfrm>
              <a:off x="4039" y="3041"/>
              <a:ext cx="38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E906</a:t>
              </a:r>
            </a:p>
          </p:txBody>
        </p:sp>
        <p:sp>
          <p:nvSpPr>
            <p:cNvPr id="46104" name="Text Box 35"/>
            <p:cNvSpPr txBox="1">
              <a:spLocks noChangeArrowheads="1"/>
            </p:cNvSpPr>
            <p:nvPr/>
          </p:nvSpPr>
          <p:spPr bwMode="auto">
            <a:xfrm>
              <a:off x="4872" y="2900"/>
              <a:ext cx="42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RHIC</a:t>
              </a:r>
            </a:p>
          </p:txBody>
        </p:sp>
      </p:grpSp>
      <p:sp>
        <p:nvSpPr>
          <p:cNvPr id="46094" name="Text Box 36"/>
          <p:cNvSpPr txBox="1">
            <a:spLocks noChangeArrowheads="1"/>
          </p:cNvSpPr>
          <p:nvPr/>
        </p:nvSpPr>
        <p:spPr bwMode="auto">
          <a:xfrm>
            <a:off x="469900" y="5497513"/>
            <a:ext cx="49101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b="1" dirty="0">
                <a:latin typeface="Arial Rounded MT Bold" charset="0"/>
              </a:rPr>
              <a:t> </a:t>
            </a:r>
            <a:r>
              <a:rPr lang="en-US" sz="1600" dirty="0">
                <a:latin typeface="Arial" charset="0"/>
              </a:rPr>
              <a:t>In </a:t>
            </a:r>
            <a:r>
              <a:rPr lang="en-US" sz="1600" dirty="0" err="1">
                <a:latin typeface="Arial" charset="0"/>
              </a:rPr>
              <a:t>Drell</a:t>
            </a:r>
            <a:r>
              <a:rPr lang="en-US" sz="1600" dirty="0">
                <a:latin typeface="Arial" charset="0"/>
              </a:rPr>
              <a:t>-Yan we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don’t </a:t>
            </a:r>
            <a:r>
              <a:rPr lang="en-US" sz="1600" dirty="0">
                <a:latin typeface="Arial" charset="0"/>
              </a:rPr>
              <a:t>have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final-state </a:t>
            </a:r>
            <a:r>
              <a:rPr lang="en-US" sz="1600" dirty="0">
                <a:latin typeface="Arial" charset="0"/>
              </a:rPr>
              <a:t>interactions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581275" y="1327150"/>
          <a:ext cx="2330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9" name="Equation" r:id="rId4" imgW="1625400" imgH="241200" progId="Equation.DSMT4">
                  <p:embed/>
                </p:oleObj>
              </mc:Choice>
              <mc:Fallback>
                <p:oleObj name="Equation" r:id="rId4" imgW="16254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1327150"/>
                        <a:ext cx="23304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7" descr="InSTA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2030" y="2595033"/>
            <a:ext cx="23463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BG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2456" y="1585913"/>
            <a:ext cx="25034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OutSTATE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2691" y="3824287"/>
            <a:ext cx="24542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1143000" y="20638"/>
            <a:ext cx="7543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 Calculations of </a:t>
            </a:r>
            <a:r>
              <a:rPr lang="en-US" sz="2800" dirty="0" smtClean="0"/>
              <a:t>in </a:t>
            </a:r>
            <a:r>
              <a:rPr lang="en-US" sz="2800" dirty="0" smtClean="0"/>
              <a:t>Parton Energy </a:t>
            </a:r>
            <a:r>
              <a:rPr lang="en-US" sz="2800" dirty="0" smtClean="0"/>
              <a:t>Loss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31800" y="3056466"/>
            <a:ext cx="147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Drell</a:t>
            </a:r>
            <a:r>
              <a:rPr lang="en-US" dirty="0" smtClean="0">
                <a:solidFill>
                  <a:srgbClr val="0000FF"/>
                </a:solidFill>
              </a:rPr>
              <a:t>-Yan: </a:t>
            </a:r>
            <a:r>
              <a:rPr lang="en-US" dirty="0" err="1" smtClean="0">
                <a:solidFill>
                  <a:srgbClr val="0000FF"/>
                </a:solidFill>
              </a:rPr>
              <a:t>p+A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858" y="4251325"/>
            <a:ext cx="95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DIS: </a:t>
            </a:r>
            <a:r>
              <a:rPr lang="en-US" dirty="0" err="1" smtClean="0">
                <a:solidFill>
                  <a:srgbClr val="0000FF"/>
                </a:solidFill>
              </a:rPr>
              <a:t>e+A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900" y="2056329"/>
            <a:ext cx="110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Ideal </a:t>
            </a:r>
            <a:r>
              <a:rPr lang="en-US" dirty="0" smtClean="0">
                <a:solidFill>
                  <a:srgbClr val="0000FF"/>
                </a:solidFill>
              </a:rPr>
              <a:t>QGP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5434" y="1004888"/>
            <a:ext cx="301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Vitev</a:t>
            </a:r>
            <a:r>
              <a:rPr lang="en-US" dirty="0" smtClean="0"/>
              <a:t> PRC </a:t>
            </a:r>
            <a:r>
              <a:rPr lang="en-US" b="1" dirty="0" smtClean="0"/>
              <a:t>75, 064906 (2007)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937-2E54-AB41-9663-0E151DF0540B}" type="datetime1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868" y="37238"/>
            <a:ext cx="595700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Data from E866 </a:t>
            </a:r>
            <a:r>
              <a:rPr lang="en-US" sz="3200" dirty="0" smtClean="0"/>
              <a:t>@</a:t>
            </a:r>
            <a:r>
              <a:rPr lang="en-US" sz="3200" dirty="0" err="1" smtClean="0"/>
              <a:t>Fermilab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-Yan, 800GeV </a:t>
            </a:r>
            <a:r>
              <a:rPr lang="en-US" sz="3200" dirty="0" err="1" smtClean="0"/>
              <a:t>p+A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384300"/>
            <a:ext cx="4360332" cy="4972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Energy loss </a:t>
            </a:r>
            <a:r>
              <a:rPr lang="en-US" dirty="0" err="1" smtClean="0"/>
              <a:t>vs</a:t>
            </a:r>
            <a:r>
              <a:rPr lang="en-US" dirty="0" smtClean="0"/>
              <a:t> shadowing</a:t>
            </a:r>
          </a:p>
          <a:p>
            <a:pPr lvl="1"/>
            <a:r>
              <a:rPr lang="en-US" dirty="0" smtClean="0"/>
              <a:t>Correction must be made for shadowing effects, x</a:t>
            </a:r>
            <a:r>
              <a:rPr lang="en-US" baseline="-25000" dirty="0" smtClean="0"/>
              <a:t>2 </a:t>
            </a:r>
            <a:r>
              <a:rPr lang="en-US" dirty="0" smtClean="0"/>
              <a:t>&lt; 0.05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Garvey &amp; </a:t>
            </a:r>
            <a:r>
              <a:rPr lang="en-US" dirty="0" err="1" smtClean="0">
                <a:solidFill>
                  <a:srgbClr val="008000"/>
                </a:solidFill>
              </a:rPr>
              <a:t>Peng</a:t>
            </a:r>
            <a:r>
              <a:rPr lang="en-US" dirty="0" smtClean="0">
                <a:solidFill>
                  <a:srgbClr val="008000"/>
                </a:solidFill>
              </a:rPr>
              <a:t> PRL 90 (2003) 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partonic</a:t>
            </a:r>
            <a:r>
              <a:rPr lang="en-US" dirty="0" smtClean="0"/>
              <a:t> energy loss if all effects from shadowing</a:t>
            </a:r>
          </a:p>
          <a:p>
            <a:pPr lvl="2"/>
            <a:r>
              <a:rPr lang="en-US" dirty="0" err="1" smtClean="0">
                <a:solidFill>
                  <a:srgbClr val="008000"/>
                </a:solidFill>
              </a:rPr>
              <a:t>Vasiliev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et al., PRL </a:t>
            </a:r>
            <a:r>
              <a:rPr lang="en-US" b="1" i="1" dirty="0" smtClean="0">
                <a:solidFill>
                  <a:srgbClr val="008000"/>
                </a:solidFill>
              </a:rPr>
              <a:t>83,(1999</a:t>
            </a:r>
            <a:r>
              <a:rPr lang="en-US" b="1" i="1" dirty="0" smtClean="0">
                <a:solidFill>
                  <a:srgbClr val="008000"/>
                </a:solidFill>
              </a:rPr>
              <a:t>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Significant parton energy loss, </a:t>
            </a:r>
            <a:r>
              <a:rPr lang="en-US" dirty="0" smtClean="0"/>
              <a:t>~1.2GeV</a:t>
            </a:r>
            <a:r>
              <a:rPr lang="en-US" dirty="0" smtClean="0"/>
              <a:t>/fm if all from energy loss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Johnson et al. </a:t>
            </a:r>
          </a:p>
          <a:p>
            <a:pPr lvl="2">
              <a:buNone/>
            </a:pPr>
            <a:r>
              <a:rPr lang="en-US" dirty="0" smtClean="0">
                <a:solidFill>
                  <a:srgbClr val="008000"/>
                </a:solidFill>
              </a:rPr>
              <a:t>   Phys. Rev. C </a:t>
            </a:r>
            <a:r>
              <a:rPr lang="en-US" b="1" dirty="0" smtClean="0">
                <a:solidFill>
                  <a:srgbClr val="008000"/>
                </a:solidFill>
              </a:rPr>
              <a:t>65, 025203 (2002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F8BD-8937-7C4E-AE61-C8966D758C68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 rot="16200000">
            <a:off x="7895167" y="1902367"/>
            <a:ext cx="172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600" b="1" i="1" dirty="0"/>
              <a:t>arXiv:0802.0139</a:t>
            </a:r>
            <a:endParaRPr lang="en-US" sz="1600" b="1" i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48" y="954544"/>
            <a:ext cx="4459432" cy="2423604"/>
          </a:xfrm>
          <a:prstGeom prst="rect">
            <a:avLst/>
          </a:prstGeom>
        </p:spPr>
      </p:pic>
      <p:pic>
        <p:nvPicPr>
          <p:cNvPr id="38" name="Picture 5" descr="dropped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21" y="3378148"/>
            <a:ext cx="3911203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460067" y="1727200"/>
            <a:ext cx="287866" cy="270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4"/>
          <p:cNvGrpSpPr>
            <a:grpSpLocks/>
          </p:cNvGrpSpPr>
          <p:nvPr/>
        </p:nvGrpSpPr>
        <p:grpSpPr bwMode="auto">
          <a:xfrm>
            <a:off x="7126105" y="224898"/>
            <a:ext cx="1597619" cy="796336"/>
            <a:chOff x="2322" y="776"/>
            <a:chExt cx="2376" cy="1394"/>
          </a:xfrm>
        </p:grpSpPr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42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46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49" name="Object 8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04" name="Equation" r:id="rId6" imgW="546023" imgH="178042" progId="">
                        <p:embed/>
                      </p:oleObj>
                    </mc:Choice>
                    <mc:Fallback>
                      <p:oleObj name="Equation" r:id="rId6" imgW="546023" imgH="17804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4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6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55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57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05" name="Equation" r:id="rId8" imgW="127000" imgH="165100" progId="">
                        <p:embed/>
                      </p:oleObj>
                    </mc:Choice>
                    <mc:Fallback>
                      <p:oleObj name="Equation" r:id="rId8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06" name="Equation" r:id="rId10" imgW="139700" imgH="190500" progId="">
                        <p:embed/>
                      </p:oleObj>
                    </mc:Choice>
                    <mc:Fallback>
                      <p:oleObj name="Equation" r:id="rId10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07" name="Equation" r:id="rId12" imgW="203200" imgH="228600" progId="">
                        <p:embed/>
                      </p:oleObj>
                    </mc:Choice>
                    <mc:Fallback>
                      <p:oleObj name="Equation" r:id="rId12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0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08" name="Equation" r:id="rId14" imgW="203200" imgH="228600" progId="">
                        <p:embed/>
                      </p:oleObj>
                    </mc:Choice>
                    <mc:Fallback>
                      <p:oleObj name="Equation" r:id="rId14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8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352985" y="2795524"/>
            <a:ext cx="4285121" cy="480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54810"/>
              </p:ext>
            </p:extLst>
          </p:nvPr>
        </p:nvGraphicFramePr>
        <p:xfrm>
          <a:off x="6975404" y="3167290"/>
          <a:ext cx="1107165" cy="4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9" name="Equation" r:id="rId17" imgW="1066800" imgH="406400" progId="Equation.3">
                  <p:embed/>
                </p:oleObj>
              </mc:Choice>
              <mc:Fallback>
                <p:oleObj name="Equation" r:id="rId17" imgW="1066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75404" y="3167290"/>
                        <a:ext cx="1107165" cy="42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05696" y="5816599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Both have 20~30% effects in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pA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0" y="4369967"/>
            <a:ext cx="3125391" cy="18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>
            <p:ph type="title"/>
          </p:nvPr>
        </p:nvSpPr>
        <p:spPr>
          <a:xfrm>
            <a:off x="746224" y="170609"/>
            <a:ext cx="8355336" cy="949005"/>
          </a:xfrm>
        </p:spPr>
        <p:txBody>
          <a:bodyPr>
            <a:normAutofit/>
          </a:bodyPr>
          <a:lstStyle/>
          <a:p>
            <a:pPr defTabSz="385079"/>
            <a:r>
              <a:rPr lang="en-US" sz="3200" dirty="0">
                <a:cs typeface="Gill Sans" charset="0"/>
                <a:sym typeface="Gill Sans" charset="0"/>
              </a:rPr>
              <a:t>E906/</a:t>
            </a:r>
            <a:r>
              <a:rPr lang="en-US" sz="3200" dirty="0" err="1">
                <a:cs typeface="Gill Sans" charset="0"/>
                <a:sym typeface="Gill Sans" charset="0"/>
              </a:rPr>
              <a:t>SeaQuest</a:t>
            </a:r>
            <a:r>
              <a:rPr lang="en-US" sz="3200" dirty="0">
                <a:cs typeface="Gill Sans" charset="0"/>
                <a:sym typeface="Gill Sans" charset="0"/>
              </a:rPr>
              <a:t> </a:t>
            </a:r>
            <a:r>
              <a:rPr lang="en-US" sz="3200" dirty="0" smtClean="0">
                <a:cs typeface="Gill Sans" charset="0"/>
                <a:sym typeface="Gill Sans" charset="0"/>
              </a:rPr>
              <a:t>Experiment </a:t>
            </a:r>
            <a:r>
              <a:rPr lang="en-US" sz="3200" dirty="0">
                <a:cs typeface="Gill Sans" charset="0"/>
                <a:sym typeface="Gill Sans" charset="0"/>
              </a:rPr>
              <a:t>at </a:t>
            </a:r>
            <a:r>
              <a:rPr lang="en-US" sz="3200" dirty="0" err="1" smtClean="0">
                <a:cs typeface="Gill Sans" charset="0"/>
                <a:sym typeface="Gill Sans" charset="0"/>
              </a:rPr>
              <a:t>Fermilab</a:t>
            </a:r>
            <a:endParaRPr lang="en-US" dirty="0"/>
          </a:p>
        </p:txBody>
      </p:sp>
      <p:pic>
        <p:nvPicPr>
          <p:cNvPr id="3077" name="Picture 5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5" y="1831703"/>
            <a:ext cx="6037585" cy="296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932287" y="4380012"/>
            <a:ext cx="2395389" cy="57484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954986" y="3675683"/>
            <a:ext cx="2256979" cy="54136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 rot="20730000">
            <a:off x="5389067" y="4129980"/>
            <a:ext cx="519038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25 m</a:t>
            </a:r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436439" y="4151189"/>
            <a:ext cx="1593949" cy="397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 rot="20760000">
            <a:off x="133946" y="3644429"/>
            <a:ext cx="2160984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b="1">
                <a:latin typeface="Gill Sans" charset="0"/>
                <a:cs typeface="Gill Sans" charset="0"/>
                <a:sym typeface="Gill Sans" charset="0"/>
              </a:rPr>
              <a:t>Beam</a:t>
            </a:r>
          </a:p>
          <a:p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120 GeV proton from Main Injector</a:t>
            </a:r>
          </a:p>
          <a:p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19ns RF, 5s spill, 1×10</a:t>
            </a:r>
            <a:r>
              <a:rPr lang="en-US" sz="1000" baseline="32000">
                <a:latin typeface="Gill Sans" charset="0"/>
                <a:cs typeface="Gill Sans" charset="0"/>
                <a:sym typeface="Gill Sans" charset="0"/>
              </a:rPr>
              <a:t>13</a:t>
            </a:r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 protons per spill</a:t>
            </a:r>
            <a:endParaRPr lang="en-US"/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 rot="20760000">
            <a:off x="1795984" y="2143125"/>
            <a:ext cx="1721197" cy="759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Focusing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and solid iron dump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2.9 GeV</a:t>
            </a:r>
            <a:endParaRPr lang="en-US"/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 rot="20760000">
            <a:off x="3560713" y="1867421"/>
            <a:ext cx="1783705" cy="5089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Spectrometer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0.4 GeV</a:t>
            </a:r>
            <a:endParaRPr lang="en-US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 rot="20760000">
            <a:off x="5664771" y="1294804"/>
            <a:ext cx="259853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Absorber wall and proportional 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tube based Muon ID</a:t>
            </a:r>
            <a:endParaRPr lang="en-US"/>
          </a:p>
        </p:txBody>
      </p:sp>
      <p:pic>
        <p:nvPicPr>
          <p:cNvPr id="3086" name="Picture 14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2333998" y="1504652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7" name="Picture 15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4041800" y="1043658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6568902" y="641822"/>
            <a:ext cx="794742" cy="26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9" name="AutoShape 17"/>
          <p:cNvSpPr>
            <a:spLocks/>
          </p:cNvSpPr>
          <p:nvPr/>
        </p:nvSpPr>
        <p:spPr bwMode="auto">
          <a:xfrm rot="20760000">
            <a:off x="2079502" y="4020592"/>
            <a:ext cx="483319" cy="92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FF2600"/>
              </a:gs>
              <a:gs pos="100000">
                <a:srgbClr val="942192"/>
              </a:gs>
            </a:gsLst>
            <a:lin ang="5400000"/>
          </a:gra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 rot="20760000">
            <a:off x="1367359" y="4548560"/>
            <a:ext cx="1382985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400" b="1">
                <a:latin typeface="Gill Sans" charset="0"/>
                <a:cs typeface="Gill Sans" charset="0"/>
                <a:sym typeface="Gill Sans" charset="0"/>
              </a:rPr>
              <a:t>Target system</a:t>
            </a:r>
          </a:p>
          <a:p>
            <a:r>
              <a:rPr lang="en-US" sz="1400">
                <a:latin typeface="Gill Sans" charset="0"/>
                <a:cs typeface="Gill Sans" charset="0"/>
                <a:sym typeface="Gill Sans" charset="0"/>
              </a:rPr>
              <a:t>Liquid H and D</a:t>
            </a:r>
          </a:p>
          <a:p>
            <a:r>
              <a:rPr lang="en-US" sz="1400">
                <a:latin typeface="Gill Sans" charset="0"/>
                <a:cs typeface="Gill Sans" charset="0"/>
                <a:sym typeface="Gill Sans" charset="0"/>
              </a:rPr>
              <a:t>Solid C, Fe, W</a:t>
            </a:r>
            <a:endParaRPr lang="en-US"/>
          </a:p>
        </p:txBody>
      </p:sp>
      <p:sp>
        <p:nvSpPr>
          <p:cNvPr id="3091" name="AutoShape 19"/>
          <p:cNvSpPr>
            <a:spLocks/>
          </p:cNvSpPr>
          <p:nvPr/>
        </p:nvSpPr>
        <p:spPr bwMode="auto">
          <a:xfrm>
            <a:off x="2434457" y="5410275"/>
            <a:ext cx="2140893" cy="830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b="1">
                <a:latin typeface="Gill Sans" charset="0"/>
                <a:cs typeface="Gill Sans" charset="0"/>
                <a:sym typeface="Gill Sans" charset="0"/>
              </a:rPr>
              <a:t>Tracking detectors</a:t>
            </a:r>
          </a:p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Drift chambers and </a:t>
            </a:r>
          </a:p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hodoscope scintillators</a:t>
            </a:r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4107656" y="3958084"/>
            <a:ext cx="39068" cy="14432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4115471" y="3840882"/>
            <a:ext cx="1658689" cy="1561579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4170164" y="3614291"/>
            <a:ext cx="2723555" cy="177924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419695" y="1298154"/>
            <a:ext cx="4482703" cy="5893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Aimed at measuring </a:t>
            </a:r>
            <a:r>
              <a:rPr lang="en-US" sz="1700" b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dimuon</a:t>
            </a:r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production in </a:t>
            </a:r>
            <a:r>
              <a:rPr lang="en-US" sz="1700" b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Drell</a:t>
            </a:r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-Yan process and J/</a:t>
            </a:r>
            <a:r>
              <a:rPr lang="en-US" sz="1700" b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ψ</a:t>
            </a:r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decay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CDEF-5326-AF45-B60B-0917FDBB2C71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4937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ytaper"/>
          <p:cNvPicPr>
            <a:picLocks noChangeAspect="1" noChangeArrowheads="1"/>
          </p:cNvPicPr>
          <p:nvPr/>
        </p:nvPicPr>
        <p:blipFill>
          <a:blip r:embed="rId3"/>
          <a:srcRect l="3264" r="7201"/>
          <a:stretch>
            <a:fillRect/>
          </a:stretch>
        </p:blipFill>
        <p:spPr bwMode="auto">
          <a:xfrm>
            <a:off x="4833670" y="811078"/>
            <a:ext cx="4246830" cy="329565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870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E906 </a:t>
            </a:r>
            <a:r>
              <a:rPr lang="en-US" sz="4000" dirty="0" err="1"/>
              <a:t>Dimuon</a:t>
            </a:r>
            <a:r>
              <a:rPr lang="en-US" sz="4000" dirty="0"/>
              <a:t> </a:t>
            </a:r>
            <a:r>
              <a:rPr lang="en-US" sz="4000" dirty="0" smtClean="0"/>
              <a:t>Acceptance 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6972" y="1258578"/>
            <a:ext cx="4249871" cy="120032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120GeV </a:t>
            </a:r>
            <a:r>
              <a:rPr lang="en-US" dirty="0" smtClean="0"/>
              <a:t>proton beam from Main Injector</a:t>
            </a:r>
          </a:p>
          <a:p>
            <a:pPr>
              <a:buFontTx/>
              <a:buChar char="-"/>
            </a:pPr>
            <a:r>
              <a:rPr lang="en-US" dirty="0" smtClean="0"/>
              <a:t> Fixed p</a:t>
            </a:r>
            <a:r>
              <a:rPr lang="en-US" dirty="0" smtClean="0"/>
              <a:t>, d, and other A-</a:t>
            </a:r>
            <a:r>
              <a:rPr lang="en-US" dirty="0" smtClean="0"/>
              <a:t>targets (C, Fe, W …)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First Engineering run 2012</a:t>
            </a:r>
          </a:p>
          <a:p>
            <a:pPr>
              <a:buFontTx/>
              <a:buChar char="-"/>
            </a:pPr>
            <a:r>
              <a:rPr lang="en-US" dirty="0" smtClean="0"/>
              <a:t> Run-II starts next week 10/2013</a:t>
            </a:r>
            <a:endParaRPr lang="en-US" dirty="0"/>
          </a:p>
        </p:txBody>
      </p:sp>
      <p:pic>
        <p:nvPicPr>
          <p:cNvPr id="34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0761" y="2731645"/>
            <a:ext cx="4737174" cy="531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" name="Date Placeholder 34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E21A609D-0201-0342-8029-54AF87027BE9}" type="datetime1">
              <a:rPr lang="en-US" smtClean="0"/>
              <a:t>10/24/13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5C2647-C464-4E54-808B-4B2B00B885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pic>
        <p:nvPicPr>
          <p:cNvPr id="3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3266" y="4165601"/>
            <a:ext cx="3090333" cy="25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x1x2_accep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094" y="3364358"/>
            <a:ext cx="3865741" cy="29919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82477" y="4295802"/>
            <a:ext cx="98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MC:</a:t>
            </a:r>
          </a:p>
          <a:p>
            <a:r>
              <a:rPr lang="en-US" dirty="0" err="1" smtClean="0"/>
              <a:t>dimuons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3962400" y="2731645"/>
            <a:ext cx="1015535" cy="531112"/>
          </a:xfrm>
          <a:prstGeom prst="noSmoking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667" y="5823466"/>
            <a:ext cx="42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6067" y="4287335"/>
            <a:ext cx="59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J/Psi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>
          <a:xfrm>
            <a:off x="1019903" y="358114"/>
            <a:ext cx="7929298" cy="553641"/>
          </a:xfrm>
        </p:spPr>
        <p:txBody>
          <a:bodyPr>
            <a:normAutofit fontScale="90000"/>
          </a:bodyPr>
          <a:lstStyle/>
          <a:p>
            <a:pPr defTabSz="401822"/>
            <a:r>
              <a:rPr lang="en-US" sz="3300" dirty="0">
                <a:cs typeface="Gill Sans" charset="0"/>
                <a:sym typeface="Gill Sans" charset="0"/>
              </a:rPr>
              <a:t>E906/</a:t>
            </a:r>
            <a:r>
              <a:rPr lang="en-US" sz="3300" dirty="0" err="1">
                <a:cs typeface="Gill Sans" charset="0"/>
                <a:sym typeface="Gill Sans" charset="0"/>
              </a:rPr>
              <a:t>SeaQuest</a:t>
            </a:r>
            <a:r>
              <a:rPr lang="en-US" sz="3300" dirty="0">
                <a:cs typeface="Gill Sans" charset="0"/>
                <a:sym typeface="Gill Sans" charset="0"/>
              </a:rPr>
              <a:t> Run-</a:t>
            </a:r>
            <a:r>
              <a:rPr lang="en-US" sz="3300" dirty="0" smtClean="0">
                <a:cs typeface="Gill Sans" charset="0"/>
                <a:sym typeface="Gill Sans" charset="0"/>
              </a:rPr>
              <a:t>I (Engineering Run)</a:t>
            </a:r>
            <a:endParaRPr lang="en-US" dirty="0"/>
          </a:p>
        </p:txBody>
      </p:sp>
      <p:pic>
        <p:nvPicPr>
          <p:cNvPr id="7172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0" y="3333006"/>
            <a:ext cx="4223742" cy="258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AutoShape 5"/>
          <p:cNvSpPr>
            <a:spLocks/>
          </p:cNvSpPr>
          <p:nvPr/>
        </p:nvSpPr>
        <p:spPr bwMode="auto">
          <a:xfrm>
            <a:off x="5888013" y="5884664"/>
            <a:ext cx="1323826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M(µ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)</a:t>
            </a:r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 (GeV)</a:t>
            </a:r>
            <a:endParaRPr lang="en-US"/>
          </a:p>
        </p:txBody>
      </p:sp>
      <p:pic>
        <p:nvPicPr>
          <p:cNvPr id="717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01972"/>
            <a:ext cx="4078883" cy="48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7" name="Picture 9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1202">
            <a:off x="4446985" y="1485677"/>
            <a:ext cx="4463728" cy="18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8" name="AutoShape 10"/>
          <p:cNvSpPr>
            <a:spLocks/>
          </p:cNvSpPr>
          <p:nvPr/>
        </p:nvSpPr>
        <p:spPr bwMode="auto">
          <a:xfrm>
            <a:off x="457200" y="5953869"/>
            <a:ext cx="3748683" cy="4024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Most problems fixed/improved;</a:t>
            </a:r>
          </a:p>
          <a:p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new </a:t>
            </a:r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year-long </a:t>
            </a:r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run will </a:t>
            </a:r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start </a:t>
            </a:r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next week!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C4C9-2FF1-2A42-821B-2062B1E2BF33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7719" y="13439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Event Display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2400" y="4351867"/>
            <a:ext cx="59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J/Psi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91414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xfrm>
            <a:off x="1389649" y="177801"/>
            <a:ext cx="7358063" cy="961580"/>
          </a:xfrm>
        </p:spPr>
        <p:txBody>
          <a:bodyPr>
            <a:noAutofit/>
          </a:bodyPr>
          <a:lstStyle/>
          <a:p>
            <a:pPr defTabSz="332619"/>
            <a:r>
              <a:rPr lang="en-US" sz="3200" dirty="0">
                <a:cs typeface="Gill Sans" charset="0"/>
                <a:sym typeface="Gill Sans" charset="0"/>
              </a:rPr>
              <a:t>Mass/Vertex </a:t>
            </a:r>
            <a:r>
              <a:rPr lang="en-US" sz="3200" dirty="0" smtClean="0">
                <a:cs typeface="Gill Sans" charset="0"/>
                <a:sym typeface="Gill Sans" charset="0"/>
              </a:rPr>
              <a:t>Resolution </a:t>
            </a:r>
            <a:r>
              <a:rPr lang="en-US" sz="3200" dirty="0">
                <a:cs typeface="Gill Sans" charset="0"/>
                <a:sym typeface="Gill Sans" charset="0"/>
              </a:rPr>
              <a:t>and </a:t>
            </a:r>
            <a:r>
              <a:rPr lang="en-US" sz="3200" dirty="0" smtClean="0">
                <a:cs typeface="Gill Sans" charset="0"/>
                <a:sym typeface="Gill Sans" charset="0"/>
              </a:rPr>
              <a:t>Target/Dump Separation (MC)</a:t>
            </a:r>
            <a:endParaRPr lang="en-US" sz="3200" dirty="0"/>
          </a:p>
        </p:txBody>
      </p:sp>
      <p:pic>
        <p:nvPicPr>
          <p:cNvPr id="8196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1" y="1102496"/>
            <a:ext cx="3938349" cy="263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AutoShape 5"/>
          <p:cNvSpPr>
            <a:spLocks/>
          </p:cNvSpPr>
          <p:nvPr/>
        </p:nvSpPr>
        <p:spPr bwMode="auto">
          <a:xfrm>
            <a:off x="1371823" y="1432099"/>
            <a:ext cx="146446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MC generated</a:t>
            </a:r>
          </a:p>
          <a:p>
            <a:pPr algn="l"/>
            <a:r>
              <a:rPr lang="en-US" sz="1000">
                <a:solidFill>
                  <a:srgbClr val="002E7A"/>
                </a:solidFill>
                <a:latin typeface="Gill Sans" charset="0"/>
                <a:cs typeface="Gill Sans" charset="0"/>
                <a:sym typeface="Gill Sans" charset="0"/>
              </a:rPr>
              <a:t>Dump reconstructed</a:t>
            </a:r>
          </a:p>
          <a:p>
            <a:pPr algn="l"/>
            <a:r>
              <a:rPr lang="en-US" sz="1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Target reconstructed</a:t>
            </a:r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185416" y="1548185"/>
            <a:ext cx="150689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184300" y="1686595"/>
            <a:ext cx="150688" cy="0"/>
          </a:xfrm>
          <a:prstGeom prst="line">
            <a:avLst/>
          </a:prstGeom>
          <a:noFill/>
          <a:ln w="19050" cap="flat" cmpd="sng">
            <a:solidFill>
              <a:srgbClr val="002E7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1184300" y="1829470"/>
            <a:ext cx="150688" cy="0"/>
          </a:xfrm>
          <a:prstGeom prst="line">
            <a:avLst/>
          </a:prstGeom>
          <a:noFill/>
          <a:ln w="19050" cap="flat" cmpd="sng">
            <a:solidFill>
              <a:srgbClr val="E324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201" name="Picture 9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3737074"/>
            <a:ext cx="4064182" cy="25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2" name="AutoShape 10"/>
          <p:cNvSpPr>
            <a:spLocks/>
          </p:cNvSpPr>
          <p:nvPr/>
        </p:nvSpPr>
        <p:spPr bwMode="auto">
          <a:xfrm rot="16200000">
            <a:off x="263958" y="4006220"/>
            <a:ext cx="699756" cy="313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600" i="1" dirty="0">
                <a:latin typeface="Gill Sans" charset="0"/>
                <a:cs typeface="Gill Sans" charset="0"/>
                <a:sym typeface="Gill Sans" charset="0"/>
              </a:rPr>
              <a:t>M(µ</a:t>
            </a:r>
            <a:r>
              <a:rPr lang="en-US" sz="1600" i="1" baseline="32000" dirty="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600" i="1" dirty="0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600" i="1" baseline="32000" dirty="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600" i="1" dirty="0">
                <a:latin typeface="Gill Sans" charset="0"/>
                <a:cs typeface="Gill Sans" charset="0"/>
                <a:sym typeface="Gill Sans" charset="0"/>
              </a:rPr>
              <a:t>)</a:t>
            </a:r>
            <a:endParaRPr lang="en-US" sz="1600" dirty="0"/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1634149" y="6305119"/>
            <a:ext cx="1096449" cy="2842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600" i="1" dirty="0">
                <a:latin typeface="Gill Sans" charset="0"/>
                <a:cs typeface="Gill Sans" charset="0"/>
                <a:sym typeface="Gill Sans" charset="0"/>
              </a:rPr>
              <a:t>Z(µ</a:t>
            </a:r>
            <a:r>
              <a:rPr lang="en-US" sz="1600" i="1" baseline="32000" dirty="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600" i="1" dirty="0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600" i="1" baseline="32000" dirty="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600" i="1" dirty="0">
                <a:latin typeface="Gill Sans" charset="0"/>
                <a:cs typeface="Gill Sans" charset="0"/>
                <a:sym typeface="Gill Sans" charset="0"/>
              </a:rPr>
              <a:t>) </a:t>
            </a:r>
            <a:r>
              <a:rPr lang="en-US" sz="1600" dirty="0">
                <a:latin typeface="Gill Sans" charset="0"/>
                <a:cs typeface="Gill Sans" charset="0"/>
                <a:sym typeface="Gill Sans" charset="0"/>
              </a:rPr>
              <a:t>(cm)</a:t>
            </a:r>
            <a:endParaRPr lang="en-US" sz="1600" dirty="0"/>
          </a:p>
        </p:txBody>
      </p:sp>
      <p:pic>
        <p:nvPicPr>
          <p:cNvPr id="8204" name="Picture 12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39" y="3737074"/>
            <a:ext cx="2221260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5" name="Picture 13" descr="dropped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21" y="2137545"/>
            <a:ext cx="2221260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6" name="Picture 14" descr="dropped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5" y="2136428"/>
            <a:ext cx="2213446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7" name="Picture 15" descr="dropped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8" y="3734842"/>
            <a:ext cx="2220144" cy="14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8" name="AutoShape 16"/>
          <p:cNvSpPr>
            <a:spLocks/>
          </p:cNvSpPr>
          <p:nvPr/>
        </p:nvSpPr>
        <p:spPr bwMode="auto">
          <a:xfrm>
            <a:off x="4653484" y="1737941"/>
            <a:ext cx="1777008" cy="375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M(µ+µ-) = 3.097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GeV</a:t>
            </a:r>
            <a:endParaRPr lang="en-US"/>
          </a:p>
        </p:txBody>
      </p:sp>
      <p:sp>
        <p:nvSpPr>
          <p:cNvPr id="8209" name="AutoShape 17"/>
          <p:cNvSpPr>
            <a:spLocks/>
          </p:cNvSpPr>
          <p:nvPr/>
        </p:nvSpPr>
        <p:spPr bwMode="auto">
          <a:xfrm>
            <a:off x="6785447" y="1723430"/>
            <a:ext cx="1777008" cy="375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M(µ+µ-) &gt; 4 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GeV</a:t>
            </a:r>
            <a:endParaRPr lang="en-US"/>
          </a:p>
        </p:txBody>
      </p:sp>
      <p:sp>
        <p:nvSpPr>
          <p:cNvPr id="8210" name="AutoShape 18"/>
          <p:cNvSpPr>
            <a:spLocks/>
          </p:cNvSpPr>
          <p:nvPr/>
        </p:nvSpPr>
        <p:spPr bwMode="auto">
          <a:xfrm>
            <a:off x="5643563" y="2230190"/>
            <a:ext cx="810369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34 cm</a:t>
            </a:r>
            <a:endParaRPr lang="en-US"/>
          </a:p>
        </p:txBody>
      </p:sp>
      <p:sp>
        <p:nvSpPr>
          <p:cNvPr id="8211" name="AutoShape 19"/>
          <p:cNvSpPr>
            <a:spLocks/>
          </p:cNvSpPr>
          <p:nvPr/>
        </p:nvSpPr>
        <p:spPr bwMode="auto">
          <a:xfrm>
            <a:off x="5620355" y="4089797"/>
            <a:ext cx="1006822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100" dirty="0" err="1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1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 ~ 280 MeV</a:t>
            </a:r>
            <a:endParaRPr lang="en-US" dirty="0"/>
          </a:p>
        </p:txBody>
      </p:sp>
      <p:sp>
        <p:nvSpPr>
          <p:cNvPr id="8212" name="AutoShape 20"/>
          <p:cNvSpPr>
            <a:spLocks/>
          </p:cNvSpPr>
          <p:nvPr/>
        </p:nvSpPr>
        <p:spPr bwMode="auto">
          <a:xfrm>
            <a:off x="7961933" y="2208982"/>
            <a:ext cx="810369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18 cm</a:t>
            </a:r>
            <a:endParaRPr lang="en-US"/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>
            <a:off x="7953003" y="3951387"/>
            <a:ext cx="1006822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 dirty="0" err="1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0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 ~ 350 MeV</a:t>
            </a:r>
            <a:endParaRPr lang="en-US" dirty="0"/>
          </a:p>
        </p:txBody>
      </p:sp>
      <p:sp>
        <p:nvSpPr>
          <p:cNvPr id="8214" name="AutoShape 22"/>
          <p:cNvSpPr>
            <a:spLocks/>
          </p:cNvSpPr>
          <p:nvPr/>
        </p:nvSpPr>
        <p:spPr bwMode="auto">
          <a:xfrm>
            <a:off x="4577582" y="2172146"/>
            <a:ext cx="49336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ΔZ</a:t>
            </a:r>
            <a:endParaRPr lang="en-US"/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>
            <a:off x="4564187" y="3811861"/>
            <a:ext cx="56703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ΔM</a:t>
            </a:r>
            <a:endParaRPr lang="en-US"/>
          </a:p>
        </p:txBody>
      </p:sp>
      <p:sp>
        <p:nvSpPr>
          <p:cNvPr id="8216" name="AutoShape 24"/>
          <p:cNvSpPr>
            <a:spLocks/>
          </p:cNvSpPr>
          <p:nvPr/>
        </p:nvSpPr>
        <p:spPr bwMode="auto">
          <a:xfrm>
            <a:off x="6871395" y="2172146"/>
            <a:ext cx="49336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ΔZ</a:t>
            </a:r>
            <a:endParaRPr lang="en-US"/>
          </a:p>
        </p:txBody>
      </p:sp>
      <p:sp>
        <p:nvSpPr>
          <p:cNvPr id="8217" name="AutoShape 25"/>
          <p:cNvSpPr>
            <a:spLocks/>
          </p:cNvSpPr>
          <p:nvPr/>
        </p:nvSpPr>
        <p:spPr bwMode="auto">
          <a:xfrm>
            <a:off x="6834560" y="3812976"/>
            <a:ext cx="56703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463-B040-2446-8A19-0D9004C8549A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550" y="5572667"/>
            <a:ext cx="454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target/dump separation for high mass DY</a:t>
            </a:r>
          </a:p>
          <a:p>
            <a:r>
              <a:rPr lang="en-US" dirty="0" smtClean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5160"/>
      </p:ext>
    </p:extLst>
  </p:cSld>
  <p:clrMapOvr>
    <a:masterClrMapping/>
  </p:clrMapOvr>
  <p:transition xmlns:p14="http://schemas.microsoft.com/office/powerpoint/2010/main"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$\displaystyle{&#10;\Red{&#10;\Delta x_1 = -\kappa_1 x_1  A^{\frac{1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46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2}{s} A^{\frac{1}{3}}&#10;}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0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3}{s} A^{\frac{2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887</Words>
  <Application>Microsoft Macintosh PowerPoint</Application>
  <PresentationFormat>On-screen Show (4:3)</PresentationFormat>
  <Paragraphs>180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Equation</vt:lpstr>
      <vt:lpstr>Microsoft Equation</vt:lpstr>
      <vt:lpstr>Quark Energy Loss in p+A Collisions  Benchmark Energy Loss Models with Drell-Yan</vt:lpstr>
      <vt:lpstr>Do We Understand Jet Quenching at RHIC and LHC ?</vt:lpstr>
      <vt:lpstr>Drell-Yan and Initial-State Energy Loss in p+A Benchmark Energy Loss Calculations</vt:lpstr>
      <vt:lpstr>Model Calculations of in Parton Energy Loss</vt:lpstr>
      <vt:lpstr>Early Data from E866 @Fermilab (Drell-Yan, 800GeV p+A)</vt:lpstr>
      <vt:lpstr>E906/SeaQuest Experiment at Fermilab</vt:lpstr>
      <vt:lpstr>E906 Dimuon Acceptance </vt:lpstr>
      <vt:lpstr>E906/SeaQuest Run-I (Engineering Run)</vt:lpstr>
      <vt:lpstr>Mass/Vertex Resolution and Target/Dump Separation (MC)</vt:lpstr>
      <vt:lpstr>Summary and Outlook:  First unambiguous determination at E906 </vt:lpstr>
      <vt:lpstr>backup</vt:lpstr>
      <vt:lpstr>First direct measurement of  dE/dx from p+A @E906</vt:lpstr>
      <vt:lpstr>Parton Energy Loss in SIDIS</vt:lpstr>
    </vt:vector>
  </TitlesOfParts>
  <Manager/>
  <Company>LANL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Energy Loss in p+A Collisions</dc:title>
  <dc:subject/>
  <dc:creator>Ming Liu</dc:creator>
  <cp:keywords/>
  <dc:description/>
  <cp:lastModifiedBy>Ming Xiong Liu</cp:lastModifiedBy>
  <cp:revision>228</cp:revision>
  <dcterms:created xsi:type="dcterms:W3CDTF">2009-10-13T08:46:56Z</dcterms:created>
  <dcterms:modified xsi:type="dcterms:W3CDTF">2013-10-26T03:12:54Z</dcterms:modified>
  <cp:category/>
</cp:coreProperties>
</file>