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0" r:id="rId3"/>
    <p:sldId id="301" r:id="rId4"/>
    <p:sldId id="294" r:id="rId5"/>
    <p:sldId id="266" r:id="rId6"/>
    <p:sldId id="302" r:id="rId7"/>
    <p:sldId id="303" r:id="rId8"/>
    <p:sldId id="304" r:id="rId9"/>
    <p:sldId id="312" r:id="rId10"/>
    <p:sldId id="305" r:id="rId11"/>
    <p:sldId id="311" r:id="rId12"/>
    <p:sldId id="309" r:id="rId13"/>
    <p:sldId id="268" r:id="rId14"/>
    <p:sldId id="307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746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108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11B2A-5727-4AF3-99F2-E0077CD97493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00E5B-AB2C-43E3-8311-FF013A2B0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83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8D61F-0AD6-41CC-B67A-C52F4C504A88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68AD3-CF90-4CA8-97EF-0AEDF9691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745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2618C53C-C81E-4D37-8730-F9DB9533D577}" type="slidenum">
              <a:rPr lang="en-US">
                <a:latin typeface="Arial" pitchFamily="55" charset="0"/>
              </a:rPr>
              <a:pPr/>
              <a:t>2</a:t>
            </a:fld>
            <a:endParaRPr lang="en-US">
              <a:latin typeface="Arial" pitchFamily="55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55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24AF0A45-5639-403E-94A4-226009256BBE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55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74775-9069-4D76-B605-9BBD97FE4383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7D45-E5A0-FE4A-9517-0D80DACCEA01}" type="datetime1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AFA7-1331-0F47-990C-3E768B0A6522}" type="datetime1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510B-EC7E-9941-B420-873D5A66EE57}" type="datetime1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9F7E-1141-2948-A98E-42572426F2B5}" type="datetime1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AC41-5600-9B49-B4E5-F53C5162122C}" type="datetime1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BC7-85AE-684C-BEBA-46C14B6C1387}" type="datetime1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C6F8-E120-E24D-81E7-4BC713380152}" type="datetime1">
              <a:rPr lang="en-US" smtClean="0"/>
              <a:t>10/24/13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E04F-44A3-3745-BFDC-01C3B72895FF}" type="datetime1">
              <a:rPr lang="en-US" smtClean="0"/>
              <a:t>10/24/13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A001-8BA4-C34A-93EA-92BF616001E5}" type="datetime1">
              <a:rPr lang="en-US" smtClean="0"/>
              <a:t>10/24/13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4C91-A5AE-3D4B-9A53-6EFC96776A4C}" type="datetime1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1DC1-D05F-6440-9738-EEA17A592ABD}" type="datetime1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F0DC2-CB46-0D4A-B21E-D83558E14897}" type="datetime1">
              <a:rPr lang="en-US" smtClean="0"/>
              <a:t>10/24/13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Kun Liu &amp; Ming Liu DNP2013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" descr="droppedImag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74" y="0"/>
            <a:ext cx="1366242" cy="81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wmf"/><Relationship Id="rId7" Type="http://schemas.openxmlformats.org/officeDocument/2006/relationships/image" Target="../media/image6.png"/><Relationship Id="rId8" Type="http://schemas.openxmlformats.org/officeDocument/2006/relationships/oleObject" Target="../embeddings/Microsoft_Equation1.bin"/><Relationship Id="rId9" Type="http://schemas.openxmlformats.org/officeDocument/2006/relationships/image" Target="../media/image3.emf"/><Relationship Id="rId10" Type="http://schemas.openxmlformats.org/officeDocument/2006/relationships/oleObject" Target="../embeddings/Microsoft_Equation2.bin"/><Relationship Id="rId11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1.emf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tags" Target="../tags/tag1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16.emf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8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2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88965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Quark Energy Loss in </a:t>
            </a:r>
            <a:r>
              <a:rPr lang="en-US" b="1" dirty="0" err="1" smtClean="0"/>
              <a:t>p</a:t>
            </a:r>
            <a:r>
              <a:rPr lang="en-US" b="1" dirty="0" err="1"/>
              <a:t>+</a:t>
            </a:r>
            <a:r>
              <a:rPr lang="en-US" b="1" dirty="0" err="1" smtClean="0"/>
              <a:t>A</a:t>
            </a:r>
            <a:r>
              <a:rPr lang="en-US" b="1" dirty="0" smtClean="0"/>
              <a:t> </a:t>
            </a:r>
            <a:r>
              <a:rPr lang="en-US" b="1" dirty="0" smtClean="0"/>
              <a:t>Collisions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700" dirty="0" smtClean="0">
                <a:solidFill>
                  <a:srgbClr val="000090"/>
                </a:solidFill>
              </a:rPr>
              <a:t>Benchmark </a:t>
            </a:r>
            <a:r>
              <a:rPr lang="en-US" sz="2700" dirty="0" smtClean="0">
                <a:solidFill>
                  <a:srgbClr val="000090"/>
                </a:solidFill>
              </a:rPr>
              <a:t>Energy Loss Model </a:t>
            </a:r>
            <a:r>
              <a:rPr lang="en-US" sz="2700" dirty="0" smtClean="0">
                <a:solidFill>
                  <a:srgbClr val="000090"/>
                </a:solidFill>
              </a:rPr>
              <a:t>Calculations with </a:t>
            </a:r>
            <a:r>
              <a:rPr lang="en-US" sz="2700" dirty="0" err="1" smtClean="0">
                <a:solidFill>
                  <a:srgbClr val="000090"/>
                </a:solidFill>
              </a:rPr>
              <a:t>Drell</a:t>
            </a:r>
            <a:r>
              <a:rPr lang="en-US" sz="2700" dirty="0" smtClean="0">
                <a:solidFill>
                  <a:srgbClr val="000090"/>
                </a:solidFill>
              </a:rPr>
              <a:t>-Yan</a:t>
            </a:r>
            <a:endParaRPr lang="en-US" sz="2700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0" y="3886200"/>
            <a:ext cx="79375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Kun </a:t>
            </a:r>
            <a:r>
              <a:rPr lang="en-US" dirty="0" smtClean="0">
                <a:solidFill>
                  <a:srgbClr val="0000FF"/>
                </a:solidFill>
              </a:rPr>
              <a:t>Liu, </a:t>
            </a:r>
            <a:r>
              <a:rPr lang="en-US" dirty="0" smtClean="0">
                <a:solidFill>
                  <a:srgbClr val="0000FF"/>
                </a:solidFill>
              </a:rPr>
              <a:t>Ming Liu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Los Alamos National Lab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altLang="zh-CN" dirty="0" err="1" smtClean="0">
                <a:solidFill>
                  <a:srgbClr val="0000FF"/>
                </a:solidFill>
              </a:rPr>
              <a:t>Fermilab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E906/SeaQuest Collaboration)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>
          <a:xfrm>
            <a:off x="1264667" y="0"/>
            <a:ext cx="7358063" cy="1424682"/>
          </a:xfrm>
        </p:spPr>
        <p:txBody>
          <a:bodyPr>
            <a:normAutofit/>
          </a:bodyPr>
          <a:lstStyle/>
          <a:p>
            <a:r>
              <a:rPr lang="en-US" sz="4000" dirty="0">
                <a:cs typeface="Gill Sans" charset="0"/>
                <a:sym typeface="Gill Sans" charset="0"/>
              </a:rPr>
              <a:t>Latest </a:t>
            </a:r>
            <a:r>
              <a:rPr lang="en-US" sz="4000" dirty="0" smtClean="0">
                <a:cs typeface="Gill Sans" charset="0"/>
                <a:sym typeface="Gill Sans" charset="0"/>
              </a:rPr>
              <a:t>Work in Progress</a:t>
            </a:r>
            <a:endParaRPr lang="en-US" sz="4000" dirty="0"/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8456414" y="6447234"/>
            <a:ext cx="241102" cy="2589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440EFAC6-38E1-844E-85A5-951C15019CBC}" type="slidenum">
              <a:rPr lang="en-US" sz="1300">
                <a:latin typeface="Gill Sans" charset="0"/>
                <a:cs typeface="Gill Sans" charset="0"/>
                <a:sym typeface="Gill Sans" charset="0"/>
              </a:rPr>
              <a:pPr/>
              <a:t>10</a:t>
            </a:fld>
            <a:endParaRPr lang="en-US"/>
          </a:p>
        </p:txBody>
      </p:sp>
      <p:pic>
        <p:nvPicPr>
          <p:cNvPr id="9220" name="Picture 4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04" y="1794868"/>
            <a:ext cx="3445744" cy="23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1" name="AutoShape 5"/>
          <p:cNvSpPr>
            <a:spLocks/>
          </p:cNvSpPr>
          <p:nvPr/>
        </p:nvSpPr>
        <p:spPr bwMode="auto">
          <a:xfrm>
            <a:off x="984498" y="4496097"/>
            <a:ext cx="1750219" cy="642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133941" indent="-133941">
              <a:buSzPct val="125000"/>
              <a:buFontTx/>
              <a:buChar char="•"/>
            </a:pPr>
            <a:r>
              <a:rPr lang="en-US" sz="1300">
                <a:latin typeface="Gill Sans" charset="0"/>
                <a:cs typeface="Gill Sans" charset="0"/>
                <a:sym typeface="Gill Sans" charset="0"/>
              </a:rPr>
              <a:t>N(J/Psi) = 87.8 ± 37.6</a:t>
            </a:r>
          </a:p>
          <a:p>
            <a:pPr marL="133941" indent="-133941">
              <a:buSzPct val="125000"/>
              <a:buFontTx/>
              <a:buChar char="•"/>
            </a:pPr>
            <a:r>
              <a:rPr lang="en-US" sz="1300" i="1">
                <a:latin typeface="Gill Sans" charset="0"/>
                <a:cs typeface="Gill Sans" charset="0"/>
                <a:sym typeface="Gill Sans" charset="0"/>
              </a:rPr>
              <a:t>M</a:t>
            </a:r>
            <a:r>
              <a:rPr lang="en-US" sz="1300">
                <a:latin typeface="Gill Sans" charset="0"/>
                <a:cs typeface="Gill Sans" charset="0"/>
                <a:sym typeface="Gill Sans" charset="0"/>
              </a:rPr>
              <a:t> = (3.12 ± 0.05) GeV</a:t>
            </a:r>
          </a:p>
          <a:p>
            <a:pPr marL="133941" indent="-133941">
              <a:buSzPct val="125000"/>
              <a:buFontTx/>
              <a:buChar char="•"/>
            </a:pPr>
            <a:r>
              <a:rPr lang="en-US" sz="1300" i="1">
                <a:latin typeface="Gill Sans" charset="0"/>
                <a:cs typeface="Gill Sans" charset="0"/>
                <a:sym typeface="Gill Sans" charset="0"/>
              </a:rPr>
              <a:t>σ</a:t>
            </a:r>
            <a:r>
              <a:rPr lang="en-US" sz="1300">
                <a:latin typeface="Gill Sans" charset="0"/>
                <a:cs typeface="Gill Sans" charset="0"/>
                <a:sym typeface="Gill Sans" charset="0"/>
              </a:rPr>
              <a:t> = (226 ± 73) MeV </a:t>
            </a:r>
            <a:endParaRPr lang="en-US"/>
          </a:p>
        </p:txBody>
      </p:sp>
      <p:sp>
        <p:nvSpPr>
          <p:cNvPr id="9222" name="AutoShape 6"/>
          <p:cNvSpPr>
            <a:spLocks/>
          </p:cNvSpPr>
          <p:nvPr/>
        </p:nvSpPr>
        <p:spPr bwMode="auto">
          <a:xfrm>
            <a:off x="2790528" y="4688086"/>
            <a:ext cx="1875234" cy="2589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Gill Sans" charset="0"/>
                <a:cs typeface="Gill Sans" charset="0"/>
                <a:sym typeface="Gill Sans" charset="0"/>
              </a:rPr>
              <a:t>N(M &gt; 4 GeV) = 28.4 ± 5.3</a:t>
            </a:r>
            <a:endParaRPr lang="en-US"/>
          </a:p>
        </p:txBody>
      </p:sp>
      <p:pic>
        <p:nvPicPr>
          <p:cNvPr id="9223" name="Picture 7" descr="dropped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72" y="4271740"/>
            <a:ext cx="1803797" cy="51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4" name="AutoShape 8"/>
          <p:cNvSpPr>
            <a:spLocks/>
          </p:cNvSpPr>
          <p:nvPr/>
        </p:nvSpPr>
        <p:spPr bwMode="auto">
          <a:xfrm>
            <a:off x="3482578" y="4080867"/>
            <a:ext cx="830461" cy="2232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000" i="1">
                <a:latin typeface="Gill Sans" charset="0"/>
                <a:cs typeface="Gill Sans" charset="0"/>
                <a:sym typeface="Gill Sans" charset="0"/>
              </a:rPr>
              <a:t>M(µ+µ</a:t>
            </a:r>
            <a:r>
              <a:rPr lang="en-US" sz="1000" i="1" baseline="32000">
                <a:latin typeface="Gill Sans" charset="0"/>
                <a:cs typeface="Gill Sans" charset="0"/>
                <a:sym typeface="Gill Sans" charset="0"/>
              </a:rPr>
              <a:t>-</a:t>
            </a:r>
            <a:r>
              <a:rPr lang="en-US" sz="1000" i="1">
                <a:latin typeface="Gill Sans" charset="0"/>
                <a:cs typeface="Gill Sans" charset="0"/>
                <a:sym typeface="Gill Sans" charset="0"/>
              </a:rPr>
              <a:t>)</a:t>
            </a:r>
            <a:r>
              <a:rPr lang="en-US" sz="1000">
                <a:latin typeface="Gill Sans" charset="0"/>
                <a:cs typeface="Gill Sans" charset="0"/>
                <a:sym typeface="Gill Sans" charset="0"/>
              </a:rPr>
              <a:t> (GeV)</a:t>
            </a:r>
            <a:endParaRPr lang="en-US"/>
          </a:p>
        </p:txBody>
      </p:sp>
      <p:pic>
        <p:nvPicPr>
          <p:cNvPr id="9225" name="Picture 9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34" y="4196953"/>
            <a:ext cx="205383" cy="40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6" name="AutoShape 10"/>
          <p:cNvSpPr>
            <a:spLocks/>
          </p:cNvSpPr>
          <p:nvPr/>
        </p:nvSpPr>
        <p:spPr bwMode="auto">
          <a:xfrm>
            <a:off x="1071563" y="5335488"/>
            <a:ext cx="3446859" cy="7322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At </a:t>
            </a:r>
            <a:r>
              <a:rPr lang="en-US" sz="1500" i="1">
                <a:latin typeface="Gill Sans" charset="0"/>
                <a:cs typeface="Gill Sans" charset="0"/>
                <a:sym typeface="Gill Sans" charset="0"/>
              </a:rPr>
              <a:t>√s</a:t>
            </a:r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 = 15.06 GeV:</a:t>
            </a:r>
          </a:p>
          <a:p>
            <a:pPr marL="348245" lvl="1" indent="-107152">
              <a:buSzPct val="125000"/>
              <a:buFontTx/>
              <a:buChar char="•"/>
            </a:pPr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σ</a:t>
            </a:r>
            <a:r>
              <a:rPr lang="en-US" sz="1500" baseline="-6000">
                <a:latin typeface="Gill Sans" charset="0"/>
                <a:cs typeface="Gill Sans" charset="0"/>
                <a:sym typeface="Gill Sans" charset="0"/>
              </a:rPr>
              <a:t>DY</a:t>
            </a:r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(</a:t>
            </a:r>
            <a:r>
              <a:rPr lang="en-US" sz="1500" i="1">
                <a:latin typeface="Gill Sans" charset="0"/>
                <a:cs typeface="Gill Sans" charset="0"/>
                <a:sym typeface="Gill Sans" charset="0"/>
              </a:rPr>
              <a:t>M</a:t>
            </a:r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 &gt; 4 GeV) = 0.14 nb (PYTHIA)</a:t>
            </a:r>
          </a:p>
          <a:p>
            <a:pPr marL="348245" lvl="1" indent="-107152">
              <a:buSzPct val="125000"/>
              <a:buFontTx/>
              <a:buChar char="•"/>
            </a:pPr>
            <a:r>
              <a:rPr lang="en-US" sz="1500" i="1">
                <a:latin typeface="Gill Sans" charset="0"/>
                <a:cs typeface="Gill Sans" charset="0"/>
                <a:sym typeface="Gill Sans" charset="0"/>
              </a:rPr>
              <a:t>σ</a:t>
            </a:r>
            <a:r>
              <a:rPr lang="en-US" sz="1500" baseline="-6000">
                <a:latin typeface="Gill Sans" charset="0"/>
                <a:cs typeface="Gill Sans" charset="0"/>
                <a:sym typeface="Gill Sans" charset="0"/>
              </a:rPr>
              <a:t>J/Psi</a:t>
            </a:r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 ≈ 30 nb (PLB 638, 202-208, 2006)</a:t>
            </a:r>
            <a:endParaRPr lang="en-US"/>
          </a:p>
        </p:txBody>
      </p:sp>
      <p:sp>
        <p:nvSpPr>
          <p:cNvPr id="9227" name="AutoShape 11"/>
          <p:cNvSpPr>
            <a:spLocks/>
          </p:cNvSpPr>
          <p:nvPr/>
        </p:nvSpPr>
        <p:spPr bwMode="auto">
          <a:xfrm>
            <a:off x="5556498" y="4391174"/>
            <a:ext cx="3103066" cy="8516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/>
            <a:r>
              <a:rPr lang="en-US" b="1">
                <a:solidFill>
                  <a:srgbClr val="FF4013"/>
                </a:solidFill>
                <a:latin typeface="Gill Sans" charset="0"/>
                <a:cs typeface="Gill Sans" charset="0"/>
                <a:sym typeface="Gill Sans" charset="0"/>
              </a:rPr>
              <a:t>σ(DY)∕σ(J/Psi)</a:t>
            </a:r>
          </a:p>
          <a:p>
            <a:pPr algn="l"/>
            <a:r>
              <a:rPr lang="en-US" b="1">
                <a:solidFill>
                  <a:srgbClr val="FF4013"/>
                </a:solidFill>
                <a:latin typeface="Gill Sans" charset="0"/>
                <a:cs typeface="Gill Sans" charset="0"/>
                <a:sym typeface="Gill Sans" charset="0"/>
              </a:rPr>
              <a:t>   = (9.2 ± 4.3)×10</a:t>
            </a:r>
            <a:r>
              <a:rPr lang="en-US" b="1" baseline="32000">
                <a:solidFill>
                  <a:srgbClr val="FF4013"/>
                </a:solidFill>
                <a:latin typeface="Gill Sans" charset="0"/>
                <a:cs typeface="Gill Sans" charset="0"/>
                <a:sym typeface="Gill Sans" charset="0"/>
              </a:rPr>
              <a:t>-3</a:t>
            </a:r>
            <a:endParaRPr lang="en-US"/>
          </a:p>
        </p:txBody>
      </p:sp>
      <p:sp>
        <p:nvSpPr>
          <p:cNvPr id="9228" name="AutoShape 12"/>
          <p:cNvSpPr>
            <a:spLocks/>
          </p:cNvSpPr>
          <p:nvPr/>
        </p:nvSpPr>
        <p:spPr bwMode="auto">
          <a:xfrm>
            <a:off x="5563195" y="5476131"/>
            <a:ext cx="3500438" cy="4676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/>
            <a:r>
              <a:rPr lang="en-US" b="1">
                <a:solidFill>
                  <a:srgbClr val="0056D6"/>
                </a:solidFill>
                <a:latin typeface="Gill Sans" charset="0"/>
                <a:cs typeface="Gill Sans" charset="0"/>
                <a:sym typeface="Gill Sans" charset="0"/>
              </a:rPr>
              <a:t>σ</a:t>
            </a:r>
            <a:r>
              <a:rPr lang="en-US" b="1" baseline="-6000">
                <a:solidFill>
                  <a:srgbClr val="0056D6"/>
                </a:solidFill>
                <a:latin typeface="Gill Sans" charset="0"/>
                <a:cs typeface="Gill Sans" charset="0"/>
                <a:sym typeface="Gill Sans" charset="0"/>
              </a:rPr>
              <a:t>DY</a:t>
            </a:r>
            <a:r>
              <a:rPr lang="en-US" b="1">
                <a:solidFill>
                  <a:srgbClr val="0056D6"/>
                </a:solidFill>
                <a:latin typeface="Gill Sans" charset="0"/>
                <a:cs typeface="Gill Sans" charset="0"/>
                <a:sym typeface="Gill Sans" charset="0"/>
              </a:rPr>
              <a:t>∕σ</a:t>
            </a:r>
            <a:r>
              <a:rPr lang="en-US" b="1" baseline="-6000">
                <a:solidFill>
                  <a:srgbClr val="0056D6"/>
                </a:solidFill>
                <a:latin typeface="Gill Sans" charset="0"/>
                <a:cs typeface="Gill Sans" charset="0"/>
                <a:sym typeface="Gill Sans" charset="0"/>
              </a:rPr>
              <a:t>J/Psi</a:t>
            </a:r>
            <a:r>
              <a:rPr lang="en-US" b="1">
                <a:solidFill>
                  <a:srgbClr val="0056D6"/>
                </a:solidFill>
                <a:latin typeface="Gill Sans" charset="0"/>
                <a:cs typeface="Gill Sans" charset="0"/>
                <a:sym typeface="Gill Sans" charset="0"/>
              </a:rPr>
              <a:t>≈4.6×10</a:t>
            </a:r>
            <a:r>
              <a:rPr lang="en-US" b="1" baseline="32000">
                <a:solidFill>
                  <a:srgbClr val="0056D6"/>
                </a:solidFill>
                <a:latin typeface="Gill Sans" charset="0"/>
                <a:cs typeface="Gill Sans" charset="0"/>
                <a:sym typeface="Gill Sans" charset="0"/>
              </a:rPr>
              <a:t>-3</a:t>
            </a:r>
            <a:endParaRPr lang="en-US"/>
          </a:p>
        </p:txBody>
      </p:sp>
      <p:sp>
        <p:nvSpPr>
          <p:cNvPr id="9229" name="AutoShape 13"/>
          <p:cNvSpPr>
            <a:spLocks/>
          </p:cNvSpPr>
          <p:nvPr/>
        </p:nvSpPr>
        <p:spPr bwMode="auto">
          <a:xfrm>
            <a:off x="4768453" y="4545211"/>
            <a:ext cx="714375" cy="526852"/>
          </a:xfrm>
          <a:prstGeom prst="rightArrow">
            <a:avLst>
              <a:gd name="adj1" fmla="val 32000"/>
              <a:gd name="adj2" fmla="val 74576"/>
            </a:avLst>
          </a:prstGeom>
          <a:noFill/>
          <a:ln w="25400" cap="flat" cmpd="sng">
            <a:solidFill>
              <a:srgbClr val="FF26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30" name="AutoShape 14"/>
          <p:cNvSpPr>
            <a:spLocks/>
          </p:cNvSpPr>
          <p:nvPr/>
        </p:nvSpPr>
        <p:spPr bwMode="auto">
          <a:xfrm>
            <a:off x="4768453" y="5473898"/>
            <a:ext cx="714375" cy="526852"/>
          </a:xfrm>
          <a:prstGeom prst="rightArrow">
            <a:avLst>
              <a:gd name="adj1" fmla="val 32000"/>
              <a:gd name="adj2" fmla="val 74576"/>
            </a:avLst>
          </a:prstGeom>
          <a:noFill/>
          <a:ln w="25400" cap="flat" cmpd="sng">
            <a:solidFill>
              <a:srgbClr val="0433FF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31" name="AutoShape 15"/>
          <p:cNvSpPr>
            <a:spLocks/>
          </p:cNvSpPr>
          <p:nvPr/>
        </p:nvSpPr>
        <p:spPr bwMode="auto">
          <a:xfrm>
            <a:off x="4434707" y="1736824"/>
            <a:ext cx="4188023" cy="2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178587" indent="-178587">
              <a:spcBef>
                <a:spcPts val="492"/>
              </a:spcBef>
              <a:buSzPct val="125000"/>
              <a:buFontTx/>
              <a:buChar char="•"/>
            </a:pPr>
            <a:r>
              <a:rPr lang="en-US" sz="1700">
                <a:latin typeface="Gill Sans" charset="0"/>
                <a:cs typeface="Gill Sans" charset="0"/>
                <a:sym typeface="Gill Sans" charset="0"/>
              </a:rPr>
              <a:t>Random mixing background (from Run 2166) is normalized so that the number of events below 2.4 GeV are the same</a:t>
            </a:r>
          </a:p>
          <a:p>
            <a:pPr marL="178587" indent="-178587">
              <a:spcBef>
                <a:spcPts val="492"/>
              </a:spcBef>
              <a:buSzPct val="125000"/>
              <a:buFontTx/>
              <a:buChar char="•"/>
            </a:pPr>
            <a:r>
              <a:rPr lang="en-US" sz="1700">
                <a:latin typeface="Gill Sans" charset="0"/>
                <a:cs typeface="Gill Sans" charset="0"/>
                <a:sym typeface="Gill Sans" charset="0"/>
              </a:rPr>
              <a:t>Acceptance/</a:t>
            </a:r>
            <a:r>
              <a:rPr lang="en-US" sz="170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Trigger efficiency</a:t>
            </a:r>
            <a:r>
              <a:rPr lang="en-US" sz="1700">
                <a:latin typeface="Gill Sans" charset="0"/>
                <a:cs typeface="Gill Sans" charset="0"/>
                <a:sym typeface="Gill Sans" charset="0"/>
              </a:rPr>
              <a:t>/Reconstruction efficiency is decided by GMC.</a:t>
            </a:r>
          </a:p>
          <a:p>
            <a:pPr marL="178587" indent="-178587">
              <a:spcBef>
                <a:spcPts val="492"/>
              </a:spcBef>
              <a:buSzPct val="125000"/>
              <a:buFontTx/>
              <a:buChar char="•"/>
            </a:pPr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N(J/Psi) = </a:t>
            </a:r>
            <a:r>
              <a:rPr lang="en-US" sz="1700" i="1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L</a:t>
            </a:r>
            <a:r>
              <a:rPr lang="en-US" sz="1700" i="1" baseline="-600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eff</a:t>
            </a:r>
            <a:r>
              <a:rPr lang="en-US" sz="1700" i="1" baseline="-6000">
                <a:latin typeface="Gill Sans" charset="0"/>
                <a:cs typeface="Gill Sans" charset="0"/>
                <a:sym typeface="Gill Sans" charset="0"/>
              </a:rPr>
              <a:t> </a:t>
            </a:r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× σ</a:t>
            </a:r>
            <a:r>
              <a:rPr lang="en-US" sz="1700" i="1" baseline="-6000">
                <a:latin typeface="Gill Sans" charset="0"/>
                <a:cs typeface="Gill Sans" charset="0"/>
                <a:sym typeface="Gill Sans" charset="0"/>
              </a:rPr>
              <a:t>J/Psi </a:t>
            </a:r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× Br(J/Psi</a:t>
            </a:r>
            <a:r>
              <a:rPr lang="en-US" sz="1700" i="1">
                <a:latin typeface="Cambria" charset="0"/>
                <a:cs typeface="Cambria" charset="0"/>
                <a:sym typeface="Cambria" charset="0"/>
              </a:rPr>
              <a:t>⟶</a:t>
            </a:r>
            <a:r>
              <a:rPr lang="en-US" sz="1000" i="1">
                <a:latin typeface="Gill Sans" charset="0"/>
                <a:cs typeface="Gill Sans" charset="0"/>
                <a:sym typeface="Gill Sans" charset="0"/>
              </a:rPr>
              <a:t> </a:t>
            </a:r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µ</a:t>
            </a:r>
            <a:r>
              <a:rPr lang="en-US" sz="1700" i="1" baseline="32000">
                <a:latin typeface="Gill Sans" charset="0"/>
                <a:cs typeface="Gill Sans" charset="0"/>
                <a:sym typeface="Gill Sans" charset="0"/>
              </a:rPr>
              <a:t>+</a:t>
            </a:r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µ</a:t>
            </a:r>
            <a:r>
              <a:rPr lang="en-US" sz="1700" i="1" baseline="32000">
                <a:latin typeface="Gill Sans" charset="0"/>
                <a:cs typeface="Gill Sans" charset="0"/>
                <a:sym typeface="Gill Sans" charset="0"/>
              </a:rPr>
              <a:t>-</a:t>
            </a:r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) × Acc(J/Psi) × Trig(J/Psi) × Recon(J/Psi)</a:t>
            </a:r>
          </a:p>
          <a:p>
            <a:pPr marL="178587" indent="-178587">
              <a:spcBef>
                <a:spcPts val="492"/>
              </a:spcBef>
              <a:buSzPct val="125000"/>
              <a:buFontTx/>
              <a:buChar char="•"/>
            </a:pPr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N(DY) = </a:t>
            </a:r>
            <a:r>
              <a:rPr lang="en-US" sz="1700" i="1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L</a:t>
            </a:r>
            <a:r>
              <a:rPr lang="en-US" sz="1700" i="1" baseline="-600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eff</a:t>
            </a:r>
            <a:r>
              <a:rPr lang="en-US" sz="1700" i="1" baseline="-6000">
                <a:latin typeface="Gill Sans" charset="0"/>
                <a:cs typeface="Gill Sans" charset="0"/>
                <a:sym typeface="Gill Sans" charset="0"/>
              </a:rPr>
              <a:t> </a:t>
            </a:r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× σ</a:t>
            </a:r>
            <a:r>
              <a:rPr lang="en-US" sz="1700" i="1" baseline="-6000">
                <a:latin typeface="Gill Sans" charset="0"/>
                <a:cs typeface="Gill Sans" charset="0"/>
                <a:sym typeface="Gill Sans" charset="0"/>
              </a:rPr>
              <a:t>DY </a:t>
            </a:r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× Br(</a:t>
            </a:r>
            <a:r>
              <a:rPr lang="en-US" sz="1700" i="1">
                <a:latin typeface="Cambria Math" charset="0"/>
                <a:cs typeface="Cambria Math" charset="0"/>
                <a:sym typeface="Cambria Math" charset="0"/>
              </a:rPr>
              <a:t>𝛾*</a:t>
            </a:r>
            <a:r>
              <a:rPr lang="en-US" sz="1700" i="1">
                <a:latin typeface="Cambria" charset="0"/>
                <a:cs typeface="Cambria" charset="0"/>
                <a:sym typeface="Cambria" charset="0"/>
              </a:rPr>
              <a:t>⟶</a:t>
            </a:r>
            <a:r>
              <a:rPr lang="en-US" sz="1000" i="1">
                <a:latin typeface="Gill Sans" charset="0"/>
                <a:cs typeface="Gill Sans" charset="0"/>
                <a:sym typeface="Gill Sans" charset="0"/>
              </a:rPr>
              <a:t> </a:t>
            </a:r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µ</a:t>
            </a:r>
            <a:r>
              <a:rPr lang="en-US" sz="1700" i="1" baseline="32000">
                <a:latin typeface="Gill Sans" charset="0"/>
                <a:cs typeface="Gill Sans" charset="0"/>
                <a:sym typeface="Gill Sans" charset="0"/>
              </a:rPr>
              <a:t>+</a:t>
            </a:r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µ</a:t>
            </a:r>
            <a:r>
              <a:rPr lang="en-US" sz="1700" i="1" baseline="32000">
                <a:latin typeface="Gill Sans" charset="0"/>
                <a:cs typeface="Gill Sans" charset="0"/>
                <a:sym typeface="Gill Sans" charset="0"/>
              </a:rPr>
              <a:t>-</a:t>
            </a:r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) × Acc(DY) × Trig(DY) × Recon(DY)</a:t>
            </a:r>
            <a:endParaRPr lang="en-US"/>
          </a:p>
        </p:txBody>
      </p:sp>
      <p:sp>
        <p:nvSpPr>
          <p:cNvPr id="9232" name="AutoShape 16"/>
          <p:cNvSpPr>
            <a:spLocks/>
          </p:cNvSpPr>
          <p:nvPr/>
        </p:nvSpPr>
        <p:spPr bwMode="auto">
          <a:xfrm>
            <a:off x="1455539" y="6250781"/>
            <a:ext cx="4500563" cy="2589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300">
                <a:latin typeface="Gill Sans" charset="0"/>
                <a:cs typeface="Gill Sans" charset="0"/>
                <a:sym typeface="Gill Sans" charset="0"/>
              </a:rPr>
              <a:t>*  Total number of protons delivered: 3.4 × 10</a:t>
            </a:r>
            <a:r>
              <a:rPr lang="en-US" sz="1300" baseline="32000">
                <a:latin typeface="Gill Sans" charset="0"/>
                <a:cs typeface="Gill Sans" charset="0"/>
                <a:sym typeface="Gill Sans" charset="0"/>
              </a:rPr>
              <a:t>15 </a:t>
            </a:r>
            <a:r>
              <a:rPr lang="en-US" sz="1300">
                <a:latin typeface="Gill Sans" charset="0"/>
                <a:cs typeface="Gill Sans" charset="0"/>
                <a:sym typeface="Gill Sans" charset="0"/>
              </a:rPr>
              <a:t>(sum of NM3:ION)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85A5-B5D4-E544-9193-35E2E42E319B}" type="datetime1">
              <a:rPr lang="en-US" smtClean="0"/>
              <a:t>10/24/13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05055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>
            <p:ph type="title"/>
          </p:nvPr>
        </p:nvSpPr>
        <p:spPr>
          <a:xfrm>
            <a:off x="215901" y="214179"/>
            <a:ext cx="8361064" cy="1012546"/>
          </a:xfrm>
        </p:spPr>
        <p:txBody>
          <a:bodyPr>
            <a:normAutofit fontScale="90000"/>
          </a:bodyPr>
          <a:lstStyle/>
          <a:p>
            <a:pPr defTabSz="394009"/>
            <a:r>
              <a:rPr lang="en-US" sz="3200" dirty="0" smtClean="0">
                <a:latin typeface="Gill Sans" charset="0"/>
                <a:cs typeface="Gill Sans" charset="0"/>
                <a:sym typeface="Gill Sans" charset="0"/>
              </a:rPr>
              <a:t>Summary and Outlook: </a:t>
            </a:r>
            <a:br>
              <a:rPr lang="en-US" sz="3200" dirty="0" smtClean="0">
                <a:latin typeface="Gill Sans" charset="0"/>
                <a:cs typeface="Gill Sans" charset="0"/>
                <a:sym typeface="Gill Sans" charset="0"/>
              </a:rPr>
            </a:br>
            <a:r>
              <a:rPr lang="en-US" sz="3200" dirty="0" smtClean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First </a:t>
            </a:r>
            <a:r>
              <a:rPr lang="en-US" sz="32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unambiguous determination at E906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147" name="AutoShape 3"/>
          <p:cNvSpPr>
            <a:spLocks/>
          </p:cNvSpPr>
          <p:nvPr/>
        </p:nvSpPr>
        <p:spPr bwMode="auto">
          <a:xfrm>
            <a:off x="8456414" y="6447234"/>
            <a:ext cx="241102" cy="2589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1306736B-08D2-274D-81BD-E8791F576624}" type="slidenum">
              <a:rPr lang="en-US" sz="1300">
                <a:latin typeface="Gill Sans" charset="0"/>
                <a:cs typeface="Gill Sans" charset="0"/>
                <a:sym typeface="Gill Sans" charset="0"/>
              </a:rPr>
              <a:pPr/>
              <a:t>11</a:t>
            </a:fld>
            <a:endParaRPr lang="en-US"/>
          </a:p>
        </p:txBody>
      </p:sp>
      <p:pic>
        <p:nvPicPr>
          <p:cNvPr id="6148" name="Picture 4" descr="dropped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46" y="1458714"/>
            <a:ext cx="3585270" cy="498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7652742" y="4685854"/>
            <a:ext cx="0" cy="466576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dash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151" name="AutoShape 7"/>
          <p:cNvSpPr>
            <a:spLocks/>
          </p:cNvSpPr>
          <p:nvPr/>
        </p:nvSpPr>
        <p:spPr bwMode="auto">
          <a:xfrm>
            <a:off x="491133" y="2587163"/>
            <a:ext cx="4295180" cy="15894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178587" indent="-178587">
              <a:buSzPct val="100000"/>
              <a:buFontTx/>
              <a:buChar char="•"/>
            </a:pPr>
            <a:r>
              <a:rPr lang="en-US" sz="1700" dirty="0" smtClean="0">
                <a:latin typeface="Gill Sans" charset="0"/>
                <a:cs typeface="Gill Sans" charset="0"/>
                <a:sym typeface="Gill Sans" charset="0"/>
              </a:rPr>
              <a:t>E906 </a:t>
            </a:r>
            <a:r>
              <a:rPr lang="en-US" sz="1700" dirty="0">
                <a:latin typeface="Gill Sans" charset="0"/>
                <a:cs typeface="Gill Sans" charset="0"/>
                <a:sym typeface="Gill Sans" charset="0"/>
              </a:rPr>
              <a:t>will achieve sensitivity of ~ 20%</a:t>
            </a:r>
          </a:p>
          <a:p>
            <a:pPr marL="178587" indent="-178587">
              <a:buSzPct val="100000"/>
              <a:buFontTx/>
              <a:buChar char="•"/>
            </a:pPr>
            <a:r>
              <a:rPr lang="en-US" sz="1700" dirty="0">
                <a:latin typeface="Gill Sans" charset="0"/>
                <a:cs typeface="Gill Sans" charset="0"/>
                <a:sym typeface="Gill Sans" charset="0"/>
              </a:rPr>
              <a:t>Clearly distinguish between the leading models of L-dependence of E-loss (</a:t>
            </a:r>
            <a:r>
              <a:rPr lang="en-US" sz="1600" dirty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5σ effect</a:t>
            </a:r>
            <a:r>
              <a:rPr lang="en-US" sz="1700" dirty="0">
                <a:latin typeface="Gill Sans" charset="0"/>
                <a:cs typeface="Gill Sans" charset="0"/>
                <a:sym typeface="Gill Sans" charset="0"/>
              </a:rPr>
              <a:t>)</a:t>
            </a:r>
          </a:p>
          <a:p>
            <a:pPr marL="508974" lvl="1" indent="-267881">
              <a:buSzPct val="100000"/>
              <a:buFont typeface="Zapf Dingbats" charset="0"/>
              <a:buChar char="➢"/>
            </a:pPr>
            <a:r>
              <a:rPr lang="en-US" sz="1700" i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-</a:t>
            </a:r>
            <a:r>
              <a:rPr lang="en-US" sz="1700" i="1" dirty="0" err="1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dE</a:t>
            </a:r>
            <a:r>
              <a:rPr lang="en-US" sz="17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 </a:t>
            </a:r>
            <a:r>
              <a:rPr lang="en-US" sz="1700" dirty="0">
                <a:solidFill>
                  <a:srgbClr val="0000FF"/>
                </a:solidFill>
                <a:latin typeface="Cambria Math" charset="0"/>
                <a:cs typeface="Cambria Math" charset="0"/>
                <a:sym typeface="Cambria Math" charset="0"/>
              </a:rPr>
              <a:t>∝</a:t>
            </a:r>
            <a:r>
              <a:rPr lang="en-US" sz="1700" dirty="0">
                <a:solidFill>
                  <a:srgbClr val="0000FF"/>
                </a:solidFill>
                <a:latin typeface="Heiti SC Light" charset="0"/>
                <a:ea typeface="Heiti SC Light" charset="0"/>
                <a:cs typeface="Heiti SC Light" charset="0"/>
                <a:sym typeface="Heiti SC Light" charset="0"/>
              </a:rPr>
              <a:t> </a:t>
            </a:r>
            <a:r>
              <a:rPr lang="en-US" sz="1700" i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A</a:t>
            </a:r>
            <a:r>
              <a:rPr lang="en-US" sz="1700" baseline="320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1/3</a:t>
            </a:r>
            <a:r>
              <a:rPr lang="en-US" sz="17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 (or </a:t>
            </a:r>
            <a:r>
              <a:rPr lang="en-US" sz="1700" dirty="0">
                <a:solidFill>
                  <a:srgbClr val="0000FF"/>
                </a:solidFill>
                <a:latin typeface="Cambria Math" charset="0"/>
                <a:cs typeface="Cambria Math" charset="0"/>
                <a:sym typeface="Cambria Math" charset="0"/>
              </a:rPr>
              <a:t>∝ </a:t>
            </a:r>
            <a:r>
              <a:rPr lang="en-US" sz="1700" i="1" dirty="0">
                <a:solidFill>
                  <a:srgbClr val="0000FF"/>
                </a:solidFill>
                <a:latin typeface="Cambria Math" charset="0"/>
                <a:cs typeface="Cambria Math" charset="0"/>
                <a:sym typeface="Cambria Math" charset="0"/>
              </a:rPr>
              <a:t> </a:t>
            </a:r>
            <a:r>
              <a:rPr lang="en-US" sz="1700" i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L</a:t>
            </a:r>
            <a:r>
              <a:rPr lang="en-US" sz="17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)</a:t>
            </a:r>
          </a:p>
          <a:p>
            <a:pPr marL="508974" lvl="1" indent="-267881">
              <a:buSzPct val="100000"/>
              <a:buFont typeface="Zapf Dingbats" charset="0"/>
              <a:buChar char="➢"/>
            </a:pPr>
            <a:r>
              <a:rPr lang="en-US" sz="1700" i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-</a:t>
            </a:r>
            <a:r>
              <a:rPr lang="en-US" sz="1700" i="1" dirty="0" err="1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dE</a:t>
            </a:r>
            <a:r>
              <a:rPr lang="en-US" sz="17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 </a:t>
            </a:r>
            <a:r>
              <a:rPr lang="en-US" sz="1700" dirty="0">
                <a:solidFill>
                  <a:srgbClr val="0000FF"/>
                </a:solidFill>
                <a:latin typeface="Cambria Math" charset="0"/>
                <a:cs typeface="Cambria Math" charset="0"/>
                <a:sym typeface="Cambria Math" charset="0"/>
              </a:rPr>
              <a:t>∝</a:t>
            </a:r>
            <a:r>
              <a:rPr lang="en-US" sz="1700" dirty="0">
                <a:solidFill>
                  <a:srgbClr val="0000FF"/>
                </a:solidFill>
                <a:latin typeface="Heiti SC Light" charset="0"/>
                <a:ea typeface="Heiti SC Light" charset="0"/>
                <a:cs typeface="Heiti SC Light" charset="0"/>
                <a:sym typeface="Heiti SC Light" charset="0"/>
              </a:rPr>
              <a:t> </a:t>
            </a:r>
            <a:r>
              <a:rPr lang="en-US" sz="1700" i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A</a:t>
            </a:r>
            <a:r>
              <a:rPr lang="en-US" sz="1700" baseline="320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2/3</a:t>
            </a:r>
            <a:r>
              <a:rPr lang="en-US" sz="17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 (or </a:t>
            </a:r>
            <a:r>
              <a:rPr lang="en-US" sz="1700" dirty="0">
                <a:solidFill>
                  <a:srgbClr val="0000FF"/>
                </a:solidFill>
                <a:latin typeface="Cambria Math" charset="0"/>
                <a:cs typeface="Cambria Math" charset="0"/>
                <a:sym typeface="Cambria Math" charset="0"/>
              </a:rPr>
              <a:t>∝  </a:t>
            </a:r>
            <a:r>
              <a:rPr lang="en-US" sz="1700" i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L</a:t>
            </a:r>
            <a:r>
              <a:rPr lang="en-US" sz="1700" baseline="320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2</a:t>
            </a:r>
            <a:r>
              <a:rPr lang="en-US" sz="17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153" name="AutoShape 9"/>
          <p:cNvSpPr>
            <a:spLocks/>
          </p:cNvSpPr>
          <p:nvPr/>
        </p:nvSpPr>
        <p:spPr bwMode="auto">
          <a:xfrm>
            <a:off x="562571" y="1587590"/>
            <a:ext cx="4223742" cy="114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125011" indent="-125011">
              <a:buSzPct val="100000"/>
              <a:buFontTx/>
              <a:buChar char="•"/>
            </a:pPr>
            <a:r>
              <a:rPr lang="en-US" sz="1700" dirty="0" smtClean="0">
                <a:latin typeface="Gill Sans" charset="0"/>
                <a:cs typeface="Gill Sans" charset="0"/>
                <a:sym typeface="Gill Sans" charset="0"/>
              </a:rPr>
              <a:t>The fractional energy </a:t>
            </a:r>
            <a:r>
              <a:rPr lang="en-US" sz="1700" dirty="0">
                <a:latin typeface="Gill Sans" charset="0"/>
                <a:cs typeface="Gill Sans" charset="0"/>
                <a:sym typeface="Gill Sans" charset="0"/>
              </a:rPr>
              <a:t>loss effect greatly amplified since it scales with 1/s</a:t>
            </a:r>
          </a:p>
          <a:p>
            <a:pPr marL="125011" indent="-125011">
              <a:buSzPct val="100000"/>
              <a:buFontTx/>
              <a:buChar char="•"/>
            </a:pPr>
            <a:r>
              <a:rPr lang="en-US" sz="1700" dirty="0">
                <a:latin typeface="Gill Sans" charset="0"/>
                <a:cs typeface="Gill Sans" charset="0"/>
                <a:sym typeface="Gill Sans" charset="0"/>
              </a:rPr>
              <a:t>Kinematic range well above shadowing region</a:t>
            </a:r>
            <a:endParaRPr lang="en-US" dirty="0"/>
          </a:p>
        </p:txBody>
      </p:sp>
      <p:pic>
        <p:nvPicPr>
          <p:cNvPr id="6154" name="Picture 10" descr="dropped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7" y="4460430"/>
            <a:ext cx="4736501" cy="182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5" name="AutoShape 11"/>
          <p:cNvSpPr>
            <a:spLocks/>
          </p:cNvSpPr>
          <p:nvPr/>
        </p:nvSpPr>
        <p:spPr bwMode="auto">
          <a:xfrm>
            <a:off x="95991" y="4319652"/>
            <a:ext cx="1174254" cy="2589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300" dirty="0" err="1">
                <a:latin typeface="Gill Sans" charset="0"/>
                <a:cs typeface="Gill Sans" charset="0"/>
                <a:sym typeface="Gill Sans" charset="0"/>
              </a:rPr>
              <a:t>arXiv</a:t>
            </a:r>
            <a:r>
              <a:rPr lang="en-US" sz="1300" dirty="0">
                <a:latin typeface="Gill Sans" charset="0"/>
                <a:cs typeface="Gill Sans" charset="0"/>
                <a:sym typeface="Gill Sans" charset="0"/>
              </a:rPr>
              <a:t>: 0802.0139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52352" y="4876487"/>
            <a:ext cx="785813" cy="951012"/>
            <a:chOff x="2723555" y="1643062"/>
            <a:chExt cx="785813" cy="951012"/>
          </a:xfrm>
        </p:grpSpPr>
        <p:sp>
          <p:nvSpPr>
            <p:cNvPr id="6156" name="AutoShape 12"/>
            <p:cNvSpPr>
              <a:spLocks/>
            </p:cNvSpPr>
            <p:nvPr/>
          </p:nvSpPr>
          <p:spPr bwMode="auto">
            <a:xfrm>
              <a:off x="2758158" y="1848445"/>
              <a:ext cx="295796" cy="517922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noFill/>
            <a:ln w="12700" cap="flat" cmpd="sng">
              <a:solidFill>
                <a:srgbClr val="0433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6157" name="AutoShape 13"/>
            <p:cNvSpPr>
              <a:spLocks/>
            </p:cNvSpPr>
            <p:nvPr/>
          </p:nvSpPr>
          <p:spPr bwMode="auto">
            <a:xfrm>
              <a:off x="3213572" y="1643062"/>
              <a:ext cx="295796" cy="517922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noFill/>
            <a:ln w="12700" cap="flat" cmpd="sng">
              <a:solidFill>
                <a:srgbClr val="FF26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6158" name="AutoShape 14"/>
            <p:cNvSpPr>
              <a:spLocks/>
            </p:cNvSpPr>
            <p:nvPr/>
          </p:nvSpPr>
          <p:spPr bwMode="auto">
            <a:xfrm>
              <a:off x="2723555" y="2379761"/>
              <a:ext cx="330398" cy="214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sz="1000">
                  <a:solidFill>
                    <a:srgbClr val="0056D6"/>
                  </a:solidFill>
                  <a:latin typeface="Gill Sans" charset="0"/>
                  <a:cs typeface="Gill Sans" charset="0"/>
                  <a:sym typeface="Gill Sans" charset="0"/>
                </a:rPr>
                <a:t>E866</a:t>
              </a:r>
              <a:endParaRPr lang="en-US"/>
            </a:p>
          </p:txBody>
        </p:sp>
        <p:sp>
          <p:nvSpPr>
            <p:cNvPr id="6159" name="AutoShape 15"/>
            <p:cNvSpPr>
              <a:spLocks/>
            </p:cNvSpPr>
            <p:nvPr/>
          </p:nvSpPr>
          <p:spPr bwMode="auto">
            <a:xfrm>
              <a:off x="3178969" y="2152054"/>
              <a:ext cx="330398" cy="214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sz="1000">
                  <a:solidFill>
                    <a:srgbClr val="E32400"/>
                  </a:solidFill>
                  <a:latin typeface="Gill Sans" charset="0"/>
                  <a:cs typeface="Gill Sans" charset="0"/>
                  <a:sym typeface="Gill Sans" charset="0"/>
                </a:rPr>
                <a:t>E906</a:t>
              </a: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3305" y="1226725"/>
            <a:ext cx="22790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Run-II start next week!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2EDB-408B-F944-BE90-AD460964FF2C}" type="datetime1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04523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42BE-FA5F-844F-B281-3DFE49BDF96E}" type="datetime1">
              <a:rPr lang="en-US" smtClean="0"/>
              <a:t>10/24/13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19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Parton Energy Loss SIDIS @HERMES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3835400" cy="41529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Out going quarks</a:t>
            </a:r>
          </a:p>
          <a:p>
            <a:pPr lvl="1"/>
            <a:r>
              <a:rPr lang="en-US" dirty="0" smtClean="0"/>
              <a:t>HERMES A-</a:t>
            </a:r>
            <a:r>
              <a:rPr lang="en-US" dirty="0" err="1" smtClean="0"/>
              <a:t>dep</a:t>
            </a:r>
            <a:r>
              <a:rPr lang="en-US" dirty="0" smtClean="0"/>
              <a:t> Fragmentation Functions</a:t>
            </a:r>
          </a:p>
          <a:p>
            <a:pPr lvl="1"/>
            <a:r>
              <a:rPr lang="en-US" dirty="0" smtClean="0"/>
              <a:t>Must understand nuclear–dependent fragmentation</a:t>
            </a:r>
          </a:p>
          <a:p>
            <a:pPr lvl="1"/>
            <a:r>
              <a:rPr lang="en-US" dirty="0" smtClean="0"/>
              <a:t>Wang &amp; Wang</a:t>
            </a:r>
          </a:p>
          <a:p>
            <a:pPr lvl="2"/>
            <a:r>
              <a:rPr lang="en-US" dirty="0" smtClean="0"/>
              <a:t>Assume all from quark energy loss</a:t>
            </a:r>
          </a:p>
          <a:p>
            <a:pPr lvl="2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dE/dL</a:t>
            </a:r>
            <a:r>
              <a:rPr lang="en-US" dirty="0" smtClean="0">
                <a:solidFill>
                  <a:srgbClr val="FF0000"/>
                </a:solidFill>
              </a:rPr>
              <a:t>=0.5GeV/fm  </a:t>
            </a:r>
          </a:p>
          <a:p>
            <a:pPr lvl="2">
              <a:buNone/>
            </a:pPr>
            <a:r>
              <a:rPr lang="en-US" dirty="0" smtClean="0">
                <a:solidFill>
                  <a:srgbClr val="FF0000"/>
                </a:solidFill>
              </a:rPr>
              <a:t>@E =10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for Au. </a:t>
            </a:r>
          </a:p>
          <a:p>
            <a:pPr lvl="1"/>
            <a:endParaRPr lang="en-US" dirty="0"/>
          </a:p>
        </p:txBody>
      </p:sp>
      <p:pic>
        <p:nvPicPr>
          <p:cNvPr id="4" name="Picture 4" descr="feyn_sid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0" y="1232972"/>
            <a:ext cx="2895600" cy="2244719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C915-B4A0-2D4B-91DB-50CD5477EB83}" type="datetime1">
              <a:rPr lang="en-US" smtClean="0"/>
              <a:t>10/24/13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711" y="3662357"/>
            <a:ext cx="3722889" cy="30591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78967" y="3470825"/>
            <a:ext cx="2853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Wang &amp; Wang PRL 89 (2002) 162301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direct measurement of </a:t>
            </a:r>
            <a:r>
              <a:rPr lang="en-US" dirty="0" err="1" smtClean="0"/>
              <a:t>dE/dx</a:t>
            </a:r>
            <a:r>
              <a:rPr lang="en-US" dirty="0" smtClean="0"/>
              <a:t> from </a:t>
            </a:r>
            <a:r>
              <a:rPr lang="en-US" dirty="0" err="1" smtClean="0"/>
              <a:t>p+A</a:t>
            </a:r>
            <a:r>
              <a:rPr lang="en-US" dirty="0" smtClean="0"/>
              <a:t> @E906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28" y="1982390"/>
            <a:ext cx="8229600" cy="15001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High energy </a:t>
            </a:r>
            <a:r>
              <a:rPr lang="en-US" dirty="0" err="1" smtClean="0"/>
              <a:t>parton</a:t>
            </a:r>
            <a:r>
              <a:rPr lang="en-US" dirty="0" smtClean="0"/>
              <a:t> energy loss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parton</a:t>
            </a:r>
            <a:r>
              <a:rPr lang="en-US" dirty="0" smtClean="0"/>
              <a:t> initial energy E= 10~100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Relevant to RHIC and LHC </a:t>
            </a:r>
            <a:r>
              <a:rPr lang="en-US" dirty="0" err="1" smtClean="0"/>
              <a:t>parton</a:t>
            </a:r>
            <a:r>
              <a:rPr lang="en-US" dirty="0" smtClean="0"/>
              <a:t> energy </a:t>
            </a:r>
          </a:p>
          <a:p>
            <a:pPr lvl="1"/>
            <a:r>
              <a:rPr lang="en-US" dirty="0" smtClean="0"/>
              <a:t>Provides direct test of various </a:t>
            </a:r>
            <a:r>
              <a:rPr lang="en-US" dirty="0" err="1" smtClean="0"/>
              <a:t>parton</a:t>
            </a:r>
            <a:r>
              <a:rPr lang="en-US" dirty="0" smtClean="0"/>
              <a:t> energy loss models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B0C7B2CD-4B4B-914F-86D7-16A9C53C36DB}" type="datetime1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825C2647-C464-4E54-808B-4B2B00B885C1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124201" y="3627596"/>
            <a:ext cx="4905375" cy="2616101"/>
            <a:chOff x="3933825" y="3448050"/>
            <a:chExt cx="4905375" cy="2910685"/>
          </a:xfrm>
        </p:grpSpPr>
        <p:pic>
          <p:nvPicPr>
            <p:cNvPr id="7" name="Picture 10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10400" y="3843338"/>
              <a:ext cx="18288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10400" y="4516438"/>
              <a:ext cx="1625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1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10400" y="5253038"/>
              <a:ext cx="1625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3933825" y="3448050"/>
              <a:ext cx="3214688" cy="2910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282560" indent="-28256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Wingdings" pitchFamily="-112" charset="2"/>
                <a:buChar char="n"/>
              </a:pPr>
              <a:r>
                <a:rPr lang="en-US" sz="2000" dirty="0"/>
                <a:t>Models:</a:t>
              </a:r>
            </a:p>
            <a:p>
              <a:pPr marL="685765" lvl="1" indent="-28891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Tx/>
                <a:buChar char="–"/>
              </a:pPr>
              <a:r>
                <a:rPr lang="en-US" sz="2000" dirty="0"/>
                <a:t>Galvin and </a:t>
              </a:r>
              <a:r>
                <a:rPr lang="en-US" sz="2000" dirty="0" err="1"/>
                <a:t>Milana</a:t>
              </a:r>
              <a:endParaRPr lang="en-US" sz="2000" dirty="0"/>
            </a:p>
            <a:p>
              <a:pPr marL="685765" lvl="1" indent="-28891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Tx/>
                <a:buChar char="–"/>
              </a:pPr>
              <a:endParaRPr lang="en-US" sz="2000" dirty="0"/>
            </a:p>
            <a:p>
              <a:pPr marL="685765" lvl="1" indent="-28891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Tx/>
                <a:buChar char="–"/>
              </a:pPr>
              <a:r>
                <a:rPr lang="en-US" sz="2000" dirty="0"/>
                <a:t>Brodsky and Hoyer</a:t>
              </a:r>
            </a:p>
            <a:p>
              <a:pPr marL="685765" lvl="1" indent="-28891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</a:pPr>
              <a:endParaRPr lang="en-US" sz="2000" dirty="0"/>
            </a:p>
            <a:p>
              <a:pPr marL="685765" lvl="1" indent="-28891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Tx/>
                <a:buChar char="–"/>
              </a:pPr>
              <a:r>
                <a:rPr lang="en-US" sz="2000" dirty="0" err="1"/>
                <a:t>Baier</a:t>
              </a:r>
              <a:r>
                <a:rPr lang="en-US" sz="2000" dirty="0"/>
                <a:t> </a:t>
              </a:r>
              <a:r>
                <a:rPr lang="en-US" sz="2000" i="1" dirty="0"/>
                <a:t>et al.</a:t>
              </a:r>
              <a:endParaRPr lang="en-US" sz="2000" dirty="0"/>
            </a:p>
            <a:p>
              <a:pPr marL="282560" indent="-28256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Wingdings" pitchFamily="-112" charset="2"/>
                <a:buChar char="n"/>
              </a:pPr>
              <a:endParaRPr lang="en-US" sz="2000" dirty="0"/>
            </a:p>
          </p:txBody>
        </p:sp>
      </p:grp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7600" y="3903532"/>
            <a:ext cx="1473200" cy="11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42272" y="4937054"/>
            <a:ext cx="1348528" cy="130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0512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14469" y="0"/>
            <a:ext cx="8229600" cy="1143000"/>
          </a:xfrm>
        </p:spPr>
        <p:txBody>
          <a:bodyPr/>
          <a:lstStyle/>
          <a:p>
            <a:r>
              <a:rPr lang="en-US" dirty="0" smtClean="0"/>
              <a:t>Mechanisms </a:t>
            </a:r>
            <a:r>
              <a:rPr lang="en-US" dirty="0"/>
              <a:t>of</a:t>
            </a:r>
            <a:r>
              <a:rPr lang="en-US" dirty="0" smtClean="0"/>
              <a:t> Energy</a:t>
            </a:r>
            <a:r>
              <a:rPr lang="en-US" dirty="0"/>
              <a:t>-loss: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F4E3CBE-E415-D447-9A0B-09F7014A74EB}" type="datetime1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AA49-2425-4FE5-9C04-8A00BD1EC1EA}" type="slidenum">
              <a:rPr lang="en-US"/>
              <a:pPr/>
              <a:t>15</a:t>
            </a:fld>
            <a:endParaRPr lang="en-US"/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266700" y="5023170"/>
            <a:ext cx="5384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latin typeface="Book Antiqua" pitchFamily="55" charset="0"/>
              </a:rPr>
              <a:t>S.Wicks</a:t>
            </a:r>
            <a:r>
              <a:rPr lang="en-US" sz="1200" dirty="0">
                <a:latin typeface="Book Antiqua" pitchFamily="55" charset="0"/>
              </a:rPr>
              <a:t>, W. Horowitz, </a:t>
            </a:r>
            <a:r>
              <a:rPr lang="en-US" sz="1200" dirty="0"/>
              <a:t>M. </a:t>
            </a:r>
            <a:r>
              <a:rPr lang="en-US" sz="1200" dirty="0" err="1"/>
              <a:t>Djordjevic</a:t>
            </a:r>
            <a:r>
              <a:rPr lang="en-US" sz="1200" dirty="0"/>
              <a:t> </a:t>
            </a:r>
            <a:r>
              <a:rPr lang="en-US" sz="1200" dirty="0">
                <a:latin typeface="Book Antiqua" pitchFamily="55" charset="0"/>
              </a:rPr>
              <a:t>M. </a:t>
            </a:r>
            <a:r>
              <a:rPr lang="en-US" sz="1200" dirty="0" err="1">
                <a:latin typeface="Book Antiqua" pitchFamily="55" charset="0"/>
              </a:rPr>
              <a:t>Gyulassy</a:t>
            </a:r>
            <a:r>
              <a:rPr lang="en-US" sz="1200" dirty="0">
                <a:latin typeface="Book Antiqua" pitchFamily="55" charset="0"/>
              </a:rPr>
              <a:t> (</a:t>
            </a:r>
            <a:r>
              <a:rPr lang="en-US" sz="1200" b="1" dirty="0">
                <a:latin typeface="Book Antiqua" pitchFamily="55" charset="0"/>
              </a:rPr>
              <a:t>WHDG</a:t>
            </a:r>
            <a:r>
              <a:rPr lang="en-US" sz="1200" dirty="0">
                <a:latin typeface="Book Antiqua" pitchFamily="55" charset="0"/>
              </a:rPr>
              <a:t>) nucl-th/0512076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9175"/>
            <a:ext cx="3124200" cy="277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691" y="1366572"/>
            <a:ext cx="1473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7236" y="1206500"/>
            <a:ext cx="134852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2407443" y="1460234"/>
            <a:ext cx="1890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Radiation</a:t>
            </a:r>
          </a:p>
          <a:p>
            <a:r>
              <a:rPr lang="en-US" dirty="0"/>
              <a:t>due to scattering</a:t>
            </a:r>
          </a:p>
        </p:txBody>
      </p:sp>
      <p:sp>
        <p:nvSpPr>
          <p:cNvPr id="20491" name="TextBox 11"/>
          <p:cNvSpPr txBox="1">
            <a:spLocks noChangeArrowheads="1"/>
          </p:cNvSpPr>
          <p:nvPr/>
        </p:nvSpPr>
        <p:spPr bwMode="auto">
          <a:xfrm>
            <a:off x="6561667" y="1421605"/>
            <a:ext cx="2352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Elastic collision,</a:t>
            </a:r>
          </a:p>
          <a:p>
            <a:r>
              <a:rPr lang="en-US" dirty="0"/>
              <a:t>energy re-distribution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3852862" y="2379663"/>
            <a:ext cx="4903907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Many </a:t>
            </a:r>
            <a:r>
              <a:rPr lang="en-US" sz="2200" dirty="0" smtClean="0"/>
              <a:t>model</a:t>
            </a:r>
            <a:r>
              <a:rPr lang="en-US" sz="2200" dirty="0" smtClean="0"/>
              <a:t>s </a:t>
            </a:r>
            <a:r>
              <a:rPr lang="en-US" sz="2200" dirty="0"/>
              <a:t>on relative importance</a:t>
            </a:r>
          </a:p>
          <a:p>
            <a:endParaRPr lang="en-US" sz="2200" dirty="0"/>
          </a:p>
          <a:p>
            <a:r>
              <a:rPr lang="en-US" sz="2200" dirty="0">
                <a:solidFill>
                  <a:srgbClr val="0000FF"/>
                </a:solidFill>
              </a:rPr>
              <a:t>Probe via high-pt heavy-quarks</a:t>
            </a:r>
            <a:endParaRPr lang="en-US" sz="2200" dirty="0"/>
          </a:p>
          <a:p>
            <a:pPr>
              <a:buFont typeface="Arial" pitchFamily="55" charset="0"/>
              <a:buChar char="•"/>
            </a:pPr>
            <a:r>
              <a:rPr lang="en-US" sz="2200" dirty="0"/>
              <a:t> smaller energy loss after elastic collision</a:t>
            </a:r>
          </a:p>
          <a:p>
            <a:pPr>
              <a:buFont typeface="Arial" pitchFamily="55" charset="0"/>
              <a:buChar char="•"/>
            </a:pPr>
            <a:r>
              <a:rPr lang="en-US" sz="2200" dirty="0"/>
              <a:t> gluon radiation also reduced</a:t>
            </a:r>
          </a:p>
          <a:p>
            <a:pPr lvl="1"/>
            <a:r>
              <a:rPr lang="en-US" sz="2200" dirty="0"/>
              <a:t>interference during radiation</a:t>
            </a:r>
          </a:p>
          <a:p>
            <a:pPr lvl="1"/>
            <a:r>
              <a:rPr lang="en-US" sz="2200" dirty="0"/>
              <a:t>dead-cone effect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5710019"/>
            <a:ext cx="801673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-There is no agreed to value of </a:t>
            </a:r>
            <a:r>
              <a:rPr lang="en-US" dirty="0" err="1" smtClean="0"/>
              <a:t>parton</a:t>
            </a:r>
            <a:r>
              <a:rPr lang="en-US" dirty="0" smtClean="0"/>
              <a:t> </a:t>
            </a:r>
            <a:r>
              <a:rPr lang="en-US" dirty="0" err="1" smtClean="0"/>
              <a:t>dE/dX(GeV/fm</a:t>
            </a:r>
            <a:r>
              <a:rPr lang="en-US" dirty="0" smtClean="0"/>
              <a:t>) in either cold nor QGP matter</a:t>
            </a:r>
          </a:p>
          <a:p>
            <a:r>
              <a:rPr lang="en-US" dirty="0" smtClean="0"/>
              <a:t>-We need a better understanding of high </a:t>
            </a:r>
            <a:r>
              <a:rPr lang="en-US" dirty="0" err="1" smtClean="0"/>
              <a:t>parton</a:t>
            </a:r>
            <a:r>
              <a:rPr lang="en-US" dirty="0" smtClean="0"/>
              <a:t> energy loss in nuclear medium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893469" y="3924838"/>
            <a:ext cx="3151188" cy="2346510"/>
            <a:chOff x="3269" y="2415"/>
            <a:chExt cx="2124" cy="1780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269" y="2415"/>
              <a:ext cx="2124" cy="1780"/>
              <a:chOff x="2877" y="2415"/>
              <a:chExt cx="2124" cy="178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2877" y="2415"/>
                <a:ext cx="2124" cy="1546"/>
                <a:chOff x="2877" y="2439"/>
                <a:chExt cx="2124" cy="1546"/>
              </a:xfrm>
            </p:grpSpPr>
            <p:pic>
              <p:nvPicPr>
                <p:cNvPr id="44047" name="Picture 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77" y="2439"/>
                  <a:ext cx="2124" cy="15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04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189" y="3505"/>
                  <a:ext cx="480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300" dirty="0"/>
                    <a:t>PQM</a:t>
                  </a: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2898" y="3879"/>
                <a:ext cx="1964" cy="316"/>
                <a:chOff x="2986" y="3887"/>
                <a:chExt cx="1964" cy="316"/>
              </a:xfrm>
            </p:grpSpPr>
            <p:graphicFrame>
              <p:nvGraphicFramePr>
                <p:cNvPr id="44034" name="Object 2"/>
                <p:cNvGraphicFramePr>
                  <a:graphicFrameLocks noChangeAspect="1"/>
                </p:cNvGraphicFramePr>
                <p:nvPr/>
              </p:nvGraphicFramePr>
              <p:xfrm>
                <a:off x="3218" y="3887"/>
                <a:ext cx="1732" cy="29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63" name="Equation" r:id="rId5" imgW="1473120" imgH="253800" progId="Equation.3">
                        <p:embed/>
                      </p:oleObj>
                    </mc:Choice>
                    <mc:Fallback>
                      <p:oleObj name="Equation" r:id="rId5" imgW="1473120" imgH="253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18" y="3887"/>
                              <a:ext cx="1732" cy="29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04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986" y="3923"/>
                  <a:ext cx="273" cy="2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aseline="0">
                      <a:solidFill>
                        <a:schemeClr val="tx1"/>
                      </a:solidFill>
                      <a:sym typeface="Wingdings" pitchFamily="55" charset="2"/>
                    </a:rPr>
                    <a:t></a:t>
                  </a:r>
                  <a:endParaRPr lang="en-US" baseline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4043" name="Text Box 14"/>
            <p:cNvSpPr txBox="1">
              <a:spLocks noChangeArrowheads="1"/>
            </p:cNvSpPr>
            <p:nvPr/>
          </p:nvSpPr>
          <p:spPr bwMode="auto">
            <a:xfrm>
              <a:off x="3581" y="2664"/>
              <a:ext cx="173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A. </a:t>
              </a:r>
              <a:r>
                <a:rPr lang="en-US" sz="1200" dirty="0" err="1"/>
                <a:t>Adare</a:t>
              </a:r>
              <a:r>
                <a:rPr lang="en-US" sz="1200" dirty="0"/>
                <a:t> et al., PRC 77(2008)064907</a:t>
              </a:r>
            </a:p>
          </p:txBody>
        </p:sp>
      </p:grp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1" y="984250"/>
            <a:ext cx="413088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839979" y="-158750"/>
            <a:ext cx="857567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 We Understand </a:t>
            </a:r>
            <a:r>
              <a:rPr lang="en-US" sz="2800" dirty="0"/>
              <a:t>Jet Quenching </a:t>
            </a:r>
            <a:r>
              <a:rPr lang="en-US" sz="2800" dirty="0"/>
              <a:t>at </a:t>
            </a:r>
            <a:r>
              <a:rPr lang="en-US" sz="2800" dirty="0" smtClean="0"/>
              <a:t>RHIC and LHC 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111126" y="808039"/>
            <a:ext cx="4621608" cy="164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/>
              <a:t>E</a:t>
            </a:r>
            <a:r>
              <a:rPr lang="en-US" sz="2000" dirty="0"/>
              <a:t>nergy </a:t>
            </a:r>
            <a:r>
              <a:rPr lang="en-US" sz="2000" dirty="0"/>
              <a:t>loss of </a:t>
            </a:r>
            <a:r>
              <a:rPr lang="en-US" sz="2000" dirty="0" err="1"/>
              <a:t>partons</a:t>
            </a:r>
            <a:r>
              <a:rPr lang="en-US" sz="2000" dirty="0"/>
              <a:t>  from hard scattering through re-</a:t>
            </a:r>
            <a:r>
              <a:rPr lang="en-US" sz="2000" dirty="0"/>
              <a:t>scattering in the </a:t>
            </a:r>
            <a:r>
              <a:rPr lang="en-US" sz="2000" dirty="0"/>
              <a:t>hot &amp; dense medium</a:t>
            </a:r>
          </a:p>
          <a:p>
            <a:pPr marL="742912" lvl="1" indent="-285736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55" charset="2"/>
              <a:buChar char="l"/>
            </a:pPr>
            <a:r>
              <a:rPr lang="en-US" sz="140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nuclear modification factor R</a:t>
            </a:r>
            <a:r>
              <a:rPr lang="en-US" sz="1400" baseline="-2500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AA</a:t>
            </a:r>
            <a:r>
              <a:rPr lang="en-US" sz="140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 &lt;&lt; 1 at high </a:t>
            </a:r>
            <a:r>
              <a:rPr lang="en-US" sz="1400" dirty="0" err="1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p</a:t>
            </a:r>
            <a:r>
              <a:rPr lang="en-US" sz="1400" baseline="-25000" dirty="0" err="1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T</a:t>
            </a:r>
            <a:endParaRPr lang="en-US" sz="1400" dirty="0">
              <a:solidFill>
                <a:schemeClr val="hlink"/>
              </a:solidFill>
              <a:ea typeface="ＭＳ Ｐゴシック" pitchFamily="55" charset="-128"/>
              <a:cs typeface="ＭＳ Ｐゴシック" pitchFamily="55" charset="-128"/>
            </a:endParaRPr>
          </a:p>
        </p:txBody>
      </p:sp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4552367" y="2775317"/>
            <a:ext cx="4404520" cy="14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pPr marL="457176" lvl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170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A</a:t>
            </a:r>
            <a:r>
              <a:rPr lang="en-US" sz="170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ccess </a:t>
            </a:r>
            <a:r>
              <a:rPr lang="en-US" sz="170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medium properties through statistical analysis</a:t>
            </a:r>
          </a:p>
          <a:p>
            <a:pPr marL="821484" indent="-228588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rgbClr val="03BD10"/>
                </a:solidFill>
                <a:ea typeface="ＭＳ Ｐゴシック" pitchFamily="55" charset="-128"/>
                <a:cs typeface="ＭＳ Ｐゴシック" pitchFamily="55" charset="-128"/>
              </a:rPr>
              <a:t>example: transport </a:t>
            </a:r>
            <a:r>
              <a:rPr lang="en-US" sz="1400" dirty="0">
                <a:solidFill>
                  <a:srgbClr val="03BD10"/>
                </a:solidFill>
                <a:ea typeface="ＭＳ Ｐゴシック" pitchFamily="55" charset="-128"/>
                <a:cs typeface="ＭＳ Ｐゴシック" pitchFamily="55" charset="-128"/>
              </a:rPr>
              <a:t>coefficient</a:t>
            </a:r>
          </a:p>
          <a:p>
            <a:pPr marL="821484" indent="-228588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rgbClr val="FF0000"/>
                </a:solidFill>
                <a:ea typeface="ＭＳ Ｐゴシック" pitchFamily="55" charset="-128"/>
                <a:cs typeface="ＭＳ Ｐゴシック" pitchFamily="55" charset="-128"/>
              </a:rPr>
              <a:t>Very much model dependent</a:t>
            </a:r>
            <a:endParaRPr lang="en-US" sz="1400" dirty="0">
              <a:solidFill>
                <a:srgbClr val="FF0000"/>
              </a:solidFill>
              <a:ea typeface="ＭＳ Ｐゴシック" pitchFamily="55" charset="-128"/>
              <a:cs typeface="ＭＳ Ｐゴシック" pitchFamily="55" charset="-128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4294967295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C573B78F-96B5-B44D-AB3C-C6963551C145}" type="datetime1">
              <a:rPr lang="en-US" smtClean="0"/>
              <a:t>10/24/13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FC6E5505-00B4-41FA-BC05-A7403279B96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4294967295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984169"/>
              </p:ext>
            </p:extLst>
          </p:nvPr>
        </p:nvGraphicFramePr>
        <p:xfrm>
          <a:off x="187774" y="2457450"/>
          <a:ext cx="44243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8" imgW="2565400" imgH="495300" progId="Equation.3">
                  <p:embed/>
                </p:oleObj>
              </mc:Choice>
              <mc:Fallback>
                <p:oleObj name="Equation" r:id="rId8" imgW="25654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74" y="2457450"/>
                        <a:ext cx="4424362" cy="876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237957" y="706437"/>
          <a:ext cx="893762" cy="814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Equation" r:id="rId10" imgW="431800" imgH="393700" progId="Equation.3">
                  <p:embed/>
                </p:oleObj>
              </mc:Choice>
              <mc:Fallback>
                <p:oleObj name="Equation" r:id="rId10" imgW="431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957" y="706437"/>
                        <a:ext cx="893762" cy="81490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446484" y="3696891"/>
            <a:ext cx="3696891" cy="2507244"/>
            <a:chOff x="2976" y="1152"/>
            <a:chExt cx="2640" cy="2319"/>
          </a:xfrm>
        </p:grpSpPr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976" y="1152"/>
              <a:ext cx="2640" cy="2319"/>
              <a:chOff x="2976" y="1152"/>
              <a:chExt cx="2640" cy="2319"/>
            </a:xfrm>
          </p:grpSpPr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3075" y="1578"/>
                <a:ext cx="1161" cy="1893"/>
              </a:xfrm>
              <a:prstGeom prst="ellipse">
                <a:avLst/>
              </a:prstGeom>
              <a:gradFill rotWithShape="0">
                <a:gsLst>
                  <a:gs pos="0">
                    <a:srgbClr val="FF5050"/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AutoShape 7"/>
              <p:cNvSpPr>
                <a:spLocks noChangeArrowheads="1"/>
              </p:cNvSpPr>
              <p:nvPr/>
            </p:nvSpPr>
            <p:spPr bwMode="auto">
              <a:xfrm>
                <a:off x="3345" y="2804"/>
                <a:ext cx="165" cy="146"/>
              </a:xfrm>
              <a:prstGeom prst="sun">
                <a:avLst>
                  <a:gd name="adj" fmla="val 25000"/>
                </a:avLst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3647" y="2625"/>
                <a:ext cx="632" cy="67"/>
              </a:xfrm>
              <a:custGeom>
                <a:avLst/>
                <a:gdLst/>
                <a:ahLst/>
                <a:cxnLst>
                  <a:cxn ang="0">
                    <a:pos x="0" y="327"/>
                  </a:cxn>
                  <a:cxn ang="0">
                    <a:pos x="220" y="44"/>
                  </a:cxn>
                  <a:cxn ang="0">
                    <a:pos x="494" y="592"/>
                  </a:cxn>
                  <a:cxn ang="0">
                    <a:pos x="796" y="44"/>
                  </a:cxn>
                  <a:cxn ang="0">
                    <a:pos x="1042" y="583"/>
                  </a:cxn>
                  <a:cxn ang="0">
                    <a:pos x="1317" y="34"/>
                  </a:cxn>
                  <a:cxn ang="0">
                    <a:pos x="1545" y="574"/>
                  </a:cxn>
                  <a:cxn ang="0">
                    <a:pos x="1847" y="25"/>
                  </a:cxn>
                  <a:cxn ang="0">
                    <a:pos x="2103" y="556"/>
                  </a:cxn>
                  <a:cxn ang="0">
                    <a:pos x="2386" y="34"/>
                  </a:cxn>
                  <a:cxn ang="0">
                    <a:pos x="2642" y="583"/>
                  </a:cxn>
                  <a:cxn ang="0">
                    <a:pos x="2789" y="300"/>
                  </a:cxn>
                  <a:cxn ang="0">
                    <a:pos x="3036" y="263"/>
                  </a:cxn>
                </a:cxnLst>
                <a:rect l="0" t="0" r="r" b="b"/>
                <a:pathLst>
                  <a:path w="3036" h="627">
                    <a:moveTo>
                      <a:pt x="0" y="327"/>
                    </a:moveTo>
                    <a:cubicBezTo>
                      <a:pt x="69" y="163"/>
                      <a:pt x="138" y="0"/>
                      <a:pt x="220" y="44"/>
                    </a:cubicBezTo>
                    <a:cubicBezTo>
                      <a:pt x="302" y="88"/>
                      <a:pt x="398" y="592"/>
                      <a:pt x="494" y="592"/>
                    </a:cubicBezTo>
                    <a:cubicBezTo>
                      <a:pt x="590" y="592"/>
                      <a:pt x="705" y="45"/>
                      <a:pt x="796" y="44"/>
                    </a:cubicBezTo>
                    <a:cubicBezTo>
                      <a:pt x="887" y="43"/>
                      <a:pt x="955" y="585"/>
                      <a:pt x="1042" y="583"/>
                    </a:cubicBezTo>
                    <a:cubicBezTo>
                      <a:pt x="1129" y="581"/>
                      <a:pt x="1233" y="35"/>
                      <a:pt x="1317" y="34"/>
                    </a:cubicBezTo>
                    <a:cubicBezTo>
                      <a:pt x="1401" y="33"/>
                      <a:pt x="1457" y="575"/>
                      <a:pt x="1545" y="574"/>
                    </a:cubicBezTo>
                    <a:cubicBezTo>
                      <a:pt x="1633" y="573"/>
                      <a:pt x="1754" y="28"/>
                      <a:pt x="1847" y="25"/>
                    </a:cubicBezTo>
                    <a:cubicBezTo>
                      <a:pt x="1940" y="22"/>
                      <a:pt x="2013" y="555"/>
                      <a:pt x="2103" y="556"/>
                    </a:cubicBezTo>
                    <a:cubicBezTo>
                      <a:pt x="2193" y="557"/>
                      <a:pt x="2296" y="30"/>
                      <a:pt x="2386" y="34"/>
                    </a:cubicBezTo>
                    <a:cubicBezTo>
                      <a:pt x="2476" y="38"/>
                      <a:pt x="2575" y="539"/>
                      <a:pt x="2642" y="583"/>
                    </a:cubicBezTo>
                    <a:cubicBezTo>
                      <a:pt x="2709" y="627"/>
                      <a:pt x="2723" y="353"/>
                      <a:pt x="2789" y="300"/>
                    </a:cubicBezTo>
                    <a:cubicBezTo>
                      <a:pt x="2855" y="247"/>
                      <a:pt x="2945" y="255"/>
                      <a:pt x="3036" y="263"/>
                    </a:cubicBez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AutoShape 9"/>
              <p:cNvSpPr>
                <a:spLocks noChangeArrowheads="1"/>
              </p:cNvSpPr>
              <p:nvPr/>
            </p:nvSpPr>
            <p:spPr bwMode="auto">
              <a:xfrm rot="5400000">
                <a:off x="4307" y="2556"/>
                <a:ext cx="108" cy="163"/>
              </a:xfrm>
              <a:prstGeom prst="triangle">
                <a:avLst>
                  <a:gd name="adj" fmla="val 50000"/>
                </a:avLst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 rot="-3953811">
                <a:off x="4012" y="2008"/>
                <a:ext cx="360" cy="46"/>
              </a:xfrm>
              <a:custGeom>
                <a:avLst/>
                <a:gdLst/>
                <a:ahLst/>
                <a:cxnLst>
                  <a:cxn ang="0">
                    <a:pos x="0" y="327"/>
                  </a:cxn>
                  <a:cxn ang="0">
                    <a:pos x="220" y="44"/>
                  </a:cxn>
                  <a:cxn ang="0">
                    <a:pos x="494" y="592"/>
                  </a:cxn>
                  <a:cxn ang="0">
                    <a:pos x="796" y="44"/>
                  </a:cxn>
                  <a:cxn ang="0">
                    <a:pos x="1042" y="583"/>
                  </a:cxn>
                  <a:cxn ang="0">
                    <a:pos x="1317" y="34"/>
                  </a:cxn>
                  <a:cxn ang="0">
                    <a:pos x="1545" y="574"/>
                  </a:cxn>
                  <a:cxn ang="0">
                    <a:pos x="1847" y="25"/>
                  </a:cxn>
                  <a:cxn ang="0">
                    <a:pos x="2103" y="556"/>
                  </a:cxn>
                  <a:cxn ang="0">
                    <a:pos x="2386" y="34"/>
                  </a:cxn>
                  <a:cxn ang="0">
                    <a:pos x="2642" y="583"/>
                  </a:cxn>
                  <a:cxn ang="0">
                    <a:pos x="2789" y="300"/>
                  </a:cxn>
                  <a:cxn ang="0">
                    <a:pos x="3036" y="263"/>
                  </a:cxn>
                </a:cxnLst>
                <a:rect l="0" t="0" r="r" b="b"/>
                <a:pathLst>
                  <a:path w="3036" h="627">
                    <a:moveTo>
                      <a:pt x="0" y="327"/>
                    </a:moveTo>
                    <a:cubicBezTo>
                      <a:pt x="69" y="163"/>
                      <a:pt x="138" y="0"/>
                      <a:pt x="220" y="44"/>
                    </a:cubicBezTo>
                    <a:cubicBezTo>
                      <a:pt x="302" y="88"/>
                      <a:pt x="398" y="592"/>
                      <a:pt x="494" y="592"/>
                    </a:cubicBezTo>
                    <a:cubicBezTo>
                      <a:pt x="590" y="592"/>
                      <a:pt x="705" y="45"/>
                      <a:pt x="796" y="44"/>
                    </a:cubicBezTo>
                    <a:cubicBezTo>
                      <a:pt x="887" y="43"/>
                      <a:pt x="955" y="585"/>
                      <a:pt x="1042" y="583"/>
                    </a:cubicBezTo>
                    <a:cubicBezTo>
                      <a:pt x="1129" y="581"/>
                      <a:pt x="1233" y="35"/>
                      <a:pt x="1317" y="34"/>
                    </a:cubicBezTo>
                    <a:cubicBezTo>
                      <a:pt x="1401" y="33"/>
                      <a:pt x="1457" y="575"/>
                      <a:pt x="1545" y="574"/>
                    </a:cubicBezTo>
                    <a:cubicBezTo>
                      <a:pt x="1633" y="573"/>
                      <a:pt x="1754" y="28"/>
                      <a:pt x="1847" y="25"/>
                    </a:cubicBezTo>
                    <a:cubicBezTo>
                      <a:pt x="1940" y="22"/>
                      <a:pt x="2013" y="555"/>
                      <a:pt x="2103" y="556"/>
                    </a:cubicBezTo>
                    <a:cubicBezTo>
                      <a:pt x="2193" y="557"/>
                      <a:pt x="2296" y="30"/>
                      <a:pt x="2386" y="34"/>
                    </a:cubicBezTo>
                    <a:cubicBezTo>
                      <a:pt x="2476" y="38"/>
                      <a:pt x="2575" y="539"/>
                      <a:pt x="2642" y="583"/>
                    </a:cubicBezTo>
                    <a:cubicBezTo>
                      <a:pt x="2709" y="627"/>
                      <a:pt x="2723" y="353"/>
                      <a:pt x="2789" y="300"/>
                    </a:cubicBezTo>
                    <a:cubicBezTo>
                      <a:pt x="2855" y="247"/>
                      <a:pt x="2945" y="255"/>
                      <a:pt x="3036" y="263"/>
                    </a:cubicBez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AutoShape 11"/>
              <p:cNvSpPr>
                <a:spLocks noChangeArrowheads="1"/>
              </p:cNvSpPr>
              <p:nvPr/>
            </p:nvSpPr>
            <p:spPr bwMode="auto">
              <a:xfrm rot="1446189">
                <a:off x="4236" y="1771"/>
                <a:ext cx="73" cy="93"/>
              </a:xfrm>
              <a:prstGeom prst="triangle">
                <a:avLst>
                  <a:gd name="adj" fmla="val 50000"/>
                </a:avLst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 Box 12"/>
              <p:cNvSpPr txBox="1">
                <a:spLocks noChangeArrowheads="1"/>
              </p:cNvSpPr>
              <p:nvPr/>
            </p:nvSpPr>
            <p:spPr bwMode="auto">
              <a:xfrm>
                <a:off x="2976" y="1152"/>
                <a:ext cx="2134" cy="317"/>
              </a:xfrm>
              <a:prstGeom prst="rect">
                <a:avLst/>
              </a:prstGeom>
              <a:solidFill>
                <a:srgbClr val="FFFF66"/>
              </a:solidFill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 b="1" dirty="0">
                    <a:latin typeface="Arial Rounded MT Bold" charset="0"/>
                  </a:rPr>
                  <a:t>Single Hadron Tomography</a:t>
                </a:r>
              </a:p>
            </p:txBody>
          </p:sp>
          <p:sp>
            <p:nvSpPr>
              <p:cNvPr id="46" name="Line 13"/>
              <p:cNvSpPr>
                <a:spLocks noChangeShapeType="1"/>
              </p:cNvSpPr>
              <p:nvPr/>
            </p:nvSpPr>
            <p:spPr bwMode="auto">
              <a:xfrm flipV="1">
                <a:off x="3428" y="1286"/>
                <a:ext cx="1627" cy="1591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 Box 14"/>
              <p:cNvSpPr txBox="1">
                <a:spLocks noChangeArrowheads="1"/>
              </p:cNvSpPr>
              <p:nvPr/>
            </p:nvSpPr>
            <p:spPr bwMode="auto">
              <a:xfrm>
                <a:off x="4190" y="1539"/>
                <a:ext cx="181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 Rounded MT Bold" charset="0"/>
                  </a:rPr>
                  <a:t>g</a:t>
                </a:r>
              </a:p>
            </p:txBody>
          </p:sp>
          <p:sp>
            <p:nvSpPr>
              <p:cNvPr id="48" name="Text Box 15"/>
              <p:cNvSpPr txBox="1">
                <a:spLocks noChangeArrowheads="1"/>
              </p:cNvSpPr>
              <p:nvPr/>
            </p:nvSpPr>
            <p:spPr bwMode="auto">
              <a:xfrm>
                <a:off x="4470" y="2531"/>
                <a:ext cx="182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 Rounded MT Bold" charset="0"/>
                  </a:rPr>
                  <a:t>g</a:t>
                </a:r>
              </a:p>
            </p:txBody>
          </p:sp>
          <p:sp>
            <p:nvSpPr>
              <p:cNvPr id="49" name="Text Box 16"/>
              <p:cNvSpPr txBox="1">
                <a:spLocks noChangeArrowheads="1"/>
              </p:cNvSpPr>
              <p:nvPr/>
            </p:nvSpPr>
            <p:spPr bwMode="auto">
              <a:xfrm>
                <a:off x="5150" y="1282"/>
                <a:ext cx="4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700">
                    <a:latin typeface="Arial Rounded MT Bold" charset="0"/>
                  </a:rPr>
                  <a:t>jet</a:t>
                </a:r>
              </a:p>
            </p:txBody>
          </p:sp>
        </p:grpSp>
        <p:grpSp>
          <p:nvGrpSpPr>
            <p:cNvPr id="25" name="Group 17"/>
            <p:cNvGrpSpPr>
              <a:grpSpLocks/>
            </p:cNvGrpSpPr>
            <p:nvPr/>
          </p:nvGrpSpPr>
          <p:grpSpPr bwMode="auto">
            <a:xfrm>
              <a:off x="3514" y="1881"/>
              <a:ext cx="278" cy="654"/>
              <a:chOff x="3514" y="1881"/>
              <a:chExt cx="278" cy="654"/>
            </a:xfrm>
          </p:grpSpPr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 rot="-6241744">
                <a:off x="3556" y="2298"/>
                <a:ext cx="382" cy="91"/>
              </a:xfrm>
              <a:custGeom>
                <a:avLst/>
                <a:gdLst/>
                <a:ahLst/>
                <a:cxnLst>
                  <a:cxn ang="0">
                    <a:pos x="0" y="327"/>
                  </a:cxn>
                  <a:cxn ang="0">
                    <a:pos x="220" y="44"/>
                  </a:cxn>
                  <a:cxn ang="0">
                    <a:pos x="494" y="592"/>
                  </a:cxn>
                  <a:cxn ang="0">
                    <a:pos x="796" y="44"/>
                  </a:cxn>
                  <a:cxn ang="0">
                    <a:pos x="1042" y="583"/>
                  </a:cxn>
                  <a:cxn ang="0">
                    <a:pos x="1317" y="34"/>
                  </a:cxn>
                  <a:cxn ang="0">
                    <a:pos x="1545" y="574"/>
                  </a:cxn>
                  <a:cxn ang="0">
                    <a:pos x="1847" y="25"/>
                  </a:cxn>
                  <a:cxn ang="0">
                    <a:pos x="2103" y="556"/>
                  </a:cxn>
                  <a:cxn ang="0">
                    <a:pos x="2386" y="34"/>
                  </a:cxn>
                  <a:cxn ang="0">
                    <a:pos x="2642" y="583"/>
                  </a:cxn>
                  <a:cxn ang="0">
                    <a:pos x="2789" y="300"/>
                  </a:cxn>
                  <a:cxn ang="0">
                    <a:pos x="3036" y="263"/>
                  </a:cxn>
                </a:cxnLst>
                <a:rect l="0" t="0" r="r" b="b"/>
                <a:pathLst>
                  <a:path w="3036" h="627">
                    <a:moveTo>
                      <a:pt x="0" y="327"/>
                    </a:moveTo>
                    <a:cubicBezTo>
                      <a:pt x="69" y="163"/>
                      <a:pt x="138" y="0"/>
                      <a:pt x="220" y="44"/>
                    </a:cubicBezTo>
                    <a:cubicBezTo>
                      <a:pt x="302" y="88"/>
                      <a:pt x="398" y="592"/>
                      <a:pt x="494" y="592"/>
                    </a:cubicBezTo>
                    <a:cubicBezTo>
                      <a:pt x="590" y="592"/>
                      <a:pt x="705" y="45"/>
                      <a:pt x="796" y="44"/>
                    </a:cubicBezTo>
                    <a:cubicBezTo>
                      <a:pt x="887" y="43"/>
                      <a:pt x="955" y="585"/>
                      <a:pt x="1042" y="583"/>
                    </a:cubicBezTo>
                    <a:cubicBezTo>
                      <a:pt x="1129" y="581"/>
                      <a:pt x="1233" y="35"/>
                      <a:pt x="1317" y="34"/>
                    </a:cubicBezTo>
                    <a:cubicBezTo>
                      <a:pt x="1401" y="33"/>
                      <a:pt x="1457" y="575"/>
                      <a:pt x="1545" y="574"/>
                    </a:cubicBezTo>
                    <a:cubicBezTo>
                      <a:pt x="1633" y="573"/>
                      <a:pt x="1754" y="28"/>
                      <a:pt x="1847" y="25"/>
                    </a:cubicBezTo>
                    <a:cubicBezTo>
                      <a:pt x="1940" y="22"/>
                      <a:pt x="2013" y="555"/>
                      <a:pt x="2103" y="556"/>
                    </a:cubicBezTo>
                    <a:cubicBezTo>
                      <a:pt x="2193" y="557"/>
                      <a:pt x="2296" y="30"/>
                      <a:pt x="2386" y="34"/>
                    </a:cubicBezTo>
                    <a:cubicBezTo>
                      <a:pt x="2476" y="38"/>
                      <a:pt x="2575" y="539"/>
                      <a:pt x="2642" y="583"/>
                    </a:cubicBezTo>
                    <a:cubicBezTo>
                      <a:pt x="2709" y="627"/>
                      <a:pt x="2723" y="353"/>
                      <a:pt x="2789" y="300"/>
                    </a:cubicBezTo>
                    <a:cubicBezTo>
                      <a:pt x="2855" y="247"/>
                      <a:pt x="2945" y="255"/>
                      <a:pt x="3036" y="263"/>
                    </a:cubicBez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 Box 19"/>
              <p:cNvSpPr txBox="1">
                <a:spLocks noChangeArrowheads="1"/>
              </p:cNvSpPr>
              <p:nvPr/>
            </p:nvSpPr>
            <p:spPr bwMode="auto">
              <a:xfrm>
                <a:off x="3514" y="1881"/>
                <a:ext cx="182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 Rounded MT Bold" charset="0"/>
                  </a:rPr>
                  <a:t>g</a:t>
                </a:r>
              </a:p>
            </p:txBody>
          </p:sp>
        </p:grpSp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3408" y="2544"/>
              <a:ext cx="192" cy="192"/>
              <a:chOff x="3408" y="2544"/>
              <a:chExt cx="192" cy="192"/>
            </a:xfrm>
          </p:grpSpPr>
          <p:sp>
            <p:nvSpPr>
              <p:cNvPr id="34" name="Line 21"/>
              <p:cNvSpPr>
                <a:spLocks noChangeShapeType="1"/>
              </p:cNvSpPr>
              <p:nvPr/>
            </p:nvSpPr>
            <p:spPr bwMode="auto">
              <a:xfrm>
                <a:off x="3408" y="2640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" name="Line 22"/>
              <p:cNvSpPr>
                <a:spLocks noChangeShapeType="1"/>
              </p:cNvSpPr>
              <p:nvPr/>
            </p:nvSpPr>
            <p:spPr bwMode="auto">
              <a:xfrm flipV="1">
                <a:off x="3504" y="2544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>
                <a:off x="3504" y="264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none" w="lg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24"/>
            <p:cNvGrpSpPr>
              <a:grpSpLocks/>
            </p:cNvGrpSpPr>
            <p:nvPr/>
          </p:nvGrpSpPr>
          <p:grpSpPr bwMode="auto">
            <a:xfrm rot="16200000" flipV="1">
              <a:off x="3984" y="2352"/>
              <a:ext cx="192" cy="192"/>
              <a:chOff x="3408" y="2544"/>
              <a:chExt cx="192" cy="192"/>
            </a:xfrm>
          </p:grpSpPr>
          <p:sp>
            <p:nvSpPr>
              <p:cNvPr id="31" name="Line 25"/>
              <p:cNvSpPr>
                <a:spLocks noChangeShapeType="1"/>
              </p:cNvSpPr>
              <p:nvPr/>
            </p:nvSpPr>
            <p:spPr bwMode="auto">
              <a:xfrm>
                <a:off x="3408" y="2640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Line 26"/>
              <p:cNvSpPr>
                <a:spLocks noChangeShapeType="1"/>
              </p:cNvSpPr>
              <p:nvPr/>
            </p:nvSpPr>
            <p:spPr bwMode="auto">
              <a:xfrm flipV="1">
                <a:off x="3504" y="2544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Line 27"/>
              <p:cNvSpPr>
                <a:spLocks noChangeShapeType="1"/>
              </p:cNvSpPr>
              <p:nvPr/>
            </p:nvSpPr>
            <p:spPr bwMode="auto">
              <a:xfrm>
                <a:off x="3504" y="264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none" w="lg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3257" y="2534"/>
              <a:ext cx="205" cy="27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Arial Rounded MT Bold" charset="0"/>
                </a:rPr>
                <a:t>T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4075" y="2400"/>
              <a:ext cx="205" cy="27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Arial Rounded MT Bold" charset="0"/>
                </a:rPr>
                <a:t>T</a:t>
              </a:r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 rot="-841744">
              <a:off x="3682" y="2053"/>
              <a:ext cx="62" cy="96"/>
            </a:xfrm>
            <a:prstGeom prst="triangle">
              <a:avLst>
                <a:gd name="adj" fmla="val 5000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685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/>
          <a:p>
            <a:fld id="{542BB286-CCC0-4536-8AD9-899CCAD9799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684" y="0"/>
            <a:ext cx="859705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 smtClean="0"/>
              <a:t>The Idea </a:t>
            </a:r>
            <a:r>
              <a:rPr lang="en-US" sz="3000" dirty="0"/>
              <a:t>of Initial-State Energy </a:t>
            </a:r>
            <a:r>
              <a:rPr lang="en-US" sz="3000" dirty="0"/>
              <a:t>Loss in </a:t>
            </a:r>
            <a:r>
              <a:rPr lang="en-US" sz="3000" dirty="0" err="1"/>
              <a:t>p+A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>
                <a:solidFill>
                  <a:srgbClr val="000090"/>
                </a:solidFill>
              </a:rPr>
              <a:t>Benchmark Energy Loss Calculations</a:t>
            </a:r>
            <a:endParaRPr lang="en-US" sz="3000" dirty="0">
              <a:solidFill>
                <a:srgbClr val="000090"/>
              </a:solidFill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919663" y="1325564"/>
            <a:ext cx="3771900" cy="2212975"/>
            <a:chOff x="2322" y="776"/>
            <a:chExt cx="2376" cy="1394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322" y="776"/>
              <a:ext cx="2376" cy="1394"/>
              <a:chOff x="1775" y="893"/>
              <a:chExt cx="3676" cy="2112"/>
            </a:xfrm>
          </p:grpSpPr>
          <p:grpSp>
            <p:nvGrpSpPr>
              <p:cNvPr id="4" name="Group 42"/>
              <p:cNvGrpSpPr>
                <a:grpSpLocks/>
              </p:cNvGrpSpPr>
              <p:nvPr/>
            </p:nvGrpSpPr>
            <p:grpSpPr bwMode="auto">
              <a:xfrm>
                <a:off x="1775" y="893"/>
                <a:ext cx="3676" cy="2112"/>
                <a:chOff x="1775" y="893"/>
                <a:chExt cx="3676" cy="2112"/>
              </a:xfrm>
            </p:grpSpPr>
            <p:sp>
              <p:nvSpPr>
                <p:cNvPr id="20527" name="Oval 3"/>
                <p:cNvSpPr>
                  <a:spLocks noChangeArrowheads="1"/>
                </p:cNvSpPr>
                <p:nvPr/>
              </p:nvSpPr>
              <p:spPr bwMode="auto">
                <a:xfrm>
                  <a:off x="2702" y="893"/>
                  <a:ext cx="2188" cy="21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33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2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18" y="1653"/>
                  <a:ext cx="1236" cy="35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29" name="Line 11"/>
                <p:cNvSpPr>
                  <a:spLocks noChangeShapeType="1"/>
                </p:cNvSpPr>
                <p:nvPr/>
              </p:nvSpPr>
              <p:spPr bwMode="auto">
                <a:xfrm>
                  <a:off x="4119" y="1998"/>
                  <a:ext cx="1281" cy="20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20488" name="Object 8"/>
                <p:cNvGraphicFramePr>
                  <a:graphicFrameLocks noChangeAspect="1"/>
                </p:cNvGraphicFramePr>
                <p:nvPr/>
              </p:nvGraphicFramePr>
              <p:xfrm>
                <a:off x="3321" y="1218"/>
                <a:ext cx="750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4137" name="Equation" r:id="rId5" imgW="546023" imgH="178042" progId="">
                        <p:embed/>
                      </p:oleObj>
                    </mc:Choice>
                    <mc:Fallback>
                      <p:oleObj name="Equation" r:id="rId5" imgW="546023" imgH="178042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1" y="1218"/>
                              <a:ext cx="750" cy="2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530" name="Freeform 20"/>
                <p:cNvSpPr>
                  <a:spLocks/>
                </p:cNvSpPr>
                <p:nvPr/>
              </p:nvSpPr>
              <p:spPr bwMode="auto">
                <a:xfrm>
                  <a:off x="3351" y="1465"/>
                  <a:ext cx="458" cy="433"/>
                </a:xfrm>
                <a:custGeom>
                  <a:avLst/>
                  <a:gdLst>
                    <a:gd name="T0" fmla="*/ 0 w 458"/>
                    <a:gd name="T1" fmla="*/ 433 h 433"/>
                    <a:gd name="T2" fmla="*/ 61 w 458"/>
                    <a:gd name="T3" fmla="*/ 351 h 433"/>
                    <a:gd name="T4" fmla="*/ 187 w 458"/>
                    <a:gd name="T5" fmla="*/ 400 h 433"/>
                    <a:gd name="T6" fmla="*/ 170 w 458"/>
                    <a:gd name="T7" fmla="*/ 236 h 433"/>
                    <a:gd name="T8" fmla="*/ 329 w 458"/>
                    <a:gd name="T9" fmla="*/ 258 h 433"/>
                    <a:gd name="T10" fmla="*/ 302 w 458"/>
                    <a:gd name="T11" fmla="*/ 98 h 433"/>
                    <a:gd name="T12" fmla="*/ 434 w 458"/>
                    <a:gd name="T13" fmla="*/ 104 h 433"/>
                    <a:gd name="T14" fmla="*/ 445 w 458"/>
                    <a:gd name="T15" fmla="*/ 0 h 4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58"/>
                    <a:gd name="T25" fmla="*/ 0 h 433"/>
                    <a:gd name="T26" fmla="*/ 458 w 458"/>
                    <a:gd name="T27" fmla="*/ 433 h 4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58" h="433">
                      <a:moveTo>
                        <a:pt x="0" y="433"/>
                      </a:moveTo>
                      <a:cubicBezTo>
                        <a:pt x="15" y="394"/>
                        <a:pt x="30" y="356"/>
                        <a:pt x="61" y="351"/>
                      </a:cubicBezTo>
                      <a:cubicBezTo>
                        <a:pt x="92" y="346"/>
                        <a:pt x="169" y="419"/>
                        <a:pt x="187" y="400"/>
                      </a:cubicBezTo>
                      <a:cubicBezTo>
                        <a:pt x="205" y="381"/>
                        <a:pt x="146" y="260"/>
                        <a:pt x="170" y="236"/>
                      </a:cubicBezTo>
                      <a:cubicBezTo>
                        <a:pt x="194" y="212"/>
                        <a:pt x="307" y="281"/>
                        <a:pt x="329" y="258"/>
                      </a:cubicBezTo>
                      <a:cubicBezTo>
                        <a:pt x="351" y="235"/>
                        <a:pt x="285" y="124"/>
                        <a:pt x="302" y="98"/>
                      </a:cubicBezTo>
                      <a:cubicBezTo>
                        <a:pt x="319" y="72"/>
                        <a:pt x="410" y="120"/>
                        <a:pt x="434" y="104"/>
                      </a:cubicBezTo>
                      <a:cubicBezTo>
                        <a:pt x="458" y="88"/>
                        <a:pt x="451" y="44"/>
                        <a:pt x="445" y="0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31" name="Freeform 21"/>
                <p:cNvSpPr>
                  <a:spLocks/>
                </p:cNvSpPr>
                <p:nvPr/>
              </p:nvSpPr>
              <p:spPr bwMode="auto">
                <a:xfrm>
                  <a:off x="2829" y="1942"/>
                  <a:ext cx="132" cy="378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32" name="Freeform 22"/>
                <p:cNvSpPr>
                  <a:spLocks/>
                </p:cNvSpPr>
                <p:nvPr/>
              </p:nvSpPr>
              <p:spPr bwMode="auto">
                <a:xfrm>
                  <a:off x="3111" y="1939"/>
                  <a:ext cx="132" cy="378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33" name="Freeform 23"/>
                <p:cNvSpPr>
                  <a:spLocks/>
                </p:cNvSpPr>
                <p:nvPr/>
              </p:nvSpPr>
              <p:spPr bwMode="auto">
                <a:xfrm>
                  <a:off x="3501" y="1929"/>
                  <a:ext cx="132" cy="394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" name="Group 32"/>
                <p:cNvGrpSpPr>
                  <a:grpSpLocks/>
                </p:cNvGrpSpPr>
                <p:nvPr/>
              </p:nvGrpSpPr>
              <p:grpSpPr bwMode="auto">
                <a:xfrm>
                  <a:off x="1775" y="1541"/>
                  <a:ext cx="1007" cy="624"/>
                  <a:chOff x="840" y="1559"/>
                  <a:chExt cx="1007" cy="624"/>
                </a:xfrm>
              </p:grpSpPr>
              <p:sp>
                <p:nvSpPr>
                  <p:cNvPr id="2053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898" y="1704"/>
                    <a:ext cx="302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4AA5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3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901" y="2134"/>
                    <a:ext cx="302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4AA5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39" name="Freeform 14"/>
                  <p:cNvSpPr>
                    <a:spLocks/>
                  </p:cNvSpPr>
                  <p:nvPr/>
                </p:nvSpPr>
                <p:spPr bwMode="auto">
                  <a:xfrm>
                    <a:off x="933" y="1776"/>
                    <a:ext cx="247" cy="104"/>
                  </a:xfrm>
                  <a:custGeom>
                    <a:avLst/>
                    <a:gdLst>
                      <a:gd name="T0" fmla="*/ 0 w 247"/>
                      <a:gd name="T1" fmla="*/ 45 h 93"/>
                      <a:gd name="T2" fmla="*/ 77 w 247"/>
                      <a:gd name="T3" fmla="*/ 7 h 93"/>
                      <a:gd name="T4" fmla="*/ 126 w 247"/>
                      <a:gd name="T5" fmla="*/ 89 h 93"/>
                      <a:gd name="T6" fmla="*/ 192 w 247"/>
                      <a:gd name="T7" fmla="*/ 34 h 93"/>
                      <a:gd name="T8" fmla="*/ 247 w 247"/>
                      <a:gd name="T9" fmla="*/ 56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93"/>
                      <a:gd name="T17" fmla="*/ 247 w 24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93">
                        <a:moveTo>
                          <a:pt x="0" y="45"/>
                        </a:moveTo>
                        <a:cubicBezTo>
                          <a:pt x="28" y="22"/>
                          <a:pt x="56" y="0"/>
                          <a:pt x="77" y="7"/>
                        </a:cubicBezTo>
                        <a:cubicBezTo>
                          <a:pt x="98" y="14"/>
                          <a:pt x="107" y="85"/>
                          <a:pt x="126" y="89"/>
                        </a:cubicBezTo>
                        <a:cubicBezTo>
                          <a:pt x="145" y="93"/>
                          <a:pt x="172" y="39"/>
                          <a:pt x="192" y="34"/>
                        </a:cubicBezTo>
                        <a:cubicBezTo>
                          <a:pt x="212" y="29"/>
                          <a:pt x="229" y="42"/>
                          <a:pt x="247" y="56"/>
                        </a:cubicBezTo>
                      </a:path>
                    </a:pathLst>
                  </a:cu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40" name="Freeform 15"/>
                  <p:cNvSpPr>
                    <a:spLocks/>
                  </p:cNvSpPr>
                  <p:nvPr/>
                </p:nvSpPr>
                <p:spPr bwMode="auto">
                  <a:xfrm>
                    <a:off x="935" y="1965"/>
                    <a:ext cx="247" cy="121"/>
                  </a:xfrm>
                  <a:custGeom>
                    <a:avLst/>
                    <a:gdLst>
                      <a:gd name="T0" fmla="*/ 0 w 247"/>
                      <a:gd name="T1" fmla="*/ 45 h 93"/>
                      <a:gd name="T2" fmla="*/ 77 w 247"/>
                      <a:gd name="T3" fmla="*/ 7 h 93"/>
                      <a:gd name="T4" fmla="*/ 126 w 247"/>
                      <a:gd name="T5" fmla="*/ 89 h 93"/>
                      <a:gd name="T6" fmla="*/ 192 w 247"/>
                      <a:gd name="T7" fmla="*/ 34 h 93"/>
                      <a:gd name="T8" fmla="*/ 247 w 247"/>
                      <a:gd name="T9" fmla="*/ 56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93"/>
                      <a:gd name="T17" fmla="*/ 247 w 24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93">
                        <a:moveTo>
                          <a:pt x="0" y="45"/>
                        </a:moveTo>
                        <a:cubicBezTo>
                          <a:pt x="28" y="22"/>
                          <a:pt x="56" y="0"/>
                          <a:pt x="77" y="7"/>
                        </a:cubicBezTo>
                        <a:cubicBezTo>
                          <a:pt x="98" y="14"/>
                          <a:pt x="107" y="85"/>
                          <a:pt x="126" y="89"/>
                        </a:cubicBezTo>
                        <a:cubicBezTo>
                          <a:pt x="145" y="93"/>
                          <a:pt x="172" y="39"/>
                          <a:pt x="192" y="34"/>
                        </a:cubicBezTo>
                        <a:cubicBezTo>
                          <a:pt x="212" y="29"/>
                          <a:pt x="229" y="42"/>
                          <a:pt x="247" y="56"/>
                        </a:cubicBezTo>
                      </a:path>
                    </a:pathLst>
                  </a:cu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41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1668"/>
                    <a:ext cx="93" cy="51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42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2" y="1559"/>
                    <a:ext cx="545" cy="3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000"/>
                      <a:t>q, g</a:t>
                    </a:r>
                  </a:p>
                </p:txBody>
              </p:sp>
            </p:grpSp>
            <p:sp>
              <p:nvSpPr>
                <p:cNvPr id="20535" name="Oval 36"/>
                <p:cNvSpPr>
                  <a:spLocks noChangeArrowheads="1"/>
                </p:cNvSpPr>
                <p:nvPr/>
              </p:nvSpPr>
              <p:spPr bwMode="auto">
                <a:xfrm>
                  <a:off x="3108" y="2255"/>
                  <a:ext cx="218" cy="1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36" name="Oval 37"/>
                <p:cNvSpPr>
                  <a:spLocks noChangeArrowheads="1"/>
                </p:cNvSpPr>
                <p:nvPr/>
              </p:nvSpPr>
              <p:spPr bwMode="auto">
                <a:xfrm>
                  <a:off x="3469" y="2256"/>
                  <a:ext cx="218" cy="1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20489" name="Object 9"/>
                <p:cNvGraphicFramePr>
                  <a:graphicFrameLocks noChangeAspect="1"/>
                </p:cNvGraphicFramePr>
                <p:nvPr/>
              </p:nvGraphicFramePr>
              <p:xfrm>
                <a:off x="3025" y="1648"/>
                <a:ext cx="174" cy="2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4138" name="Equation" r:id="rId7" imgW="127000" imgH="165100" progId="">
                        <p:embed/>
                      </p:oleObj>
                    </mc:Choice>
                    <mc:Fallback>
                      <p:oleObj name="Equation" r:id="rId7" imgW="127000" imgH="1651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5" y="1648"/>
                              <a:ext cx="174" cy="2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490" name="Object 10"/>
                <p:cNvGraphicFramePr>
                  <a:graphicFrameLocks noChangeAspect="1"/>
                </p:cNvGraphicFramePr>
                <p:nvPr/>
              </p:nvGraphicFramePr>
              <p:xfrm>
                <a:off x="3859" y="2163"/>
                <a:ext cx="192" cy="2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4139" name="Equation" r:id="rId9" imgW="139700" imgH="190500" progId="">
                        <p:embed/>
                      </p:oleObj>
                    </mc:Choice>
                    <mc:Fallback>
                      <p:oleObj name="Equation" r:id="rId9" imgW="139700" imgH="1905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59" y="2163"/>
                              <a:ext cx="192" cy="26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491" name="Object 11"/>
                <p:cNvGraphicFramePr>
                  <a:graphicFrameLocks noChangeAspect="1"/>
                </p:cNvGraphicFramePr>
                <p:nvPr/>
              </p:nvGraphicFramePr>
              <p:xfrm>
                <a:off x="5276" y="1391"/>
                <a:ext cx="175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4140" name="Equation" r:id="rId11" imgW="203200" imgH="228600" progId="">
                        <p:embed/>
                      </p:oleObj>
                    </mc:Choice>
                    <mc:Fallback>
                      <p:oleObj name="Equation" r:id="rId11" imgW="203200" imgH="2286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76" y="1391"/>
                              <a:ext cx="175" cy="1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492" name="Object 12"/>
                <p:cNvGraphicFramePr>
                  <a:graphicFrameLocks noChangeAspect="1"/>
                </p:cNvGraphicFramePr>
                <p:nvPr/>
              </p:nvGraphicFramePr>
              <p:xfrm>
                <a:off x="5254" y="2269"/>
                <a:ext cx="175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4141" name="Equation" r:id="rId13" imgW="203200" imgH="228600" progId="">
                        <p:embed/>
                      </p:oleObj>
                    </mc:Choice>
                    <mc:Fallback>
                      <p:oleObj name="Equation" r:id="rId13" imgW="203200" imgH="2286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54" y="2269"/>
                              <a:ext cx="175" cy="1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0524" name="Line 4"/>
              <p:cNvSpPr>
                <a:spLocks noChangeShapeType="1"/>
              </p:cNvSpPr>
              <p:nvPr/>
            </p:nvSpPr>
            <p:spPr bwMode="auto">
              <a:xfrm>
                <a:off x="1871" y="1909"/>
                <a:ext cx="1969" cy="1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5" name="Freeform 9"/>
              <p:cNvSpPr>
                <a:spLocks/>
              </p:cNvSpPr>
              <p:nvPr/>
            </p:nvSpPr>
            <p:spPr bwMode="auto">
              <a:xfrm>
                <a:off x="3816" y="1901"/>
                <a:ext cx="317" cy="124"/>
              </a:xfrm>
              <a:custGeom>
                <a:avLst/>
                <a:gdLst>
                  <a:gd name="T0" fmla="*/ 3 w 152"/>
                  <a:gd name="T1" fmla="*/ 39 h 225"/>
                  <a:gd name="T2" fmla="*/ 90 w 152"/>
                  <a:gd name="T3" fmla="*/ 17 h 225"/>
                  <a:gd name="T4" fmla="*/ 8 w 152"/>
                  <a:gd name="T5" fmla="*/ 143 h 225"/>
                  <a:gd name="T6" fmla="*/ 140 w 152"/>
                  <a:gd name="T7" fmla="*/ 77 h 225"/>
                  <a:gd name="T8" fmla="*/ 79 w 152"/>
                  <a:gd name="T9" fmla="*/ 209 h 225"/>
                  <a:gd name="T10" fmla="*/ 151 w 152"/>
                  <a:gd name="T11" fmla="*/ 176 h 2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225"/>
                  <a:gd name="T20" fmla="*/ 152 w 152"/>
                  <a:gd name="T21" fmla="*/ 225 h 2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225">
                    <a:moveTo>
                      <a:pt x="3" y="39"/>
                    </a:moveTo>
                    <a:cubicBezTo>
                      <a:pt x="46" y="19"/>
                      <a:pt x="89" y="0"/>
                      <a:pt x="90" y="17"/>
                    </a:cubicBezTo>
                    <a:cubicBezTo>
                      <a:pt x="91" y="34"/>
                      <a:pt x="0" y="133"/>
                      <a:pt x="8" y="143"/>
                    </a:cubicBezTo>
                    <a:cubicBezTo>
                      <a:pt x="16" y="153"/>
                      <a:pt x="128" y="66"/>
                      <a:pt x="140" y="77"/>
                    </a:cubicBezTo>
                    <a:cubicBezTo>
                      <a:pt x="152" y="88"/>
                      <a:pt x="77" y="193"/>
                      <a:pt x="79" y="209"/>
                    </a:cubicBezTo>
                    <a:cubicBezTo>
                      <a:pt x="81" y="225"/>
                      <a:pt x="116" y="200"/>
                      <a:pt x="151" y="176"/>
                    </a:cubicBez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6" name="Line 10"/>
              <p:cNvSpPr>
                <a:spLocks noChangeShapeType="1"/>
              </p:cNvSpPr>
              <p:nvPr/>
            </p:nvSpPr>
            <p:spPr bwMode="auto">
              <a:xfrm flipH="1" flipV="1">
                <a:off x="3824" y="1911"/>
                <a:ext cx="70" cy="212"/>
              </a:xfrm>
              <a:prstGeom prst="line">
                <a:avLst/>
              </a:prstGeom>
              <a:noFill/>
              <a:ln w="34925">
                <a:solidFill>
                  <a:srgbClr val="004AA5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522" name="Oval 35"/>
            <p:cNvSpPr>
              <a:spLocks noChangeArrowheads="1"/>
            </p:cNvSpPr>
            <p:nvPr/>
          </p:nvSpPr>
          <p:spPr bwMode="auto">
            <a:xfrm>
              <a:off x="3007" y="1682"/>
              <a:ext cx="135" cy="1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96" name="Text Box 46"/>
          <p:cNvSpPr txBox="1">
            <a:spLocks noChangeArrowheads="1"/>
          </p:cNvSpPr>
          <p:nvPr/>
        </p:nvSpPr>
        <p:spPr bwMode="auto">
          <a:xfrm>
            <a:off x="3349361" y="1136651"/>
            <a:ext cx="2080708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24459C"/>
                </a:solidFill>
              </a:rPr>
              <a:t>(Drell-Yan Process)</a:t>
            </a:r>
            <a:endParaRPr lang="en-US"/>
          </a:p>
        </p:txBody>
      </p:sp>
      <p:sp>
        <p:nvSpPr>
          <p:cNvPr id="20497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166688" y="1629565"/>
            <a:ext cx="4327525" cy="887307"/>
          </a:xfrm>
          <a:noFill/>
        </p:spPr>
        <p:txBody>
          <a:bodyPr/>
          <a:lstStyle/>
          <a:p>
            <a:pPr eaLnBrk="1" hangingPunct="1"/>
            <a:r>
              <a:rPr lang="en-US" sz="1800" dirty="0">
                <a:solidFill>
                  <a:srgbClr val="009900"/>
                </a:solidFill>
              </a:rPr>
              <a:t>Minimal </a:t>
            </a:r>
            <a:r>
              <a:rPr lang="en-US" sz="1800" dirty="0">
                <a:solidFill>
                  <a:srgbClr val="009900"/>
                </a:solidFill>
              </a:rPr>
              <a:t>final-state interactions</a:t>
            </a:r>
            <a:r>
              <a:rPr lang="en-US" sz="1800" dirty="0"/>
              <a:t> of the detected particles. </a:t>
            </a:r>
          </a:p>
        </p:txBody>
      </p:sp>
      <p:sp>
        <p:nvSpPr>
          <p:cNvPr id="63" name="Date Placeholder 62"/>
          <p:cNvSpPr>
            <a:spLocks noGrp="1"/>
          </p:cNvSpPr>
          <p:nvPr>
            <p:ph type="dt" sz="half" idx="4294967295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829A9259-48D8-CC49-B3D7-DAF3C41BF313}" type="datetime1">
              <a:rPr lang="en-US" smtClean="0"/>
              <a:t>10/24/13</a:t>
            </a:fld>
            <a:endParaRPr lang="en-US"/>
          </a:p>
        </p:txBody>
      </p:sp>
      <p:sp>
        <p:nvSpPr>
          <p:cNvPr id="64" name="Footer Placeholder 63"/>
          <p:cNvSpPr>
            <a:spLocks noGrp="1"/>
          </p:cNvSpPr>
          <p:nvPr>
            <p:ph type="ftr" sz="quarter" idx="4294967295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pic>
        <p:nvPicPr>
          <p:cNvPr id="65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610276" y="3566981"/>
            <a:ext cx="4981757" cy="5585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7" name="Picture 7" descr="xf1"/>
          <p:cNvPicPr>
            <a:picLocks noChangeAspect="1" noChangeArrowheads="1"/>
          </p:cNvPicPr>
          <p:nvPr/>
        </p:nvPicPr>
        <p:blipFill>
          <a:blip r:embed="rId16"/>
          <a:srcRect t="10057" b="12244"/>
          <a:stretch>
            <a:fillRect/>
          </a:stretch>
        </p:blipFill>
        <p:spPr bwMode="auto">
          <a:xfrm>
            <a:off x="5107781" y="4232672"/>
            <a:ext cx="2660650" cy="2068672"/>
          </a:xfrm>
          <a:prstGeom prst="rect">
            <a:avLst/>
          </a:prstGeom>
          <a:noFill/>
        </p:spPr>
      </p:pic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44499" y="2421573"/>
            <a:ext cx="2146301" cy="160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36598" y="4125515"/>
            <a:ext cx="1905001" cy="184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39800" y="3940849"/>
            <a:ext cx="1619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Radiative</a:t>
            </a:r>
            <a:r>
              <a:rPr lang="en-US" dirty="0" smtClean="0"/>
              <a:t> </a:t>
            </a:r>
            <a:r>
              <a:rPr lang="en-US" dirty="0" err="1" smtClean="0"/>
              <a:t>dE</a:t>
            </a:r>
            <a:r>
              <a:rPr lang="en-US" dirty="0" smtClean="0"/>
              <a:t>/dx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939800" y="5862782"/>
            <a:ext cx="170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Collisional </a:t>
            </a:r>
            <a:r>
              <a:rPr lang="en-US" dirty="0" err="1" smtClean="0"/>
              <a:t>dE</a:t>
            </a:r>
            <a:r>
              <a:rPr lang="en-US" dirty="0" smtClean="0"/>
              <a:t>/dx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9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C0E61D-C05E-4F5D-A5F4-119F67EBD66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457200" y="4946650"/>
            <a:ext cx="49101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600" b="1">
                <a:latin typeface="Arial Rounded MT Bold" charset="0"/>
              </a:rPr>
              <a:t> </a:t>
            </a:r>
            <a:r>
              <a:rPr lang="en-US" sz="1600">
                <a:solidFill>
                  <a:schemeClr val="accent2"/>
                </a:solidFill>
                <a:latin typeface="Arial" charset="0"/>
              </a:rPr>
              <a:t>Initial-state</a:t>
            </a:r>
            <a:r>
              <a:rPr lang="en-US" sz="1600">
                <a:latin typeface="Arial" charset="0"/>
              </a:rPr>
              <a:t> E-loss is 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large</a:t>
            </a:r>
            <a:r>
              <a:rPr lang="en-US" sz="1600">
                <a:latin typeface="Arial" charset="0"/>
              </a:rPr>
              <a:t> and </a:t>
            </a:r>
            <a:r>
              <a:rPr lang="en-US" sz="1600">
                <a:solidFill>
                  <a:schemeClr val="accent2"/>
                </a:solidFill>
                <a:latin typeface="Arial" charset="0"/>
              </a:rPr>
              <a:t>much larger</a:t>
            </a:r>
            <a:r>
              <a:rPr lang="en-US" sz="1600">
                <a:latin typeface="Arial" charset="0"/>
              </a:rPr>
              <a:t> than </a:t>
            </a:r>
            <a:r>
              <a:rPr lang="en-US" sz="1600">
                <a:solidFill>
                  <a:schemeClr val="accent2"/>
                </a:solidFill>
                <a:latin typeface="Arial" charset="0"/>
              </a:rPr>
              <a:t>final-state</a:t>
            </a:r>
            <a:r>
              <a:rPr lang="en-US" sz="1600">
                <a:latin typeface="Arial" charset="0"/>
              </a:rPr>
              <a:t> energy loss for cold nuclei</a:t>
            </a:r>
          </a:p>
        </p:txBody>
      </p:sp>
      <p:sp>
        <p:nvSpPr>
          <p:cNvPr id="46090" name="Text Box 25"/>
          <p:cNvSpPr txBox="1">
            <a:spLocks noChangeArrowheads="1"/>
          </p:cNvSpPr>
          <p:nvPr/>
        </p:nvSpPr>
        <p:spPr bwMode="auto">
          <a:xfrm>
            <a:off x="431800" y="1004888"/>
            <a:ext cx="4189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b="1">
                <a:latin typeface="Arial Rounded MT Bold" charset="0"/>
              </a:rPr>
              <a:t>Think of the parton (quark) energy in the </a:t>
            </a:r>
          </a:p>
          <a:p>
            <a:pPr eaLnBrk="1" hangingPunct="1"/>
            <a:r>
              <a:rPr lang="en-US" sz="1600" b="1">
                <a:latin typeface="Arial Rounded MT Bold" charset="0"/>
              </a:rPr>
              <a:t>nuclear rest frame: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245100" y="1428750"/>
            <a:ext cx="3587750" cy="4529138"/>
            <a:chOff x="3293" y="693"/>
            <a:chExt cx="2260" cy="2897"/>
          </a:xfrm>
        </p:grpSpPr>
        <p:pic>
          <p:nvPicPr>
            <p:cNvPr id="46100" name="Picture 12" descr="@-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93" y="693"/>
              <a:ext cx="2260" cy="2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01" name="AutoShape 32"/>
            <p:cNvSpPr>
              <a:spLocks noChangeArrowheads="1"/>
            </p:cNvSpPr>
            <p:nvPr/>
          </p:nvSpPr>
          <p:spPr bwMode="auto">
            <a:xfrm>
              <a:off x="4733" y="2934"/>
              <a:ext cx="125" cy="166"/>
            </a:xfrm>
            <a:prstGeom prst="downArrow">
              <a:avLst>
                <a:gd name="adj1" fmla="val 50000"/>
                <a:gd name="adj2" fmla="val 332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2" name="AutoShape 33"/>
            <p:cNvSpPr>
              <a:spLocks noChangeArrowheads="1"/>
            </p:cNvSpPr>
            <p:nvPr/>
          </p:nvSpPr>
          <p:spPr bwMode="auto">
            <a:xfrm flipV="1">
              <a:off x="4164" y="2905"/>
              <a:ext cx="149" cy="149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3" name="Text Box 34"/>
            <p:cNvSpPr txBox="1">
              <a:spLocks noChangeArrowheads="1"/>
            </p:cNvSpPr>
            <p:nvPr/>
          </p:nvSpPr>
          <p:spPr bwMode="auto">
            <a:xfrm>
              <a:off x="4039" y="3041"/>
              <a:ext cx="386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E906</a:t>
              </a:r>
            </a:p>
          </p:txBody>
        </p:sp>
        <p:sp>
          <p:nvSpPr>
            <p:cNvPr id="46104" name="Text Box 35"/>
            <p:cNvSpPr txBox="1">
              <a:spLocks noChangeArrowheads="1"/>
            </p:cNvSpPr>
            <p:nvPr/>
          </p:nvSpPr>
          <p:spPr bwMode="auto">
            <a:xfrm>
              <a:off x="4872" y="2900"/>
              <a:ext cx="421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RHIC</a:t>
              </a:r>
            </a:p>
          </p:txBody>
        </p:sp>
      </p:grpSp>
      <p:sp>
        <p:nvSpPr>
          <p:cNvPr id="46094" name="Text Box 36"/>
          <p:cNvSpPr txBox="1">
            <a:spLocks noChangeArrowheads="1"/>
          </p:cNvSpPr>
          <p:nvPr/>
        </p:nvSpPr>
        <p:spPr bwMode="auto">
          <a:xfrm>
            <a:off x="469900" y="5497513"/>
            <a:ext cx="4910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600" b="1">
                <a:latin typeface="Arial Rounded MT Bold" charset="0"/>
              </a:rPr>
              <a:t> </a:t>
            </a:r>
            <a:r>
              <a:rPr lang="en-US" sz="1600">
                <a:latin typeface="Arial" charset="0"/>
              </a:rPr>
              <a:t>In Drell-Yan we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don’t </a:t>
            </a:r>
            <a:r>
              <a:rPr lang="en-US" sz="1600">
                <a:latin typeface="Arial" charset="0"/>
              </a:rPr>
              <a:t>have </a:t>
            </a:r>
            <a:r>
              <a:rPr lang="en-US" sz="1600">
                <a:solidFill>
                  <a:srgbClr val="1865FF"/>
                </a:solidFill>
                <a:latin typeface="Arial" charset="0"/>
              </a:rPr>
              <a:t>final-state</a:t>
            </a:r>
            <a:r>
              <a:rPr lang="en-US" sz="1600">
                <a:latin typeface="Arial" charset="0"/>
              </a:rPr>
              <a:t> interactions</a:t>
            </a: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2581275" y="1327150"/>
          <a:ext cx="23304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60" name="Equation" r:id="rId4" imgW="1625400" imgH="241200" progId="Equation.DSMT4">
                  <p:embed/>
                </p:oleObj>
              </mc:Choice>
              <mc:Fallback>
                <p:oleObj name="Equation" r:id="rId4" imgW="162540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1327150"/>
                        <a:ext cx="233045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7" descr="InSTAT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42030" y="2595033"/>
            <a:ext cx="234632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 descr="BG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72456" y="1585913"/>
            <a:ext cx="250348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OutSTATE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62691" y="3824287"/>
            <a:ext cx="2454275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Model Calculations of </a:t>
            </a:r>
            <a:r>
              <a:rPr lang="en-US" sz="2800" dirty="0" smtClean="0"/>
              <a:t>in </a:t>
            </a:r>
            <a:r>
              <a:rPr lang="en-US" sz="2800" dirty="0" smtClean="0"/>
              <a:t>Parton Energy </a:t>
            </a:r>
            <a:r>
              <a:rPr lang="en-US" sz="2800" dirty="0" smtClean="0"/>
              <a:t>Loss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31800" y="3056466"/>
            <a:ext cx="1475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Drell</a:t>
            </a:r>
            <a:r>
              <a:rPr lang="en-US" dirty="0" smtClean="0"/>
              <a:t>-Yan: </a:t>
            </a:r>
            <a:r>
              <a:rPr lang="en-US" dirty="0" err="1" smtClean="0"/>
              <a:t>p+A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49858" y="4251325"/>
            <a:ext cx="95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DIS: </a:t>
            </a:r>
            <a:r>
              <a:rPr lang="en-US" dirty="0" err="1" smtClean="0"/>
              <a:t>e+A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69900" y="2056329"/>
            <a:ext cx="110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 </a:t>
            </a:r>
            <a:r>
              <a:rPr lang="en-US" dirty="0" smtClean="0"/>
              <a:t>QGP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775434" y="1004888"/>
            <a:ext cx="3011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I. </a:t>
            </a:r>
            <a:r>
              <a:rPr lang="en-US" dirty="0" err="1" smtClean="0"/>
              <a:t>Vitev</a:t>
            </a:r>
            <a:r>
              <a:rPr lang="en-US" dirty="0" smtClean="0"/>
              <a:t> PRC </a:t>
            </a:r>
            <a:r>
              <a:rPr lang="en-US" b="1" dirty="0" smtClean="0"/>
              <a:t>75, 064906 (2007)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95D0-97BC-8E4F-A2D2-4912BEF56048}" type="datetime1">
              <a:rPr lang="en-US" smtClean="0"/>
              <a:t>10/24/13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868" y="37238"/>
            <a:ext cx="595700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Early Data from E866 </a:t>
            </a:r>
            <a:r>
              <a:rPr lang="en-US" sz="3200" dirty="0" smtClean="0"/>
              <a:t>@</a:t>
            </a:r>
            <a:r>
              <a:rPr lang="en-US" sz="3200" dirty="0" err="1" smtClean="0"/>
              <a:t>Fermilab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Drell</a:t>
            </a:r>
            <a:r>
              <a:rPr lang="en-US" sz="3200" dirty="0" smtClean="0"/>
              <a:t>-Yan, 800GeV </a:t>
            </a:r>
            <a:r>
              <a:rPr lang="en-US" sz="3200" dirty="0" err="1" smtClean="0"/>
              <a:t>p+A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84300"/>
            <a:ext cx="4360332" cy="49720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Energy loss </a:t>
            </a:r>
            <a:r>
              <a:rPr lang="en-US" dirty="0" err="1" smtClean="0"/>
              <a:t>vs</a:t>
            </a:r>
            <a:r>
              <a:rPr lang="en-US" dirty="0" smtClean="0"/>
              <a:t> shadowing</a:t>
            </a:r>
          </a:p>
          <a:p>
            <a:pPr lvl="1"/>
            <a:r>
              <a:rPr lang="en-US" dirty="0" smtClean="0"/>
              <a:t>Correction must be made for shadowing effects, x</a:t>
            </a:r>
            <a:r>
              <a:rPr lang="en-US" baseline="-25000" dirty="0" smtClean="0"/>
              <a:t>2 </a:t>
            </a:r>
            <a:r>
              <a:rPr lang="en-US" dirty="0" smtClean="0"/>
              <a:t>&lt; 0.05</a:t>
            </a:r>
          </a:p>
          <a:p>
            <a:pPr lvl="2"/>
            <a:r>
              <a:rPr lang="en-US" dirty="0" smtClean="0"/>
              <a:t>Garvey &amp; </a:t>
            </a:r>
            <a:r>
              <a:rPr lang="en-US" dirty="0" err="1" smtClean="0"/>
              <a:t>Peng</a:t>
            </a:r>
            <a:r>
              <a:rPr lang="en-US" dirty="0" smtClean="0"/>
              <a:t> PRL 90 (2003) </a:t>
            </a:r>
            <a:r>
              <a:rPr lang="en-US" dirty="0" smtClean="0"/>
              <a:t>   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partonic</a:t>
            </a:r>
            <a:r>
              <a:rPr lang="en-US" dirty="0" smtClean="0"/>
              <a:t> energy loss if all effects from shadowing</a:t>
            </a:r>
          </a:p>
          <a:p>
            <a:pPr lvl="2"/>
            <a:r>
              <a:rPr lang="en-US" dirty="0" err="1" smtClean="0"/>
              <a:t>Vasiliev</a:t>
            </a:r>
            <a:r>
              <a:rPr lang="en-US" dirty="0" smtClean="0"/>
              <a:t> </a:t>
            </a:r>
            <a:r>
              <a:rPr lang="en-US" i="1" dirty="0" smtClean="0"/>
              <a:t>et al., PRL </a:t>
            </a:r>
            <a:r>
              <a:rPr lang="en-US" b="1" i="1" dirty="0" smtClean="0"/>
              <a:t>83,(1999</a:t>
            </a:r>
            <a:r>
              <a:rPr lang="en-US" b="1" i="1" dirty="0" smtClean="0"/>
              <a:t>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Significant </a:t>
            </a:r>
            <a:r>
              <a:rPr lang="en-US" dirty="0" err="1" smtClean="0"/>
              <a:t>parton</a:t>
            </a:r>
            <a:r>
              <a:rPr lang="en-US" dirty="0" smtClean="0"/>
              <a:t> energy loss, 1.2GeV/fm if all from energy loss</a:t>
            </a:r>
          </a:p>
          <a:p>
            <a:pPr lvl="2"/>
            <a:r>
              <a:rPr lang="en-US" dirty="0" smtClean="0"/>
              <a:t>Johnson et al. </a:t>
            </a:r>
          </a:p>
          <a:p>
            <a:pPr lvl="2">
              <a:buNone/>
            </a:pPr>
            <a:r>
              <a:rPr lang="en-US" dirty="0" smtClean="0"/>
              <a:t>   Phys. Rev. C </a:t>
            </a:r>
            <a:r>
              <a:rPr lang="en-US" b="1" dirty="0" smtClean="0"/>
              <a:t>65, 025203 (2002).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C22E-4190-4C4C-A522-BF2AD7FA6FB6}" type="datetime1">
              <a:rPr lang="en-US" smtClean="0"/>
              <a:t>10/24/13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sp>
        <p:nvSpPr>
          <p:cNvPr id="36" name="Rectangle 80"/>
          <p:cNvSpPr>
            <a:spLocks noChangeArrowheads="1"/>
          </p:cNvSpPr>
          <p:nvPr/>
        </p:nvSpPr>
        <p:spPr bwMode="auto">
          <a:xfrm rot="16200000">
            <a:off x="7895167" y="1902367"/>
            <a:ext cx="1724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 sz="1600" b="1" i="1" dirty="0"/>
              <a:t>arXiv:0802.0139</a:t>
            </a:r>
            <a:endParaRPr lang="en-US" sz="1600" b="1" i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348" y="954544"/>
            <a:ext cx="4459432" cy="2423604"/>
          </a:xfrm>
          <a:prstGeom prst="rect">
            <a:avLst/>
          </a:prstGeom>
        </p:spPr>
      </p:pic>
      <p:pic>
        <p:nvPicPr>
          <p:cNvPr id="38" name="Picture 5" descr="dropped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97" y="3378148"/>
            <a:ext cx="3911203" cy="316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460067" y="1727200"/>
            <a:ext cx="287866" cy="2709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44"/>
          <p:cNvGrpSpPr>
            <a:grpSpLocks/>
          </p:cNvGrpSpPr>
          <p:nvPr/>
        </p:nvGrpSpPr>
        <p:grpSpPr bwMode="auto">
          <a:xfrm>
            <a:off x="7126105" y="224898"/>
            <a:ext cx="1597619" cy="796336"/>
            <a:chOff x="2322" y="776"/>
            <a:chExt cx="2376" cy="1394"/>
          </a:xfrm>
        </p:grpSpPr>
        <p:grpSp>
          <p:nvGrpSpPr>
            <p:cNvPr id="40" name="Group 43"/>
            <p:cNvGrpSpPr>
              <a:grpSpLocks/>
            </p:cNvGrpSpPr>
            <p:nvPr/>
          </p:nvGrpSpPr>
          <p:grpSpPr bwMode="auto">
            <a:xfrm>
              <a:off x="2322" y="776"/>
              <a:ext cx="2376" cy="1394"/>
              <a:chOff x="1775" y="893"/>
              <a:chExt cx="3676" cy="2112"/>
            </a:xfrm>
          </p:grpSpPr>
          <p:grpSp>
            <p:nvGrpSpPr>
              <p:cNvPr id="42" name="Group 42"/>
              <p:cNvGrpSpPr>
                <a:grpSpLocks/>
              </p:cNvGrpSpPr>
              <p:nvPr/>
            </p:nvGrpSpPr>
            <p:grpSpPr bwMode="auto">
              <a:xfrm>
                <a:off x="1775" y="893"/>
                <a:ext cx="3676" cy="2112"/>
                <a:chOff x="1775" y="893"/>
                <a:chExt cx="3676" cy="2112"/>
              </a:xfrm>
            </p:grpSpPr>
            <p:sp>
              <p:nvSpPr>
                <p:cNvPr id="46" name="Oval 3"/>
                <p:cNvSpPr>
                  <a:spLocks noChangeArrowheads="1"/>
                </p:cNvSpPr>
                <p:nvPr/>
              </p:nvSpPr>
              <p:spPr bwMode="auto">
                <a:xfrm>
                  <a:off x="2702" y="893"/>
                  <a:ext cx="2188" cy="21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33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18" y="1653"/>
                  <a:ext cx="1236" cy="35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Line 11"/>
                <p:cNvSpPr>
                  <a:spLocks noChangeShapeType="1"/>
                </p:cNvSpPr>
                <p:nvPr/>
              </p:nvSpPr>
              <p:spPr bwMode="auto">
                <a:xfrm>
                  <a:off x="4119" y="1998"/>
                  <a:ext cx="1281" cy="20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49" name="Object 8"/>
                <p:cNvGraphicFramePr>
                  <a:graphicFrameLocks noChangeAspect="1"/>
                </p:cNvGraphicFramePr>
                <p:nvPr/>
              </p:nvGraphicFramePr>
              <p:xfrm>
                <a:off x="3321" y="1218"/>
                <a:ext cx="750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7984" name="Equation" r:id="rId5" imgW="546023" imgH="178042" progId="">
                        <p:embed/>
                      </p:oleObj>
                    </mc:Choice>
                    <mc:Fallback>
                      <p:oleObj name="Equation" r:id="rId5" imgW="546023" imgH="178042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1" y="1218"/>
                              <a:ext cx="750" cy="2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>
                  <a:off x="3351" y="1465"/>
                  <a:ext cx="458" cy="433"/>
                </a:xfrm>
                <a:custGeom>
                  <a:avLst/>
                  <a:gdLst>
                    <a:gd name="T0" fmla="*/ 0 w 458"/>
                    <a:gd name="T1" fmla="*/ 433 h 433"/>
                    <a:gd name="T2" fmla="*/ 61 w 458"/>
                    <a:gd name="T3" fmla="*/ 351 h 433"/>
                    <a:gd name="T4" fmla="*/ 187 w 458"/>
                    <a:gd name="T5" fmla="*/ 400 h 433"/>
                    <a:gd name="T6" fmla="*/ 170 w 458"/>
                    <a:gd name="T7" fmla="*/ 236 h 433"/>
                    <a:gd name="T8" fmla="*/ 329 w 458"/>
                    <a:gd name="T9" fmla="*/ 258 h 433"/>
                    <a:gd name="T10" fmla="*/ 302 w 458"/>
                    <a:gd name="T11" fmla="*/ 98 h 433"/>
                    <a:gd name="T12" fmla="*/ 434 w 458"/>
                    <a:gd name="T13" fmla="*/ 104 h 433"/>
                    <a:gd name="T14" fmla="*/ 445 w 458"/>
                    <a:gd name="T15" fmla="*/ 0 h 4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58"/>
                    <a:gd name="T25" fmla="*/ 0 h 433"/>
                    <a:gd name="T26" fmla="*/ 458 w 458"/>
                    <a:gd name="T27" fmla="*/ 433 h 4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58" h="433">
                      <a:moveTo>
                        <a:pt x="0" y="433"/>
                      </a:moveTo>
                      <a:cubicBezTo>
                        <a:pt x="15" y="394"/>
                        <a:pt x="30" y="356"/>
                        <a:pt x="61" y="351"/>
                      </a:cubicBezTo>
                      <a:cubicBezTo>
                        <a:pt x="92" y="346"/>
                        <a:pt x="169" y="419"/>
                        <a:pt x="187" y="400"/>
                      </a:cubicBezTo>
                      <a:cubicBezTo>
                        <a:pt x="205" y="381"/>
                        <a:pt x="146" y="260"/>
                        <a:pt x="170" y="236"/>
                      </a:cubicBezTo>
                      <a:cubicBezTo>
                        <a:pt x="194" y="212"/>
                        <a:pt x="307" y="281"/>
                        <a:pt x="329" y="258"/>
                      </a:cubicBezTo>
                      <a:cubicBezTo>
                        <a:pt x="351" y="235"/>
                        <a:pt x="285" y="124"/>
                        <a:pt x="302" y="98"/>
                      </a:cubicBezTo>
                      <a:cubicBezTo>
                        <a:pt x="319" y="72"/>
                        <a:pt x="410" y="120"/>
                        <a:pt x="434" y="104"/>
                      </a:cubicBezTo>
                      <a:cubicBezTo>
                        <a:pt x="458" y="88"/>
                        <a:pt x="451" y="44"/>
                        <a:pt x="445" y="0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1"/>
                <p:cNvSpPr>
                  <a:spLocks/>
                </p:cNvSpPr>
                <p:nvPr/>
              </p:nvSpPr>
              <p:spPr bwMode="auto">
                <a:xfrm>
                  <a:off x="2829" y="1942"/>
                  <a:ext cx="132" cy="378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2"/>
                <p:cNvSpPr>
                  <a:spLocks/>
                </p:cNvSpPr>
                <p:nvPr/>
              </p:nvSpPr>
              <p:spPr bwMode="auto">
                <a:xfrm>
                  <a:off x="3111" y="1939"/>
                  <a:ext cx="132" cy="378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3"/>
                <p:cNvSpPr>
                  <a:spLocks/>
                </p:cNvSpPr>
                <p:nvPr/>
              </p:nvSpPr>
              <p:spPr bwMode="auto">
                <a:xfrm>
                  <a:off x="3501" y="1929"/>
                  <a:ext cx="132" cy="394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4" name="Group 32"/>
                <p:cNvGrpSpPr>
                  <a:grpSpLocks/>
                </p:cNvGrpSpPr>
                <p:nvPr/>
              </p:nvGrpSpPr>
              <p:grpSpPr bwMode="auto">
                <a:xfrm>
                  <a:off x="1775" y="1541"/>
                  <a:ext cx="1007" cy="624"/>
                  <a:chOff x="840" y="1559"/>
                  <a:chExt cx="1007" cy="624"/>
                </a:xfrm>
              </p:grpSpPr>
              <p:sp>
                <p:nvSpPr>
                  <p:cNvPr id="6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898" y="1704"/>
                    <a:ext cx="302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4AA5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901" y="2134"/>
                    <a:ext cx="302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4AA5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14"/>
                  <p:cNvSpPr>
                    <a:spLocks/>
                  </p:cNvSpPr>
                  <p:nvPr/>
                </p:nvSpPr>
                <p:spPr bwMode="auto">
                  <a:xfrm>
                    <a:off x="933" y="1776"/>
                    <a:ext cx="247" cy="104"/>
                  </a:xfrm>
                  <a:custGeom>
                    <a:avLst/>
                    <a:gdLst>
                      <a:gd name="T0" fmla="*/ 0 w 247"/>
                      <a:gd name="T1" fmla="*/ 45 h 93"/>
                      <a:gd name="T2" fmla="*/ 77 w 247"/>
                      <a:gd name="T3" fmla="*/ 7 h 93"/>
                      <a:gd name="T4" fmla="*/ 126 w 247"/>
                      <a:gd name="T5" fmla="*/ 89 h 93"/>
                      <a:gd name="T6" fmla="*/ 192 w 247"/>
                      <a:gd name="T7" fmla="*/ 34 h 93"/>
                      <a:gd name="T8" fmla="*/ 247 w 247"/>
                      <a:gd name="T9" fmla="*/ 56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93"/>
                      <a:gd name="T17" fmla="*/ 247 w 24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93">
                        <a:moveTo>
                          <a:pt x="0" y="45"/>
                        </a:moveTo>
                        <a:cubicBezTo>
                          <a:pt x="28" y="22"/>
                          <a:pt x="56" y="0"/>
                          <a:pt x="77" y="7"/>
                        </a:cubicBezTo>
                        <a:cubicBezTo>
                          <a:pt x="98" y="14"/>
                          <a:pt x="107" y="85"/>
                          <a:pt x="126" y="89"/>
                        </a:cubicBezTo>
                        <a:cubicBezTo>
                          <a:pt x="145" y="93"/>
                          <a:pt x="172" y="39"/>
                          <a:pt x="192" y="34"/>
                        </a:cubicBezTo>
                        <a:cubicBezTo>
                          <a:pt x="212" y="29"/>
                          <a:pt x="229" y="42"/>
                          <a:pt x="247" y="56"/>
                        </a:cubicBezTo>
                      </a:path>
                    </a:pathLst>
                  </a:cu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5"/>
                  <p:cNvSpPr>
                    <a:spLocks/>
                  </p:cNvSpPr>
                  <p:nvPr/>
                </p:nvSpPr>
                <p:spPr bwMode="auto">
                  <a:xfrm>
                    <a:off x="935" y="1965"/>
                    <a:ext cx="247" cy="121"/>
                  </a:xfrm>
                  <a:custGeom>
                    <a:avLst/>
                    <a:gdLst>
                      <a:gd name="T0" fmla="*/ 0 w 247"/>
                      <a:gd name="T1" fmla="*/ 45 h 93"/>
                      <a:gd name="T2" fmla="*/ 77 w 247"/>
                      <a:gd name="T3" fmla="*/ 7 h 93"/>
                      <a:gd name="T4" fmla="*/ 126 w 247"/>
                      <a:gd name="T5" fmla="*/ 89 h 93"/>
                      <a:gd name="T6" fmla="*/ 192 w 247"/>
                      <a:gd name="T7" fmla="*/ 34 h 93"/>
                      <a:gd name="T8" fmla="*/ 247 w 247"/>
                      <a:gd name="T9" fmla="*/ 56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93"/>
                      <a:gd name="T17" fmla="*/ 247 w 24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93">
                        <a:moveTo>
                          <a:pt x="0" y="45"/>
                        </a:moveTo>
                        <a:cubicBezTo>
                          <a:pt x="28" y="22"/>
                          <a:pt x="56" y="0"/>
                          <a:pt x="77" y="7"/>
                        </a:cubicBezTo>
                        <a:cubicBezTo>
                          <a:pt x="98" y="14"/>
                          <a:pt x="107" y="85"/>
                          <a:pt x="126" y="89"/>
                        </a:cubicBezTo>
                        <a:cubicBezTo>
                          <a:pt x="145" y="93"/>
                          <a:pt x="172" y="39"/>
                          <a:pt x="192" y="34"/>
                        </a:cubicBezTo>
                        <a:cubicBezTo>
                          <a:pt x="212" y="29"/>
                          <a:pt x="229" y="42"/>
                          <a:pt x="247" y="56"/>
                        </a:cubicBezTo>
                      </a:path>
                    </a:pathLst>
                  </a:cu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1668"/>
                    <a:ext cx="93" cy="51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2" y="1559"/>
                    <a:ext cx="545" cy="3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000"/>
                      <a:t>q, g</a:t>
                    </a:r>
                  </a:p>
                </p:txBody>
              </p:sp>
            </p:grpSp>
            <p:sp>
              <p:nvSpPr>
                <p:cNvPr id="55" name="Oval 36"/>
                <p:cNvSpPr>
                  <a:spLocks noChangeArrowheads="1"/>
                </p:cNvSpPr>
                <p:nvPr/>
              </p:nvSpPr>
              <p:spPr bwMode="auto">
                <a:xfrm>
                  <a:off x="3108" y="2255"/>
                  <a:ext cx="218" cy="1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Oval 37"/>
                <p:cNvSpPr>
                  <a:spLocks noChangeArrowheads="1"/>
                </p:cNvSpPr>
                <p:nvPr/>
              </p:nvSpPr>
              <p:spPr bwMode="auto">
                <a:xfrm>
                  <a:off x="3469" y="2256"/>
                  <a:ext cx="218" cy="1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57" name="Object 9"/>
                <p:cNvGraphicFramePr>
                  <a:graphicFrameLocks noChangeAspect="1"/>
                </p:cNvGraphicFramePr>
                <p:nvPr/>
              </p:nvGraphicFramePr>
              <p:xfrm>
                <a:off x="3025" y="1648"/>
                <a:ext cx="174" cy="2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7985" name="Equation" r:id="rId7" imgW="127000" imgH="165100" progId="">
                        <p:embed/>
                      </p:oleObj>
                    </mc:Choice>
                    <mc:Fallback>
                      <p:oleObj name="Equation" r:id="rId7" imgW="127000" imgH="1651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5" y="1648"/>
                              <a:ext cx="174" cy="2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8" name="Object 10"/>
                <p:cNvGraphicFramePr>
                  <a:graphicFrameLocks noChangeAspect="1"/>
                </p:cNvGraphicFramePr>
                <p:nvPr/>
              </p:nvGraphicFramePr>
              <p:xfrm>
                <a:off x="3859" y="2163"/>
                <a:ext cx="192" cy="2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7986" name="Equation" r:id="rId9" imgW="139700" imgH="190500" progId="">
                        <p:embed/>
                      </p:oleObj>
                    </mc:Choice>
                    <mc:Fallback>
                      <p:oleObj name="Equation" r:id="rId9" imgW="139700" imgH="1905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59" y="2163"/>
                              <a:ext cx="192" cy="26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9" name="Object 11"/>
                <p:cNvGraphicFramePr>
                  <a:graphicFrameLocks noChangeAspect="1"/>
                </p:cNvGraphicFramePr>
                <p:nvPr/>
              </p:nvGraphicFramePr>
              <p:xfrm>
                <a:off x="5276" y="1391"/>
                <a:ext cx="175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7987" name="Equation" r:id="rId11" imgW="203200" imgH="228600" progId="">
                        <p:embed/>
                      </p:oleObj>
                    </mc:Choice>
                    <mc:Fallback>
                      <p:oleObj name="Equation" r:id="rId11" imgW="203200" imgH="2286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76" y="1391"/>
                              <a:ext cx="175" cy="1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0" name="Object 12"/>
                <p:cNvGraphicFramePr>
                  <a:graphicFrameLocks noChangeAspect="1"/>
                </p:cNvGraphicFramePr>
                <p:nvPr/>
              </p:nvGraphicFramePr>
              <p:xfrm>
                <a:off x="5254" y="2269"/>
                <a:ext cx="175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7988" name="Equation" r:id="rId13" imgW="203200" imgH="228600" progId="">
                        <p:embed/>
                      </p:oleObj>
                    </mc:Choice>
                    <mc:Fallback>
                      <p:oleObj name="Equation" r:id="rId13" imgW="203200" imgH="2286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54" y="2269"/>
                              <a:ext cx="175" cy="1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3" name="Line 4"/>
              <p:cNvSpPr>
                <a:spLocks noChangeShapeType="1"/>
              </p:cNvSpPr>
              <p:nvPr/>
            </p:nvSpPr>
            <p:spPr bwMode="auto">
              <a:xfrm>
                <a:off x="1871" y="1909"/>
                <a:ext cx="1969" cy="1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3816" y="1901"/>
                <a:ext cx="317" cy="124"/>
              </a:xfrm>
              <a:custGeom>
                <a:avLst/>
                <a:gdLst>
                  <a:gd name="T0" fmla="*/ 3 w 152"/>
                  <a:gd name="T1" fmla="*/ 39 h 225"/>
                  <a:gd name="T2" fmla="*/ 90 w 152"/>
                  <a:gd name="T3" fmla="*/ 17 h 225"/>
                  <a:gd name="T4" fmla="*/ 8 w 152"/>
                  <a:gd name="T5" fmla="*/ 143 h 225"/>
                  <a:gd name="T6" fmla="*/ 140 w 152"/>
                  <a:gd name="T7" fmla="*/ 77 h 225"/>
                  <a:gd name="T8" fmla="*/ 79 w 152"/>
                  <a:gd name="T9" fmla="*/ 209 h 225"/>
                  <a:gd name="T10" fmla="*/ 151 w 152"/>
                  <a:gd name="T11" fmla="*/ 176 h 2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225"/>
                  <a:gd name="T20" fmla="*/ 152 w 152"/>
                  <a:gd name="T21" fmla="*/ 225 h 2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225">
                    <a:moveTo>
                      <a:pt x="3" y="39"/>
                    </a:moveTo>
                    <a:cubicBezTo>
                      <a:pt x="46" y="19"/>
                      <a:pt x="89" y="0"/>
                      <a:pt x="90" y="17"/>
                    </a:cubicBezTo>
                    <a:cubicBezTo>
                      <a:pt x="91" y="34"/>
                      <a:pt x="0" y="133"/>
                      <a:pt x="8" y="143"/>
                    </a:cubicBezTo>
                    <a:cubicBezTo>
                      <a:pt x="16" y="153"/>
                      <a:pt x="128" y="66"/>
                      <a:pt x="140" y="77"/>
                    </a:cubicBezTo>
                    <a:cubicBezTo>
                      <a:pt x="152" y="88"/>
                      <a:pt x="77" y="193"/>
                      <a:pt x="79" y="209"/>
                    </a:cubicBezTo>
                    <a:cubicBezTo>
                      <a:pt x="81" y="225"/>
                      <a:pt x="116" y="200"/>
                      <a:pt x="151" y="176"/>
                    </a:cubicBez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 flipH="1" flipV="1">
                <a:off x="3824" y="1911"/>
                <a:ext cx="70" cy="212"/>
              </a:xfrm>
              <a:prstGeom prst="line">
                <a:avLst/>
              </a:prstGeom>
              <a:noFill/>
              <a:ln w="34925">
                <a:solidFill>
                  <a:srgbClr val="004AA5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" name="Oval 35"/>
            <p:cNvSpPr>
              <a:spLocks noChangeArrowheads="1"/>
            </p:cNvSpPr>
            <p:nvPr/>
          </p:nvSpPr>
          <p:spPr bwMode="auto">
            <a:xfrm>
              <a:off x="3007" y="1682"/>
              <a:ext cx="135" cy="1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20" y="4369967"/>
            <a:ext cx="3125391" cy="184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ChangeArrowheads="1"/>
          </p:cNvSpPr>
          <p:nvPr>
            <p:ph type="title"/>
          </p:nvPr>
        </p:nvSpPr>
        <p:spPr>
          <a:xfrm>
            <a:off x="672216" y="323009"/>
            <a:ext cx="8355336" cy="949005"/>
          </a:xfrm>
        </p:spPr>
        <p:txBody>
          <a:bodyPr>
            <a:normAutofit/>
          </a:bodyPr>
          <a:lstStyle/>
          <a:p>
            <a:pPr defTabSz="385079"/>
            <a:r>
              <a:rPr lang="en-US" sz="3200" dirty="0">
                <a:cs typeface="Gill Sans" charset="0"/>
                <a:sym typeface="Gill Sans" charset="0"/>
              </a:rPr>
              <a:t>E906/</a:t>
            </a:r>
            <a:r>
              <a:rPr lang="en-US" sz="3200" dirty="0" err="1">
                <a:cs typeface="Gill Sans" charset="0"/>
                <a:sym typeface="Gill Sans" charset="0"/>
              </a:rPr>
              <a:t>SeaQuest</a:t>
            </a:r>
            <a:r>
              <a:rPr lang="en-US" sz="3200" dirty="0">
                <a:cs typeface="Gill Sans" charset="0"/>
                <a:sym typeface="Gill Sans" charset="0"/>
              </a:rPr>
              <a:t> </a:t>
            </a:r>
            <a:r>
              <a:rPr lang="en-US" sz="3200" dirty="0" smtClean="0">
                <a:cs typeface="Gill Sans" charset="0"/>
                <a:sym typeface="Gill Sans" charset="0"/>
              </a:rPr>
              <a:t>Experiment </a:t>
            </a:r>
            <a:r>
              <a:rPr lang="en-US" sz="3200" dirty="0">
                <a:cs typeface="Gill Sans" charset="0"/>
                <a:sym typeface="Gill Sans" charset="0"/>
              </a:rPr>
              <a:t>at </a:t>
            </a:r>
            <a:r>
              <a:rPr lang="en-US" sz="3200" dirty="0" err="1" smtClean="0">
                <a:cs typeface="Gill Sans" charset="0"/>
                <a:sym typeface="Gill Sans" charset="0"/>
              </a:rPr>
              <a:t>Fermilab</a:t>
            </a:r>
            <a:endParaRPr lang="en-US" dirty="0"/>
          </a:p>
        </p:txBody>
      </p:sp>
      <p:sp>
        <p:nvSpPr>
          <p:cNvPr id="3076" name="AutoShape 4"/>
          <p:cNvSpPr>
            <a:spLocks/>
          </p:cNvSpPr>
          <p:nvPr/>
        </p:nvSpPr>
        <p:spPr bwMode="auto">
          <a:xfrm>
            <a:off x="8456414" y="6447234"/>
            <a:ext cx="241102" cy="2589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C9BCCE4A-79CD-244A-929C-9FA9B8685434}" type="slidenum">
              <a:rPr lang="en-US" sz="1300">
                <a:latin typeface="Gill Sans" charset="0"/>
                <a:cs typeface="Gill Sans" charset="0"/>
                <a:sym typeface="Gill Sans" charset="0"/>
              </a:rPr>
              <a:pPr/>
              <a:t>6</a:t>
            </a:fld>
            <a:endParaRPr lang="en-US"/>
          </a:p>
        </p:txBody>
      </p:sp>
      <p:pic>
        <p:nvPicPr>
          <p:cNvPr id="3077" name="Picture 5" descr="dropped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95" y="1831703"/>
            <a:ext cx="6037585" cy="296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2932287" y="4380012"/>
            <a:ext cx="2395389" cy="574849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5954986" y="3675683"/>
            <a:ext cx="2256979" cy="541362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80" name="AutoShape 8"/>
          <p:cNvSpPr>
            <a:spLocks/>
          </p:cNvSpPr>
          <p:nvPr/>
        </p:nvSpPr>
        <p:spPr bwMode="auto">
          <a:xfrm rot="20730000">
            <a:off x="5389067" y="4129980"/>
            <a:ext cx="519038" cy="3214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Gill Sans" charset="0"/>
                <a:cs typeface="Gill Sans" charset="0"/>
                <a:sym typeface="Gill Sans" charset="0"/>
              </a:rPr>
              <a:t>25 m</a:t>
            </a:r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436439" y="4151189"/>
            <a:ext cx="1593949" cy="397371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82" name="AutoShape 10"/>
          <p:cNvSpPr>
            <a:spLocks/>
          </p:cNvSpPr>
          <p:nvPr/>
        </p:nvSpPr>
        <p:spPr bwMode="auto">
          <a:xfrm rot="20760000">
            <a:off x="133946" y="3644429"/>
            <a:ext cx="2160984" cy="5982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 b="1">
                <a:latin typeface="Gill Sans" charset="0"/>
                <a:cs typeface="Gill Sans" charset="0"/>
                <a:sym typeface="Gill Sans" charset="0"/>
              </a:rPr>
              <a:t>Beam</a:t>
            </a:r>
          </a:p>
          <a:p>
            <a:r>
              <a:rPr lang="en-US" sz="1000">
                <a:latin typeface="Gill Sans" charset="0"/>
                <a:cs typeface="Gill Sans" charset="0"/>
                <a:sym typeface="Gill Sans" charset="0"/>
              </a:rPr>
              <a:t>120 GeV proton from Main Injector</a:t>
            </a:r>
          </a:p>
          <a:p>
            <a:r>
              <a:rPr lang="en-US" sz="1000">
                <a:latin typeface="Gill Sans" charset="0"/>
                <a:cs typeface="Gill Sans" charset="0"/>
                <a:sym typeface="Gill Sans" charset="0"/>
              </a:rPr>
              <a:t>19ns RF, 5s spill, 1×10</a:t>
            </a:r>
            <a:r>
              <a:rPr lang="en-US" sz="1000" baseline="32000">
                <a:latin typeface="Gill Sans" charset="0"/>
                <a:cs typeface="Gill Sans" charset="0"/>
                <a:sym typeface="Gill Sans" charset="0"/>
              </a:rPr>
              <a:t>13</a:t>
            </a:r>
            <a:r>
              <a:rPr lang="en-US" sz="1000">
                <a:latin typeface="Gill Sans" charset="0"/>
                <a:cs typeface="Gill Sans" charset="0"/>
                <a:sym typeface="Gill Sans" charset="0"/>
              </a:rPr>
              <a:t> protons per spill</a:t>
            </a:r>
            <a:endParaRPr lang="en-US"/>
          </a:p>
        </p:txBody>
      </p:sp>
      <p:sp>
        <p:nvSpPr>
          <p:cNvPr id="3083" name="AutoShape 11"/>
          <p:cNvSpPr>
            <a:spLocks/>
          </p:cNvSpPr>
          <p:nvPr/>
        </p:nvSpPr>
        <p:spPr bwMode="auto">
          <a:xfrm rot="20760000">
            <a:off x="1795984" y="2143125"/>
            <a:ext cx="1721197" cy="7590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Focusing magnet</a:t>
            </a:r>
          </a:p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and solid iron dump</a:t>
            </a:r>
          </a:p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Δp</a:t>
            </a:r>
            <a:r>
              <a:rPr lang="en-US" sz="1500" baseline="-6000">
                <a:latin typeface="Gill Sans" charset="0"/>
                <a:cs typeface="Gill Sans" charset="0"/>
                <a:sym typeface="Gill Sans" charset="0"/>
              </a:rPr>
              <a:t>t</a:t>
            </a:r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 = 2.9 GeV</a:t>
            </a:r>
            <a:endParaRPr lang="en-US"/>
          </a:p>
        </p:txBody>
      </p:sp>
      <p:sp>
        <p:nvSpPr>
          <p:cNvPr id="3084" name="AutoShape 12"/>
          <p:cNvSpPr>
            <a:spLocks/>
          </p:cNvSpPr>
          <p:nvPr/>
        </p:nvSpPr>
        <p:spPr bwMode="auto">
          <a:xfrm rot="20760000">
            <a:off x="3560713" y="1867421"/>
            <a:ext cx="1783705" cy="5089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Spectrometer magnet</a:t>
            </a:r>
          </a:p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Δp</a:t>
            </a:r>
            <a:r>
              <a:rPr lang="en-US" sz="1500" baseline="-6000">
                <a:latin typeface="Gill Sans" charset="0"/>
                <a:cs typeface="Gill Sans" charset="0"/>
                <a:sym typeface="Gill Sans" charset="0"/>
              </a:rPr>
              <a:t>t</a:t>
            </a:r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 = 0.4 GeV</a:t>
            </a:r>
            <a:endParaRPr lang="en-US"/>
          </a:p>
        </p:txBody>
      </p:sp>
      <p:sp>
        <p:nvSpPr>
          <p:cNvPr id="3085" name="AutoShape 13"/>
          <p:cNvSpPr>
            <a:spLocks/>
          </p:cNvSpPr>
          <p:nvPr/>
        </p:nvSpPr>
        <p:spPr bwMode="auto">
          <a:xfrm rot="20760000">
            <a:off x="5664771" y="1294804"/>
            <a:ext cx="2598539" cy="500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Absorber wall and proportional </a:t>
            </a:r>
          </a:p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tube based Muon ID</a:t>
            </a:r>
            <a:endParaRPr lang="en-US"/>
          </a:p>
        </p:txBody>
      </p:sp>
      <p:pic>
        <p:nvPicPr>
          <p:cNvPr id="3086" name="Picture 14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0000">
            <a:off x="2333998" y="1504652"/>
            <a:ext cx="794742" cy="302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7" name="Picture 15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0000">
            <a:off x="4041800" y="1043658"/>
            <a:ext cx="794742" cy="302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8" name="Picture 16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0000">
            <a:off x="6568902" y="641822"/>
            <a:ext cx="794742" cy="262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89" name="AutoShape 17"/>
          <p:cNvSpPr>
            <a:spLocks/>
          </p:cNvSpPr>
          <p:nvPr/>
        </p:nvSpPr>
        <p:spPr bwMode="auto">
          <a:xfrm rot="20760000">
            <a:off x="2079502" y="4020592"/>
            <a:ext cx="483319" cy="926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gradFill rotWithShape="0">
            <a:gsLst>
              <a:gs pos="0">
                <a:srgbClr val="FF2600"/>
              </a:gs>
              <a:gs pos="100000">
                <a:srgbClr val="942192"/>
              </a:gs>
            </a:gsLst>
            <a:lin ang="5400000"/>
          </a:gradFill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090" name="AutoShape 18"/>
          <p:cNvSpPr>
            <a:spLocks/>
          </p:cNvSpPr>
          <p:nvPr/>
        </p:nvSpPr>
        <p:spPr bwMode="auto">
          <a:xfrm rot="20760000">
            <a:off x="1367359" y="4548560"/>
            <a:ext cx="1382985" cy="6965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400" b="1">
                <a:latin typeface="Gill Sans" charset="0"/>
                <a:cs typeface="Gill Sans" charset="0"/>
                <a:sym typeface="Gill Sans" charset="0"/>
              </a:rPr>
              <a:t>Target system</a:t>
            </a:r>
          </a:p>
          <a:p>
            <a:r>
              <a:rPr lang="en-US" sz="1400">
                <a:latin typeface="Gill Sans" charset="0"/>
                <a:cs typeface="Gill Sans" charset="0"/>
                <a:sym typeface="Gill Sans" charset="0"/>
              </a:rPr>
              <a:t>Liquid H and D</a:t>
            </a:r>
          </a:p>
          <a:p>
            <a:r>
              <a:rPr lang="en-US" sz="1400">
                <a:latin typeface="Gill Sans" charset="0"/>
                <a:cs typeface="Gill Sans" charset="0"/>
                <a:sym typeface="Gill Sans" charset="0"/>
              </a:rPr>
              <a:t>Solid C, Fe, W</a:t>
            </a:r>
            <a:endParaRPr lang="en-US"/>
          </a:p>
        </p:txBody>
      </p:sp>
      <p:sp>
        <p:nvSpPr>
          <p:cNvPr id="3091" name="AutoShape 19"/>
          <p:cNvSpPr>
            <a:spLocks/>
          </p:cNvSpPr>
          <p:nvPr/>
        </p:nvSpPr>
        <p:spPr bwMode="auto">
          <a:xfrm>
            <a:off x="2434457" y="5410275"/>
            <a:ext cx="2140893" cy="8304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b="1">
                <a:latin typeface="Gill Sans" charset="0"/>
                <a:cs typeface="Gill Sans" charset="0"/>
                <a:sym typeface="Gill Sans" charset="0"/>
              </a:rPr>
              <a:t>Tracking detectors</a:t>
            </a:r>
          </a:p>
          <a:p>
            <a:r>
              <a:rPr lang="en-US" sz="1700">
                <a:latin typeface="Gill Sans" charset="0"/>
                <a:cs typeface="Gill Sans" charset="0"/>
                <a:sym typeface="Gill Sans" charset="0"/>
              </a:rPr>
              <a:t>Drift chambers and </a:t>
            </a:r>
          </a:p>
          <a:p>
            <a:r>
              <a:rPr lang="en-US" sz="1700">
                <a:latin typeface="Gill Sans" charset="0"/>
                <a:cs typeface="Gill Sans" charset="0"/>
                <a:sym typeface="Gill Sans" charset="0"/>
              </a:rPr>
              <a:t>hodoscope scintillators</a:t>
            </a:r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V="1">
            <a:off x="4107656" y="3958084"/>
            <a:ext cx="39068" cy="144326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dash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V="1">
            <a:off x="4115471" y="3840882"/>
            <a:ext cx="1658689" cy="1561579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dash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V="1">
            <a:off x="4170164" y="3614291"/>
            <a:ext cx="2723555" cy="1779240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dash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95" name="AutoShape 23"/>
          <p:cNvSpPr>
            <a:spLocks/>
          </p:cNvSpPr>
          <p:nvPr/>
        </p:nvSpPr>
        <p:spPr bwMode="auto">
          <a:xfrm>
            <a:off x="419695" y="1298154"/>
            <a:ext cx="4482703" cy="5893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b="1">
                <a:latin typeface="Gill Sans" charset="0"/>
                <a:cs typeface="Gill Sans" charset="0"/>
                <a:sym typeface="Gill Sans" charset="0"/>
              </a:rPr>
              <a:t>Aimed at measuring dimuon production in Drell-Yan process and J/ψ decay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3C2A-10E2-0741-BD7E-614AE255B3A7}" type="datetime1">
              <a:rPr lang="en-US" smtClean="0"/>
              <a:t>10/24/13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4937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2" name="Picture 12" descr="ytaper"/>
          <p:cNvPicPr>
            <a:picLocks noChangeAspect="1" noChangeArrowheads="1"/>
          </p:cNvPicPr>
          <p:nvPr/>
        </p:nvPicPr>
        <p:blipFill>
          <a:blip r:embed="rId3"/>
          <a:srcRect l="3264" r="7201"/>
          <a:stretch>
            <a:fillRect/>
          </a:stretch>
        </p:blipFill>
        <p:spPr bwMode="auto">
          <a:xfrm>
            <a:off x="4833670" y="869950"/>
            <a:ext cx="4246830" cy="3295650"/>
          </a:xfrm>
          <a:prstGeom prst="rect">
            <a:avLst/>
          </a:prstGeom>
          <a:noFill/>
        </p:spPr>
      </p:pic>
      <p:sp>
        <p:nvSpPr>
          <p:cNvPr id="56330" name="Rectangle 10"/>
          <p:cNvSpPr>
            <a:spLocks noGrp="1" noChangeArrowheads="1"/>
          </p:cNvSpPr>
          <p:nvPr>
            <p:ph type="title"/>
          </p:nvPr>
        </p:nvSpPr>
        <p:spPr>
          <a:xfrm>
            <a:off x="1078704" y="-11006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E906/SeaQuest </a:t>
            </a:r>
            <a:r>
              <a:rPr lang="en-US" sz="3200" dirty="0" err="1"/>
              <a:t>Dimuon</a:t>
            </a:r>
            <a:r>
              <a:rPr lang="en-US" sz="3200" dirty="0"/>
              <a:t> </a:t>
            </a:r>
            <a:r>
              <a:rPr lang="en-US" sz="3200" dirty="0" err="1"/>
              <a:t>Drell</a:t>
            </a:r>
            <a:r>
              <a:rPr lang="en-US" sz="3200" dirty="0"/>
              <a:t>-</a:t>
            </a:r>
            <a:r>
              <a:rPr lang="en-US" sz="3200" dirty="0" smtClean="0"/>
              <a:t>Yan @</a:t>
            </a:r>
            <a:r>
              <a:rPr lang="en-US" sz="3200" dirty="0" err="1"/>
              <a:t>Fermilab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356972" y="1402512"/>
            <a:ext cx="4031863" cy="120032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120GeV proton beam from Main Injector</a:t>
            </a:r>
          </a:p>
          <a:p>
            <a:pPr>
              <a:buFontTx/>
              <a:buChar char="-"/>
            </a:pPr>
            <a:r>
              <a:rPr lang="en-US" dirty="0" smtClean="0"/>
              <a:t>p, </a:t>
            </a:r>
            <a:r>
              <a:rPr lang="en-US" dirty="0" err="1" smtClean="0"/>
              <a:t>d</a:t>
            </a:r>
            <a:r>
              <a:rPr lang="en-US" dirty="0" smtClean="0"/>
              <a:t>, and other A-targets</a:t>
            </a:r>
          </a:p>
          <a:p>
            <a:pPr>
              <a:buFontTx/>
              <a:buChar char="-"/>
            </a:pPr>
            <a:r>
              <a:rPr lang="en-US" dirty="0" smtClean="0"/>
              <a:t>First Engineering run 2012</a:t>
            </a:r>
          </a:p>
          <a:p>
            <a:pPr>
              <a:buFontTx/>
              <a:buChar char="-"/>
            </a:pPr>
            <a:r>
              <a:rPr lang="en-US" dirty="0" smtClean="0"/>
              <a:t>Run-II stats next week 10/2013</a:t>
            </a:r>
            <a:endParaRPr lang="en-US" dirty="0"/>
          </a:p>
        </p:txBody>
      </p:sp>
      <p:pic>
        <p:nvPicPr>
          <p:cNvPr id="34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0761" y="2833245"/>
            <a:ext cx="4737174" cy="531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5" name="Date Placeholder 34"/>
          <p:cNvSpPr>
            <a:spLocks noGrp="1"/>
          </p:cNvSpPr>
          <p:nvPr>
            <p:ph type="dt" sz="half" idx="4294967295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C383F19F-2DB2-714E-9DE8-E56861DC174D}" type="datetime1">
              <a:rPr lang="en-US" smtClean="0"/>
              <a:t>10/24/13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825C2647-C464-4E54-808B-4B2B00B885C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4294967295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pic>
        <p:nvPicPr>
          <p:cNvPr id="38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3267" y="4165601"/>
            <a:ext cx="2768600" cy="230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7" descr="x1x2_accep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4184" y="3651572"/>
            <a:ext cx="3494651" cy="270477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688667" y="4648200"/>
            <a:ext cx="98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dimuons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0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>
          <a:xfrm>
            <a:off x="892969" y="485114"/>
            <a:ext cx="7929298" cy="553641"/>
          </a:xfrm>
        </p:spPr>
        <p:txBody>
          <a:bodyPr>
            <a:normAutofit fontScale="90000"/>
          </a:bodyPr>
          <a:lstStyle/>
          <a:p>
            <a:pPr defTabSz="401822"/>
            <a:r>
              <a:rPr lang="en-US" sz="3300" dirty="0">
                <a:cs typeface="Gill Sans" charset="0"/>
                <a:sym typeface="Gill Sans" charset="0"/>
              </a:rPr>
              <a:t>E906/</a:t>
            </a:r>
            <a:r>
              <a:rPr lang="en-US" sz="3300" dirty="0" err="1">
                <a:cs typeface="Gill Sans" charset="0"/>
                <a:sym typeface="Gill Sans" charset="0"/>
              </a:rPr>
              <a:t>SeaQuest</a:t>
            </a:r>
            <a:r>
              <a:rPr lang="en-US" sz="3300" dirty="0">
                <a:cs typeface="Gill Sans" charset="0"/>
                <a:sym typeface="Gill Sans" charset="0"/>
              </a:rPr>
              <a:t> Run-</a:t>
            </a:r>
            <a:r>
              <a:rPr lang="en-US" sz="3300" dirty="0" smtClean="0">
                <a:cs typeface="Gill Sans" charset="0"/>
                <a:sym typeface="Gill Sans" charset="0"/>
              </a:rPr>
              <a:t>I (Engineering Run)</a:t>
            </a:r>
            <a:endParaRPr lang="en-US" dirty="0"/>
          </a:p>
        </p:txBody>
      </p:sp>
      <p:sp>
        <p:nvSpPr>
          <p:cNvPr id="7171" name="AutoShape 3"/>
          <p:cNvSpPr>
            <a:spLocks/>
          </p:cNvSpPr>
          <p:nvPr/>
        </p:nvSpPr>
        <p:spPr bwMode="auto">
          <a:xfrm>
            <a:off x="8456414" y="6447234"/>
            <a:ext cx="241102" cy="2589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EB88516A-F7E3-EF4C-BC81-9CFEF117267F}" type="slidenum">
              <a:rPr lang="en-US" sz="1300">
                <a:latin typeface="Gill Sans" charset="0"/>
                <a:cs typeface="Gill Sans" charset="0"/>
                <a:sym typeface="Gill Sans" charset="0"/>
              </a:rPr>
              <a:pPr/>
              <a:t>8</a:t>
            </a:fld>
            <a:endParaRPr lang="en-US"/>
          </a:p>
        </p:txBody>
      </p:sp>
      <p:pic>
        <p:nvPicPr>
          <p:cNvPr id="7172" name="Picture 4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20" y="3333006"/>
            <a:ext cx="4223742" cy="258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3" name="AutoShape 5"/>
          <p:cNvSpPr>
            <a:spLocks/>
          </p:cNvSpPr>
          <p:nvPr/>
        </p:nvSpPr>
        <p:spPr bwMode="auto">
          <a:xfrm>
            <a:off x="5888013" y="5884664"/>
            <a:ext cx="1323826" cy="330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M(µ</a:t>
            </a:r>
            <a:r>
              <a:rPr lang="en-US" sz="1700" i="1" baseline="32000">
                <a:latin typeface="Gill Sans" charset="0"/>
                <a:cs typeface="Gill Sans" charset="0"/>
                <a:sym typeface="Gill Sans" charset="0"/>
              </a:rPr>
              <a:t>+</a:t>
            </a:r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µ</a:t>
            </a:r>
            <a:r>
              <a:rPr lang="en-US" sz="1700" i="1" baseline="32000">
                <a:latin typeface="Gill Sans" charset="0"/>
                <a:cs typeface="Gill Sans" charset="0"/>
                <a:sym typeface="Gill Sans" charset="0"/>
              </a:rPr>
              <a:t>-</a:t>
            </a:r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)</a:t>
            </a:r>
            <a:r>
              <a:rPr lang="en-US" sz="1700">
                <a:latin typeface="Gill Sans" charset="0"/>
                <a:cs typeface="Gill Sans" charset="0"/>
                <a:sym typeface="Gill Sans" charset="0"/>
              </a:rPr>
              <a:t> (GeV)</a:t>
            </a:r>
            <a:endParaRPr lang="en-US"/>
          </a:p>
        </p:txBody>
      </p:sp>
      <p:pic>
        <p:nvPicPr>
          <p:cNvPr id="717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9" y="1343918"/>
            <a:ext cx="3875484" cy="46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7" name="Picture 9" descr="dropped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1202">
            <a:off x="4446985" y="1485677"/>
            <a:ext cx="4463728" cy="18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8" name="AutoShape 10"/>
          <p:cNvSpPr>
            <a:spLocks/>
          </p:cNvSpPr>
          <p:nvPr/>
        </p:nvSpPr>
        <p:spPr bwMode="auto">
          <a:xfrm>
            <a:off x="553640" y="5906988"/>
            <a:ext cx="4527352" cy="3214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A new two-year run will start in next week!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ED66-68C1-F947-8E42-AC2FCD3A057C}" type="datetime1">
              <a:rPr lang="en-US" smtClean="0"/>
              <a:t>10/24/13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91414"/>
      </p:ext>
    </p:extLst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>
          <a:xfrm>
            <a:off x="892969" y="312539"/>
            <a:ext cx="7358063" cy="815951"/>
          </a:xfrm>
        </p:spPr>
        <p:txBody>
          <a:bodyPr>
            <a:normAutofit/>
          </a:bodyPr>
          <a:lstStyle/>
          <a:p>
            <a:pPr defTabSz="332619"/>
            <a:r>
              <a:rPr lang="en-US" sz="2700" dirty="0">
                <a:cs typeface="Gill Sans" charset="0"/>
                <a:sym typeface="Gill Sans" charset="0"/>
              </a:rPr>
              <a:t>Mass/Vertex resolution and target/dump separation</a:t>
            </a:r>
            <a:endParaRPr lang="en-US" dirty="0"/>
          </a:p>
        </p:txBody>
      </p:sp>
      <p:sp>
        <p:nvSpPr>
          <p:cNvPr id="8195" name="AutoShape 3"/>
          <p:cNvSpPr>
            <a:spLocks/>
          </p:cNvSpPr>
          <p:nvPr/>
        </p:nvSpPr>
        <p:spPr bwMode="auto">
          <a:xfrm>
            <a:off x="8456414" y="6447234"/>
            <a:ext cx="241102" cy="2589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2AACDAAD-B3B6-0942-93BE-5719E4675F17}" type="slidenum">
              <a:rPr lang="en-US" sz="1300">
                <a:latin typeface="Gill Sans" charset="0"/>
                <a:cs typeface="Gill Sans" charset="0"/>
                <a:sym typeface="Gill Sans" charset="0"/>
              </a:rPr>
              <a:pPr/>
              <a:t>9</a:t>
            </a:fld>
            <a:endParaRPr lang="en-US"/>
          </a:p>
        </p:txBody>
      </p:sp>
      <p:pic>
        <p:nvPicPr>
          <p:cNvPr id="8196" name="Picture 4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05" y="1264668"/>
            <a:ext cx="3241477" cy="216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7" name="AutoShape 5"/>
          <p:cNvSpPr>
            <a:spLocks/>
          </p:cNvSpPr>
          <p:nvPr/>
        </p:nvSpPr>
        <p:spPr bwMode="auto">
          <a:xfrm>
            <a:off x="1371823" y="1432099"/>
            <a:ext cx="1464469" cy="500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000">
                <a:latin typeface="Gill Sans" charset="0"/>
                <a:cs typeface="Gill Sans" charset="0"/>
                <a:sym typeface="Gill Sans" charset="0"/>
              </a:rPr>
              <a:t>MC generated</a:t>
            </a:r>
          </a:p>
          <a:p>
            <a:pPr algn="l"/>
            <a:r>
              <a:rPr lang="en-US" sz="1000">
                <a:solidFill>
                  <a:srgbClr val="002E7A"/>
                </a:solidFill>
                <a:latin typeface="Gill Sans" charset="0"/>
                <a:cs typeface="Gill Sans" charset="0"/>
                <a:sym typeface="Gill Sans" charset="0"/>
              </a:rPr>
              <a:t>Dump reconstructed</a:t>
            </a:r>
          </a:p>
          <a:p>
            <a:pPr algn="l"/>
            <a:r>
              <a:rPr lang="en-US" sz="100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Target reconstructed</a:t>
            </a:r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1185416" y="1548185"/>
            <a:ext cx="150689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1184300" y="1686595"/>
            <a:ext cx="150688" cy="0"/>
          </a:xfrm>
          <a:prstGeom prst="line">
            <a:avLst/>
          </a:prstGeom>
          <a:noFill/>
          <a:ln w="19050" cap="flat" cmpd="sng">
            <a:solidFill>
              <a:srgbClr val="002E7A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1184300" y="1829470"/>
            <a:ext cx="150688" cy="0"/>
          </a:xfrm>
          <a:prstGeom prst="line">
            <a:avLst/>
          </a:prstGeom>
          <a:noFill/>
          <a:ln w="19050" cap="flat" cmpd="sng">
            <a:solidFill>
              <a:srgbClr val="E324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8201" name="Picture 9" descr="dropped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8" y="3562946"/>
            <a:ext cx="3385467" cy="21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02" name="AutoShape 10"/>
          <p:cNvSpPr>
            <a:spLocks/>
          </p:cNvSpPr>
          <p:nvPr/>
        </p:nvSpPr>
        <p:spPr bwMode="auto">
          <a:xfrm rot="16200000">
            <a:off x="578756" y="3777816"/>
            <a:ext cx="407417" cy="1964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800" i="1">
                <a:latin typeface="Gill Sans" charset="0"/>
                <a:cs typeface="Gill Sans" charset="0"/>
                <a:sym typeface="Gill Sans" charset="0"/>
              </a:rPr>
              <a:t>M(µ</a:t>
            </a:r>
            <a:r>
              <a:rPr lang="en-US" sz="800" i="1" baseline="32000">
                <a:latin typeface="Gill Sans" charset="0"/>
                <a:cs typeface="Gill Sans" charset="0"/>
                <a:sym typeface="Gill Sans" charset="0"/>
              </a:rPr>
              <a:t>+</a:t>
            </a:r>
            <a:r>
              <a:rPr lang="en-US" sz="800" i="1">
                <a:latin typeface="Gill Sans" charset="0"/>
                <a:cs typeface="Gill Sans" charset="0"/>
                <a:sym typeface="Gill Sans" charset="0"/>
              </a:rPr>
              <a:t>µ</a:t>
            </a:r>
            <a:r>
              <a:rPr lang="en-US" sz="800" i="1" baseline="32000">
                <a:latin typeface="Gill Sans" charset="0"/>
                <a:cs typeface="Gill Sans" charset="0"/>
                <a:sym typeface="Gill Sans" charset="0"/>
              </a:rPr>
              <a:t>-</a:t>
            </a:r>
            <a:r>
              <a:rPr lang="en-US" sz="800" i="1">
                <a:latin typeface="Gill Sans" charset="0"/>
                <a:cs typeface="Gill Sans" charset="0"/>
                <a:sym typeface="Gill Sans" charset="0"/>
              </a:rPr>
              <a:t>)</a:t>
            </a:r>
            <a:endParaRPr lang="en-US"/>
          </a:p>
        </p:txBody>
      </p:sp>
      <p:sp>
        <p:nvSpPr>
          <p:cNvPr id="8203" name="AutoShape 11"/>
          <p:cNvSpPr>
            <a:spLocks/>
          </p:cNvSpPr>
          <p:nvPr/>
        </p:nvSpPr>
        <p:spPr bwMode="auto">
          <a:xfrm>
            <a:off x="3306217" y="5706070"/>
            <a:ext cx="612800" cy="2053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800" i="1">
                <a:latin typeface="Gill Sans" charset="0"/>
                <a:cs typeface="Gill Sans" charset="0"/>
                <a:sym typeface="Gill Sans" charset="0"/>
              </a:rPr>
              <a:t>Z(µ</a:t>
            </a:r>
            <a:r>
              <a:rPr lang="en-US" sz="800" i="1" baseline="32000">
                <a:latin typeface="Gill Sans" charset="0"/>
                <a:cs typeface="Gill Sans" charset="0"/>
                <a:sym typeface="Gill Sans" charset="0"/>
              </a:rPr>
              <a:t>+</a:t>
            </a:r>
            <a:r>
              <a:rPr lang="en-US" sz="800" i="1">
                <a:latin typeface="Gill Sans" charset="0"/>
                <a:cs typeface="Gill Sans" charset="0"/>
                <a:sym typeface="Gill Sans" charset="0"/>
              </a:rPr>
              <a:t>µ</a:t>
            </a:r>
            <a:r>
              <a:rPr lang="en-US" sz="800" i="1" baseline="32000">
                <a:latin typeface="Gill Sans" charset="0"/>
                <a:cs typeface="Gill Sans" charset="0"/>
                <a:sym typeface="Gill Sans" charset="0"/>
              </a:rPr>
              <a:t>-</a:t>
            </a:r>
            <a:r>
              <a:rPr lang="en-US" sz="800" i="1">
                <a:latin typeface="Gill Sans" charset="0"/>
                <a:cs typeface="Gill Sans" charset="0"/>
                <a:sym typeface="Gill Sans" charset="0"/>
              </a:rPr>
              <a:t>) </a:t>
            </a:r>
            <a:r>
              <a:rPr lang="en-US" sz="800">
                <a:latin typeface="Gill Sans" charset="0"/>
                <a:cs typeface="Gill Sans" charset="0"/>
                <a:sym typeface="Gill Sans" charset="0"/>
              </a:rPr>
              <a:t>(cm)</a:t>
            </a:r>
            <a:endParaRPr lang="en-US"/>
          </a:p>
        </p:txBody>
      </p:sp>
      <p:pic>
        <p:nvPicPr>
          <p:cNvPr id="8204" name="Picture 12" descr="dropped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39" y="3737074"/>
            <a:ext cx="2221260" cy="148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205" name="Picture 13" descr="droppedIm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321" y="2137545"/>
            <a:ext cx="2221260" cy="148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206" name="Picture 14" descr="droppedIma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15" y="2136428"/>
            <a:ext cx="2213446" cy="148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207" name="Picture 15" descr="droppedImag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98" y="3734842"/>
            <a:ext cx="2220144" cy="148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08" name="AutoShape 16"/>
          <p:cNvSpPr>
            <a:spLocks/>
          </p:cNvSpPr>
          <p:nvPr/>
        </p:nvSpPr>
        <p:spPr bwMode="auto">
          <a:xfrm>
            <a:off x="4653484" y="1737941"/>
            <a:ext cx="1777008" cy="3750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 i="1">
                <a:latin typeface="Gill Sans" charset="0"/>
                <a:cs typeface="Gill Sans" charset="0"/>
                <a:sym typeface="Gill Sans" charset="0"/>
              </a:rPr>
              <a:t>M(µ+µ-) = 3.097</a:t>
            </a:r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 GeV</a:t>
            </a:r>
            <a:endParaRPr lang="en-US"/>
          </a:p>
        </p:txBody>
      </p:sp>
      <p:sp>
        <p:nvSpPr>
          <p:cNvPr id="8209" name="AutoShape 17"/>
          <p:cNvSpPr>
            <a:spLocks/>
          </p:cNvSpPr>
          <p:nvPr/>
        </p:nvSpPr>
        <p:spPr bwMode="auto">
          <a:xfrm>
            <a:off x="6785447" y="1723430"/>
            <a:ext cx="1777008" cy="3750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 i="1">
                <a:latin typeface="Gill Sans" charset="0"/>
                <a:cs typeface="Gill Sans" charset="0"/>
                <a:sym typeface="Gill Sans" charset="0"/>
              </a:rPr>
              <a:t>M(µ+µ-) &gt; 4 </a:t>
            </a:r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GeV</a:t>
            </a:r>
            <a:endParaRPr lang="en-US"/>
          </a:p>
        </p:txBody>
      </p:sp>
      <p:sp>
        <p:nvSpPr>
          <p:cNvPr id="8210" name="AutoShape 18"/>
          <p:cNvSpPr>
            <a:spLocks/>
          </p:cNvSpPr>
          <p:nvPr/>
        </p:nvSpPr>
        <p:spPr bwMode="auto">
          <a:xfrm>
            <a:off x="5643563" y="2230190"/>
            <a:ext cx="810369" cy="2768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10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σ ~ 34 cm</a:t>
            </a:r>
            <a:endParaRPr lang="en-US"/>
          </a:p>
        </p:txBody>
      </p:sp>
      <p:sp>
        <p:nvSpPr>
          <p:cNvPr id="8211" name="AutoShape 19"/>
          <p:cNvSpPr>
            <a:spLocks/>
          </p:cNvSpPr>
          <p:nvPr/>
        </p:nvSpPr>
        <p:spPr bwMode="auto">
          <a:xfrm>
            <a:off x="5487293" y="3812977"/>
            <a:ext cx="1006822" cy="2768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10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σ ~ 280 MeV</a:t>
            </a:r>
            <a:endParaRPr lang="en-US"/>
          </a:p>
        </p:txBody>
      </p:sp>
      <p:sp>
        <p:nvSpPr>
          <p:cNvPr id="8212" name="AutoShape 20"/>
          <p:cNvSpPr>
            <a:spLocks/>
          </p:cNvSpPr>
          <p:nvPr/>
        </p:nvSpPr>
        <p:spPr bwMode="auto">
          <a:xfrm>
            <a:off x="7961933" y="2208982"/>
            <a:ext cx="810369" cy="2768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00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σ ~ 18 cm</a:t>
            </a:r>
            <a:endParaRPr lang="en-US"/>
          </a:p>
        </p:txBody>
      </p:sp>
      <p:sp>
        <p:nvSpPr>
          <p:cNvPr id="8213" name="AutoShape 21"/>
          <p:cNvSpPr>
            <a:spLocks/>
          </p:cNvSpPr>
          <p:nvPr/>
        </p:nvSpPr>
        <p:spPr bwMode="auto">
          <a:xfrm>
            <a:off x="7863707" y="3812977"/>
            <a:ext cx="1006822" cy="2768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00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σ ~ 350 MeV</a:t>
            </a:r>
            <a:endParaRPr lang="en-US"/>
          </a:p>
        </p:txBody>
      </p:sp>
      <p:sp>
        <p:nvSpPr>
          <p:cNvPr id="8214" name="AutoShape 22"/>
          <p:cNvSpPr>
            <a:spLocks/>
          </p:cNvSpPr>
          <p:nvPr/>
        </p:nvSpPr>
        <p:spPr bwMode="auto">
          <a:xfrm>
            <a:off x="4577582" y="2172146"/>
            <a:ext cx="493365" cy="464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ΔZ</a:t>
            </a:r>
            <a:endParaRPr lang="en-US"/>
          </a:p>
        </p:txBody>
      </p:sp>
      <p:sp>
        <p:nvSpPr>
          <p:cNvPr id="8215" name="AutoShape 23"/>
          <p:cNvSpPr>
            <a:spLocks/>
          </p:cNvSpPr>
          <p:nvPr/>
        </p:nvSpPr>
        <p:spPr bwMode="auto">
          <a:xfrm>
            <a:off x="4564187" y="3811861"/>
            <a:ext cx="567035" cy="464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ΔM</a:t>
            </a:r>
            <a:endParaRPr lang="en-US"/>
          </a:p>
        </p:txBody>
      </p:sp>
      <p:sp>
        <p:nvSpPr>
          <p:cNvPr id="8216" name="AutoShape 24"/>
          <p:cNvSpPr>
            <a:spLocks/>
          </p:cNvSpPr>
          <p:nvPr/>
        </p:nvSpPr>
        <p:spPr bwMode="auto">
          <a:xfrm>
            <a:off x="6871395" y="2172146"/>
            <a:ext cx="493365" cy="464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ΔZ</a:t>
            </a:r>
            <a:endParaRPr lang="en-US"/>
          </a:p>
        </p:txBody>
      </p:sp>
      <p:sp>
        <p:nvSpPr>
          <p:cNvPr id="8217" name="AutoShape 25"/>
          <p:cNvSpPr>
            <a:spLocks/>
          </p:cNvSpPr>
          <p:nvPr/>
        </p:nvSpPr>
        <p:spPr bwMode="auto">
          <a:xfrm>
            <a:off x="6834560" y="3812976"/>
            <a:ext cx="567035" cy="464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ΔM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27A8-C72E-314B-B286-F0E2412C75CB}" type="datetime1">
              <a:rPr lang="en-US" smtClean="0"/>
              <a:t>10/24/13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 DNP2013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5160"/>
      </p:ext>
    </p:extLst>
  </p:cSld>
  <p:clrMapOvr>
    <a:masterClrMapping/>
  </p:clrMapOvr>
  <p:transition xmlns:p14="http://schemas.microsoft.com/office/powerpoint/2010/main"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dvi}&#10;\newcommand{\qbar}{\bar q}&#10;\begin{document}&#10;\textBlue&#10;\[&#10;\frac{d^2\sigma}{d x_1 d x_2} = \frac{4\pi\alpha^2}{9 x_1 x_2}\frac{1}{\Red{s}}\times&#10; \displaystyle\sum_{i} e_i^2\left[q_{ti}(x_t)\qbar_{bi}(x_b) + \qbar_{ti}(x_t) q_{bi}(x_b)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692"/>
  <p:tag name="BOXHEIGHT" val="305"/>
  <p:tag name="BOXFONT" val="12"/>
  <p:tag name="BOXWRAP" val="False"/>
  <p:tag name="WORKAROUNDTRANSPARENCYBUG" val="False"/>
  <p:tag name="ALLOWFONTSUBSTITUTION" val="False"/>
  <p:tag name="BITMAPFORMAT" val="bmp256"/>
  <p:tag name="ORIGWIDTH" val="1556.25"/>
  <p:tag name="PICTUREFILESIZE" val="4847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dvi}&#10;\newcommand{\qbar}{\bar q}&#10;\begin{document}&#10;\textBlue&#10;\[&#10;\frac{d^2\sigma}{d x_1 d x_2} = \frac{4\pi\alpha^2}{9 x_1 x_2}\frac{1}{\Red{s}}\times&#10; \displaystyle\sum_{i} e_i^2\left[q_{ti}(x_t)\qbar_{bi}(x_b) + \qbar_{ti}(x_t) q_{bi}(x_b)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692"/>
  <p:tag name="BOXHEIGHT" val="305"/>
  <p:tag name="BOXFONT" val="12"/>
  <p:tag name="BOXWRAP" val="False"/>
  <p:tag name="WORKAROUNDTRANSPARENCYBUG" val="False"/>
  <p:tag name="ALLOWFONTSUBSTITUTION" val="False"/>
  <p:tag name="BITMAPFORMAT" val="bmp256"/>
  <p:tag name="ORIGWIDTH" val="1556.25"/>
  <p:tag name="PICTUREFILESIZE" val="4847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usepackage{colordvi}&#10;\begin{document}&#10;$\displaystyle{&#10;\Red{&#10;\Delta x_1 = -\kappa_1 x_1  A^{\frac{1}{3}}&#10;}} 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6"/>
  <p:tag name="BOXHEIGHT" val="302"/>
  <p:tag name="BOXFONT" val="10"/>
  <p:tag name="BOXWRAP" val="False"/>
  <p:tag name="WORKAROUNDTRANSPARENCYBUG" val="False"/>
  <p:tag name="ALLOWFONTSUBSTITUTION" val="False"/>
  <p:tag name="BITMAPFORMAT" val="png256"/>
  <p:tag name="ORIGWIDTH" val="72"/>
  <p:tag name="PICTUREFILESIZE" val="46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usepackage{colordvi}&#10;\begin{document}&#10;&#10;$\displaystyle{&#10;\Red{&#10;\Delta x_1 = -\frac{\kappa_2}{s} A^{\frac{1}{3}}&#10;}}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9"/>
  <p:tag name="BOXHEIGHT" val="302"/>
  <p:tag name="BOXFONT" val="10"/>
  <p:tag name="BOXWRAP" val="False"/>
  <p:tag name="WORKAROUNDTRANSPARENCYBUG" val="False"/>
  <p:tag name="ALLOWFONTSUBSTITUTION" val="False"/>
  <p:tag name="BITMAPFORMAT" val="png256"/>
  <p:tag name="ORIGWIDTH" val="64"/>
  <p:tag name="PICTUREFILESIZE" val="50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usepackage{colordvi}&#10;\begin{document}&#10;&#10;$\displaystyle{&#10;\Red{&#10;\Delta x_1 = -\frac{\kappa_3}{s} A^{\frac{2}{3}}&#10;}} 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9"/>
  <p:tag name="BOXHEIGHT" val="302"/>
  <p:tag name="BOXFONT" val="10"/>
  <p:tag name="BOXWRAP" val="False"/>
  <p:tag name="WORKAROUNDTRANSPARENCYBUG" val="False"/>
  <p:tag name="ALLOWFONTSUBSTITUTION" val="False"/>
  <p:tag name="BITMAPFORMAT" val="png256"/>
  <p:tag name="ORIGWIDTH" val="64"/>
  <p:tag name="PICTUREFILESIZE" val="51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1201</Words>
  <Application>Microsoft Macintosh PowerPoint</Application>
  <PresentationFormat>On-screen Show (4:3)</PresentationFormat>
  <Paragraphs>208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Equation</vt:lpstr>
      <vt:lpstr>Microsoft Equation</vt:lpstr>
      <vt:lpstr>Quark Energy Loss in p+A Collisions  Benchmark Energy Loss Model Calculations with Drell-Yan</vt:lpstr>
      <vt:lpstr>Do We Understand Jet Quenching at RHIC and LHC ?</vt:lpstr>
      <vt:lpstr>The Idea of Initial-State Energy Loss in p+A Benchmark Energy Loss Calculations</vt:lpstr>
      <vt:lpstr>Model Calculations of in Parton Energy Loss</vt:lpstr>
      <vt:lpstr>Early Data from E866 @Fermilab (Drell-Yan, 800GeV p+A)</vt:lpstr>
      <vt:lpstr>E906/SeaQuest Experiment at Fermilab</vt:lpstr>
      <vt:lpstr>E906/SeaQuest Dimuon Drell-Yan @Fermilab</vt:lpstr>
      <vt:lpstr>E906/SeaQuest Run-I (Engineering Run)</vt:lpstr>
      <vt:lpstr>Mass/Vertex resolution and target/dump separation</vt:lpstr>
      <vt:lpstr>Latest Work in Progress</vt:lpstr>
      <vt:lpstr>Summary and Outlook:  First unambiguous determination at E906 </vt:lpstr>
      <vt:lpstr>backup</vt:lpstr>
      <vt:lpstr>Parton Energy Loss SIDIS @HERMES</vt:lpstr>
      <vt:lpstr>First direct measurement of dE/dx from p+A @E906</vt:lpstr>
      <vt:lpstr>Mechanisms of Energy-loss:</vt:lpstr>
    </vt:vector>
  </TitlesOfParts>
  <Manager/>
  <Company>LANL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 Energy Loss in p+A Collisions</dc:title>
  <dc:subject/>
  <dc:creator>Ming Liu</dc:creator>
  <cp:keywords/>
  <dc:description/>
  <cp:lastModifiedBy>Ming Xiong Liu</cp:lastModifiedBy>
  <cp:revision>182</cp:revision>
  <dcterms:created xsi:type="dcterms:W3CDTF">2009-10-13T08:46:56Z</dcterms:created>
  <dcterms:modified xsi:type="dcterms:W3CDTF">2013-10-24T18:40:51Z</dcterms:modified>
  <cp:category/>
</cp:coreProperties>
</file>