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6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49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1B2A-5727-4AF3-99F2-E0077CD97493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00E5B-AB2C-43E3-8311-FF013A2B0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D61F-0AD6-41CC-B67A-C52F4C504A88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68AD3-CF90-4CA8-97EF-0AEDF9691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4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CIPANP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 descr="dropped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4" y="0"/>
            <a:ext cx="1366242" cy="8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889655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Study of Quark Energy Loss Effect in </a:t>
            </a:r>
            <a:r>
              <a:rPr lang="en-US" sz="3200" dirty="0" err="1" smtClean="0"/>
              <a:t>p+A</a:t>
            </a:r>
            <a:r>
              <a:rPr lang="en-US" sz="3200" dirty="0" smtClean="0"/>
              <a:t> Collisions at Fermilab E906 Experiment</a:t>
            </a:r>
            <a:br>
              <a:rPr lang="en-US" sz="32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>
                <a:solidFill>
                  <a:srgbClr val="000090"/>
                </a:solidFill>
              </a:rPr>
              <a:t>Benchmark Energy Loss Models with </a:t>
            </a:r>
            <a:r>
              <a:rPr lang="en-US" sz="1800" dirty="0" err="1" smtClean="0">
                <a:solidFill>
                  <a:srgbClr val="000090"/>
                </a:solidFill>
              </a:rPr>
              <a:t>Drell</a:t>
            </a:r>
            <a:r>
              <a:rPr lang="en-US" sz="1800" dirty="0" smtClean="0">
                <a:solidFill>
                  <a:srgbClr val="000090"/>
                </a:solidFill>
              </a:rPr>
              <a:t>-Yan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3886199"/>
            <a:ext cx="7937500" cy="20150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Ming Liu 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Los Alamos National </a:t>
            </a:r>
            <a:r>
              <a:rPr lang="en-US" dirty="0" smtClean="0">
                <a:solidFill>
                  <a:srgbClr val="0000FF"/>
                </a:solidFill>
              </a:rPr>
              <a:t>Lab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(For </a:t>
            </a:r>
            <a:r>
              <a:rPr lang="en-US" altLang="zh-CN" dirty="0" err="1" smtClean="0">
                <a:solidFill>
                  <a:srgbClr val="0000FF"/>
                </a:solidFill>
              </a:rPr>
              <a:t>Fermilab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E906/</a:t>
            </a:r>
            <a:r>
              <a:rPr lang="en-US" dirty="0" err="1" smtClean="0">
                <a:solidFill>
                  <a:srgbClr val="0000FF"/>
                </a:solidFill>
              </a:rPr>
              <a:t>SeaQuest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Collaboration)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0"/>
            <a:ext cx="14938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8774"/>
            <a:ext cx="8229600" cy="1143000"/>
          </a:xfrm>
          <a:ln/>
        </p:spPr>
        <p:txBody>
          <a:bodyPr/>
          <a:lstStyle/>
          <a:p>
            <a:r>
              <a:rPr lang="en-US" sz="3200" dirty="0"/>
              <a:t>Timeline and milestones of </a:t>
            </a:r>
            <a:r>
              <a:rPr lang="en-US" sz="3200" dirty="0" err="1"/>
              <a:t>SeaQuest</a:t>
            </a:r>
            <a:endParaRPr lang="en-US" sz="3200" dirty="0"/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2482453" y="2582912"/>
            <a:ext cx="5517431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163092" y="2580680"/>
            <a:ext cx="66749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830586" y="2580680"/>
            <a:ext cx="666378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1294805" y="2726219"/>
            <a:ext cx="3379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1999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544961" y="2726219"/>
            <a:ext cx="3379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2011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3429000" y="2726219"/>
            <a:ext cx="3379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2012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6965156" y="2726219"/>
            <a:ext cx="3379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2016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4313039" y="2726219"/>
            <a:ext cx="3379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2013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5197078" y="2726219"/>
            <a:ext cx="3462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2014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6081117" y="2726219"/>
            <a:ext cx="3379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2015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1126257" y="1625396"/>
            <a:ext cx="78198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ea typeface="ＭＳ Ｐゴシック" charset="0"/>
                <a:cs typeface="Gill Sans" charset="0"/>
              </a:rPr>
              <a:t>First proposal</a:t>
            </a:r>
          </a:p>
        </p:txBody>
      </p:sp>
      <p:sp>
        <p:nvSpPr>
          <p:cNvPr id="32781" name="Rectangle 13"/>
          <p:cNvSpPr>
            <a:spLocks/>
          </p:cNvSpPr>
          <p:nvPr/>
        </p:nvSpPr>
        <p:spPr bwMode="auto">
          <a:xfrm>
            <a:off x="2723555" y="1540758"/>
            <a:ext cx="6115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ea typeface="ＭＳ Ｐゴシック" charset="0"/>
                <a:cs typeface="Gill Sans" charset="0"/>
              </a:rPr>
              <a:t>Detector </a:t>
            </a:r>
          </a:p>
          <a:p>
            <a:r>
              <a:rPr lang="en-US" sz="1100">
                <a:ea typeface="ＭＳ Ｐゴシック" charset="0"/>
                <a:cs typeface="Gill Sans" charset="0"/>
              </a:rPr>
              <a:t>assembled</a:t>
            </a: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3807396" y="1902216"/>
            <a:ext cx="3035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solidFill>
                  <a:srgbClr val="002D99"/>
                </a:solidFill>
                <a:ea typeface="ＭＳ Ｐゴシック" charset="0"/>
                <a:cs typeface="Gill Sans" charset="0"/>
              </a:rPr>
              <a:t>Run-I</a:t>
            </a: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4364385" y="1652572"/>
            <a:ext cx="47567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ea typeface="ＭＳ Ｐゴシック" charset="0"/>
                <a:cs typeface="Gill Sans" charset="0"/>
              </a:rPr>
              <a:t>Main </a:t>
            </a:r>
          </a:p>
          <a:p>
            <a:r>
              <a:rPr lang="en-US" sz="1100">
                <a:ea typeface="ＭＳ Ｐゴシック" charset="0"/>
                <a:cs typeface="Gill Sans" charset="0"/>
              </a:rPr>
              <a:t>injector </a:t>
            </a:r>
          </a:p>
          <a:p>
            <a:r>
              <a:rPr lang="en-US" sz="1100">
                <a:ea typeface="ＭＳ Ｐゴシック" charset="0"/>
                <a:cs typeface="Gill Sans" charset="0"/>
              </a:rPr>
              <a:t>upgrade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5210473" y="1902216"/>
            <a:ext cx="33909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solidFill>
                  <a:srgbClr val="FF00FF"/>
                </a:solidFill>
                <a:ea typeface="ＭＳ Ｐゴシック" charset="0"/>
                <a:cs typeface="Gill Sans" charset="0"/>
              </a:rPr>
              <a:t>Run-II</a:t>
            </a:r>
          </a:p>
        </p:txBody>
      </p:sp>
      <p:sp>
        <p:nvSpPr>
          <p:cNvPr id="32785" name="Rectangle 17"/>
          <p:cNvSpPr>
            <a:spLocks/>
          </p:cNvSpPr>
          <p:nvPr/>
        </p:nvSpPr>
        <p:spPr bwMode="auto">
          <a:xfrm>
            <a:off x="6486302" y="1902216"/>
            <a:ext cx="3868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 b="1">
                <a:ea typeface="ＭＳ Ｐゴシック" charset="0"/>
                <a:cs typeface="Gill Sans" charset="0"/>
              </a:rPr>
              <a:t>Run-III</a:t>
            </a:r>
          </a:p>
        </p:txBody>
      </p:sp>
      <p:sp>
        <p:nvSpPr>
          <p:cNvPr id="32786" name="Rectangle 18"/>
          <p:cNvSpPr>
            <a:spLocks/>
          </p:cNvSpPr>
          <p:nvPr/>
        </p:nvSpPr>
        <p:spPr bwMode="auto">
          <a:xfrm>
            <a:off x="7439546" y="2022961"/>
            <a:ext cx="1204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ea typeface="ＭＳ Ｐゴシック" charset="0"/>
                <a:cs typeface="Gill Sans" charset="0"/>
              </a:rPr>
              <a:t>Future upgrades</a:t>
            </a:r>
          </a:p>
          <a:p>
            <a:r>
              <a:rPr lang="en-US" sz="1100">
                <a:ea typeface="ＭＳ Ｐゴシック" charset="0"/>
                <a:cs typeface="Gill Sans" charset="0"/>
              </a:rPr>
              <a:t>of polarized program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1535906" y="1867421"/>
            <a:ext cx="0" cy="73111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027164" y="1875234"/>
            <a:ext cx="0" cy="73111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rot="10800000" flipH="1">
            <a:off x="3830836" y="2195588"/>
            <a:ext cx="282402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rot="10800000" flipH="1">
            <a:off x="4143375" y="2195588"/>
            <a:ext cx="1010171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rot="10800000" flipH="1">
            <a:off x="5161360" y="2195588"/>
            <a:ext cx="780232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rot="10800000" flipH="1">
            <a:off x="6045398" y="2195588"/>
            <a:ext cx="1452191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3830836" y="1875234"/>
            <a:ext cx="0" cy="73111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4" name="Rectangle 26"/>
          <p:cNvSpPr>
            <a:spLocks/>
          </p:cNvSpPr>
          <p:nvPr/>
        </p:nvSpPr>
        <p:spPr bwMode="auto">
          <a:xfrm>
            <a:off x="3562946" y="1545223"/>
            <a:ext cx="4393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ea typeface="ＭＳ Ｐゴシック" charset="0"/>
                <a:cs typeface="Gill Sans" charset="0"/>
              </a:rPr>
              <a:t>First </a:t>
            </a:r>
          </a:p>
          <a:p>
            <a:r>
              <a:rPr lang="en-US" sz="1100">
                <a:ea typeface="ＭＳ Ｐゴシック" charset="0"/>
                <a:cs typeface="Gill Sans" charset="0"/>
              </a:rPr>
              <a:t>proton!</a:t>
            </a:r>
          </a:p>
        </p:txBody>
      </p:sp>
      <p:pic>
        <p:nvPicPr>
          <p:cNvPr id="32795" name="Picture 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7" y="3119810"/>
            <a:ext cx="3804047" cy="28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Rectangle 28"/>
          <p:cNvSpPr>
            <a:spLocks/>
          </p:cNvSpPr>
          <p:nvPr/>
        </p:nvSpPr>
        <p:spPr bwMode="auto">
          <a:xfrm>
            <a:off x="6192738" y="5887328"/>
            <a:ext cx="77430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Mass (GeV)</a:t>
            </a:r>
          </a:p>
        </p:txBody>
      </p:sp>
      <p:sp>
        <p:nvSpPr>
          <p:cNvPr id="32797" name="Rectangle 29"/>
          <p:cNvSpPr>
            <a:spLocks/>
          </p:cNvSpPr>
          <p:nvPr/>
        </p:nvSpPr>
        <p:spPr bwMode="auto">
          <a:xfrm>
            <a:off x="4943699" y="3379321"/>
            <a:ext cx="1119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SeaQuest Run-I</a:t>
            </a:r>
          </a:p>
        </p:txBody>
      </p:sp>
      <p:sp>
        <p:nvSpPr>
          <p:cNvPr id="32798" name="Rectangle 30"/>
          <p:cNvSpPr>
            <a:spLocks/>
          </p:cNvSpPr>
          <p:nvPr/>
        </p:nvSpPr>
        <p:spPr bwMode="auto">
          <a:xfrm>
            <a:off x="482203" y="2964656"/>
            <a:ext cx="4063008" cy="30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8587" indent="-178587" algn="just">
              <a:buSzPct val="125000"/>
              <a:buFont typeface="Gill Sans" charset="0"/>
              <a:buChar char="•"/>
            </a:pPr>
            <a:r>
              <a:rPr lang="en-US" dirty="0">
                <a:ea typeface="ＭＳ Ｐゴシック" charset="0"/>
                <a:cs typeface="Gill Sans" charset="0"/>
              </a:rPr>
              <a:t>Due to various delays, only a very short 2-month commissioning Run-I was taken in early 2012</a:t>
            </a:r>
          </a:p>
          <a:p>
            <a:pPr marL="178587" indent="-178587" algn="just">
              <a:buSzPct val="125000"/>
              <a:buFont typeface="Gill Sans" charset="0"/>
              <a:buChar char="•"/>
            </a:pPr>
            <a:r>
              <a:rPr lang="en-US" dirty="0">
                <a:ea typeface="ＭＳ Ｐゴシック" charset="0"/>
                <a:cs typeface="Gill Sans" charset="0"/>
              </a:rPr>
              <a:t>In the longer Run-II, we solved almost all the problems discovered in Run-I</a:t>
            </a:r>
          </a:p>
          <a:p>
            <a:pPr marL="178587" indent="-178587" algn="just">
              <a:buSzPct val="125000"/>
              <a:buFont typeface="Gill Sans" charset="0"/>
              <a:buChar char="•"/>
            </a:pPr>
            <a:r>
              <a:rPr lang="en-US" dirty="0">
                <a:ea typeface="ＭＳ Ｐゴシック" charset="0"/>
                <a:cs typeface="Gill Sans" charset="0"/>
              </a:rPr>
              <a:t>After a short 2-month accelerator maintenance, we started a 2-yr Run-III</a:t>
            </a:r>
          </a:p>
          <a:p>
            <a:pPr marL="178587" indent="-178587" algn="just">
              <a:buSzPct val="125000"/>
              <a:buFont typeface="Gill Sans" charset="0"/>
              <a:buChar char="•"/>
            </a:pPr>
            <a:r>
              <a:rPr lang="en-US" dirty="0">
                <a:ea typeface="ＭＳ Ｐゴシック" charset="0"/>
                <a:cs typeface="Gill Sans" charset="0"/>
              </a:rPr>
              <a:t>New station-1 drift chamber will be installed soon to extend the </a:t>
            </a:r>
            <a:r>
              <a:rPr lang="en-US" i="1" dirty="0">
                <a:ea typeface="ＭＳ Ｐゴシック" charset="0"/>
                <a:cs typeface="Gill Sans" charset="0"/>
              </a:rPr>
              <a:t>x</a:t>
            </a:r>
            <a:r>
              <a:rPr lang="en-US" i="1" baseline="-6000" dirty="0">
                <a:ea typeface="ＭＳ Ｐゴシック" charset="0"/>
                <a:cs typeface="Gill Sans" charset="0"/>
              </a:rPr>
              <a:t>2</a:t>
            </a:r>
            <a:r>
              <a:rPr lang="en-US" dirty="0">
                <a:ea typeface="ＭＳ Ｐゴシック" charset="0"/>
                <a:cs typeface="Gill Sans" charset="0"/>
              </a:rPr>
              <a:t> coverage</a:t>
            </a:r>
          </a:p>
          <a:p>
            <a:pPr marL="178587" indent="-178587" algn="just">
              <a:buSzPct val="125000"/>
              <a:buFont typeface="Gill Sans" charset="0"/>
              <a:buChar char="•"/>
            </a:pPr>
            <a:r>
              <a:rPr lang="en-US" dirty="0">
                <a:ea typeface="ＭＳ Ｐゴシック" charset="0"/>
                <a:cs typeface="Gill Sans" charset="0"/>
              </a:rPr>
              <a:t>Polarized projects (target and/or beam) will take over in summer 2016</a:t>
            </a:r>
          </a:p>
        </p:txBody>
      </p:sp>
      <p:sp>
        <p:nvSpPr>
          <p:cNvPr id="32799" name="Rectangle 31"/>
          <p:cNvSpPr>
            <a:spLocks/>
          </p:cNvSpPr>
          <p:nvPr/>
        </p:nvSpPr>
        <p:spPr bwMode="auto">
          <a:xfrm>
            <a:off x="884039" y="6170414"/>
            <a:ext cx="7768828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ea typeface="ＭＳ Ｐゴシック" charset="0"/>
                <a:cs typeface="Gill Sans" charset="0"/>
              </a:rPr>
              <a:t>Dr. Markus Diefenthaler, Polarized Drell-Yan measurement at Fermilab: The future of the SeaQuest experiment, WG7, Apr. 30</a:t>
            </a: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6724055" y="2429992"/>
            <a:ext cx="0" cy="15850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1" name="Rectangle 33"/>
          <p:cNvSpPr>
            <a:spLocks/>
          </p:cNvSpPr>
          <p:nvPr/>
        </p:nvSpPr>
        <p:spPr bwMode="auto">
          <a:xfrm>
            <a:off x="6162601" y="2250474"/>
            <a:ext cx="110413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ea typeface="ＭＳ Ｐゴシック" charset="0"/>
                <a:cs typeface="Gill Sans" charset="0"/>
              </a:rPr>
              <a:t>New Drift Chamber</a:t>
            </a:r>
          </a:p>
        </p:txBody>
      </p:sp>
      <p:sp>
        <p:nvSpPr>
          <p:cNvPr id="32802" name="Rectangle 34"/>
          <p:cNvSpPr>
            <a:spLocks/>
          </p:cNvSpPr>
          <p:nvPr/>
        </p:nvSpPr>
        <p:spPr bwMode="auto">
          <a:xfrm>
            <a:off x="5688211" y="1616273"/>
            <a:ext cx="258961" cy="1089422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803" name="Rectangle 35"/>
          <p:cNvSpPr>
            <a:spLocks/>
          </p:cNvSpPr>
          <p:nvPr/>
        </p:nvSpPr>
        <p:spPr bwMode="auto">
          <a:xfrm>
            <a:off x="5358929" y="1353041"/>
            <a:ext cx="9105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100">
                <a:solidFill>
                  <a:srgbClr val="FF0000"/>
                </a:solidFill>
                <a:ea typeface="ＭＳ Ｐゴシック" charset="0"/>
                <a:cs typeface="Gill Sans" charset="0"/>
              </a:rPr>
              <a:t>Analyzable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2716"/>
            <a:ext cx="8229600" cy="1143000"/>
          </a:xfrm>
          <a:ln/>
        </p:spPr>
        <p:txBody>
          <a:bodyPr/>
          <a:lstStyle/>
          <a:p>
            <a:r>
              <a:rPr lang="en-US" sz="3200" dirty="0"/>
              <a:t>Data from </a:t>
            </a:r>
            <a:r>
              <a:rPr lang="en-US" sz="3200" dirty="0" smtClean="0"/>
              <a:t>Run</a:t>
            </a:r>
            <a:r>
              <a:rPr lang="en-US" sz="3200" dirty="0" smtClean="0"/>
              <a:t> </a:t>
            </a:r>
            <a:r>
              <a:rPr lang="en-US" sz="3200" dirty="0"/>
              <a:t>2014 (Run-II)</a:t>
            </a:r>
          </a:p>
        </p:txBody>
      </p:sp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5" y="1017984"/>
            <a:ext cx="4634508" cy="32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2605237" y="2299320"/>
            <a:ext cx="1593861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- J/ψ Monte Carlo</a:t>
            </a:r>
          </a:p>
          <a:p>
            <a:pPr algn="l"/>
            <a:r>
              <a:rPr lang="en-US" sz="13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- ψ</a:t>
            </a:r>
            <a:r>
              <a:rPr lang="ja-JP" altLang="en-US" sz="1300">
                <a:solidFill>
                  <a:srgbClr val="FF0000"/>
                </a:solidFill>
                <a:latin typeface="Arial"/>
                <a:ea typeface="ＭＳ Ｐゴシック" charset="0"/>
                <a:cs typeface="Lucida Grande" charset="0"/>
              </a:rPr>
              <a:t>’</a:t>
            </a:r>
            <a:r>
              <a:rPr lang="en-US" sz="13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 Monte Carlo</a:t>
            </a:r>
          </a:p>
          <a:p>
            <a:pPr algn="l"/>
            <a:r>
              <a:rPr lang="en-US" sz="1300">
                <a:solidFill>
                  <a:srgbClr val="FF00FF"/>
                </a:solidFill>
                <a:ea typeface="ＭＳ Ｐゴシック" charset="0"/>
                <a:cs typeface="Gill Sans" charset="0"/>
              </a:rPr>
              <a:t>- Drell-Yan Monte Carlo</a:t>
            </a:r>
          </a:p>
          <a:p>
            <a:pPr algn="l"/>
            <a:r>
              <a:rPr lang="en-US" sz="1300">
                <a:ea typeface="ＭＳ Ｐゴシック" charset="0"/>
                <a:cs typeface="Gill Sans" charset="0"/>
              </a:rPr>
              <a:t>- Random Background</a:t>
            </a:r>
          </a:p>
          <a:p>
            <a:pPr algn="l"/>
            <a:r>
              <a:rPr lang="en-US" sz="1300">
                <a:solidFill>
                  <a:srgbClr val="0000FF"/>
                </a:solidFill>
                <a:ea typeface="ＭＳ Ｐゴシック" charset="0"/>
                <a:cs typeface="Gill Sans" charset="0"/>
              </a:rPr>
              <a:t>- Combined MC and bg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2303860" y="1678781"/>
            <a:ext cx="2018109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 b="1">
                <a:ea typeface="ＭＳ Ｐゴシック" charset="0"/>
                <a:cs typeface="Gill Sans" charset="0"/>
              </a:rPr>
              <a:t>~ 5% of expected statistics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521771" y="1281410"/>
            <a:ext cx="4232672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300">
                <a:ea typeface="ＭＳ Ｐゴシック" charset="0"/>
                <a:cs typeface="Gill Sans" charset="0"/>
              </a:rPr>
              <a:t>Monte Carlo describe data well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300">
                <a:ea typeface="ＭＳ Ｐゴシック" charset="0"/>
                <a:cs typeface="Gill Sans" charset="0"/>
              </a:rPr>
              <a:t>Resolution better than expected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300">
                <a:ea typeface="ＭＳ Ｐゴシック" charset="0"/>
                <a:cs typeface="Lucida Grande" charset="0"/>
              </a:rPr>
              <a:t>σ</a:t>
            </a:r>
            <a:r>
              <a:rPr lang="en-US" sz="1300" baseline="-6000">
                <a:ea typeface="ＭＳ Ｐゴシック" charset="0"/>
                <a:cs typeface="Gill Sans" charset="0"/>
              </a:rPr>
              <a:t>M</a:t>
            </a:r>
            <a:r>
              <a:rPr lang="en-US" sz="1300">
                <a:ea typeface="ＭＳ Ｐゴシック" charset="0"/>
                <a:cs typeface="Lucida Grande" charset="0"/>
              </a:rPr>
              <a:t>(J/ψ) ~ 180 MeV, σ</a:t>
            </a:r>
            <a:r>
              <a:rPr lang="en-US" sz="1300" baseline="-6000">
                <a:ea typeface="ＭＳ Ｐゴシック" charset="0"/>
                <a:cs typeface="Gill Sans" charset="0"/>
              </a:rPr>
              <a:t>M</a:t>
            </a:r>
            <a:r>
              <a:rPr lang="en-US" sz="1300">
                <a:ea typeface="ＭＳ Ｐゴシック" charset="0"/>
                <a:cs typeface="Gill Sans" charset="0"/>
              </a:rPr>
              <a:t>(DY) ~ 220 MeV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300">
                <a:ea typeface="ＭＳ Ｐゴシック" charset="0"/>
                <a:cs typeface="Gill Sans" charset="0"/>
              </a:rPr>
              <a:t>J/ψ ψ</a:t>
            </a:r>
            <a:r>
              <a:rPr lang="ja-JP" altLang="en-US" sz="1300"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1300">
                <a:ea typeface="ＭＳ Ｐゴシック" charset="0"/>
                <a:cs typeface="Gill Sans" charset="0"/>
              </a:rPr>
              <a:t> separation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300">
                <a:ea typeface="ＭＳ Ｐゴシック" charset="0"/>
                <a:cs typeface="Gill Sans" charset="0"/>
              </a:rPr>
              <a:t>Cleaner DY sample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300">
                <a:ea typeface="ＭＳ Ｐゴシック" charset="0"/>
                <a:cs typeface="Gill Sans" charset="0"/>
              </a:rPr>
              <a:t>Good target/beam dump separation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•"/>
            </a:pPr>
            <a:endParaRPr lang="en-US" sz="1300">
              <a:ea typeface="ＭＳ Ｐゴシック" charset="0"/>
              <a:cs typeface="Gill Sans" charset="0"/>
            </a:endParaRP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300">
                <a:ea typeface="ＭＳ Ｐゴシック" charset="0"/>
                <a:cs typeface="Gill Sans" charset="0"/>
              </a:rPr>
              <a:t>Beam quality worse than expected (instantaneous rate much higher than average)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300">
                <a:ea typeface="ＭＳ Ｐゴシック" charset="0"/>
                <a:cs typeface="Gill Sans" charset="0"/>
              </a:rPr>
              <a:t>live time of spectrometer greatly reduced by the </a:t>
            </a:r>
            <a:r>
              <a:rPr lang="ja-JP" altLang="en-US" sz="1300">
                <a:latin typeface="Arial"/>
                <a:ea typeface="ＭＳ Ｐゴシック" charset="0"/>
                <a:cs typeface="Gill Sans" charset="0"/>
              </a:rPr>
              <a:t>‘</a:t>
            </a:r>
            <a:r>
              <a:rPr lang="en-US" sz="1300">
                <a:ea typeface="ＭＳ Ｐゴシック" charset="0"/>
                <a:cs typeface="Gill Sans" charset="0"/>
              </a:rPr>
              <a:t>super</a:t>
            </a:r>
            <a:r>
              <a:rPr lang="ja-JP" altLang="en-US" sz="1300"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1300">
                <a:ea typeface="ＭＳ Ｐゴシック" charset="0"/>
                <a:cs typeface="Gill Sans" charset="0"/>
              </a:rPr>
              <a:t> RF buckets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300">
                <a:ea typeface="ＭＳ Ｐゴシック" charset="0"/>
                <a:cs typeface="Gill Sans" charset="0"/>
              </a:rPr>
              <a:t>Reconstruction efficiency lower than expected because of the high detector occupancy</a:t>
            </a:r>
          </a:p>
        </p:txBody>
      </p:sp>
      <p:pic>
        <p:nvPicPr>
          <p:cNvPr id="3379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27" y="3839766"/>
            <a:ext cx="4232672" cy="26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7"/>
          <p:cNvSpPr>
            <a:spLocks/>
          </p:cNvSpPr>
          <p:nvPr/>
        </p:nvSpPr>
        <p:spPr bwMode="auto">
          <a:xfrm>
            <a:off x="4827613" y="3920713"/>
            <a:ext cx="17440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100">
                <a:ea typeface="ＭＳ Ｐゴシック" charset="0"/>
                <a:cs typeface="Gill Sans" charset="0"/>
              </a:rPr>
              <a:t>All </a:t>
            </a:r>
            <a:r>
              <a:rPr lang="ja-JP" altLang="en-US" sz="1100"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1100">
                <a:ea typeface="ＭＳ Ｐゴシック" charset="0"/>
                <a:cs typeface="Gill Sans" charset="0"/>
              </a:rPr>
              <a:t>good</a:t>
            </a:r>
            <a:r>
              <a:rPr lang="ja-JP" altLang="en-US" sz="1100"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1100">
                <a:ea typeface="ＭＳ Ｐゴシック" charset="0"/>
                <a:cs typeface="Gill Sans" charset="0"/>
              </a:rPr>
              <a:t> dimuons in data</a:t>
            </a:r>
          </a:p>
          <a:p>
            <a:pPr marL="178587" indent="-178587">
              <a:buSzPct val="80000"/>
              <a:buFont typeface="Lucida Grande" charset="0"/>
              <a:buChar char="◦"/>
            </a:pPr>
            <a:r>
              <a:rPr lang="en-US" sz="1100">
                <a:solidFill>
                  <a:srgbClr val="0000FF"/>
                </a:solidFill>
                <a:ea typeface="ＭＳ Ｐゴシック" charset="0"/>
                <a:cs typeface="Gill Sans" charset="0"/>
              </a:rPr>
              <a:t>Data with dump cut</a:t>
            </a:r>
          </a:p>
          <a:p>
            <a:pPr marL="178587" indent="-178587">
              <a:buSzPct val="80000"/>
              <a:buFont typeface="Lucida Grande" charset="0"/>
              <a:buChar char="◦"/>
            </a:pPr>
            <a:r>
              <a:rPr lang="en-US" sz="1100">
                <a:solidFill>
                  <a:srgbClr val="FF0000"/>
                </a:solidFill>
                <a:ea typeface="ＭＳ Ｐゴシック" charset="0"/>
                <a:cs typeface="Gill Sans" charset="0"/>
              </a:rPr>
              <a:t>Data with target cut</a:t>
            </a:r>
          </a:p>
        </p:txBody>
      </p:sp>
      <p:sp>
        <p:nvSpPr>
          <p:cNvPr id="33800" name="Rectangle 8"/>
          <p:cNvSpPr>
            <a:spLocks/>
          </p:cNvSpPr>
          <p:nvPr/>
        </p:nvSpPr>
        <p:spPr bwMode="auto">
          <a:xfrm>
            <a:off x="4830961" y="4465230"/>
            <a:ext cx="782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178587" indent="-178587">
              <a:buClr>
                <a:srgbClr val="0000FF"/>
              </a:buClr>
              <a:buSzPct val="125000"/>
              <a:buFont typeface="Gill Sans" charset="0"/>
              <a:buChar char="-"/>
            </a:pPr>
            <a:r>
              <a:rPr lang="en-US" sz="1100">
                <a:solidFill>
                  <a:srgbClr val="0000FF"/>
                </a:solidFill>
                <a:ea typeface="ＭＳ Ｐゴシック" charset="0"/>
                <a:cs typeface="Gill Sans" charset="0"/>
              </a:rPr>
              <a:t>Dump MC</a:t>
            </a:r>
          </a:p>
          <a:p>
            <a:pPr marL="178587" indent="-178587">
              <a:buClr>
                <a:srgbClr val="FF0000"/>
              </a:buClr>
              <a:buSzPct val="125000"/>
              <a:buFont typeface="Gill Sans" charset="0"/>
              <a:buChar char="-"/>
            </a:pPr>
            <a:r>
              <a:rPr lang="en-US" sz="1100">
                <a:solidFill>
                  <a:srgbClr val="FF0000"/>
                </a:solidFill>
                <a:ea typeface="ＭＳ Ｐゴシック" charset="0"/>
                <a:cs typeface="Gill Sans" charset="0"/>
              </a:rPr>
              <a:t>Target MC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337846" y="6445910"/>
            <a:ext cx="7391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i="1">
                <a:ea typeface="ＭＳ Ｐゴシック" charset="0"/>
                <a:cs typeface="Gill Sans" charset="0"/>
              </a:rPr>
              <a:t>Z</a:t>
            </a:r>
            <a:r>
              <a:rPr lang="en-US" sz="1700" i="1" baseline="-6000">
                <a:ea typeface="ＭＳ Ｐゴシック" charset="0"/>
                <a:cs typeface="Gill Sans" charset="0"/>
              </a:rPr>
              <a:t>vtx</a:t>
            </a:r>
            <a:r>
              <a:rPr lang="en-US" sz="1700">
                <a:ea typeface="ＭＳ Ｐゴシック" charset="0"/>
                <a:cs typeface="Gill Sans" charset="0"/>
              </a:rPr>
              <a:t> (cm)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855018" y="4487168"/>
            <a:ext cx="3366492" cy="15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33941" indent="-133941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>
                <a:ea typeface="ＭＳ Ｐゴシック" charset="0"/>
                <a:cs typeface="Gill Sans" charset="0"/>
              </a:rPr>
              <a:t>Entire beam interacts upstream of SeaQuest spectrometer</a:t>
            </a:r>
          </a:p>
          <a:p>
            <a:pPr marL="133941" indent="-133941"/>
            <a:endParaRPr lang="en-US" sz="900">
              <a:ea typeface="ＭＳ Ｐゴシック" charset="0"/>
              <a:cs typeface="Gill Sans" charset="0"/>
            </a:endParaRPr>
          </a:p>
          <a:p>
            <a:pPr marL="133941" indent="-133941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>
                <a:ea typeface="ＭＳ Ｐゴシック" charset="0"/>
                <a:cs typeface="Gill Sans" charset="0"/>
              </a:rPr>
              <a:t>Pointing resolution very poor along beam axis</a:t>
            </a:r>
          </a:p>
          <a:p>
            <a:pPr marL="133941" indent="-133941"/>
            <a:endParaRPr lang="en-US" sz="900">
              <a:ea typeface="ＭＳ Ｐゴシック" charset="0"/>
              <a:cs typeface="Gill Sans" charset="0"/>
            </a:endParaRPr>
          </a:p>
          <a:p>
            <a:pPr marL="133941" indent="-133941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>
                <a:ea typeface="ＭＳ Ｐゴシック" charset="0"/>
                <a:cs typeface="Gill Sans" charset="0"/>
              </a:rPr>
              <a:t>Dominated by random coincidences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2" y="3572992"/>
            <a:ext cx="3556248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716"/>
            <a:ext cx="8229600" cy="1143000"/>
          </a:xfrm>
          <a:ln/>
        </p:spPr>
        <p:txBody>
          <a:bodyPr/>
          <a:lstStyle/>
          <a:p>
            <a:r>
              <a:rPr lang="en-US" sz="3200" dirty="0" smtClean="0"/>
              <a:t>First Quark </a:t>
            </a:r>
            <a:r>
              <a:rPr lang="en-US" sz="3200" dirty="0"/>
              <a:t>E</a:t>
            </a:r>
            <a:r>
              <a:rPr lang="en-US" sz="3200" dirty="0" smtClean="0"/>
              <a:t>nergy </a:t>
            </a:r>
            <a:r>
              <a:rPr lang="en-US" sz="3200" dirty="0"/>
              <a:t>L</a:t>
            </a:r>
            <a:r>
              <a:rPr lang="en-US" sz="3200" dirty="0" smtClean="0"/>
              <a:t>oss Study at </a:t>
            </a:r>
            <a:r>
              <a:rPr lang="en-US" sz="3200" dirty="0"/>
              <a:t>E906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" y="991195"/>
            <a:ext cx="8179594" cy="26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/>
          </p:cNvSpPr>
          <p:nvPr/>
        </p:nvSpPr>
        <p:spPr bwMode="auto">
          <a:xfrm>
            <a:off x="1252389" y="4744328"/>
            <a:ext cx="1025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D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1780357" y="4744328"/>
            <a:ext cx="8976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C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2615283" y="4744328"/>
            <a:ext cx="1595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Fe</a:t>
            </a: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3321844" y="5110445"/>
            <a:ext cx="1538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ea typeface="ＭＳ Ｐゴシック" charset="0"/>
                <a:cs typeface="Gill Sans" charset="0"/>
              </a:rPr>
              <a:t>W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3893344" y="3844230"/>
            <a:ext cx="4688086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8587" indent="-178587" algn="just">
              <a:spcBef>
                <a:spcPts val="352"/>
              </a:spcBef>
              <a:buSzPct val="125000"/>
              <a:buFont typeface="Gill Sans" charset="0"/>
              <a:buChar char="•"/>
            </a:pPr>
            <a:r>
              <a:rPr lang="en-US" sz="1900">
                <a:ea typeface="ＭＳ Ｐゴシック" charset="0"/>
                <a:cs typeface="Gill Sans" charset="0"/>
              </a:rPr>
              <a:t>Too early to make any conclusion on p+Fe as limited by the statistics</a:t>
            </a:r>
          </a:p>
          <a:p>
            <a:pPr marL="178587" indent="-178587" algn="just">
              <a:spcBef>
                <a:spcPts val="352"/>
              </a:spcBef>
              <a:buSzPct val="125000"/>
              <a:buFont typeface="Gill Sans" charset="0"/>
              <a:buChar char="•"/>
            </a:pPr>
            <a:r>
              <a:rPr lang="en-US" sz="1900">
                <a:ea typeface="ＭＳ Ｐゴシック" charset="0"/>
                <a:cs typeface="Gill Sans" charset="0"/>
              </a:rPr>
              <a:t>A consistently negative slope beyond the shadowing strength is observed in p+W data.</a:t>
            </a:r>
          </a:p>
          <a:p>
            <a:pPr marL="178587" indent="-178587" algn="just">
              <a:spcBef>
                <a:spcPts val="352"/>
              </a:spcBef>
              <a:buSzPct val="125000"/>
              <a:buFont typeface="Gill Sans" charset="0"/>
              <a:buChar char="•"/>
            </a:pPr>
            <a:r>
              <a:rPr lang="en-US" sz="1900">
                <a:ea typeface="ＭＳ Ｐゴシック" charset="0"/>
                <a:cs typeface="Gill Sans" charset="0"/>
              </a:rPr>
              <a:t>With 20x more statistics, we will be able to clearly distinguish between:</a:t>
            </a:r>
          </a:p>
          <a:p>
            <a:pPr marL="750067" lvl="1" indent="-267881">
              <a:spcBef>
                <a:spcPts val="352"/>
              </a:spcBef>
              <a:buSzPct val="100000"/>
              <a:buFont typeface="Zapf Dingbats" charset="0"/>
              <a:buChar char="➢"/>
            </a:pPr>
            <a:r>
              <a:rPr lang="en-US" sz="1700" i="1">
                <a:ea typeface="ＭＳ Ｐゴシック" charset="0"/>
                <a:cs typeface="Gill Sans" charset="0"/>
              </a:rPr>
              <a:t>-dE</a:t>
            </a:r>
            <a:r>
              <a:rPr lang="en-US" sz="1700">
                <a:ea typeface="ＭＳ Ｐゴシック" charset="0"/>
                <a:cs typeface="Gill Sans" charset="0"/>
              </a:rPr>
              <a:t> </a:t>
            </a:r>
            <a:r>
              <a:rPr lang="en-US" sz="1700">
                <a:latin typeface="Cambria Math" charset="0"/>
                <a:ea typeface="ＭＳ Ｐゴシック" charset="0"/>
                <a:cs typeface="Cambria Math" charset="0"/>
                <a:sym typeface="Cambria Math" charset="0"/>
              </a:rPr>
              <a:t>∝</a:t>
            </a:r>
            <a:r>
              <a:rPr lang="en-US" sz="1700">
                <a:latin typeface="Heiti SC Light" charset="0"/>
                <a:sym typeface="Heiti SC Light" charset="0"/>
              </a:rPr>
              <a:t> </a:t>
            </a:r>
            <a:r>
              <a:rPr lang="en-US" sz="1700" i="1">
                <a:ea typeface="ＭＳ Ｐゴシック" charset="0"/>
                <a:cs typeface="Gill Sans" charset="0"/>
              </a:rPr>
              <a:t>A</a:t>
            </a:r>
            <a:r>
              <a:rPr lang="en-US" sz="1700" baseline="32000">
                <a:ea typeface="ＭＳ Ｐゴシック" charset="0"/>
                <a:cs typeface="Gill Sans" charset="0"/>
              </a:rPr>
              <a:t>1/3</a:t>
            </a:r>
            <a:r>
              <a:rPr lang="en-US" sz="1700">
                <a:ea typeface="ＭＳ Ｐゴシック" charset="0"/>
                <a:cs typeface="Gill Sans" charset="0"/>
              </a:rPr>
              <a:t> (or </a:t>
            </a:r>
            <a:r>
              <a:rPr lang="en-US" sz="1700">
                <a:latin typeface="Cambria Math" charset="0"/>
                <a:ea typeface="ＭＳ Ｐゴシック" charset="0"/>
                <a:cs typeface="Cambria Math" charset="0"/>
                <a:sym typeface="Cambria Math" charset="0"/>
              </a:rPr>
              <a:t>∝  </a:t>
            </a:r>
            <a:r>
              <a:rPr lang="en-US" sz="1700" i="1">
                <a:ea typeface="ＭＳ Ｐゴシック" charset="0"/>
                <a:cs typeface="Gill Sans" charset="0"/>
              </a:rPr>
              <a:t>L</a:t>
            </a:r>
            <a:r>
              <a:rPr lang="en-US" sz="1700">
                <a:ea typeface="ＭＳ Ｐゴシック" charset="0"/>
                <a:cs typeface="Gill Sans" charset="0"/>
              </a:rPr>
              <a:t>)</a:t>
            </a:r>
          </a:p>
          <a:p>
            <a:pPr marL="750067" lvl="1" indent="-267881">
              <a:spcBef>
                <a:spcPts val="352"/>
              </a:spcBef>
              <a:buSzPct val="100000"/>
              <a:buFont typeface="Zapf Dingbats" charset="0"/>
              <a:buChar char="➢"/>
            </a:pPr>
            <a:r>
              <a:rPr lang="en-US" sz="1700" i="1">
                <a:ea typeface="ＭＳ Ｐゴシック" charset="0"/>
                <a:cs typeface="Gill Sans" charset="0"/>
              </a:rPr>
              <a:t>-dE</a:t>
            </a:r>
            <a:r>
              <a:rPr lang="en-US" sz="1700">
                <a:ea typeface="ＭＳ Ｐゴシック" charset="0"/>
                <a:cs typeface="Gill Sans" charset="0"/>
              </a:rPr>
              <a:t> </a:t>
            </a:r>
            <a:r>
              <a:rPr lang="en-US" sz="1700">
                <a:latin typeface="Cambria Math" charset="0"/>
                <a:ea typeface="ＭＳ Ｐゴシック" charset="0"/>
                <a:cs typeface="Cambria Math" charset="0"/>
                <a:sym typeface="Cambria Math" charset="0"/>
              </a:rPr>
              <a:t>∝</a:t>
            </a:r>
            <a:r>
              <a:rPr lang="en-US" sz="1700">
                <a:latin typeface="Heiti SC Light" charset="0"/>
                <a:sym typeface="Heiti SC Light" charset="0"/>
              </a:rPr>
              <a:t> </a:t>
            </a:r>
            <a:r>
              <a:rPr lang="en-US" sz="1700" i="1">
                <a:ea typeface="ＭＳ Ｐゴシック" charset="0"/>
                <a:cs typeface="Gill Sans" charset="0"/>
              </a:rPr>
              <a:t>A</a:t>
            </a:r>
            <a:r>
              <a:rPr lang="en-US" sz="1700" baseline="32000">
                <a:ea typeface="ＭＳ Ｐゴシック" charset="0"/>
                <a:cs typeface="Gill Sans" charset="0"/>
              </a:rPr>
              <a:t>2/3</a:t>
            </a:r>
            <a:r>
              <a:rPr lang="en-US" sz="1700">
                <a:ea typeface="ＭＳ Ｐゴシック" charset="0"/>
                <a:cs typeface="Gill Sans" charset="0"/>
              </a:rPr>
              <a:t> (or </a:t>
            </a:r>
            <a:r>
              <a:rPr lang="en-US" sz="1700">
                <a:latin typeface="Cambria Math" charset="0"/>
                <a:ea typeface="ＭＳ Ｐゴシック" charset="0"/>
                <a:cs typeface="Cambria Math" charset="0"/>
                <a:sym typeface="Cambria Math" charset="0"/>
              </a:rPr>
              <a:t>∝  </a:t>
            </a:r>
            <a:r>
              <a:rPr lang="en-US" sz="1700" i="1">
                <a:ea typeface="ＭＳ Ｐゴシック" charset="0"/>
                <a:cs typeface="Gill Sans" charset="0"/>
              </a:rPr>
              <a:t>L</a:t>
            </a:r>
            <a:r>
              <a:rPr lang="en-US" sz="1700" i="1" baseline="32000">
                <a:ea typeface="ＭＳ Ｐゴシック" charset="0"/>
                <a:cs typeface="Gill Sans" charset="0"/>
              </a:rPr>
              <a:t>2</a:t>
            </a:r>
            <a:r>
              <a:rPr lang="en-US" sz="1700">
                <a:ea typeface="ＭＳ Ｐゴシック" charset="0"/>
                <a:cs typeface="Gill Sans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2" y="879972"/>
            <a:ext cx="4313950" cy="296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95" y="3831953"/>
            <a:ext cx="3652242" cy="27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38" y="5230565"/>
            <a:ext cx="1340569" cy="8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52" y="4366617"/>
            <a:ext cx="1090538" cy="4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3757166"/>
            <a:ext cx="428625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89" y="4117397"/>
            <a:ext cx="2239277" cy="62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8058"/>
            <a:ext cx="8229600" cy="1143000"/>
          </a:xfrm>
          <a:ln/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223242" y="1285875"/>
            <a:ext cx="4330898" cy="495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100" b="1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Run-II: 5% of total statistics: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 dirty="0" smtClean="0">
                <a:ea typeface="ＭＳ Ｐゴシック" charset="0"/>
                <a:cs typeface="Gill Sans" charset="0"/>
              </a:rPr>
              <a:t>observed </a:t>
            </a:r>
            <a:r>
              <a:rPr lang="en-US" sz="1700" dirty="0">
                <a:ea typeface="ＭＳ Ｐゴシック" charset="0"/>
                <a:cs typeface="Gill Sans" charset="0"/>
              </a:rPr>
              <a:t>a negative </a:t>
            </a:r>
            <a:r>
              <a:rPr lang="en-US" sz="1700" dirty="0" smtClean="0">
                <a:ea typeface="ＭＳ Ｐゴシック" charset="0"/>
                <a:cs typeface="Gill Sans" charset="0"/>
              </a:rPr>
              <a:t>slope 2σ </a:t>
            </a:r>
            <a:r>
              <a:rPr lang="en-US" sz="1700" dirty="0">
                <a:ea typeface="ＭＳ Ｐゴシック" charset="0"/>
                <a:cs typeface="Gill Sans" charset="0"/>
              </a:rPr>
              <a:t>beyond the extent of shadowing</a:t>
            </a:r>
          </a:p>
          <a:p>
            <a:pPr algn="l"/>
            <a:endParaRPr lang="en-US" sz="2100" dirty="0">
              <a:ea typeface="ＭＳ Ｐゴシック" charset="0"/>
              <a:cs typeface="Gill Sans" charset="0"/>
            </a:endParaRPr>
          </a:p>
          <a:p>
            <a:pPr algn="l"/>
            <a:r>
              <a:rPr lang="en-US" sz="2100" b="1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Ongoing Run-III: ~20x of Run-II statistics</a:t>
            </a:r>
          </a:p>
          <a:p>
            <a:pPr algn="l"/>
            <a:endParaRPr lang="en-US" sz="2100" dirty="0">
              <a:ea typeface="ＭＳ Ｐゴシック" charset="0"/>
              <a:cs typeface="Gill Sans" charset="0"/>
            </a:endParaRPr>
          </a:p>
          <a:p>
            <a:pPr algn="l"/>
            <a:r>
              <a:rPr lang="en-US" sz="2100" b="1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Other ongoing physics analysis: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 dirty="0">
                <a:ea typeface="ＭＳ Ｐゴシック" charset="0"/>
                <a:cs typeface="Gill Sans" charset="0"/>
              </a:rPr>
              <a:t>EMC effect in </a:t>
            </a:r>
            <a:r>
              <a:rPr lang="en-US" sz="1700" dirty="0" err="1">
                <a:ea typeface="ＭＳ Ｐゴシック" charset="0"/>
                <a:cs typeface="Gill Sans" charset="0"/>
              </a:rPr>
              <a:t>Drell</a:t>
            </a:r>
            <a:r>
              <a:rPr lang="en-US" sz="1700" dirty="0">
                <a:ea typeface="ＭＳ Ｐゴシック" charset="0"/>
                <a:cs typeface="Gill Sans" charset="0"/>
              </a:rPr>
              <a:t>-Yan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 dirty="0">
                <a:ea typeface="ＭＳ Ｐゴシック" charset="0"/>
                <a:cs typeface="Gill Sans" charset="0"/>
              </a:rPr>
              <a:t>Transverse momentum broadening 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 dirty="0">
                <a:ea typeface="ＭＳ Ｐゴシック" charset="0"/>
                <a:cs typeface="Gill Sans" charset="0"/>
              </a:rPr>
              <a:t>Difference between </a:t>
            </a:r>
            <a:r>
              <a:rPr lang="en-US" sz="1700" dirty="0">
                <a:ea typeface="ＭＳ Ｐゴシック" charset="0"/>
                <a:cs typeface="Lucida Grande" charset="0"/>
              </a:rPr>
              <a:t>J/</a:t>
            </a:r>
            <a:r>
              <a:rPr lang="en-US" sz="1700" dirty="0" err="1">
                <a:ea typeface="ＭＳ Ｐゴシック" charset="0"/>
                <a:cs typeface="Lucida Grande" charset="0"/>
              </a:rPr>
              <a:t>ψ</a:t>
            </a:r>
            <a:r>
              <a:rPr lang="en-US" sz="1700" dirty="0">
                <a:ea typeface="ＭＳ Ｐゴシック" charset="0"/>
                <a:cs typeface="Lucida Grande" charset="0"/>
              </a:rPr>
              <a:t> and </a:t>
            </a:r>
            <a:r>
              <a:rPr lang="en-US" sz="1700" dirty="0" err="1">
                <a:ea typeface="ＭＳ Ｐゴシック" charset="0"/>
                <a:cs typeface="Lucida Grande" charset="0"/>
              </a:rPr>
              <a:t>ψ</a:t>
            </a:r>
            <a:r>
              <a:rPr lang="ja-JP" altLang="en-US" sz="1700" dirty="0">
                <a:latin typeface="Arial"/>
                <a:ea typeface="ＭＳ Ｐゴシック" charset="0"/>
                <a:cs typeface="Lucida Grande" charset="0"/>
              </a:rPr>
              <a:t>’</a:t>
            </a:r>
            <a:r>
              <a:rPr lang="en-US" sz="1700" dirty="0">
                <a:ea typeface="ＭＳ Ｐゴシック" charset="0"/>
                <a:cs typeface="Gill Sans" charset="0"/>
              </a:rPr>
              <a:t> suppression in </a:t>
            </a:r>
            <a:r>
              <a:rPr lang="en-US" sz="1700" dirty="0" err="1">
                <a:ea typeface="ＭＳ Ｐゴシック" charset="0"/>
                <a:cs typeface="Gill Sans" charset="0"/>
              </a:rPr>
              <a:t>pA</a:t>
            </a:r>
            <a:endParaRPr lang="en-US" sz="1700" dirty="0">
              <a:ea typeface="ＭＳ Ｐゴシック" charset="0"/>
              <a:cs typeface="Gill Sans" charset="0"/>
            </a:endParaRP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 dirty="0">
                <a:ea typeface="ＭＳ Ｐゴシック" charset="0"/>
                <a:cs typeface="Gill Sans" charset="0"/>
              </a:rPr>
              <a:t>Search for double J/</a:t>
            </a:r>
            <a:r>
              <a:rPr lang="en-US" sz="1700" dirty="0" err="1">
                <a:ea typeface="ＭＳ Ｐゴシック" charset="0"/>
                <a:cs typeface="Gill Sans" charset="0"/>
              </a:rPr>
              <a:t>ψ</a:t>
            </a:r>
            <a:r>
              <a:rPr lang="en-US" sz="1700" dirty="0">
                <a:ea typeface="ＭＳ Ｐゴシック" charset="0"/>
                <a:cs typeface="Gill Sans" charset="0"/>
              </a:rPr>
              <a:t> production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 dirty="0">
                <a:ea typeface="ＭＳ Ｐゴシック" charset="0"/>
                <a:cs typeface="Gill Sans" charset="0"/>
              </a:rPr>
              <a:t>Search for dark photons</a:t>
            </a:r>
          </a:p>
          <a:p>
            <a:pPr algn="l">
              <a:buClr>
                <a:srgbClr val="000000"/>
              </a:buClr>
              <a:buSzPct val="125000"/>
              <a:buFont typeface="Gill Sans" charset="0"/>
              <a:buChar char="•"/>
            </a:pPr>
            <a:r>
              <a:rPr lang="en-US" sz="1700" dirty="0">
                <a:ea typeface="ＭＳ Ｐゴシック" charset="0"/>
                <a:cs typeface="Gill Sans" charset="0"/>
              </a:rPr>
              <a:t>...</a:t>
            </a: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6495232" y="6392048"/>
            <a:ext cx="6556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ea typeface="ＭＳ Ｐゴシック" charset="0"/>
                <a:cs typeface="Gill Sans" charset="0"/>
              </a:rPr>
              <a:t>x</a:t>
            </a:r>
            <a:r>
              <a:rPr lang="en-US" sz="2400" i="1" baseline="-6000">
                <a:ea typeface="ＭＳ Ｐゴシック" charset="0"/>
                <a:cs typeface="Gill Sans" charset="0"/>
              </a:rPr>
              <a:t>Beam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0" y="4369967"/>
            <a:ext cx="3125391" cy="18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842" y="129014"/>
            <a:ext cx="8229600" cy="1143000"/>
          </a:xfrm>
          <a:ln/>
        </p:spPr>
        <p:txBody>
          <a:bodyPr/>
          <a:lstStyle/>
          <a:p>
            <a:r>
              <a:rPr lang="en-US" sz="3200" dirty="0"/>
              <a:t>E906/</a:t>
            </a:r>
            <a:r>
              <a:rPr lang="en-US" sz="3200" dirty="0" err="1"/>
              <a:t>SeaQuest</a:t>
            </a:r>
            <a:r>
              <a:rPr lang="en-US" sz="3200" dirty="0"/>
              <a:t> </a:t>
            </a:r>
            <a:r>
              <a:rPr lang="en-US" sz="3200" dirty="0" smtClean="0"/>
              <a:t>Experiment </a:t>
            </a:r>
            <a:r>
              <a:rPr lang="en-US" sz="3200" dirty="0"/>
              <a:t>at Fermilab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95" y="1831703"/>
            <a:ext cx="6037585" cy="296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2932287" y="4380012"/>
            <a:ext cx="2395389" cy="57484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5954986" y="3675683"/>
            <a:ext cx="2256979" cy="54136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 rot="-870000">
            <a:off x="5426373" y="4159909"/>
            <a:ext cx="4444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25 m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436439" y="4151189"/>
            <a:ext cx="1593949" cy="39737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 rot="-840000">
            <a:off x="133946" y="3653359"/>
            <a:ext cx="2160984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b="1">
                <a:ea typeface="ＭＳ Ｐゴシック" charset="0"/>
                <a:cs typeface="Gill Sans" charset="0"/>
              </a:rPr>
              <a:t>Beam</a:t>
            </a:r>
          </a:p>
          <a:p>
            <a:r>
              <a:rPr lang="en-US" sz="1000">
                <a:ea typeface="ＭＳ Ｐゴシック" charset="0"/>
                <a:cs typeface="Gill Sans" charset="0"/>
              </a:rPr>
              <a:t>120 GeV proton from Main Injector</a:t>
            </a:r>
          </a:p>
          <a:p>
            <a:r>
              <a:rPr lang="en-US" sz="1000">
                <a:ea typeface="ＭＳ Ｐゴシック" charset="0"/>
                <a:cs typeface="Gill Sans" charset="0"/>
              </a:rPr>
              <a:t>19ns RF, 5s spill, 1×10</a:t>
            </a:r>
            <a:r>
              <a:rPr lang="en-US" sz="1000" baseline="32000">
                <a:ea typeface="ＭＳ Ｐゴシック" charset="0"/>
                <a:cs typeface="Gill Sans" charset="0"/>
              </a:rPr>
              <a:t>13</a:t>
            </a:r>
            <a:r>
              <a:rPr lang="en-US" sz="1000">
                <a:ea typeface="ＭＳ Ｐゴシック" charset="0"/>
                <a:cs typeface="Gill Sans" charset="0"/>
              </a:rPr>
              <a:t> protons per spill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 rot="-840000">
            <a:off x="1875917" y="2176388"/>
            <a:ext cx="15613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Focusing magnet</a:t>
            </a:r>
          </a:p>
          <a:p>
            <a:r>
              <a:rPr lang="en-US" sz="1500">
                <a:ea typeface="ＭＳ Ｐゴシック" charset="0"/>
                <a:cs typeface="Gill Sans" charset="0"/>
              </a:rPr>
              <a:t>and solid iron dump</a:t>
            </a:r>
          </a:p>
          <a:p>
            <a:r>
              <a:rPr lang="en-US" sz="1500">
                <a:ea typeface="ＭＳ Ｐゴシック" charset="0"/>
                <a:cs typeface="Gill Sans" charset="0"/>
              </a:rPr>
              <a:t>Δp</a:t>
            </a:r>
            <a:r>
              <a:rPr lang="en-US" sz="1500" baseline="-6000">
                <a:ea typeface="ＭＳ Ｐゴシック" charset="0"/>
                <a:cs typeface="Gill Sans" charset="0"/>
              </a:rPr>
              <a:t>t</a:t>
            </a:r>
            <a:r>
              <a:rPr lang="en-US" sz="1500">
                <a:ea typeface="ＭＳ Ｐゴシック" charset="0"/>
                <a:cs typeface="Gill Sans" charset="0"/>
              </a:rPr>
              <a:t> = 2.9 GeV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 rot="-840000">
            <a:off x="3593477" y="1891084"/>
            <a:ext cx="1717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Spectrometer magnet</a:t>
            </a:r>
          </a:p>
          <a:p>
            <a:r>
              <a:rPr lang="en-US" sz="1500">
                <a:ea typeface="ＭＳ Ｐゴシック" charset="0"/>
                <a:cs typeface="Gill Sans" charset="0"/>
              </a:rPr>
              <a:t>Δp</a:t>
            </a:r>
            <a:r>
              <a:rPr lang="en-US" sz="1500" baseline="-6000">
                <a:ea typeface="ＭＳ Ｐゴシック" charset="0"/>
                <a:cs typeface="Gill Sans" charset="0"/>
              </a:rPr>
              <a:t>t</a:t>
            </a:r>
            <a:r>
              <a:rPr lang="en-US" sz="1500">
                <a:ea typeface="ＭＳ Ｐゴシック" charset="0"/>
                <a:cs typeface="Gill Sans" charset="0"/>
              </a:rPr>
              <a:t> = 0.4 GeV</a:t>
            </a:r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 rot="-840000">
            <a:off x="5740185" y="1314003"/>
            <a:ext cx="244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Absorber wall and proportional </a:t>
            </a:r>
          </a:p>
          <a:p>
            <a:r>
              <a:rPr lang="en-US" sz="1500">
                <a:ea typeface="ＭＳ Ｐゴシック" charset="0"/>
                <a:cs typeface="Gill Sans" charset="0"/>
              </a:rPr>
              <a:t>tube based Muon ID</a:t>
            </a:r>
          </a:p>
        </p:txBody>
      </p:sp>
      <p:pic>
        <p:nvPicPr>
          <p:cNvPr id="20492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80000">
            <a:off x="2333998" y="1504652"/>
            <a:ext cx="794742" cy="30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80000">
            <a:off x="4041800" y="1043658"/>
            <a:ext cx="794742" cy="302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80000">
            <a:off x="6568902" y="641822"/>
            <a:ext cx="794742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15"/>
          <p:cNvSpPr>
            <a:spLocks/>
          </p:cNvSpPr>
          <p:nvPr/>
        </p:nvSpPr>
        <p:spPr bwMode="auto">
          <a:xfrm rot="-840000">
            <a:off x="2079502" y="4020592"/>
            <a:ext cx="483319" cy="92646"/>
          </a:xfrm>
          <a:prstGeom prst="rect">
            <a:avLst/>
          </a:prstGeom>
          <a:gradFill rotWithShape="0">
            <a:gsLst>
              <a:gs pos="0">
                <a:srgbClr val="FB0106"/>
              </a:gs>
              <a:gs pos="100000">
                <a:srgbClr val="7F007F"/>
              </a:gs>
            </a:gsLst>
            <a:lin ang="456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6" name="Rectangle 16"/>
          <p:cNvSpPr>
            <a:spLocks/>
          </p:cNvSpPr>
          <p:nvPr/>
        </p:nvSpPr>
        <p:spPr bwMode="auto">
          <a:xfrm rot="-840000">
            <a:off x="1529053" y="4573652"/>
            <a:ext cx="1059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>
                <a:ea typeface="ＭＳ Ｐゴシック" charset="0"/>
                <a:cs typeface="Gill Sans" charset="0"/>
              </a:rPr>
              <a:t>Target system</a:t>
            </a:r>
          </a:p>
          <a:p>
            <a:r>
              <a:rPr lang="en-US" sz="1400">
                <a:ea typeface="ＭＳ Ｐゴシック" charset="0"/>
                <a:cs typeface="Gill Sans" charset="0"/>
              </a:rPr>
              <a:t>Liquid H and D</a:t>
            </a:r>
          </a:p>
          <a:p>
            <a:r>
              <a:rPr lang="en-US" sz="1400">
                <a:ea typeface="ＭＳ Ｐゴシック" charset="0"/>
                <a:cs typeface="Gill Sans" charset="0"/>
              </a:rPr>
              <a:t>Solid C, Fe, W</a:t>
            </a:r>
          </a:p>
        </p:txBody>
      </p:sp>
      <p:sp>
        <p:nvSpPr>
          <p:cNvPr id="20497" name="Rectangle 17"/>
          <p:cNvSpPr>
            <a:spLocks/>
          </p:cNvSpPr>
          <p:nvPr/>
        </p:nvSpPr>
        <p:spPr bwMode="auto">
          <a:xfrm>
            <a:off x="2434457" y="5434206"/>
            <a:ext cx="204095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ea typeface="ＭＳ Ｐゴシック" charset="0"/>
                <a:cs typeface="Gill Sans" charset="0"/>
              </a:rPr>
              <a:t>Tracking detectors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Drift chambers and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hodoscope scintillators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rot="10800000" flipH="1">
            <a:off x="4107656" y="3958084"/>
            <a:ext cx="39068" cy="144326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rot="10800000" flipH="1">
            <a:off x="4115471" y="3840882"/>
            <a:ext cx="1658689" cy="156157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rot="10800000" flipH="1">
            <a:off x="4170164" y="3614291"/>
            <a:ext cx="2723555" cy="17792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1" name="Rectangle 21"/>
          <p:cNvSpPr>
            <a:spLocks/>
          </p:cNvSpPr>
          <p:nvPr/>
        </p:nvSpPr>
        <p:spPr bwMode="auto">
          <a:xfrm>
            <a:off x="250032" y="1272014"/>
            <a:ext cx="433661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700" b="1" dirty="0">
                <a:ea typeface="ＭＳ Ｐゴシック" charset="0"/>
                <a:cs typeface="Gill Sans" charset="0"/>
              </a:rPr>
              <a:t>Aimed at measuring </a:t>
            </a:r>
            <a:r>
              <a:rPr lang="en-US" sz="1700" b="1" dirty="0" err="1">
                <a:ea typeface="ＭＳ Ｐゴシック" charset="0"/>
                <a:cs typeface="Gill Sans" charset="0"/>
              </a:rPr>
              <a:t>dimuon</a:t>
            </a:r>
            <a:r>
              <a:rPr lang="en-US" sz="1700" b="1" dirty="0">
                <a:ea typeface="ＭＳ Ｐゴシック" charset="0"/>
                <a:cs typeface="Gill Sans" charset="0"/>
              </a:rPr>
              <a:t> production in </a:t>
            </a:r>
            <a:r>
              <a:rPr lang="en-US" sz="1700" b="1" dirty="0" err="1">
                <a:ea typeface="ＭＳ Ｐゴシック" charset="0"/>
                <a:cs typeface="Gill Sans" charset="0"/>
              </a:rPr>
              <a:t>Drell</a:t>
            </a:r>
            <a:r>
              <a:rPr lang="en-US" sz="1700" b="1" dirty="0">
                <a:ea typeface="ＭＳ Ｐゴシック" charset="0"/>
                <a:cs typeface="Gill Sans" charset="0"/>
              </a:rPr>
              <a:t>-Yan process and </a:t>
            </a:r>
            <a:r>
              <a:rPr lang="en-US" sz="1700" b="1" dirty="0" err="1">
                <a:ea typeface="ＭＳ Ｐゴシック" charset="0"/>
                <a:cs typeface="Gill Sans" charset="0"/>
              </a:rPr>
              <a:t>charmonium</a:t>
            </a:r>
            <a:r>
              <a:rPr lang="en-US" sz="1700" b="1" dirty="0">
                <a:ea typeface="ＭＳ Ｐゴシック" charset="0"/>
                <a:cs typeface="Gill Sans" charset="0"/>
              </a:rPr>
              <a:t> decay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81769" y="68496"/>
            <a:ext cx="8229600" cy="1143000"/>
          </a:xfrm>
          <a:ln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E906/</a:t>
            </a:r>
            <a:r>
              <a:rPr lang="en-US" dirty="0" err="1">
                <a:solidFill>
                  <a:srgbClr val="FF0000"/>
                </a:solidFill>
              </a:rPr>
              <a:t>SeaQuest</a:t>
            </a:r>
            <a:r>
              <a:rPr lang="en-US" dirty="0">
                <a:solidFill>
                  <a:srgbClr val="FF0000"/>
                </a:solidFill>
              </a:rPr>
              <a:t> Collaboration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8" y="1365126"/>
            <a:ext cx="241213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74" y="3746004"/>
            <a:ext cx="1694408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" y="5132338"/>
            <a:ext cx="4920258" cy="10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774650" y="4874284"/>
            <a:ext cx="17316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2009 @ Los Alamos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42" y="5125641"/>
            <a:ext cx="2555007" cy="10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/>
          </p:cNvSpPr>
          <p:nvPr/>
        </p:nvSpPr>
        <p:spPr bwMode="auto">
          <a:xfrm>
            <a:off x="6636990" y="4878749"/>
            <a:ext cx="17401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2013 @ Tokyo Tech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2" y="1161976"/>
            <a:ext cx="2776017" cy="351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19" y="1205508"/>
            <a:ext cx="2705695" cy="277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3" y="3951177"/>
            <a:ext cx="1726779" cy="92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88457" y="4740249"/>
            <a:ext cx="184978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Sta. MD/PHE/PPHI @4PM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3035" y="1112785"/>
            <a:ext cx="1931025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McClellan @PDF Sun. 8:25AM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725090" y="17860"/>
            <a:ext cx="8229600" cy="1143000"/>
          </a:xfrm>
          <a:ln/>
        </p:spPr>
        <p:txBody>
          <a:bodyPr>
            <a:normAutofit/>
          </a:bodyPr>
          <a:lstStyle/>
          <a:p>
            <a:r>
              <a:rPr lang="en-US" sz="2800" dirty="0"/>
              <a:t>Do </a:t>
            </a:r>
            <a:r>
              <a:rPr lang="en-US" sz="2800" dirty="0" smtClean="0"/>
              <a:t>We </a:t>
            </a:r>
            <a:r>
              <a:rPr lang="en-US" sz="2800" dirty="0"/>
              <a:t>U</a:t>
            </a:r>
            <a:r>
              <a:rPr lang="en-US" sz="2800" dirty="0" smtClean="0"/>
              <a:t>nderstand </a:t>
            </a:r>
            <a:r>
              <a:rPr lang="en-US" sz="2800" dirty="0"/>
              <a:t>J</a:t>
            </a:r>
            <a:r>
              <a:rPr lang="en-US" sz="2800" dirty="0" smtClean="0"/>
              <a:t>et </a:t>
            </a:r>
            <a:r>
              <a:rPr lang="en-US" sz="2800" dirty="0"/>
              <a:t>Q</a:t>
            </a:r>
            <a:r>
              <a:rPr lang="en-US" sz="2800" dirty="0" smtClean="0"/>
              <a:t>uenching </a:t>
            </a:r>
            <a:r>
              <a:rPr lang="en-US" sz="2800" dirty="0"/>
              <a:t>at RHIC/LHC?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42" y="1141326"/>
            <a:ext cx="291107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81" y="3438571"/>
            <a:ext cx="3067438" cy="202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/>
          </p:cNvSpPr>
          <p:nvPr/>
        </p:nvSpPr>
        <p:spPr bwMode="auto">
          <a:xfrm>
            <a:off x="428625" y="1034170"/>
            <a:ext cx="4947047" cy="129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2200" dirty="0">
                <a:ea typeface="ＭＳ Ｐゴシック" charset="0"/>
                <a:cs typeface="Gill Sans" charset="0"/>
              </a:rPr>
              <a:t>Energy loss of </a:t>
            </a:r>
            <a:r>
              <a:rPr lang="en-US" sz="2200" dirty="0" err="1">
                <a:ea typeface="ＭＳ Ｐゴシック" charset="0"/>
                <a:cs typeface="Gill Sans" charset="0"/>
              </a:rPr>
              <a:t>partons</a:t>
            </a:r>
            <a:r>
              <a:rPr lang="en-US" sz="2200" dirty="0">
                <a:ea typeface="ＭＳ Ｐゴシック" charset="0"/>
                <a:cs typeface="Gill Sans" charset="0"/>
              </a:rPr>
              <a:t> from hard scattering through re-scattering in the hot &amp; dense medium</a:t>
            </a:r>
          </a:p>
          <a:p>
            <a:pPr algn="just">
              <a:buClr>
                <a:srgbClr val="0000FF"/>
              </a:buClr>
              <a:buSzPct val="125000"/>
              <a:buFont typeface="Gill Sans" charset="0"/>
              <a:buChar char="•"/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 nuclear modification factor R</a:t>
            </a:r>
            <a:r>
              <a:rPr lang="en-US" baseline="-6000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AA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 &lt;&lt; 1 at high 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cs typeface="Gill Sans" charset="0"/>
              </a:rPr>
              <a:t>p</a:t>
            </a:r>
            <a:r>
              <a:rPr lang="en-US" baseline="-6000" dirty="0" err="1">
                <a:solidFill>
                  <a:srgbClr val="0000FF"/>
                </a:solidFill>
                <a:ea typeface="ＭＳ Ｐゴシック" charset="0"/>
                <a:cs typeface="Gill Sans" charset="0"/>
              </a:rPr>
              <a:t>T</a:t>
            </a:r>
            <a:endParaRPr lang="en-US" baseline="-6000" dirty="0">
              <a:solidFill>
                <a:srgbClr val="0000FF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0" y="2507568"/>
            <a:ext cx="4196953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7"/>
          <p:cNvSpPr>
            <a:spLocks/>
          </p:cNvSpPr>
          <p:nvPr/>
        </p:nvSpPr>
        <p:spPr bwMode="auto">
          <a:xfrm>
            <a:off x="2198936" y="5181500"/>
            <a:ext cx="2973586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 dirty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One of the key questions in heavy ion today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5172522" y="2422533"/>
            <a:ext cx="400943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Access medium properties through statistical analysis:</a:t>
            </a:r>
          </a:p>
          <a:p>
            <a:pPr algn="l">
              <a:buClr>
                <a:srgbClr val="008040"/>
              </a:buClr>
              <a:buSzPct val="125000"/>
              <a:buFont typeface="Gill Sans" charset="0"/>
              <a:buChar char="-"/>
            </a:pPr>
            <a:r>
              <a:rPr lang="en-US" sz="1600" dirty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example: transport coefficient</a:t>
            </a:r>
          </a:p>
          <a:p>
            <a:pPr algn="l">
              <a:buClr>
                <a:srgbClr val="FF0000"/>
              </a:buClr>
              <a:buSzPct val="125000"/>
              <a:buFont typeface="Gill Sans" charset="0"/>
              <a:buChar char="-"/>
            </a:pPr>
            <a:r>
              <a:rPr lang="en-US" sz="1600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model </a:t>
            </a:r>
            <a:r>
              <a:rPr lang="en-US" sz="1600" dirty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dependent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Ming Liu, CIPANP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5/24/15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103" y="5967231"/>
            <a:ext cx="581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Recent JET collaboration progress (PRC 90, 014909 (2014)</a:t>
            </a:r>
            <a:r>
              <a:rPr lang="en-US" sz="1400" b="1" dirty="0" smtClean="0">
                <a:solidFill>
                  <a:srgbClr val="0000FF"/>
                </a:solidFill>
              </a:rPr>
              <a:t>) for 10GeV quark: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qhat</a:t>
            </a:r>
            <a:r>
              <a:rPr lang="en-US" sz="1400" b="1" dirty="0" smtClean="0">
                <a:solidFill>
                  <a:srgbClr val="0000FF"/>
                </a:solidFill>
              </a:rPr>
              <a:t> = 1.2 ± 0.3 GeV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/</a:t>
            </a:r>
            <a:r>
              <a:rPr lang="en-US" sz="1400" b="1" dirty="0" err="1" smtClean="0">
                <a:solidFill>
                  <a:srgbClr val="0000FF"/>
                </a:solidFill>
              </a:rPr>
              <a:t>fm</a:t>
            </a:r>
            <a:r>
              <a:rPr lang="en-US" sz="1400" b="1" dirty="0" smtClean="0">
                <a:solidFill>
                  <a:srgbClr val="0000FF"/>
                </a:solidFill>
              </a:rPr>
              <a:t> (RHIC);</a:t>
            </a:r>
            <a:r>
              <a:rPr lang="en-US" sz="1400" b="1" dirty="0" smtClean="0">
                <a:solidFill>
                  <a:srgbClr val="0000FF"/>
                </a:solidFill>
              </a:rPr>
              <a:t> 1.9 </a:t>
            </a:r>
            <a:r>
              <a:rPr lang="en-US" sz="1400" b="1" dirty="0">
                <a:solidFill>
                  <a:srgbClr val="0000FF"/>
                </a:solidFill>
              </a:rPr>
              <a:t>± </a:t>
            </a:r>
            <a:r>
              <a:rPr lang="en-US" sz="1400" b="1" dirty="0" smtClean="0">
                <a:solidFill>
                  <a:srgbClr val="0000FF"/>
                </a:solidFill>
              </a:rPr>
              <a:t>0.7 </a:t>
            </a:r>
            <a:r>
              <a:rPr lang="en-US" sz="1400" b="1" dirty="0">
                <a:solidFill>
                  <a:srgbClr val="0000FF"/>
                </a:solidFill>
              </a:rPr>
              <a:t>GeV</a:t>
            </a:r>
            <a:r>
              <a:rPr lang="en-US" sz="1400" b="1" baseline="30000" dirty="0">
                <a:solidFill>
                  <a:srgbClr val="0000FF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/</a:t>
            </a:r>
            <a:r>
              <a:rPr lang="en-US" sz="1400" b="1" dirty="0" err="1">
                <a:solidFill>
                  <a:srgbClr val="0000FF"/>
                </a:solidFill>
              </a:rPr>
              <a:t>fm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(LHC)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332" y="3524905"/>
            <a:ext cx="3115875" cy="24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/>
              <a:t>Initial-state </a:t>
            </a:r>
            <a:r>
              <a:rPr lang="en-US" sz="3200" dirty="0" smtClean="0"/>
              <a:t>Energy </a:t>
            </a:r>
            <a:r>
              <a:rPr lang="en-US" sz="3200" dirty="0"/>
              <a:t>L</a:t>
            </a:r>
            <a:r>
              <a:rPr lang="en-US" sz="3200" dirty="0" smtClean="0"/>
              <a:t>oss </a:t>
            </a:r>
            <a:r>
              <a:rPr lang="en-US" sz="3200" dirty="0"/>
              <a:t>and </a:t>
            </a:r>
            <a:r>
              <a:rPr lang="en-US" sz="3200" dirty="0" err="1"/>
              <a:t>Drell</a:t>
            </a:r>
            <a:r>
              <a:rPr lang="en-US" sz="3200" dirty="0"/>
              <a:t>-Yan in </a:t>
            </a:r>
            <a:r>
              <a:rPr lang="en-US" sz="3200" dirty="0" err="1"/>
              <a:t>p+A</a:t>
            </a:r>
            <a:endParaRPr lang="en-US" sz="3200" dirty="0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2860849" y="921856"/>
            <a:ext cx="52403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ea typeface="ＭＳ Ｐゴシック" charset="0"/>
                <a:cs typeface="Gill Sans" charset="0"/>
              </a:rPr>
              <a:t>Benchmark quark energy loss models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92" y="1741289"/>
            <a:ext cx="3080742" cy="17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39" y="4286250"/>
            <a:ext cx="2562820" cy="20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77" y="4355456"/>
            <a:ext cx="2044898" cy="18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/>
          </p:cNvSpPr>
          <p:nvPr/>
        </p:nvSpPr>
        <p:spPr bwMode="auto">
          <a:xfrm>
            <a:off x="7617024" y="5991730"/>
            <a:ext cx="170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x</a:t>
            </a:r>
            <a:r>
              <a:rPr lang="en-US" baseline="-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F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90" y="3479230"/>
            <a:ext cx="4776266" cy="5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4" y="4116586"/>
            <a:ext cx="1428750" cy="54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9"/>
          <p:cNvSpPr>
            <a:spLocks/>
          </p:cNvSpPr>
          <p:nvPr/>
        </p:nvSpPr>
        <p:spPr bwMode="auto">
          <a:xfrm>
            <a:off x="5456039" y="4947047"/>
            <a:ext cx="687586" cy="375047"/>
          </a:xfrm>
          <a:prstGeom prst="rightArrow">
            <a:avLst>
              <a:gd name="adj1" fmla="val 28648"/>
              <a:gd name="adj2" fmla="val 79334"/>
            </a:avLst>
          </a:prstGeom>
          <a:noFill/>
          <a:ln w="381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9" y="2726903"/>
            <a:ext cx="1858491" cy="139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11"/>
          <p:cNvSpPr>
            <a:spLocks/>
          </p:cNvSpPr>
          <p:nvPr/>
        </p:nvSpPr>
        <p:spPr bwMode="auto">
          <a:xfrm>
            <a:off x="919758" y="1861840"/>
            <a:ext cx="4384477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8587" indent="-178587">
              <a:buClr>
                <a:srgbClr val="408000"/>
              </a:buClr>
              <a:buSzPct val="125000"/>
              <a:buFont typeface="Gill Sans" charset="0"/>
              <a:buChar char="•"/>
            </a:pPr>
            <a:r>
              <a:rPr lang="en-US" sz="2300">
                <a:solidFill>
                  <a:srgbClr val="408000"/>
                </a:solidFill>
                <a:ea typeface="ＭＳ Ｐゴシック" charset="0"/>
                <a:cs typeface="Gill Sans" charset="0"/>
              </a:rPr>
              <a:t>Minimal final-state interactions</a:t>
            </a:r>
          </a:p>
          <a:p>
            <a:pPr marL="178587" indent="-178587">
              <a:buClr>
                <a:srgbClr val="408000"/>
              </a:buClr>
              <a:buSzPct val="125000"/>
              <a:buFont typeface="Gill Sans" charset="0"/>
              <a:buChar char="•"/>
            </a:pPr>
            <a:r>
              <a:rPr lang="en-US" sz="2300">
                <a:solidFill>
                  <a:srgbClr val="408000"/>
                </a:solidFill>
                <a:ea typeface="ＭＳ Ｐゴシック" charset="0"/>
                <a:cs typeface="Gill Sans" charset="0"/>
              </a:rPr>
              <a:t>Know nuclear matter</a:t>
            </a:r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4435823"/>
            <a:ext cx="1562695" cy="1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13"/>
          <p:cNvSpPr>
            <a:spLocks/>
          </p:cNvSpPr>
          <p:nvPr/>
        </p:nvSpPr>
        <p:spPr bwMode="auto">
          <a:xfrm>
            <a:off x="1379637" y="4258136"/>
            <a:ext cx="13849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Radiative dE/dx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1320478" y="5861015"/>
            <a:ext cx="14639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Collisional dE/dx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9241"/>
            <a:ext cx="8229600" cy="1143000"/>
          </a:xfrm>
          <a:ln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Expectations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49" y="1509117"/>
            <a:ext cx="3867671" cy="48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5438180" y="1204183"/>
            <a:ext cx="26698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I. Vitev PRC 75, 064906 (2007)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1" y="2223493"/>
            <a:ext cx="2000250" cy="8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/>
          </p:cNvSpPr>
          <p:nvPr/>
        </p:nvSpPr>
        <p:spPr bwMode="auto">
          <a:xfrm>
            <a:off x="464344" y="1272480"/>
            <a:ext cx="431303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>
                <a:ea typeface="ＭＳ Ｐゴシック" charset="0"/>
                <a:cs typeface="Gill Sans" charset="0"/>
              </a:rPr>
              <a:t>Think of the parton (quark) energy loss in the nuclear rest frame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83" y="3062883"/>
            <a:ext cx="192658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99" y="3991570"/>
            <a:ext cx="2018109" cy="9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/>
          </p:cNvSpPr>
          <p:nvPr/>
        </p:nvSpPr>
        <p:spPr bwMode="auto">
          <a:xfrm>
            <a:off x="718840" y="2557507"/>
            <a:ext cx="108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0000FF"/>
                </a:solidFill>
                <a:ea typeface="ＭＳ Ｐゴシック" charset="0"/>
                <a:cs typeface="Gill Sans" charset="0"/>
              </a:rPr>
              <a:t>Ideal QGP</a:t>
            </a: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478855" y="3405828"/>
            <a:ext cx="15657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0000FF"/>
                </a:solidFill>
                <a:ea typeface="ＭＳ Ｐゴシック" charset="0"/>
                <a:cs typeface="Gill Sans" charset="0"/>
              </a:rPr>
              <a:t>Drell-Yan: p+A</a:t>
            </a:r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>
            <a:off x="810369" y="4352375"/>
            <a:ext cx="8532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0000FF"/>
                </a:solidFill>
                <a:ea typeface="ＭＳ Ｐゴシック" charset="0"/>
                <a:cs typeface="Gill Sans" charset="0"/>
              </a:rPr>
              <a:t>DIS:e+A</a:t>
            </a:r>
          </a:p>
        </p:txBody>
      </p:sp>
      <p:sp>
        <p:nvSpPr>
          <p:cNvPr id="29707" name="Rectangle 11"/>
          <p:cNvSpPr>
            <a:spLocks/>
          </p:cNvSpPr>
          <p:nvPr/>
        </p:nvSpPr>
        <p:spPr bwMode="auto">
          <a:xfrm>
            <a:off x="303610" y="5156895"/>
            <a:ext cx="4393406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8587" indent="-178587">
              <a:buSzPct val="125000"/>
              <a:buFont typeface="Gill Sans" charset="0"/>
              <a:buChar char="•"/>
            </a:pPr>
            <a:r>
              <a:rPr lang="en-US" sz="1600">
                <a:solidFill>
                  <a:srgbClr val="800000"/>
                </a:solidFill>
                <a:ea typeface="ＭＳ Ｐゴシック" charset="0"/>
                <a:cs typeface="Gill Sans" charset="0"/>
              </a:rPr>
              <a:t>Initial-state</a:t>
            </a:r>
            <a:r>
              <a:rPr lang="en-US" sz="1600">
                <a:ea typeface="ＭＳ Ｐゴシック" charset="0"/>
                <a:cs typeface="Gill Sans" charset="0"/>
              </a:rPr>
              <a:t> E-loss is </a:t>
            </a: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large</a:t>
            </a:r>
            <a:r>
              <a:rPr lang="en-US" sz="1600">
                <a:ea typeface="ＭＳ Ｐゴシック" charset="0"/>
                <a:cs typeface="Gill Sans" charset="0"/>
              </a:rPr>
              <a:t> and </a:t>
            </a: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much larger</a:t>
            </a:r>
            <a:r>
              <a:rPr lang="en-US" sz="1600">
                <a:ea typeface="ＭＳ Ｐゴシック" charset="0"/>
                <a:cs typeface="Gill Sans" charset="0"/>
              </a:rPr>
              <a:t> than </a:t>
            </a:r>
            <a:r>
              <a:rPr lang="en-US" sz="1600">
                <a:solidFill>
                  <a:srgbClr val="800000"/>
                </a:solidFill>
                <a:ea typeface="ＭＳ Ｐゴシック" charset="0"/>
                <a:cs typeface="Gill Sans" charset="0"/>
              </a:rPr>
              <a:t>final-state</a:t>
            </a:r>
            <a:r>
              <a:rPr lang="en-US" sz="1600">
                <a:ea typeface="ＭＳ Ｐゴシック" charset="0"/>
                <a:cs typeface="Gill Sans" charset="0"/>
              </a:rPr>
              <a:t> energy loss for cold nuclei</a:t>
            </a:r>
          </a:p>
          <a:p>
            <a:pPr marL="178587" indent="-178587">
              <a:buSzPct val="125000"/>
              <a:buFont typeface="Gill Sans" charset="0"/>
              <a:buChar char="•"/>
            </a:pPr>
            <a:r>
              <a:rPr lang="en-US" sz="1600">
                <a:ea typeface="ＭＳ Ｐゴシック" charset="0"/>
                <a:cs typeface="Gill Sans" charset="0"/>
              </a:rPr>
              <a:t>In Drell-Yan we </a:t>
            </a: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1600">
                <a:solidFill>
                  <a:srgbClr val="FF0000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t</a:t>
            </a:r>
            <a:r>
              <a:rPr lang="en-US" sz="1600">
                <a:ea typeface="ＭＳ Ｐゴシック" charset="0"/>
                <a:cs typeface="Gill Sans" charset="0"/>
              </a:rPr>
              <a:t> have </a:t>
            </a: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final-state</a:t>
            </a:r>
            <a:r>
              <a:rPr lang="en-US" sz="1600">
                <a:ea typeface="ＭＳ Ｐゴシック" charset="0"/>
                <a:cs typeface="Gill Sans" charset="0"/>
              </a:rPr>
              <a:t> interactions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Parton </a:t>
            </a:r>
            <a:r>
              <a:rPr lang="en-US" dirty="0" smtClean="0">
                <a:solidFill>
                  <a:srgbClr val="FF0000"/>
                </a:solidFill>
              </a:rPr>
              <a:t>Energy </a:t>
            </a:r>
            <a:r>
              <a:rPr lang="en-US" dirty="0"/>
              <a:t>L</a:t>
            </a:r>
            <a:r>
              <a:rPr lang="en-US" dirty="0" smtClean="0">
                <a:solidFill>
                  <a:srgbClr val="FF0000"/>
                </a:solidFill>
              </a:rPr>
              <a:t>oss </a:t>
            </a:r>
            <a:r>
              <a:rPr lang="en-US" dirty="0">
                <a:solidFill>
                  <a:srgbClr val="FF0000"/>
                </a:solidFill>
              </a:rPr>
              <a:t>in SIDIS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5197078" y="3232547"/>
            <a:ext cx="2580680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ea typeface="ＭＳ Ｐゴシック" charset="0"/>
                <a:cs typeface="Gill Sans" charset="0"/>
              </a:rPr>
              <a:t>Wang &amp; Wang PRL 89 162301 (2002) 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34008" y="1518047"/>
            <a:ext cx="4098727" cy="32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23234" indent="-223234">
              <a:spcBef>
                <a:spcPts val="703"/>
              </a:spcBef>
              <a:buClr>
                <a:srgbClr val="0000FF"/>
              </a:buClr>
              <a:buSzPct val="125000"/>
              <a:buFont typeface="Gill Sans" charset="0"/>
              <a:buChar char="•"/>
            </a:pPr>
            <a:r>
              <a:rPr lang="en-US" sz="2700">
                <a:solidFill>
                  <a:srgbClr val="0000FF"/>
                </a:solidFill>
                <a:ea typeface="ＭＳ Ｐゴシック" charset="0"/>
                <a:cs typeface="Gill Sans" charset="0"/>
              </a:rPr>
              <a:t>Out going quarks</a:t>
            </a:r>
          </a:p>
          <a:p>
            <a:pPr marL="223234" indent="-223234">
              <a:spcBef>
                <a:spcPts val="703"/>
              </a:spcBef>
              <a:buSzPct val="125000"/>
              <a:buFont typeface="Gill Sans" charset="0"/>
              <a:buChar char="-"/>
            </a:pPr>
            <a:r>
              <a:rPr lang="en-US" sz="2400">
                <a:ea typeface="ＭＳ Ｐゴシック" charset="0"/>
                <a:cs typeface="Gill Sans" charset="0"/>
              </a:rPr>
              <a:t>HERMES A-dependent fragmentation functions</a:t>
            </a:r>
          </a:p>
          <a:p>
            <a:pPr marL="223234" indent="-223234">
              <a:spcBef>
                <a:spcPts val="703"/>
              </a:spcBef>
              <a:buSzPct val="125000"/>
              <a:buFont typeface="Gill Sans" charset="0"/>
              <a:buChar char="-"/>
            </a:pPr>
            <a:r>
              <a:rPr lang="en-US" sz="2400">
                <a:ea typeface="ＭＳ Ｐゴシック" charset="0"/>
                <a:cs typeface="Gill Sans" charset="0"/>
              </a:rPr>
              <a:t>Must understand nuclear-dependent fragmentation</a:t>
            </a:r>
          </a:p>
          <a:p>
            <a:pPr marL="223234" indent="-223234">
              <a:spcBef>
                <a:spcPts val="703"/>
              </a:spcBef>
              <a:buSzPct val="125000"/>
              <a:buFont typeface="Gill Sans" charset="0"/>
              <a:buChar char="-"/>
            </a:pPr>
            <a:r>
              <a:rPr lang="en-US" sz="2400">
                <a:ea typeface="ＭＳ Ｐゴシック" charset="0"/>
                <a:cs typeface="Gill Sans" charset="0"/>
              </a:rPr>
              <a:t>Wang &amp; Wang</a:t>
            </a:r>
          </a:p>
          <a:p>
            <a:pPr marL="705420" lvl="1" indent="-223234">
              <a:spcBef>
                <a:spcPts val="703"/>
              </a:spcBef>
              <a:buSzPct val="125000"/>
              <a:buFont typeface="Gill Sans" charset="0"/>
              <a:buChar char="•"/>
            </a:pPr>
            <a:r>
              <a:rPr lang="en-US" sz="2300">
                <a:ea typeface="ＭＳ Ｐゴシック" charset="0"/>
                <a:cs typeface="Gill Sans" charset="0"/>
              </a:rPr>
              <a:t>Assume all from quark energy loss: 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1089422" y="5206008"/>
            <a:ext cx="318789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703"/>
              </a:spcBef>
            </a:pPr>
            <a:r>
              <a:rPr lang="en-US" sz="2500">
                <a:solidFill>
                  <a:srgbClr val="FF0000"/>
                </a:solidFill>
                <a:ea typeface="ＭＳ Ｐゴシック" charset="0"/>
                <a:cs typeface="Gill Sans" charset="0"/>
              </a:rPr>
              <a:t>dE/dx = 0.5 GeV/fm @ E = 10 GeV for Au.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27" y="1359545"/>
            <a:ext cx="2224608" cy="17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17" y="3455789"/>
            <a:ext cx="3561829" cy="28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06" y="1419820"/>
            <a:ext cx="4804172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69" y="375047"/>
            <a:ext cx="6125766" cy="526852"/>
          </a:xfrm>
          <a:ln/>
        </p:spPr>
        <p:txBody>
          <a:bodyPr>
            <a:normAutofit fontScale="90000"/>
          </a:bodyPr>
          <a:lstStyle/>
          <a:p>
            <a:r>
              <a:rPr lang="en-US" baseline="-25000" dirty="0"/>
              <a:t>Early </a:t>
            </a:r>
            <a:r>
              <a:rPr lang="en-US" baseline="-25000" dirty="0" smtClean="0"/>
              <a:t>Data </a:t>
            </a:r>
            <a:r>
              <a:rPr lang="en-US" baseline="-25000" dirty="0"/>
              <a:t>from E866 @ Fermilab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18" y="205383"/>
            <a:ext cx="152586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3598664"/>
            <a:ext cx="372479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77258"/>
            <a:ext cx="4572000" cy="261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/>
          </p:cNvSpPr>
          <p:nvPr/>
        </p:nvSpPr>
        <p:spPr bwMode="auto">
          <a:xfrm rot="-5400000">
            <a:off x="7786652" y="4629477"/>
            <a:ext cx="12948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 i="1">
                <a:ea typeface="ＭＳ Ｐゴシック" charset="0"/>
                <a:cs typeface="Gill Sans" charset="0"/>
              </a:rPr>
              <a:t>arXiv: 0802.0139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367234" y="1330523"/>
            <a:ext cx="4188023" cy="4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23234" indent="-223234">
              <a:buClr>
                <a:srgbClr val="0000FF"/>
              </a:buClr>
              <a:buSzPct val="125000"/>
              <a:buFont typeface="Gill Sans" charset="0"/>
              <a:buChar char="•"/>
            </a:pPr>
            <a:r>
              <a:rPr lang="en-US" sz="2500">
                <a:solidFill>
                  <a:srgbClr val="0000FF"/>
                </a:solidFill>
                <a:ea typeface="ＭＳ Ｐゴシック" charset="0"/>
                <a:cs typeface="Gill Sans" charset="0"/>
              </a:rPr>
              <a:t>Energy loss vs. shadowing</a:t>
            </a:r>
          </a:p>
          <a:p>
            <a:pPr marL="223234" indent="-223234">
              <a:buSzPct val="125000"/>
              <a:buFont typeface="Gill Sans" charset="0"/>
              <a:buChar char="-"/>
            </a:pPr>
            <a:r>
              <a:rPr lang="en-US" sz="2200">
                <a:ea typeface="ＭＳ Ｐゴシック" charset="0"/>
                <a:cs typeface="Gill Sans" charset="0"/>
              </a:rPr>
              <a:t>Correction must be made for shadowing effects</a:t>
            </a:r>
          </a:p>
          <a:p>
            <a:pPr marL="660773" lvl="1" indent="-178587">
              <a:buClr>
                <a:srgbClr val="008000"/>
              </a:buClr>
              <a:buSzPct val="125000"/>
              <a:buFont typeface="Gill Sans" charset="0"/>
              <a:buChar char="•"/>
            </a:pPr>
            <a:r>
              <a:rPr lang="en-US" sz="2000">
                <a:solidFill>
                  <a:srgbClr val="008000"/>
                </a:solidFill>
                <a:ea typeface="ＭＳ Ｐゴシック" charset="0"/>
                <a:cs typeface="Gill Sans" charset="0"/>
              </a:rPr>
              <a:t>Garvey &amp; Peng PRL 90 (2003)</a:t>
            </a:r>
          </a:p>
          <a:p>
            <a:pPr marL="223234" indent="-223234">
              <a:buSzPct val="125000"/>
              <a:buFont typeface="Gill Sans" charset="0"/>
              <a:buChar char="-"/>
            </a:pPr>
            <a:endParaRPr lang="en-US" sz="2200">
              <a:ea typeface="ＭＳ Ｐゴシック" charset="0"/>
              <a:cs typeface="Gill Sans" charset="0"/>
            </a:endParaRPr>
          </a:p>
          <a:p>
            <a:pPr marL="223234" indent="-223234">
              <a:buSzPct val="125000"/>
              <a:buFont typeface="Gill Sans" charset="0"/>
              <a:buChar char="-"/>
            </a:pPr>
            <a:r>
              <a:rPr lang="en-US" sz="2200">
                <a:ea typeface="ＭＳ Ｐゴシック" charset="0"/>
                <a:cs typeface="Gill Sans" charset="0"/>
              </a:rPr>
              <a:t>NO partonic energy loss if all effects from shadowing</a:t>
            </a:r>
          </a:p>
          <a:p>
            <a:pPr marL="660773" lvl="1" indent="-178587">
              <a:buClr>
                <a:srgbClr val="008000"/>
              </a:buClr>
              <a:buSzPct val="125000"/>
              <a:buFont typeface="Gill Sans" charset="0"/>
              <a:buChar char="•"/>
            </a:pPr>
            <a:r>
              <a:rPr lang="en-US" sz="2000">
                <a:solidFill>
                  <a:srgbClr val="008000"/>
                </a:solidFill>
                <a:ea typeface="ＭＳ Ｐゴシック" charset="0"/>
                <a:cs typeface="Gill Sans" charset="0"/>
              </a:rPr>
              <a:t>Vasiliev </a:t>
            </a:r>
            <a:r>
              <a:rPr lang="en-US" sz="2000" i="1">
                <a:solidFill>
                  <a:srgbClr val="008000"/>
                </a:solidFill>
                <a:ea typeface="ＭＳ Ｐゴシック" charset="0"/>
                <a:cs typeface="Gill Sans" charset="0"/>
              </a:rPr>
              <a:t>et al.</a:t>
            </a:r>
            <a:r>
              <a:rPr lang="en-US" sz="2000">
                <a:solidFill>
                  <a:srgbClr val="008000"/>
                </a:solidFill>
                <a:ea typeface="ＭＳ Ｐゴシック" charset="0"/>
                <a:cs typeface="Gill Sans" charset="0"/>
              </a:rPr>
              <a:t>, PRL 83 (1999)</a:t>
            </a:r>
          </a:p>
          <a:p>
            <a:pPr marL="223234" indent="-223234">
              <a:buSzPct val="125000"/>
              <a:buFont typeface="Gill Sans" charset="0"/>
              <a:buChar char="-"/>
            </a:pPr>
            <a:endParaRPr lang="en-US" sz="2200">
              <a:ea typeface="ＭＳ Ｐゴシック" charset="0"/>
              <a:cs typeface="Gill Sans" charset="0"/>
            </a:endParaRPr>
          </a:p>
          <a:p>
            <a:pPr marL="223234" indent="-223234">
              <a:buSzPct val="125000"/>
              <a:buFont typeface="Gill Sans" charset="0"/>
              <a:buChar char="-"/>
            </a:pPr>
            <a:r>
              <a:rPr lang="en-US" sz="2200">
                <a:ea typeface="ＭＳ Ｐゴシック" charset="0"/>
                <a:cs typeface="Gill Sans" charset="0"/>
              </a:rPr>
              <a:t>Significant parton energy loss, ~1.2 GeV/fm if all from energy loss</a:t>
            </a:r>
          </a:p>
          <a:p>
            <a:pPr marL="660773" lvl="1" indent="-178587">
              <a:buClr>
                <a:srgbClr val="008000"/>
              </a:buClr>
              <a:buSzPct val="125000"/>
              <a:buFont typeface="Gill Sans" charset="0"/>
              <a:buChar char="•"/>
            </a:pPr>
            <a:r>
              <a:rPr lang="en-US" sz="2000">
                <a:solidFill>
                  <a:srgbClr val="008000"/>
                </a:solidFill>
                <a:ea typeface="ＭＳ Ｐゴシック" charset="0"/>
                <a:cs typeface="Gill Sans" charset="0"/>
              </a:rPr>
              <a:t>Johnson </a:t>
            </a:r>
            <a:r>
              <a:rPr lang="en-US" sz="2000" i="1">
                <a:solidFill>
                  <a:srgbClr val="008000"/>
                </a:solidFill>
                <a:ea typeface="ＭＳ Ｐゴシック" charset="0"/>
                <a:cs typeface="Gill Sans" charset="0"/>
              </a:rPr>
              <a:t>et al.</a:t>
            </a:r>
            <a:r>
              <a:rPr lang="en-US" sz="2000">
                <a:solidFill>
                  <a:srgbClr val="008000"/>
                </a:solidFill>
                <a:ea typeface="ＭＳ Ｐゴシック" charset="0"/>
                <a:cs typeface="Gill Sans" charset="0"/>
              </a:rPr>
              <a:t>, PRC 65 025203 (2002)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58961" y="5862340"/>
            <a:ext cx="400943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rgbClr val="FF0000"/>
                </a:solidFill>
                <a:ea typeface="ＭＳ Ｐゴシック" charset="0"/>
                <a:cs typeface="Gill Sans" charset="0"/>
              </a:rPr>
              <a:t>Both yield 20~30% effects in R</a:t>
            </a:r>
            <a:r>
              <a:rPr lang="en-US" sz="22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pA</a:t>
            </a: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5496223" y="1266691"/>
            <a:ext cx="21476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Nucl. Phys. A 879 (2012)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71" y="1310432"/>
            <a:ext cx="532209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3600" dirty="0"/>
              <a:t>E906 </a:t>
            </a:r>
            <a:r>
              <a:rPr lang="en-US" sz="3600" dirty="0" err="1"/>
              <a:t>Drell</a:t>
            </a:r>
            <a:r>
              <a:rPr lang="en-US" sz="3600" dirty="0"/>
              <a:t>-Yan </a:t>
            </a:r>
            <a:r>
              <a:rPr lang="en-US" sz="3600" dirty="0" err="1"/>
              <a:t>D</a:t>
            </a:r>
            <a:r>
              <a:rPr lang="en-US" sz="3600" dirty="0" err="1" smtClean="0"/>
              <a:t>imuon</a:t>
            </a:r>
            <a:r>
              <a:rPr lang="en-US" sz="3600" dirty="0" smtClean="0"/>
              <a:t> </a:t>
            </a:r>
            <a:r>
              <a:rPr lang="en-US" sz="3600" dirty="0"/>
              <a:t>A</a:t>
            </a:r>
            <a:r>
              <a:rPr lang="en-US" sz="3600" dirty="0" smtClean="0"/>
              <a:t>cceptance </a:t>
            </a:r>
            <a:endParaRPr lang="en-US" sz="36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44" y="4073054"/>
            <a:ext cx="5572125" cy="2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7" y="4196953"/>
            <a:ext cx="2723555" cy="21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2527102" y="5607844"/>
            <a:ext cx="625078" cy="125016"/>
          </a:xfrm>
          <a:prstGeom prst="leftRightArrow">
            <a:avLst>
              <a:gd name="adj1" fmla="val 48019"/>
              <a:gd name="adj2" fmla="val 121481"/>
            </a:avLst>
          </a:prstGeom>
          <a:solidFill>
            <a:schemeClr val="accent1"/>
          </a:solidFill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2963541" y="4641205"/>
            <a:ext cx="3627686" cy="101352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267891" y="1415355"/>
            <a:ext cx="3321844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8587" indent="-178587">
              <a:buSzPct val="125000"/>
              <a:buFont typeface="Gill Sans" charset="0"/>
              <a:buChar char="•"/>
            </a:pPr>
            <a:r>
              <a:rPr lang="en-US" sz="1600">
                <a:ea typeface="ＭＳ Ｐゴシック" charset="0"/>
                <a:cs typeface="Gill Sans" charset="0"/>
              </a:rPr>
              <a:t>Parton initial energy: 30 - 120 GeV (relevant to RHIC and LHC parton energy)</a:t>
            </a:r>
          </a:p>
          <a:p>
            <a:pPr marL="178587" indent="-178587">
              <a:buSzPct val="125000"/>
              <a:buFont typeface="Gill Sans" charset="0"/>
              <a:buChar char="•"/>
            </a:pPr>
            <a:r>
              <a:rPr lang="en-US" sz="1600">
                <a:ea typeface="ＭＳ Ｐゴシック" charset="0"/>
                <a:cs typeface="Gill Sans" charset="0"/>
              </a:rPr>
              <a:t>Direct test on </a:t>
            </a:r>
            <a:r>
              <a:rPr lang="en-US" sz="1400">
                <a:ea typeface="ＭＳ Ｐゴシック" charset="0"/>
                <a:cs typeface="Gill Sans" charset="0"/>
              </a:rPr>
              <a:t>various models: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400">
                <a:ea typeface="ＭＳ Ｐゴシック" charset="0"/>
                <a:cs typeface="Gill Sans" charset="0"/>
              </a:rPr>
              <a:t>Gavin and Milana: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400">
                <a:ea typeface="ＭＳ Ｐゴシック" charset="0"/>
                <a:cs typeface="Gill Sans" charset="0"/>
              </a:rPr>
              <a:t>Brodsky and Hoyer:</a:t>
            </a:r>
          </a:p>
          <a:p>
            <a:pPr marL="178587" indent="-178587">
              <a:buClr>
                <a:srgbClr val="000000"/>
              </a:buClr>
              <a:buSzPct val="125000"/>
              <a:buFont typeface="Gill Sans" charset="0"/>
              <a:buChar char="-"/>
            </a:pPr>
            <a:r>
              <a:rPr lang="en-US" sz="1400">
                <a:ea typeface="ＭＳ Ｐゴシック" charset="0"/>
                <a:cs typeface="Gill Sans" charset="0"/>
              </a:rPr>
              <a:t>Baier </a:t>
            </a:r>
            <a:r>
              <a:rPr lang="en-US" sz="1400" i="1">
                <a:ea typeface="ＭＳ Ｐゴシック" charset="0"/>
                <a:cs typeface="Gill Sans" charset="0"/>
              </a:rPr>
              <a:t>et al</a:t>
            </a:r>
            <a:r>
              <a:rPr lang="en-US" sz="1400">
                <a:ea typeface="ＭＳ Ｐゴシック" charset="0"/>
                <a:cs typeface="Gill Sans" charset="0"/>
              </a:rPr>
              <a:t>:</a:t>
            </a:r>
          </a:p>
          <a:p>
            <a:pPr marL="178587" indent="-178587">
              <a:buSzPct val="125000"/>
              <a:buFont typeface="Gill Sans" charset="0"/>
              <a:buChar char="•"/>
            </a:pPr>
            <a:endParaRPr lang="en-US" sz="1000">
              <a:ea typeface="ＭＳ Ｐゴシック" charset="0"/>
              <a:cs typeface="Gill Sans" charset="0"/>
            </a:endParaRPr>
          </a:p>
          <a:p>
            <a:pPr marL="178587" indent="-178587">
              <a:buSzPct val="125000"/>
              <a:buFont typeface="Gill Sans" charset="0"/>
              <a:buChar char="•"/>
            </a:pPr>
            <a:endParaRPr lang="en-US" sz="1000">
              <a:ea typeface="ＭＳ Ｐゴシック" charset="0"/>
              <a:cs typeface="Gill Sans" charset="0"/>
            </a:endParaRPr>
          </a:p>
          <a:p>
            <a:pPr marL="178587" indent="-178587">
              <a:buClr>
                <a:srgbClr val="FF0000"/>
              </a:buClr>
              <a:buSzPct val="125000"/>
              <a:buFont typeface="Gill Sans" charset="0"/>
              <a:buChar char="•"/>
            </a:pP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Sea quark x = 0.1 ~ 0.3</a:t>
            </a:r>
          </a:p>
          <a:p>
            <a:pPr marL="178587" indent="-178587">
              <a:buClr>
                <a:srgbClr val="FF0000"/>
              </a:buClr>
              <a:buSzPct val="125000"/>
              <a:buFont typeface="Gill Sans" charset="0"/>
              <a:buChar char="•"/>
            </a:pP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Minimal shadowing</a:t>
            </a:r>
          </a:p>
          <a:p>
            <a:pPr marL="178587" indent="-178587">
              <a:buClr>
                <a:srgbClr val="FF0000"/>
              </a:buClr>
              <a:buSzPct val="125000"/>
              <a:buFont typeface="Gill Sans" charset="0"/>
              <a:buChar char="•"/>
            </a:pPr>
            <a:r>
              <a:rPr lang="en-US" sz="1600" i="1">
                <a:solidFill>
                  <a:srgbClr val="FF0000"/>
                </a:solidFill>
                <a:ea typeface="ＭＳ Ｐゴシック" charset="0"/>
                <a:cs typeface="Gill Sans" charset="0"/>
              </a:rPr>
              <a:t>1/s</a:t>
            </a:r>
            <a:r>
              <a:rPr lang="en-US" sz="1600">
                <a:solidFill>
                  <a:srgbClr val="FF0000"/>
                </a:solidFill>
                <a:ea typeface="ＭＳ Ｐゴシック" charset="0"/>
                <a:cs typeface="Gill Sans" charset="0"/>
              </a:rPr>
              <a:t> enhanced dE/dx effect</a:t>
            </a:r>
          </a:p>
        </p:txBody>
      </p:sp>
      <p:sp>
        <p:nvSpPr>
          <p:cNvPr id="30728" name="Rectangle 8"/>
          <p:cNvSpPr>
            <a:spLocks/>
          </p:cNvSpPr>
          <p:nvPr/>
        </p:nvSpPr>
        <p:spPr bwMode="auto">
          <a:xfrm>
            <a:off x="5096619" y="1159534"/>
            <a:ext cx="20983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Nucl. Phys. A879 (2012)</a:t>
            </a:r>
          </a:p>
        </p:txBody>
      </p:sp>
      <p:sp>
        <p:nvSpPr>
          <p:cNvPr id="30729" name="Rectangle 9"/>
          <p:cNvSpPr>
            <a:spLocks/>
          </p:cNvSpPr>
          <p:nvPr/>
        </p:nvSpPr>
        <p:spPr bwMode="auto">
          <a:xfrm>
            <a:off x="3127510" y="6125172"/>
            <a:ext cx="551258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solidFill>
                  <a:srgbClr val="D90B00"/>
                </a:solidFill>
                <a:ea typeface="ＭＳ Ｐゴシック" charset="0"/>
                <a:cs typeface="Gill Sans" charset="0"/>
              </a:rPr>
              <a:t>First unambiguous determination of </a:t>
            </a:r>
            <a:r>
              <a:rPr lang="en-US" sz="2100" dirty="0" err="1">
                <a:solidFill>
                  <a:srgbClr val="D90B00"/>
                </a:solidFill>
                <a:ea typeface="ＭＳ Ｐゴシック" charset="0"/>
                <a:cs typeface="Gill Sans" charset="0"/>
              </a:rPr>
              <a:t>dE</a:t>
            </a:r>
            <a:r>
              <a:rPr lang="en-US" sz="2100" dirty="0">
                <a:solidFill>
                  <a:srgbClr val="D90B00"/>
                </a:solidFill>
                <a:ea typeface="ＭＳ Ｐゴシック" charset="0"/>
                <a:cs typeface="Gill Sans" charset="0"/>
              </a:rPr>
              <a:t>/dx in CNM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76" y="2825130"/>
            <a:ext cx="920874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65" y="2588494"/>
            <a:ext cx="924223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13" y="2383111"/>
            <a:ext cx="973336" cy="1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CIPANP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1169</Words>
  <Application>Microsoft Macintosh PowerPoint</Application>
  <PresentationFormat>On-screen Show (4:3)</PresentationFormat>
  <Paragraphs>206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Study of Quark Energy Loss Effect in p+A Collisions at Fermilab E906 Experiment  Benchmark Energy Loss Models with Drell-Yan</vt:lpstr>
      <vt:lpstr>E906/SeaQuest Experiment at Fermilab</vt:lpstr>
      <vt:lpstr>E906/SeaQuest Collaboration</vt:lpstr>
      <vt:lpstr>Do We Understand Jet Quenching at RHIC/LHC?</vt:lpstr>
      <vt:lpstr>Initial-state Energy Loss and Drell-Yan in p+A</vt:lpstr>
      <vt:lpstr>The Expectations</vt:lpstr>
      <vt:lpstr>Parton Energy Loss in SIDIS</vt:lpstr>
      <vt:lpstr>Early Data from E866 @ Fermilab</vt:lpstr>
      <vt:lpstr>E906 Drell-Yan Dimuon Acceptance </vt:lpstr>
      <vt:lpstr>Timeline and milestones of SeaQuest</vt:lpstr>
      <vt:lpstr>Data from Run 2014 (Run-II)</vt:lpstr>
      <vt:lpstr>First Quark Energy Loss Study at E906</vt:lpstr>
      <vt:lpstr>Summary</vt:lpstr>
    </vt:vector>
  </TitlesOfParts>
  <Manager/>
  <Company>LANL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Energy Loss in p+A Collisions</dc:title>
  <dc:subject/>
  <dc:creator>Ming Liu</dc:creator>
  <cp:keywords/>
  <dc:description/>
  <cp:lastModifiedBy>Ming Liu</cp:lastModifiedBy>
  <cp:revision>326</cp:revision>
  <dcterms:created xsi:type="dcterms:W3CDTF">2009-10-13T08:46:56Z</dcterms:created>
  <dcterms:modified xsi:type="dcterms:W3CDTF">2015-05-23T16:36:01Z</dcterms:modified>
  <cp:category/>
</cp:coreProperties>
</file>