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1" r:id="rId3"/>
    <p:sldId id="288" r:id="rId4"/>
    <p:sldId id="257" r:id="rId5"/>
    <p:sldId id="258" r:id="rId6"/>
    <p:sldId id="268" r:id="rId7"/>
    <p:sldId id="260" r:id="rId8"/>
    <p:sldId id="265" r:id="rId9"/>
    <p:sldId id="266" r:id="rId10"/>
    <p:sldId id="267" r:id="rId11"/>
    <p:sldId id="259" r:id="rId12"/>
    <p:sldId id="270" r:id="rId13"/>
    <p:sldId id="269" r:id="rId14"/>
    <p:sldId id="271" r:id="rId15"/>
    <p:sldId id="274" r:id="rId16"/>
    <p:sldId id="273" r:id="rId17"/>
    <p:sldId id="272" r:id="rId18"/>
    <p:sldId id="276" r:id="rId19"/>
    <p:sldId id="279" r:id="rId20"/>
    <p:sldId id="278" r:id="rId21"/>
    <p:sldId id="277" r:id="rId22"/>
    <p:sldId id="280" r:id="rId23"/>
    <p:sldId id="275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A07CB-B796-8542-8BDE-5721971BD8A3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C0814-C119-364E-A340-AD96D4CBF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D715-D20E-DD4E-815B-8A33A8423B8E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0A9F-FD0B-A046-9BDD-13F72A9B1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5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F8DF-D4CD-424C-A32E-0E5FF541F8CC}" type="datetime1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7BC9-B9CB-3940-8505-BF471CB3EBCA}" type="datetime1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041-6B8A-BC40-962D-F08BAE8C4525}" type="datetime1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48F2-5AC7-524D-A9F1-92A5074E0E7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E277-2767-2441-B366-4C3C87559AEB}" type="datetime1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7400-65BA-2048-8DEA-3558ACE676B8}" type="datetime1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7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229-09C1-2842-8D13-840274DB3819}" type="datetime1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7B60-7BD6-BD4B-92E1-CB143B3897DE}" type="datetime1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244D-CB25-2B45-8775-BF394A405EDD}" type="datetime1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9A0F-B0ED-D644-A961-B88FE3A3ABA9}" type="datetime1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3D7D-505A-B14E-8F24-076B1CE8C1BF}" type="datetime1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F845-B07A-254A-9F32-F5074B32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E906 Acceptance Study with a SM0 Dipole Magnet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D282-0079-8741-9435-4223A5B51F4E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8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9"/>
            <a:ext cx="8229600" cy="657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-500cm, </a:t>
            </a:r>
            <a:r>
              <a:rPr lang="en-US" dirty="0" smtClean="0"/>
              <a:t>default, no SM0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5FF9-8741-6C49-81DE-2C05F940D2F5}" type="datetime1">
              <a:rPr lang="en-US" smtClean="0"/>
              <a:t>1/9/14</a:t>
            </a:fld>
            <a:endParaRPr lang="en-US"/>
          </a:p>
        </p:txBody>
      </p:sp>
      <p:pic>
        <p:nvPicPr>
          <p:cNvPr id="5" name="Picture 4" descr="test_DY_target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7" y="781488"/>
            <a:ext cx="7187152" cy="580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226" y="5346087"/>
            <a:ext cx="115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</a:t>
            </a:r>
            <a:r>
              <a:rPr lang="en-US" dirty="0" smtClean="0"/>
              <a:t>0.176</a:t>
            </a:r>
          </a:p>
          <a:p>
            <a:r>
              <a:rPr lang="en-US" dirty="0" smtClean="0"/>
              <a:t>N = 16.0K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Study of SM0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SM0 configuration </a:t>
            </a:r>
          </a:p>
          <a:p>
            <a:pPr lvl="1"/>
            <a:r>
              <a:rPr lang="en-US" dirty="0" err="1" smtClean="0"/>
              <a:t>B_y</a:t>
            </a:r>
            <a:r>
              <a:rPr lang="en-US" dirty="0" smtClean="0"/>
              <a:t> =  5.0 </a:t>
            </a:r>
            <a:r>
              <a:rPr lang="en-US" dirty="0" err="1" smtClean="0"/>
              <a:t>Testla</a:t>
            </a:r>
            <a:endParaRPr lang="en-US" dirty="0" smtClean="0"/>
          </a:p>
          <a:p>
            <a:pPr lvl="1"/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Field range: Z = </a:t>
            </a:r>
            <a:r>
              <a:rPr lang="en-US" dirty="0" smtClean="0"/>
              <a:t>[-100, -50]cm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0D70-8315-7042-9FD4-1005CD07370E}" type="datetime1">
              <a:rPr lang="en-US" smtClean="0"/>
              <a:t>1/9/14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4"/>
            <a:ext cx="8229600" cy="968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-300cm, Dipole = 5T@[-100,-50]cm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490B-0B44-BB4B-BABF-7D03D31A788D}" type="datetime1">
              <a:rPr lang="en-US" smtClean="0"/>
              <a:t>1/9/14</a:t>
            </a:fld>
            <a:endParaRPr lang="en-US"/>
          </a:p>
        </p:txBody>
      </p:sp>
      <p:pic>
        <p:nvPicPr>
          <p:cNvPr id="6" name="Picture 5" descr="test_DY_target_SM0_5Testla_Zscan3_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890503"/>
            <a:ext cx="8016125" cy="58309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9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-500cm, Dipole = 5T@[-100,-50]cm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D4E-FB58-6247-85AE-7C087DC2F583}" type="datetime1">
              <a:rPr lang="en-US" smtClean="0"/>
              <a:t>1/9/14</a:t>
            </a:fld>
            <a:endParaRPr lang="en-US"/>
          </a:p>
        </p:txBody>
      </p:sp>
      <p:pic>
        <p:nvPicPr>
          <p:cNvPr id="5" name="Picture 4" descr="test_DY_target_SM0_5Testla_Zscan3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5" y="968176"/>
            <a:ext cx="7794103" cy="55597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21835" y="5537934"/>
            <a:ext cx="139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 = 0.187</a:t>
            </a:r>
          </a:p>
          <a:p>
            <a:r>
              <a:rPr lang="en-US" dirty="0" smtClean="0"/>
              <a:t>N = 14.2K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7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SM0 Configuration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B_y</a:t>
            </a:r>
            <a:r>
              <a:rPr lang="en-US" dirty="0" smtClean="0"/>
              <a:t> = 2.0 Tesla</a:t>
            </a:r>
          </a:p>
          <a:p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Z = [-200, -100]cm</a:t>
            </a:r>
          </a:p>
          <a:p>
            <a:endParaRPr lang="en-US" dirty="0"/>
          </a:p>
          <a:p>
            <a:r>
              <a:rPr lang="en-US" dirty="0" smtClean="0"/>
              <a:t>Target = 10cm LH2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-500, -400, -300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C548-8F79-B54E-81CA-172BA0DD1AD1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3517" y="2874386"/>
            <a:ext cx="27382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B_y</a:t>
            </a:r>
            <a:r>
              <a:rPr lang="en-US" dirty="0"/>
              <a:t> = -2.0 Tesla </a:t>
            </a:r>
            <a:br>
              <a:rPr lang="en-US" dirty="0"/>
            </a:br>
            <a:r>
              <a:rPr lang="en-US" dirty="0"/>
              <a:t>Z = [-200, -100]cm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Target_Z</a:t>
            </a:r>
            <a:r>
              <a:rPr lang="en-US" dirty="0"/>
              <a:t> = -500, -400., -300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GMCbuildmaster_dev2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5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64805"/>
          </a:xfrm>
        </p:spPr>
        <p:txBody>
          <a:bodyPr/>
          <a:lstStyle/>
          <a:p>
            <a:r>
              <a:rPr lang="en-US" dirty="0" err="1" smtClean="0"/>
              <a:t>Target_Z</a:t>
            </a:r>
            <a:r>
              <a:rPr lang="en-US" dirty="0" smtClean="0"/>
              <a:t> = -</a:t>
            </a:r>
            <a:r>
              <a:rPr lang="en-US" dirty="0" smtClean="0"/>
              <a:t>300cm, By = 2.0Tesla</a:t>
            </a:r>
            <a:endParaRPr lang="en-US" dirty="0"/>
          </a:p>
        </p:txBody>
      </p:sp>
      <p:pic>
        <p:nvPicPr>
          <p:cNvPr id="3" name="Picture 2" descr="test_DT_target_scan_SM0_B2_m200_m100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5296"/>
            <a:ext cx="8513097" cy="59089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5303-B7CC-B845-ACC6-4667440BA42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7441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&lt;X2&gt;=0.208</a:t>
            </a:r>
          </a:p>
          <a:p>
            <a:r>
              <a:rPr lang="en-US" dirty="0" smtClean="0"/>
              <a:t>N=18.3K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6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19"/>
            <a:ext cx="8229600" cy="1143000"/>
          </a:xfrm>
        </p:spPr>
        <p:txBody>
          <a:bodyPr/>
          <a:lstStyle/>
          <a:p>
            <a:r>
              <a:rPr lang="en-US" dirty="0" err="1" smtClean="0"/>
              <a:t>Target_Z</a:t>
            </a:r>
            <a:r>
              <a:rPr lang="en-US" dirty="0" smtClean="0"/>
              <a:t> = -400cm</a:t>
            </a:r>
            <a:endParaRPr lang="en-US" dirty="0"/>
          </a:p>
        </p:txBody>
      </p:sp>
      <p:pic>
        <p:nvPicPr>
          <p:cNvPr id="3" name="Picture 2" descr="test_DT_target_scan_SM0_B2_m200_m100_Z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218"/>
            <a:ext cx="8398514" cy="56042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E4A-C17C-FB4B-BE08-E6E3F46B026A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7441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&lt;X2&gt;=0.199</a:t>
            </a:r>
          </a:p>
          <a:p>
            <a:r>
              <a:rPr lang="en-US" dirty="0" smtClean="0"/>
              <a:t>N=17.0K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0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"/>
            <a:ext cx="8229600" cy="802814"/>
          </a:xfrm>
        </p:spPr>
        <p:txBody>
          <a:bodyPr/>
          <a:lstStyle/>
          <a:p>
            <a:r>
              <a:rPr lang="en-US" dirty="0" err="1" smtClean="0"/>
              <a:t>Target_Z</a:t>
            </a:r>
            <a:r>
              <a:rPr lang="en-US" dirty="0" smtClean="0"/>
              <a:t> = -500cm</a:t>
            </a:r>
            <a:endParaRPr lang="en-US" dirty="0"/>
          </a:p>
        </p:txBody>
      </p:sp>
      <p:pic>
        <p:nvPicPr>
          <p:cNvPr id="5" name="Picture 4" descr="test_DT_target_scan_SM0_B2_m200_m100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819356"/>
            <a:ext cx="8686800" cy="591913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B817-3E2F-EC45-ABC2-8C1CDDCE4F0B}" type="datetime1">
              <a:rPr lang="en-US" smtClean="0"/>
              <a:t>1/9/14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27441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&lt;X2&gt;=0.187</a:t>
            </a:r>
          </a:p>
          <a:p>
            <a:r>
              <a:rPr lang="en-US" dirty="0" smtClean="0"/>
              <a:t>N=15.2K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1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SM0 Configuration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B_y</a:t>
            </a:r>
            <a:r>
              <a:rPr lang="en-US" dirty="0" smtClean="0"/>
              <a:t> = -2.0 Tesla</a:t>
            </a:r>
          </a:p>
          <a:p>
            <a:r>
              <a:rPr lang="en-US" dirty="0" err="1" smtClean="0"/>
              <a:t>B_x</a:t>
            </a:r>
            <a:r>
              <a:rPr lang="en-US" dirty="0" smtClean="0"/>
              <a:t> = </a:t>
            </a:r>
            <a:r>
              <a:rPr lang="en-US" dirty="0" err="1" smtClean="0"/>
              <a:t>B_z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Z = [-200, -100]cm</a:t>
            </a:r>
          </a:p>
          <a:p>
            <a:endParaRPr lang="en-US" dirty="0"/>
          </a:p>
          <a:p>
            <a:r>
              <a:rPr lang="en-US" dirty="0" smtClean="0"/>
              <a:t>Target = 10cm LH2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-500, -400, -300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3EAF-CCC4-2141-8FB0-15B08FA14464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32903" y="2414818"/>
            <a:ext cx="27382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B_y</a:t>
            </a:r>
            <a:r>
              <a:rPr lang="en-US" dirty="0"/>
              <a:t> = -2.0 Tesla </a:t>
            </a:r>
            <a:br>
              <a:rPr lang="en-US" dirty="0"/>
            </a:br>
            <a:r>
              <a:rPr lang="en-US" dirty="0"/>
              <a:t>Z = [-200, -100]cm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Target_Z</a:t>
            </a:r>
            <a:r>
              <a:rPr lang="en-US" dirty="0"/>
              <a:t> = -500, -400., -300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GMCbuildmaster_dev3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2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449"/>
            <a:ext cx="8229600" cy="835162"/>
          </a:xfrm>
        </p:spPr>
        <p:txBody>
          <a:bodyPr/>
          <a:lstStyle/>
          <a:p>
            <a:r>
              <a:rPr lang="en-US" dirty="0" smtClean="0"/>
              <a:t>Target Z = -300 cm; By = -2.0T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test_DY_target_scan_Minus_B2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3015"/>
            <a:ext cx="8254265" cy="602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441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&lt;X2&gt;=0.184</a:t>
            </a:r>
          </a:p>
          <a:p>
            <a:r>
              <a:rPr lang="en-US" dirty="0" smtClean="0"/>
              <a:t>N=22.9K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6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87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E906 Acceptance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032068" y="809963"/>
            <a:ext cx="3744912" cy="2778125"/>
            <a:chOff x="115888" y="974725"/>
            <a:chExt cx="3744912" cy="2778125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15888" y="974725"/>
              <a:ext cx="3744912" cy="2778125"/>
              <a:chOff x="3977" y="2163"/>
              <a:chExt cx="1783" cy="1778"/>
            </a:xfrm>
          </p:grpSpPr>
          <p:pic>
            <p:nvPicPr>
              <p:cNvPr id="9" name="Picture 19" descr="x1x2_accep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" y="2163"/>
                <a:ext cx="1783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20"/>
              <p:cNvSpPr txBox="1">
                <a:spLocks noChangeArrowheads="1"/>
              </p:cNvSpPr>
              <p:nvPr/>
            </p:nvSpPr>
            <p:spPr bwMode="auto">
              <a:xfrm rot="-2852075">
                <a:off x="4415" y="2698"/>
                <a:ext cx="59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E906 Spect.</a:t>
                </a:r>
                <a:r>
                  <a:rPr lang="en-US" sz="1400">
                    <a:latin typeface="Arial" charset="0"/>
                  </a:rPr>
                  <a:t> </a:t>
                </a:r>
              </a:p>
              <a:p>
                <a:r>
                  <a:rPr lang="en-US" sz="1000">
                    <a:latin typeface="Arial" charset="0"/>
                  </a:rPr>
                  <a:t>Monte Carlo</a:t>
                </a:r>
              </a:p>
            </p:txBody>
          </p:sp>
        </p:grpSp>
        <p:sp>
          <p:nvSpPr>
            <p:cNvPr id="8" name="Line 38"/>
            <p:cNvSpPr>
              <a:spLocks noChangeShapeType="1"/>
            </p:cNvSpPr>
            <p:nvPr/>
          </p:nvSpPr>
          <p:spPr bwMode="auto">
            <a:xfrm flipV="1">
              <a:off x="776817" y="3217333"/>
              <a:ext cx="2906713" cy="3175"/>
            </a:xfrm>
            <a:prstGeom prst="line">
              <a:avLst/>
            </a:prstGeom>
            <a:noFill/>
            <a:ln w="25400">
              <a:solidFill>
                <a:srgbClr val="186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185004" y="3803484"/>
            <a:ext cx="3501796" cy="2844055"/>
            <a:chOff x="2633665" y="4047069"/>
            <a:chExt cx="2666470" cy="2251604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65" y="4047069"/>
              <a:ext cx="2666470" cy="2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2593311" y="5066087"/>
              <a:ext cx="1950798" cy="750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4" name="Picture 11" descr="dbub_e906_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4" y="972800"/>
            <a:ext cx="4764122" cy="37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5001263"/>
            <a:ext cx="304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kinematic range: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X2 = [0, 0.3]  for pol. DY A_N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Default E906 = [0.1, 0.4]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78094" y="1743342"/>
            <a:ext cx="733571" cy="1530355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22344" y="2788226"/>
            <a:ext cx="1501303" cy="535039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449"/>
            <a:ext cx="8229600" cy="835162"/>
          </a:xfrm>
        </p:spPr>
        <p:txBody>
          <a:bodyPr/>
          <a:lstStyle/>
          <a:p>
            <a:r>
              <a:rPr lang="en-US" dirty="0" smtClean="0"/>
              <a:t>Target Z = -400 cm; By = -2.0T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test_DY_target_scan_Minus_B2_Z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9" y="738713"/>
            <a:ext cx="8010981" cy="6050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441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&lt;X2&gt;=0.172</a:t>
            </a:r>
          </a:p>
          <a:p>
            <a:r>
              <a:rPr lang="en-US" dirty="0" smtClean="0"/>
              <a:t>N=19.0K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8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449"/>
            <a:ext cx="8229600" cy="835162"/>
          </a:xfrm>
        </p:spPr>
        <p:txBody>
          <a:bodyPr/>
          <a:lstStyle/>
          <a:p>
            <a:r>
              <a:rPr lang="en-US" dirty="0" smtClean="0"/>
              <a:t>Target Z = -500 cm; By = -2.0T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test_DY_target_scan_Minus_B2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91" y="738713"/>
            <a:ext cx="6983864" cy="6032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7180" y="5506121"/>
            <a:ext cx="128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&lt;X2&gt;=0.161</a:t>
            </a:r>
          </a:p>
          <a:p>
            <a:r>
              <a:rPr lang="en-US" dirty="0" smtClean="0"/>
              <a:t>N=15.6K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0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08"/>
            <a:ext cx="8229600" cy="1042729"/>
          </a:xfrm>
        </p:spPr>
        <p:txBody>
          <a:bodyPr/>
          <a:lstStyle/>
          <a:p>
            <a:r>
              <a:rPr lang="en-US" dirty="0" smtClean="0"/>
              <a:t>Quick Summary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5658"/>
            <a:ext cx="8229600" cy="5000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W/o SM0  </a:t>
            </a:r>
            <a:r>
              <a:rPr lang="en-US" dirty="0" err="1" smtClean="0"/>
              <a:t>target_Z</a:t>
            </a:r>
            <a:r>
              <a:rPr lang="en-US" dirty="0" smtClean="0"/>
              <a:t> =  -500 cm</a:t>
            </a:r>
          </a:p>
          <a:p>
            <a:pPr lvl="1"/>
            <a:r>
              <a:rPr lang="en-US" dirty="0" smtClean="0"/>
              <a:t>&lt;X2&gt; = 0.176</a:t>
            </a:r>
          </a:p>
          <a:p>
            <a:pPr lvl="1"/>
            <a:r>
              <a:rPr lang="en-US" dirty="0" smtClean="0"/>
              <a:t>N = 16.0K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With SM0, </a:t>
            </a:r>
            <a:r>
              <a:rPr lang="en-US" dirty="0" err="1" smtClean="0"/>
              <a:t>target_Z</a:t>
            </a:r>
            <a:r>
              <a:rPr lang="en-US" dirty="0" smtClean="0"/>
              <a:t> = -500 cm;  </a:t>
            </a:r>
            <a:r>
              <a:rPr lang="en-US" dirty="0" err="1" smtClean="0"/>
              <a:t>B_y</a:t>
            </a:r>
            <a:r>
              <a:rPr lang="en-US" dirty="0" smtClean="0"/>
              <a:t> = +2.0 Tesla</a:t>
            </a:r>
          </a:p>
          <a:p>
            <a:pPr lvl="1"/>
            <a:r>
              <a:rPr lang="en-US" dirty="0" smtClean="0"/>
              <a:t>&lt;X2&gt; = 0.187</a:t>
            </a:r>
          </a:p>
          <a:p>
            <a:pPr lvl="1"/>
            <a:r>
              <a:rPr lang="en-US" dirty="0" smtClean="0"/>
              <a:t>N = 14.2K</a:t>
            </a:r>
          </a:p>
          <a:p>
            <a:pPr lvl="1"/>
            <a:endParaRPr lang="en-US" dirty="0" smtClean="0"/>
          </a:p>
          <a:p>
            <a:r>
              <a:rPr lang="en-US" dirty="0"/>
              <a:t>With </a:t>
            </a:r>
            <a:r>
              <a:rPr lang="en-US" dirty="0" smtClean="0"/>
              <a:t>SM0, </a:t>
            </a:r>
            <a:r>
              <a:rPr lang="en-US" dirty="0" err="1"/>
              <a:t>target_Z</a:t>
            </a:r>
            <a:r>
              <a:rPr lang="en-US" dirty="0"/>
              <a:t> = -500 cm;  </a:t>
            </a:r>
            <a:r>
              <a:rPr lang="en-US" dirty="0" err="1"/>
              <a:t>B_y</a:t>
            </a:r>
            <a:r>
              <a:rPr lang="en-US" dirty="0"/>
              <a:t> = </a:t>
            </a:r>
            <a:r>
              <a:rPr lang="en-US" dirty="0" smtClean="0"/>
              <a:t>-2.0 </a:t>
            </a:r>
            <a:r>
              <a:rPr lang="en-US" dirty="0"/>
              <a:t>Tesla</a:t>
            </a:r>
          </a:p>
          <a:p>
            <a:pPr lvl="1"/>
            <a:r>
              <a:rPr lang="en-US" dirty="0"/>
              <a:t>&lt;X2&gt; = </a:t>
            </a:r>
            <a:r>
              <a:rPr lang="en-US" dirty="0" smtClean="0"/>
              <a:t>0.161</a:t>
            </a:r>
            <a:endParaRPr lang="en-US" dirty="0"/>
          </a:p>
          <a:p>
            <a:pPr lvl="1"/>
            <a:r>
              <a:rPr lang="en-US" dirty="0"/>
              <a:t>N = </a:t>
            </a:r>
            <a:r>
              <a:rPr lang="en-US" dirty="0" smtClean="0"/>
              <a:t>15.6K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229-09C1-2842-8D13-840274DB3819}" type="datetime1">
              <a:rPr lang="en-US" smtClean="0"/>
              <a:t>1/9/14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8774" y="1538628"/>
            <a:ext cx="147137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@Z = -130 cm</a:t>
            </a:r>
          </a:p>
          <a:p>
            <a:r>
              <a:rPr lang="en-US" dirty="0" smtClean="0"/>
              <a:t>&lt;X2&gt; = 0.212</a:t>
            </a:r>
          </a:p>
          <a:p>
            <a:r>
              <a:rPr lang="en-US" dirty="0" smtClean="0"/>
              <a:t>N = 25.6K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1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0737"/>
          </a:xfrm>
        </p:spPr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1982"/>
            <a:ext cx="8229600" cy="487418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Add offline full track </a:t>
            </a:r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Remove “hot areas” near beam line</a:t>
            </a:r>
            <a:endParaRPr lang="en-US" dirty="0"/>
          </a:p>
          <a:p>
            <a:pPr lvl="1"/>
            <a:r>
              <a:rPr lang="en-US" dirty="0" smtClean="0"/>
              <a:t>Near beam line hits rejection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Tracking efficiency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Target </a:t>
            </a:r>
            <a:r>
              <a:rPr lang="en-US" dirty="0" smtClean="0"/>
              <a:t>and Beam dump </a:t>
            </a:r>
            <a:r>
              <a:rPr lang="en-US" dirty="0" smtClean="0"/>
              <a:t>separation</a:t>
            </a:r>
          </a:p>
          <a:p>
            <a:pPr lvl="1"/>
            <a:r>
              <a:rPr lang="en-US" dirty="0" smtClean="0"/>
              <a:t>Efficiency </a:t>
            </a:r>
            <a:r>
              <a:rPr lang="en-US" dirty="0" err="1" smtClean="0"/>
              <a:t>vs</a:t>
            </a:r>
            <a:r>
              <a:rPr lang="en-US" dirty="0" smtClean="0"/>
              <a:t> purity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realistic  field </a:t>
            </a:r>
            <a:r>
              <a:rPr lang="en-US" dirty="0" smtClean="0"/>
              <a:t>map</a:t>
            </a:r>
          </a:p>
          <a:p>
            <a:pPr lvl="1"/>
            <a:r>
              <a:rPr lang="en-US" dirty="0" smtClean="0"/>
              <a:t>(3)2D field map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Optimize the layout of target and dipole magnet</a:t>
            </a:r>
          </a:p>
          <a:p>
            <a:pPr lvl="1"/>
            <a:r>
              <a:rPr lang="en-US" dirty="0" smtClean="0"/>
              <a:t>Optimal </a:t>
            </a:r>
            <a:r>
              <a:rPr lang="en-US" dirty="0" smtClean="0"/>
              <a:t>X2 range from target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SM0 Dipole </a:t>
            </a:r>
            <a:r>
              <a:rPr lang="en-US" dirty="0" smtClean="0"/>
              <a:t>size and position</a:t>
            </a:r>
          </a:p>
          <a:p>
            <a:pPr lvl="1"/>
            <a:r>
              <a:rPr lang="en-US" dirty="0" smtClean="0"/>
              <a:t>Mechanical design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Target B-</a:t>
            </a:r>
            <a:r>
              <a:rPr lang="en-US" dirty="0" smtClean="0"/>
              <a:t>shielding, impact of “5Tesla” target fields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47E9-169C-BF4B-B9E7-CA7692BEE18D}" type="datetime1">
              <a:rPr lang="en-US" smtClean="0"/>
              <a:t>1/9/14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9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B070-2B8D-FE4F-9A82-99885CDBA263}" type="datetime1">
              <a:rPr lang="en-US" smtClean="0"/>
              <a:t>1/9/14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_DY_target_Z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691" y="687974"/>
            <a:ext cx="5814878" cy="599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382" y="1440700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-80 cm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5983"/>
            <a:ext cx="8229600" cy="89759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Default Setup Accepted Events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</a:t>
            </a:r>
            <a:r>
              <a:rPr lang="en-US" sz="3200" dirty="0" smtClean="0"/>
              <a:t>/o Cross Section Weight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B151-CC5C-4B45-ABF0-7FBEDAC07CFD}" type="datetime1">
              <a:rPr lang="en-US" smtClean="0"/>
              <a:t>1/9/14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2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867" y="386527"/>
            <a:ext cx="6372982" cy="6569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4578" y="1483388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4E6C-1E90-9E43-BC8A-491BD9211EA3}" type="datetime1">
              <a:rPr lang="en-US" smtClean="0"/>
              <a:t>1/9/14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8448" y="138733"/>
            <a:ext cx="6313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690" y="1590106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-180cm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AAB-BFFD-BD40-9739-46DFE6FEEFBA}" type="datetime1">
              <a:rPr lang="en-US" smtClean="0"/>
              <a:t>1/9/14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4" y="0"/>
            <a:ext cx="65024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160" y="987599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-180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D655-5FF4-8547-936C-0EED0F73A150}" type="datetime1">
              <a:rPr lang="en-US" smtClean="0"/>
              <a:t>1/9/14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75" y="1356931"/>
            <a:ext cx="1831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cross </a:t>
            </a:r>
            <a:r>
              <a:rPr lang="en-US" dirty="0" smtClean="0"/>
              <a:t>section </a:t>
            </a:r>
            <a:endParaRPr lang="en-US" dirty="0" smtClean="0"/>
          </a:p>
          <a:p>
            <a:r>
              <a:rPr lang="en-US" dirty="0" smtClean="0"/>
              <a:t>weighted</a:t>
            </a:r>
            <a:endParaRPr lang="en-US" dirty="0" smtClean="0"/>
          </a:p>
          <a:p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4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79" y="104173"/>
            <a:ext cx="552071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Expected Detector 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999"/>
            <a:ext cx="4179794" cy="20422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Reasonable J/Psi and </a:t>
            </a:r>
            <a:r>
              <a:rPr lang="en-US" dirty="0" err="1" smtClean="0"/>
              <a:t>Drell</a:t>
            </a:r>
            <a:r>
              <a:rPr lang="en-US" dirty="0" smtClean="0"/>
              <a:t>-Yan separation 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-Yan: M&gt;4GeV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mproved tracking to separate tracks from target and beam dump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737" y="3289421"/>
            <a:ext cx="5084763" cy="2998788"/>
            <a:chOff x="40737" y="3289421"/>
            <a:chExt cx="5084763" cy="2998788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4147460" y="4282027"/>
              <a:ext cx="947548" cy="39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BF822B"/>
                  </a:solidFill>
                </a:rPr>
                <a:t>E906 Bend Plane View</a:t>
              </a:r>
              <a:endParaRPr lang="en-US" sz="1000"/>
            </a:p>
          </p:txBody>
        </p:sp>
        <p:pic>
          <p:nvPicPr>
            <p:cNvPr id="7" name="Picture 23" descr="yt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7201"/>
            <a:stretch>
              <a:fillRect/>
            </a:stretch>
          </p:blipFill>
          <p:spPr bwMode="auto">
            <a:xfrm>
              <a:off x="848400" y="3289421"/>
              <a:ext cx="3303145" cy="292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1661167" y="3764753"/>
              <a:ext cx="472753" cy="1902494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4088238" y="5466862"/>
              <a:ext cx="1037262" cy="36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6600"/>
                  </a:solidFill>
                </a:rPr>
                <a:t>Muon ID</a:t>
              </a: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2140046" y="3842810"/>
              <a:ext cx="258330" cy="38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μ</a:t>
              </a:r>
            </a:p>
          </p:txBody>
        </p:sp>
        <p:cxnSp>
          <p:nvCxnSpPr>
            <p:cNvPr id="11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80688" y="4749204"/>
              <a:ext cx="576901" cy="0"/>
            </a:xfrm>
            <a:prstGeom prst="straightConnector1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40737" y="4859882"/>
              <a:ext cx="719851" cy="51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660066"/>
                  </a:solidFill>
                </a:rPr>
                <a:t>120 GeV</a:t>
              </a:r>
            </a:p>
            <a:p>
              <a:r>
                <a:rPr lang="en-US" sz="2000">
                  <a:solidFill>
                    <a:srgbClr val="660066"/>
                  </a:solidFill>
                </a:rPr>
                <a:t>protons</a:t>
              </a: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3429652" y="3475826"/>
              <a:ext cx="588133" cy="2812383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1229257" y="5367835"/>
              <a:ext cx="1120429" cy="64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6600"/>
                  </a:solidFill>
                </a:rPr>
                <a:t>Drift</a:t>
              </a:r>
            </a:p>
            <a:p>
              <a:r>
                <a:rPr lang="en-US" sz="1800" dirty="0">
                  <a:solidFill>
                    <a:srgbClr val="FF6600"/>
                  </a:solidFill>
                </a:rPr>
                <a:t>Chambers</a:t>
              </a: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594362" y="266115"/>
            <a:ext cx="3157538" cy="2430463"/>
            <a:chOff x="2633665" y="4047069"/>
            <a:chExt cx="2666470" cy="2251604"/>
          </a:xfrm>
        </p:grpSpPr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65" y="4047069"/>
              <a:ext cx="2666470" cy="2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2593311" y="5066087"/>
              <a:ext cx="1950798" cy="750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7A9-0332-1D49-BA9D-FDC72477B927}" type="datetime1">
              <a:rPr lang="en-US" smtClean="0"/>
              <a:t>1/9/14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98332" y="344158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Rec’d primary </a:t>
            </a:r>
            <a:r>
              <a:rPr lang="en-US" dirty="0" err="1" smtClean="0"/>
              <a:t>vtx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rom Kun Liu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424" y="4246358"/>
            <a:ext cx="4051300" cy="2057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238652"/>
            <a:ext cx="1828800" cy="10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6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6908-F9B9-514F-AEFE-E54B2AC27CB0}" type="datetime1">
              <a:rPr lang="en-US" smtClean="0"/>
              <a:t>1/9/14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501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5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 ideal </a:t>
            </a:r>
            <a:r>
              <a:rPr lang="en-US" dirty="0" smtClean="0"/>
              <a:t>dipole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B_y</a:t>
            </a:r>
            <a:r>
              <a:rPr lang="en-US" dirty="0" smtClean="0"/>
              <a:t> </a:t>
            </a:r>
            <a:r>
              <a:rPr lang="en-US" dirty="0" smtClean="0"/>
              <a:t>= 5 </a:t>
            </a:r>
            <a:r>
              <a:rPr lang="en-US" dirty="0" err="1" smtClean="0"/>
              <a:t>Teslas</a:t>
            </a:r>
            <a:r>
              <a:rPr lang="en-US" dirty="0"/>
              <a:t> </a:t>
            </a:r>
            <a:r>
              <a:rPr lang="en-US" dirty="0" smtClean="0"/>
              <a:t>@</a:t>
            </a:r>
            <a:r>
              <a:rPr lang="en-US" dirty="0" smtClean="0"/>
              <a:t>Z=[-100,-50</a:t>
            </a:r>
            <a:r>
              <a:rPr lang="en-US" dirty="0" smtClean="0"/>
              <a:t>]cm</a:t>
            </a:r>
            <a:br>
              <a:rPr lang="en-US" dirty="0" smtClean="0"/>
            </a:br>
            <a:r>
              <a:rPr lang="en-US" dirty="0" err="1" smtClean="0"/>
              <a:t>B_y</a:t>
            </a:r>
            <a:r>
              <a:rPr lang="en-US" dirty="0" smtClean="0"/>
              <a:t> = +/-2 Tesla</a:t>
            </a:r>
            <a:r>
              <a:rPr lang="en-US" dirty="0" smtClean="0"/>
              <a:t> @Z=[-200,-100]cm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363E-CA86-EB44-A235-57CE05D03F07}" type="datetime1">
              <a:rPr lang="en-US" smtClean="0"/>
              <a:t>1/9/14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39" y="1854667"/>
            <a:ext cx="6804348" cy="48668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74078"/>
          </a:xfrm>
        </p:spPr>
        <p:txBody>
          <a:bodyPr>
            <a:normAutofit/>
          </a:bodyPr>
          <a:lstStyle/>
          <a:p>
            <a:r>
              <a:rPr lang="en-US" dirty="0" smtClean="0"/>
              <a:t>Default E906 with Various Target Z </a:t>
            </a:r>
            <a:r>
              <a:rPr lang="en-US" dirty="0" smtClean="0"/>
              <a:t>Positions,  w</a:t>
            </a:r>
            <a:r>
              <a:rPr lang="en-US" dirty="0" smtClean="0"/>
              <a:t>/o SM0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D442-93B9-2546-969C-31BAE46F5046}" type="datetime1">
              <a:rPr lang="en-US" smtClean="0"/>
              <a:t>1/9/14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5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E906 DY Target/Beam Dump Study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E906 default spectrometers setup </a:t>
            </a:r>
          </a:p>
          <a:p>
            <a:r>
              <a:rPr lang="en-US" dirty="0" smtClean="0"/>
              <a:t>Target = 10cm thick, Liquid 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 -80, [-130], -180 cm</a:t>
            </a:r>
          </a:p>
          <a:p>
            <a:endParaRPr lang="en-US" dirty="0" smtClean="0"/>
          </a:p>
          <a:p>
            <a:r>
              <a:rPr lang="en-US" dirty="0" err="1" smtClean="0"/>
              <a:t>Target_Z</a:t>
            </a:r>
            <a:r>
              <a:rPr lang="en-US" dirty="0" smtClean="0"/>
              <a:t> =  -300, -400, -500 cm</a:t>
            </a:r>
            <a:endParaRPr lang="en-US" dirty="0"/>
          </a:p>
          <a:p>
            <a:pPr lvl="1"/>
            <a:r>
              <a:rPr lang="en-US" dirty="0" smtClean="0"/>
              <a:t>Additional ideal dipole </a:t>
            </a:r>
            <a:r>
              <a:rPr lang="en-US" dirty="0" err="1" smtClean="0"/>
              <a:t>maget</a:t>
            </a:r>
            <a:r>
              <a:rPr lang="en-US" dirty="0" smtClean="0"/>
              <a:t> at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Z =[-100, -50]cm</a:t>
            </a:r>
          </a:p>
          <a:p>
            <a:pPr lvl="2"/>
            <a:r>
              <a:rPr lang="en-US" dirty="0" err="1" smtClean="0"/>
              <a:t>B_y</a:t>
            </a:r>
            <a:r>
              <a:rPr lang="en-US" dirty="0" smtClean="0"/>
              <a:t> = 5 Tesla</a:t>
            </a:r>
          </a:p>
          <a:p>
            <a:r>
              <a:rPr lang="en-US" dirty="0" smtClean="0"/>
              <a:t>Study mass, </a:t>
            </a:r>
            <a:r>
              <a:rPr lang="en-US" dirty="0" err="1" smtClean="0"/>
              <a:t>pT</a:t>
            </a:r>
            <a:r>
              <a:rPr lang="en-US" dirty="0" smtClean="0"/>
              <a:t>, </a:t>
            </a:r>
            <a:r>
              <a:rPr lang="en-US" dirty="0" err="1" smtClean="0"/>
              <a:t>xB</a:t>
            </a:r>
            <a:r>
              <a:rPr lang="en-US" dirty="0" smtClean="0"/>
              <a:t>, </a:t>
            </a:r>
            <a:r>
              <a:rPr lang="en-US" dirty="0" err="1" smtClean="0"/>
              <a:t>xT</a:t>
            </a:r>
            <a:r>
              <a:rPr lang="en-US" dirty="0" smtClean="0"/>
              <a:t> acceptance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AC39-2405-044B-BDB3-7E54021DD9D5}" type="datetime1">
              <a:rPr lang="en-US" smtClean="0"/>
              <a:t>1/9/14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7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8147"/>
            <a:ext cx="8229600" cy="626032"/>
          </a:xfrm>
        </p:spPr>
        <p:txBody>
          <a:bodyPr>
            <a:noAutofit/>
          </a:bodyPr>
          <a:lstStyle/>
          <a:p>
            <a:r>
              <a:rPr lang="en-US" sz="3200" dirty="0" smtClean="0"/>
              <a:t>Z = -130cm, </a:t>
            </a:r>
            <a:r>
              <a:rPr lang="en-US" sz="3200" dirty="0" smtClean="0"/>
              <a:t>Default, w/ Cross-section weighted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667F-20F4-2440-99D1-C19BA268F1E2}" type="datetime1">
              <a:rPr lang="en-US" smtClean="0"/>
              <a:t>1/9/14</a:t>
            </a:fld>
            <a:endParaRPr lang="en-US"/>
          </a:p>
        </p:txBody>
      </p:sp>
      <p:pic>
        <p:nvPicPr>
          <p:cNvPr id="5" name="Picture 4" descr="test_DY_target_Z1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" y="714179"/>
            <a:ext cx="7609897" cy="5957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372" y="1962600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9179" y="5505937"/>
            <a:ext cx="107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X_target</a:t>
            </a:r>
            <a:endParaRPr lang="en-US" dirty="0" smtClean="0"/>
          </a:p>
          <a:p>
            <a:r>
              <a:rPr lang="en-US" dirty="0" smtClean="0"/>
              <a:t>N = 25.6K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9332" y="5161421"/>
            <a:ext cx="115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</a:t>
            </a:r>
            <a:r>
              <a:rPr lang="en-US" dirty="0" smtClean="0"/>
              <a:t>0.212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12"/>
            <a:ext cx="8229600" cy="1143000"/>
          </a:xfrm>
        </p:spPr>
        <p:txBody>
          <a:bodyPr/>
          <a:lstStyle/>
          <a:p>
            <a:r>
              <a:rPr lang="en-US" dirty="0" smtClean="0"/>
              <a:t>Z = -300cm, default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177-F6DF-964A-BFC6-DC6A696BA707}" type="datetime1">
              <a:rPr lang="en-US" smtClean="0"/>
              <a:t>1/9/14</a:t>
            </a:fld>
            <a:endParaRPr lang="en-US"/>
          </a:p>
        </p:txBody>
      </p:sp>
      <p:pic>
        <p:nvPicPr>
          <p:cNvPr id="5" name="Picture 4" descr="test_DY_target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4" y="905815"/>
            <a:ext cx="7319754" cy="567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8275" y="5346087"/>
            <a:ext cx="115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</a:t>
            </a:r>
            <a:r>
              <a:rPr lang="en-US" dirty="0" smtClean="0"/>
              <a:t>0.197</a:t>
            </a:r>
          </a:p>
          <a:p>
            <a:r>
              <a:rPr lang="en-US" dirty="0" smtClean="0"/>
              <a:t>N =22.0K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F845-B07A-254A-9F32-F5074B32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733</Words>
  <Application>Microsoft Macintosh PowerPoint</Application>
  <PresentationFormat>On-screen Show (4:3)</PresentationFormat>
  <Paragraphs>189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E906 Acceptance Study with a SM0 Dipole Magnet</vt:lpstr>
      <vt:lpstr>E906 Acceptance</vt:lpstr>
      <vt:lpstr>Expected Detector Performance</vt:lpstr>
      <vt:lpstr>PowerPoint Presentation</vt:lpstr>
      <vt:lpstr>Add an ideal dipole  B_y = 5 Teslas @Z=[-100,-50]cm B_y = +/-2 Tesla @Z=[-200,-100]cm</vt:lpstr>
      <vt:lpstr>Default E906 with Various Target Z Positions,  w/o SM0</vt:lpstr>
      <vt:lpstr>E906 DY Target/Beam Dump Study </vt:lpstr>
      <vt:lpstr>Z = -130cm, Default, w/ Cross-section weighted</vt:lpstr>
      <vt:lpstr>Z = -300cm, default</vt:lpstr>
      <vt:lpstr>Z = -500cm, default, no SM0</vt:lpstr>
      <vt:lpstr>Initial Study of SM0  </vt:lpstr>
      <vt:lpstr>Z = -300cm, Dipole = 5T@[-100,-50]cm</vt:lpstr>
      <vt:lpstr>Z = -500cm, Dipole = 5T@[-100,-50]cm</vt:lpstr>
      <vt:lpstr>New SM0 Configuration (1)</vt:lpstr>
      <vt:lpstr>Target_Z = -300cm, By = 2.0Tesla</vt:lpstr>
      <vt:lpstr>Target_Z = -400cm</vt:lpstr>
      <vt:lpstr>Target_Z = -500cm</vt:lpstr>
      <vt:lpstr>New SM0 Configuration (2)</vt:lpstr>
      <vt:lpstr>Target Z = -300 cm; By = -2.0T</vt:lpstr>
      <vt:lpstr>Target Z = -400 cm; By = -2.0T</vt:lpstr>
      <vt:lpstr>Target Z = -500 cm; By = -2.0T</vt:lpstr>
      <vt:lpstr>Quick Summary </vt:lpstr>
      <vt:lpstr>To do list</vt:lpstr>
      <vt:lpstr>PowerPoint Presentation</vt:lpstr>
      <vt:lpstr>Default Setup Accepted Events w/o Cross Section Weight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Ming Xiong Liu</dc:creator>
  <cp:keywords/>
  <dc:description/>
  <cp:lastModifiedBy>Ming Xiong Liu</cp:lastModifiedBy>
  <cp:revision>50</cp:revision>
  <dcterms:created xsi:type="dcterms:W3CDTF">2013-12-23T18:01:18Z</dcterms:created>
  <dcterms:modified xsi:type="dcterms:W3CDTF">2014-01-09T21:48:25Z</dcterms:modified>
  <cp:category/>
</cp:coreProperties>
</file>