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4" r:id="rId7"/>
    <p:sldId id="265" r:id="rId8"/>
    <p:sldId id="261" r:id="rId9"/>
    <p:sldId id="266" r:id="rId10"/>
    <p:sldId id="267" r:id="rId11"/>
    <p:sldId id="269" r:id="rId12"/>
    <p:sldId id="270" r:id="rId13"/>
    <p:sldId id="273" r:id="rId14"/>
    <p:sldId id="279" r:id="rId15"/>
    <p:sldId id="282" r:id="rId16"/>
    <p:sldId id="283" r:id="rId17"/>
    <p:sldId id="280" r:id="rId18"/>
    <p:sldId id="281" r:id="rId19"/>
    <p:sldId id="262" r:id="rId20"/>
    <p:sldId id="260" r:id="rId21"/>
    <p:sldId id="268" r:id="rId22"/>
    <p:sldId id="271" r:id="rId23"/>
    <p:sldId id="272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EFC-1864-8149-BC6B-9A5EB8BFD481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773-EA68-0343-9A2C-BCA08CCC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EFC-1864-8149-BC6B-9A5EB8BFD481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773-EA68-0343-9A2C-BCA08CCC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EFC-1864-8149-BC6B-9A5EB8BFD481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773-EA68-0343-9A2C-BCA08CCC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2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EFC-1864-8149-BC6B-9A5EB8BFD481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773-EA68-0343-9A2C-BCA08CCC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EFC-1864-8149-BC6B-9A5EB8BFD481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773-EA68-0343-9A2C-BCA08CCC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EFC-1864-8149-BC6B-9A5EB8BFD481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773-EA68-0343-9A2C-BCA08CCC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EFC-1864-8149-BC6B-9A5EB8BFD481}" type="datetimeFigureOut">
              <a:rPr lang="en-US" smtClean="0"/>
              <a:t>3/12/14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773-EA68-0343-9A2C-BCA08CCC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4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EFC-1864-8149-BC6B-9A5EB8BFD481}" type="datetimeFigureOut">
              <a:rPr lang="en-US" smtClean="0"/>
              <a:t>3/12/14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773-EA68-0343-9A2C-BCA08CCC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EFC-1864-8149-BC6B-9A5EB8BFD481}" type="datetimeFigureOut">
              <a:rPr lang="en-US" smtClean="0"/>
              <a:t>3/12/14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773-EA68-0343-9A2C-BCA08CCC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0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EFC-1864-8149-BC6B-9A5EB8BFD481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773-EA68-0343-9A2C-BCA08CCC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7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EFC-1864-8149-BC6B-9A5EB8BFD481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773-EA68-0343-9A2C-BCA08CCC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2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4BEFC-1864-8149-BC6B-9A5EB8BFD481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D5773-EA68-0343-9A2C-BCA08CCC0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Optimization of Target and Beam-Dump Separation?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Kun Liu, Pat McGaughey, Ming Liu </a:t>
            </a:r>
          </a:p>
          <a:p>
            <a:r>
              <a:rPr lang="en-US" dirty="0" smtClean="0"/>
              <a:t>LANL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4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8147"/>
            <a:ext cx="8229600" cy="626032"/>
          </a:xfrm>
        </p:spPr>
        <p:txBody>
          <a:bodyPr>
            <a:noAutofit/>
          </a:bodyPr>
          <a:lstStyle/>
          <a:p>
            <a:r>
              <a:rPr lang="en-US" sz="3200" dirty="0" smtClean="0"/>
              <a:t>Z = -130cm, Default, w/ Cross-section weighted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667F-20F4-2440-99D1-C19BA268F1E2}" type="datetime1">
              <a:rPr lang="en-US" smtClean="0"/>
              <a:t>3/12/14</a:t>
            </a:fld>
            <a:endParaRPr lang="en-US"/>
          </a:p>
        </p:txBody>
      </p:sp>
      <p:pic>
        <p:nvPicPr>
          <p:cNvPr id="5" name="Picture 4" descr="test_DY_target_Z1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0" y="714179"/>
            <a:ext cx="7609897" cy="5957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7372" y="1962600"/>
            <a:ext cx="126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-130 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9179" y="5505937"/>
            <a:ext cx="1075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X_target</a:t>
            </a:r>
            <a:endParaRPr lang="en-US" dirty="0" smtClean="0"/>
          </a:p>
          <a:p>
            <a:r>
              <a:rPr lang="en-US" dirty="0" smtClean="0"/>
              <a:t>N = 25.6K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9332" y="5161421"/>
            <a:ext cx="115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&lt;x&gt;=0.212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49179" y="3434222"/>
            <a:ext cx="84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4&lt;M&lt;8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1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69"/>
            <a:ext cx="8229600" cy="6578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 = -500cm, default, no SM0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5FF9-8741-6C49-81DE-2C05F940D2F5}" type="datetime1">
              <a:rPr lang="en-US" smtClean="0"/>
              <a:t>3/12/14</a:t>
            </a:fld>
            <a:endParaRPr lang="en-US"/>
          </a:p>
        </p:txBody>
      </p:sp>
      <p:pic>
        <p:nvPicPr>
          <p:cNvPr id="5" name="Picture 4" descr="test_DY_target_Z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87" y="781488"/>
            <a:ext cx="7187152" cy="580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0226" y="5346087"/>
            <a:ext cx="115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&lt;x&gt;=0.176</a:t>
            </a:r>
          </a:p>
          <a:p>
            <a:r>
              <a:rPr lang="en-US" dirty="0" smtClean="0"/>
              <a:t>N = 16.0K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Case-II: New </a:t>
            </a:r>
            <a:r>
              <a:rPr lang="en-US" dirty="0" smtClean="0"/>
              <a:t>SM0 </a:t>
            </a:r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B_y</a:t>
            </a:r>
            <a:r>
              <a:rPr lang="en-US" dirty="0" smtClean="0"/>
              <a:t> = -2.0 Tesla</a:t>
            </a:r>
          </a:p>
          <a:p>
            <a:r>
              <a:rPr lang="en-US" dirty="0" err="1" smtClean="0"/>
              <a:t>B_x</a:t>
            </a:r>
            <a:r>
              <a:rPr lang="en-US" dirty="0" smtClean="0"/>
              <a:t> = </a:t>
            </a:r>
            <a:r>
              <a:rPr lang="en-US" dirty="0" err="1" smtClean="0"/>
              <a:t>B_z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Z = [-200, -100]cm</a:t>
            </a:r>
          </a:p>
          <a:p>
            <a:endParaRPr lang="en-US" dirty="0"/>
          </a:p>
          <a:p>
            <a:r>
              <a:rPr lang="en-US" dirty="0" smtClean="0"/>
              <a:t>Target = 10cm LH2</a:t>
            </a:r>
          </a:p>
          <a:p>
            <a:r>
              <a:rPr lang="en-US" dirty="0" err="1" smtClean="0"/>
              <a:t>Target_Z</a:t>
            </a:r>
            <a:r>
              <a:rPr lang="en-US" dirty="0" smtClean="0"/>
              <a:t> = -500, -400, -300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3EAF-CCC4-2141-8FB0-15B08FA14464}" type="datetime1">
              <a:rPr lang="en-US" smtClean="0"/>
              <a:t>3/12/14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32903" y="2414818"/>
            <a:ext cx="27382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B_y</a:t>
            </a:r>
            <a:r>
              <a:rPr lang="en-US" dirty="0"/>
              <a:t> = -2.0 Tesla </a:t>
            </a:r>
            <a:br>
              <a:rPr lang="en-US" dirty="0"/>
            </a:br>
            <a:r>
              <a:rPr lang="en-US" dirty="0"/>
              <a:t>Z = [-200, -100]cm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Target_Z</a:t>
            </a:r>
            <a:r>
              <a:rPr lang="en-US" dirty="0"/>
              <a:t> = -500, -400., -300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GMCbuildmaster_dev3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3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449"/>
            <a:ext cx="8229600" cy="835162"/>
          </a:xfrm>
        </p:spPr>
        <p:txBody>
          <a:bodyPr/>
          <a:lstStyle/>
          <a:p>
            <a:r>
              <a:rPr lang="en-US" dirty="0" smtClean="0"/>
              <a:t>Target Z = -500 cm; By = -2.0T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B070-2B8D-FE4F-9A82-99885CDBA263}" type="datetime1">
              <a:rPr lang="en-US" smtClean="0"/>
              <a:t>3/12/14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test_DY_target_scan_Minus_B2_Z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91" y="738713"/>
            <a:ext cx="6983864" cy="6032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7180" y="5506121"/>
            <a:ext cx="128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&lt;X2&gt;=0.161</a:t>
            </a:r>
          </a:p>
          <a:p>
            <a:r>
              <a:rPr lang="en-US" dirty="0" smtClean="0"/>
              <a:t>N=15.6K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9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Case-III: New </a:t>
            </a:r>
            <a:r>
              <a:rPr lang="en-US" dirty="0" smtClean="0"/>
              <a:t>SM0 </a:t>
            </a:r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B_y</a:t>
            </a:r>
            <a:r>
              <a:rPr lang="en-US" dirty="0" smtClean="0"/>
              <a:t> = -2.0 Tesla</a:t>
            </a:r>
          </a:p>
          <a:p>
            <a:r>
              <a:rPr lang="en-US" dirty="0" err="1" smtClean="0"/>
              <a:t>B_x</a:t>
            </a:r>
            <a:r>
              <a:rPr lang="en-US" dirty="0" smtClean="0"/>
              <a:t> = </a:t>
            </a:r>
            <a:r>
              <a:rPr lang="en-US" dirty="0" err="1" smtClean="0"/>
              <a:t>B_z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Z = [</a:t>
            </a:r>
            <a:r>
              <a:rPr lang="en-US" dirty="0" smtClean="0"/>
              <a:t>-500</a:t>
            </a:r>
            <a:r>
              <a:rPr lang="en-US" dirty="0" smtClean="0"/>
              <a:t>, </a:t>
            </a:r>
            <a:r>
              <a:rPr lang="en-US" dirty="0" smtClean="0"/>
              <a:t>-400</a:t>
            </a:r>
            <a:r>
              <a:rPr lang="en-US" dirty="0" smtClean="0"/>
              <a:t>]cm</a:t>
            </a:r>
          </a:p>
          <a:p>
            <a:endParaRPr lang="en-US" dirty="0"/>
          </a:p>
          <a:p>
            <a:r>
              <a:rPr lang="en-US" dirty="0" smtClean="0"/>
              <a:t>Target = 10cm LH2</a:t>
            </a:r>
          </a:p>
          <a:p>
            <a:r>
              <a:rPr lang="en-US" dirty="0" err="1" smtClean="0"/>
              <a:t>Target_Z</a:t>
            </a:r>
            <a:r>
              <a:rPr lang="en-US" dirty="0" smtClean="0"/>
              <a:t> = </a:t>
            </a:r>
            <a:r>
              <a:rPr lang="en-US" dirty="0" smtClean="0"/>
              <a:t>-600</a:t>
            </a:r>
            <a:r>
              <a:rPr lang="en-US" dirty="0" smtClean="0"/>
              <a:t>, </a:t>
            </a:r>
            <a:r>
              <a:rPr lang="en-US" dirty="0" smtClean="0"/>
              <a:t>-700</a:t>
            </a:r>
            <a:r>
              <a:rPr lang="en-US" dirty="0" smtClean="0"/>
              <a:t>, </a:t>
            </a:r>
            <a:r>
              <a:rPr lang="en-US" dirty="0" smtClean="0"/>
              <a:t>-800cm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3EAF-CCC4-2141-8FB0-15B08FA14464}" type="datetime1">
              <a:rPr lang="en-US" smtClean="0"/>
              <a:t>3/12/14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35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Z= -600cm; By=-2.0Tesla</a:t>
            </a:r>
            <a:endParaRPr lang="en-US" dirty="0"/>
          </a:p>
        </p:txBody>
      </p:sp>
      <p:pic>
        <p:nvPicPr>
          <p:cNvPr id="4" name="Picture 3" descr="test_DY_target_scan_B_minus2T_5_4m_0_Zvtx_6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7" y="762084"/>
            <a:ext cx="7694119" cy="6095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6105" y="5773838"/>
            <a:ext cx="1088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X2=0.145</a:t>
            </a:r>
          </a:p>
          <a:p>
            <a:r>
              <a:rPr lang="en-US" dirty="0" smtClean="0"/>
              <a:t>N=10,980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5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35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Z= -800cm; By=-2.0Tesla</a:t>
            </a:r>
            <a:endParaRPr lang="en-US" dirty="0"/>
          </a:p>
        </p:txBody>
      </p:sp>
      <p:pic>
        <p:nvPicPr>
          <p:cNvPr id="3" name="Picture 2" descr="test_DY_target_scan_B_minus2T_5_4m_0_Zvtx_8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9" y="689484"/>
            <a:ext cx="7143478" cy="6168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6105" y="5773838"/>
            <a:ext cx="93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X2=0.13</a:t>
            </a:r>
          </a:p>
          <a:p>
            <a:r>
              <a:rPr lang="en-US" dirty="0" smtClean="0"/>
              <a:t>N=5870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40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00"/>
            <a:ext cx="8229600" cy="1143000"/>
          </a:xfrm>
        </p:spPr>
        <p:txBody>
          <a:bodyPr/>
          <a:lstStyle/>
          <a:p>
            <a:r>
              <a:rPr lang="en-US" dirty="0" smtClean="0"/>
              <a:t>Target/Dump Separation at Trigger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1" y="1347475"/>
            <a:ext cx="9144000" cy="50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5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87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E906 Acceptance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B070-2B8D-FE4F-9A82-99885CDBA263}" type="datetime1">
              <a:rPr lang="en-US" smtClean="0"/>
              <a:t>3/12/14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032068" y="809963"/>
            <a:ext cx="3744912" cy="2778125"/>
            <a:chOff x="115888" y="974725"/>
            <a:chExt cx="3744912" cy="2778125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15888" y="974725"/>
              <a:ext cx="3744912" cy="2778125"/>
              <a:chOff x="3977" y="2163"/>
              <a:chExt cx="1783" cy="1778"/>
            </a:xfrm>
          </p:grpSpPr>
          <p:pic>
            <p:nvPicPr>
              <p:cNvPr id="9" name="Picture 19" descr="x1x2_accep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7" y="2163"/>
                <a:ext cx="1783" cy="1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 Box 20"/>
              <p:cNvSpPr txBox="1">
                <a:spLocks noChangeArrowheads="1"/>
              </p:cNvSpPr>
              <p:nvPr/>
            </p:nvSpPr>
            <p:spPr bwMode="auto">
              <a:xfrm rot="-2852075">
                <a:off x="4415" y="2698"/>
                <a:ext cx="59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000">
                    <a:latin typeface="Arial" charset="0"/>
                  </a:rPr>
                  <a:t>E906 Spect.</a:t>
                </a:r>
                <a:r>
                  <a:rPr lang="en-US" sz="1400">
                    <a:latin typeface="Arial" charset="0"/>
                  </a:rPr>
                  <a:t> </a:t>
                </a:r>
              </a:p>
              <a:p>
                <a:r>
                  <a:rPr lang="en-US" sz="1000">
                    <a:latin typeface="Arial" charset="0"/>
                  </a:rPr>
                  <a:t>Monte Carlo</a:t>
                </a:r>
              </a:p>
            </p:txBody>
          </p:sp>
        </p:grpSp>
        <p:sp>
          <p:nvSpPr>
            <p:cNvPr id="8" name="Line 38"/>
            <p:cNvSpPr>
              <a:spLocks noChangeShapeType="1"/>
            </p:cNvSpPr>
            <p:nvPr/>
          </p:nvSpPr>
          <p:spPr bwMode="auto">
            <a:xfrm flipV="1">
              <a:off x="776817" y="3217333"/>
              <a:ext cx="2906713" cy="3175"/>
            </a:xfrm>
            <a:prstGeom prst="line">
              <a:avLst/>
            </a:prstGeom>
            <a:noFill/>
            <a:ln w="25400">
              <a:solidFill>
                <a:srgbClr val="1865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5185004" y="3803484"/>
            <a:ext cx="3501796" cy="2844055"/>
            <a:chOff x="2633665" y="4047069"/>
            <a:chExt cx="2666470" cy="2251604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665" y="4047069"/>
              <a:ext cx="2666470" cy="225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37"/>
            <p:cNvCxnSpPr>
              <a:cxnSpLocks noChangeShapeType="1"/>
            </p:cNvCxnSpPr>
            <p:nvPr/>
          </p:nvCxnSpPr>
          <p:spPr bwMode="auto">
            <a:xfrm rot="16200000" flipV="1">
              <a:off x="2593311" y="5066087"/>
              <a:ext cx="1950798" cy="750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4" name="Picture 11" descr="dbub_e906_sl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4" y="972800"/>
            <a:ext cx="4764122" cy="377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" y="5001263"/>
            <a:ext cx="3044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Interesting kinematic range: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X2 = [0, 0.3]  for pol. DY A_N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Default E906 = [0.1, 0.4]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78094" y="1743342"/>
            <a:ext cx="733571" cy="153035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22344" y="2788226"/>
            <a:ext cx="1501303" cy="535039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0849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Target/Dump Separation</a:t>
            </a:r>
          </a:p>
          <a:p>
            <a:pPr lvl="1"/>
            <a:r>
              <a:rPr lang="en-US" dirty="0" smtClean="0"/>
              <a:t>Optimization of Target/Dump Separation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Physics desires for </a:t>
            </a:r>
            <a:r>
              <a:rPr lang="en-US" dirty="0" err="1" smtClean="0"/>
              <a:t>Sivers</a:t>
            </a:r>
            <a:r>
              <a:rPr lang="en-US" dirty="0" smtClean="0"/>
              <a:t> functions </a:t>
            </a:r>
          </a:p>
          <a:p>
            <a:pPr lvl="1"/>
            <a:r>
              <a:rPr lang="en-US" dirty="0" smtClean="0"/>
              <a:t>Keep the small-x sea-quarks as much as possible</a:t>
            </a:r>
          </a:p>
          <a:p>
            <a:pPr lvl="1"/>
            <a:r>
              <a:rPr lang="en-US" dirty="0" smtClean="0"/>
              <a:t>Significant TSSA A_N in DIS experiments</a:t>
            </a:r>
          </a:p>
          <a:p>
            <a:pPr lvl="2"/>
            <a:r>
              <a:rPr lang="en-US" dirty="0" smtClean="0"/>
              <a:t>X = 0.05 ~ 0.3</a:t>
            </a:r>
          </a:p>
          <a:p>
            <a:pPr lvl="1"/>
            <a:r>
              <a:rPr lang="en-US" dirty="0" smtClean="0"/>
              <a:t>E906 sea quark acceptance </a:t>
            </a:r>
          </a:p>
          <a:p>
            <a:pPr lvl="2"/>
            <a:r>
              <a:rPr lang="en-US" dirty="0" smtClean="0"/>
              <a:t>X = 0.1 ~ 0.4 </a:t>
            </a:r>
          </a:p>
          <a:p>
            <a:pPr lvl="2"/>
            <a:r>
              <a:rPr lang="en-US" dirty="0" smtClean="0"/>
              <a:t>Would like to reach the small x2 region around 0.1~0.2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51798" y="2180086"/>
            <a:ext cx="2050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Sivers</a:t>
            </a:r>
            <a:r>
              <a:rPr lang="en-US" dirty="0" smtClean="0"/>
              <a:t> function plots </a:t>
            </a:r>
          </a:p>
          <a:p>
            <a:r>
              <a:rPr lang="en-US" dirty="0" smtClean="0"/>
              <a:t>from global 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63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Study with simple SM0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at -500, -400, -300cm from </a:t>
            </a:r>
          </a:p>
          <a:p>
            <a:r>
              <a:rPr lang="en-US" dirty="0" smtClean="0"/>
              <a:t>SM0 options</a:t>
            </a:r>
          </a:p>
          <a:p>
            <a:pPr lvl="1"/>
            <a:r>
              <a:rPr lang="en-US" dirty="0" smtClean="0"/>
              <a:t>By= +/-2 </a:t>
            </a:r>
            <a:r>
              <a:rPr lang="en-US" dirty="0" err="1" smtClean="0"/>
              <a:t>Testla</a:t>
            </a:r>
            <a:endParaRPr lang="en-US" dirty="0" smtClean="0"/>
          </a:p>
          <a:p>
            <a:pPr lvl="1"/>
            <a:r>
              <a:rPr lang="en-US" dirty="0" smtClean="0"/>
              <a:t>L = 100 cm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8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12"/>
            <a:ext cx="8229600" cy="1143000"/>
          </a:xfrm>
        </p:spPr>
        <p:txBody>
          <a:bodyPr/>
          <a:lstStyle/>
          <a:p>
            <a:r>
              <a:rPr lang="en-US" dirty="0" smtClean="0"/>
              <a:t>Z = -300cm, default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D177-F6DF-964A-BFC6-DC6A696BA707}" type="datetime1">
              <a:rPr lang="en-US" smtClean="0"/>
              <a:t>3/12/14</a:t>
            </a:fld>
            <a:endParaRPr lang="en-US"/>
          </a:p>
        </p:txBody>
      </p:sp>
      <p:pic>
        <p:nvPicPr>
          <p:cNvPr id="5" name="Picture 4" descr="test_DY_target_Z3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4" y="905815"/>
            <a:ext cx="7319754" cy="5676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8275" y="5346087"/>
            <a:ext cx="115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&lt;x&gt;=0.197</a:t>
            </a:r>
          </a:p>
          <a:p>
            <a:r>
              <a:rPr lang="en-US" dirty="0" smtClean="0"/>
              <a:t>N =22.0K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30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449"/>
            <a:ext cx="8229600" cy="835162"/>
          </a:xfrm>
        </p:spPr>
        <p:txBody>
          <a:bodyPr/>
          <a:lstStyle/>
          <a:p>
            <a:r>
              <a:rPr lang="en-US" dirty="0" smtClean="0"/>
              <a:t>Target Z = -300 cm; By = -2.0T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B070-2B8D-FE4F-9A82-99885CDBA263}" type="datetime1">
              <a:rPr lang="en-US" smtClean="0"/>
              <a:t>3/12/14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test_DY_target_scan_Minus_B2_Z3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3015"/>
            <a:ext cx="8254265" cy="6028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441" y="5506121"/>
            <a:ext cx="128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&lt;X2&gt;=0.184</a:t>
            </a:r>
          </a:p>
          <a:p>
            <a:r>
              <a:rPr lang="en-US" dirty="0" smtClean="0"/>
              <a:t>N=22.9K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65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449"/>
            <a:ext cx="8229600" cy="835162"/>
          </a:xfrm>
        </p:spPr>
        <p:txBody>
          <a:bodyPr/>
          <a:lstStyle/>
          <a:p>
            <a:r>
              <a:rPr lang="en-US" dirty="0" smtClean="0"/>
              <a:t>Target Z = -400 cm; By = -2.0T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B070-2B8D-FE4F-9A82-99885CDBA263}" type="datetime1">
              <a:rPr lang="en-US" smtClean="0"/>
              <a:t>3/12/14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test_DY_target_scan_Minus_B2_Z4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9" y="738713"/>
            <a:ext cx="8010981" cy="6050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441" y="5506121"/>
            <a:ext cx="128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&lt;X2&gt;=0.172</a:t>
            </a:r>
          </a:p>
          <a:p>
            <a:r>
              <a:rPr lang="en-US" dirty="0" smtClean="0"/>
              <a:t>N=19.0K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22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B070-2B8D-FE4F-9A82-99885CDBA263}" type="datetime1">
              <a:rPr lang="en-US" smtClean="0"/>
              <a:t>3/12/14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1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_DY_target_Z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9691" y="687974"/>
            <a:ext cx="5814878" cy="5994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9382" y="1440700"/>
            <a:ext cx="114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-80 cm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5983"/>
            <a:ext cx="8229600" cy="89759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Default Setup Accepted Events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w/o Cross Section Weight</a:t>
            </a:r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B151-CC5C-4B45-ABF0-7FBEDAC07CFD}" type="datetime1">
              <a:rPr lang="en-US" smtClean="0"/>
              <a:t>3/12/14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42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_DY_target_Z1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867" y="386527"/>
            <a:ext cx="6372982" cy="6569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4578" y="1483388"/>
            <a:ext cx="126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-130 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4E6C-1E90-9E43-BC8A-491BD9211EA3}" type="datetime1">
              <a:rPr lang="en-US" smtClean="0"/>
              <a:t>3/12/14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05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_DY_target_Z1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8448" y="138733"/>
            <a:ext cx="63137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6690" y="1590106"/>
            <a:ext cx="121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-180cm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AAB-BFFD-BD40-9739-46DFE6FEEFBA}" type="datetime1">
              <a:rPr lang="en-US" smtClean="0"/>
              <a:t>3/12/14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30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_DY_target_Z1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04" y="0"/>
            <a:ext cx="65024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160" y="987599"/>
            <a:ext cx="121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 -180 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D655-5FF4-8547-936C-0EED0F73A150}" type="datetime1">
              <a:rPr lang="en-US" smtClean="0"/>
              <a:t>3/12/14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75" y="1356931"/>
            <a:ext cx="1831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cross section </a:t>
            </a:r>
          </a:p>
          <a:p>
            <a:r>
              <a:rPr lang="en-US" dirty="0" smtClean="0"/>
              <a:t>weighted</a:t>
            </a:r>
          </a:p>
          <a:p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2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3" y="140946"/>
            <a:ext cx="8973693" cy="7851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Target/Dump Separation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646" y="1156086"/>
            <a:ext cx="4414030" cy="198697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Run2 data</a:t>
            </a:r>
          </a:p>
          <a:p>
            <a:pPr lvl="1"/>
            <a:r>
              <a:rPr lang="en-US" dirty="0" smtClean="0"/>
              <a:t>“online z-sigma” ~ 100cm</a:t>
            </a:r>
          </a:p>
          <a:p>
            <a:pPr lvl="1"/>
            <a:r>
              <a:rPr lang="en-US" dirty="0" smtClean="0"/>
              <a:t>Separation at </a:t>
            </a:r>
            <a:r>
              <a:rPr lang="en-US" dirty="0"/>
              <a:t>t</a:t>
            </a:r>
            <a:r>
              <a:rPr lang="en-US" dirty="0" smtClean="0"/>
              <a:t>rigger level needed for “small target”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6628"/>
            <a:ext cx="9144000" cy="3024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1109228"/>
            <a:ext cx="4051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9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4" y="0"/>
            <a:ext cx="552071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Detector Acceptance for Physics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49" y="881161"/>
            <a:ext cx="4179794" cy="159405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Reasonable J/Psi and </a:t>
            </a:r>
            <a:r>
              <a:rPr lang="en-US" dirty="0" err="1" smtClean="0"/>
              <a:t>Drell</a:t>
            </a:r>
            <a:r>
              <a:rPr lang="en-US" dirty="0" smtClean="0"/>
              <a:t>-Yan separation </a:t>
            </a: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-Yan: M&gt;4GeV</a:t>
            </a:r>
          </a:p>
          <a:p>
            <a:endParaRPr lang="en-US" dirty="0" smtClean="0"/>
          </a:p>
          <a:p>
            <a:r>
              <a:rPr lang="en-US" dirty="0" smtClean="0"/>
              <a:t>Good access to “interesting” </a:t>
            </a:r>
            <a:r>
              <a:rPr lang="en-US" dirty="0" err="1" smtClean="0"/>
              <a:t>x_target</a:t>
            </a:r>
            <a:r>
              <a:rPr lang="en-US" dirty="0" smtClean="0"/>
              <a:t> region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7A9-0332-1D49-BA9D-FDC72477B927}" type="datetime1">
              <a:rPr lang="en-US" smtClean="0"/>
              <a:t>3/15/14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4</a:t>
            </a:fld>
            <a:endParaRPr lang="en-US"/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0" y="2475211"/>
            <a:ext cx="5984079" cy="3967089"/>
            <a:chOff x="115888" y="974725"/>
            <a:chExt cx="3744912" cy="2778125"/>
          </a:xfrm>
        </p:grpSpPr>
        <p:grpSp>
          <p:nvGrpSpPr>
            <p:cNvPr id="27" name="Group 18"/>
            <p:cNvGrpSpPr>
              <a:grpSpLocks/>
            </p:cNvGrpSpPr>
            <p:nvPr/>
          </p:nvGrpSpPr>
          <p:grpSpPr bwMode="auto">
            <a:xfrm>
              <a:off x="115888" y="974725"/>
              <a:ext cx="3744912" cy="2778125"/>
              <a:chOff x="3977" y="2163"/>
              <a:chExt cx="1783" cy="1778"/>
            </a:xfrm>
          </p:grpSpPr>
          <p:pic>
            <p:nvPicPr>
              <p:cNvPr id="29" name="Picture 19" descr="x1x2_accep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7" y="2163"/>
                <a:ext cx="1783" cy="1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 rot="-2852075">
                <a:off x="4415" y="2698"/>
                <a:ext cx="59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000">
                    <a:latin typeface="Arial" charset="0"/>
                  </a:rPr>
                  <a:t>E906 Spect.</a:t>
                </a:r>
                <a:r>
                  <a:rPr lang="en-US" sz="1400">
                    <a:latin typeface="Arial" charset="0"/>
                  </a:rPr>
                  <a:t> </a:t>
                </a:r>
              </a:p>
              <a:p>
                <a:r>
                  <a:rPr lang="en-US" sz="1000">
                    <a:latin typeface="Arial" charset="0"/>
                  </a:rPr>
                  <a:t>Monte Carlo</a:t>
                </a:r>
              </a:p>
            </p:txBody>
          </p:sp>
        </p:grp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 flipV="1">
              <a:off x="776817" y="3217333"/>
              <a:ext cx="2906713" cy="3175"/>
            </a:xfrm>
            <a:prstGeom prst="line">
              <a:avLst/>
            </a:prstGeom>
            <a:noFill/>
            <a:ln w="25400">
              <a:solidFill>
                <a:srgbClr val="1865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Oval 30"/>
          <p:cNvSpPr/>
          <p:nvPr/>
        </p:nvSpPr>
        <p:spPr>
          <a:xfrm>
            <a:off x="2812361" y="5413866"/>
            <a:ext cx="2473213" cy="535039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504783"/>
              </p:ext>
            </p:extLst>
          </p:nvPr>
        </p:nvGraphicFramePr>
        <p:xfrm>
          <a:off x="6019800" y="4647112"/>
          <a:ext cx="2820170" cy="474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1206500" imgH="203200" progId="Equation.3">
                  <p:embed/>
                </p:oleObj>
              </mc:Choice>
              <mc:Fallback>
                <p:oleObj name="Equation" r:id="rId4" imgW="1206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9800" y="4647112"/>
                        <a:ext cx="2820170" cy="474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63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 Position and Detector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the target upstream further sway from beam dump</a:t>
            </a:r>
          </a:p>
          <a:p>
            <a:endParaRPr lang="en-US" dirty="0"/>
          </a:p>
          <a:p>
            <a:r>
              <a:rPr lang="en-US" dirty="0" smtClean="0"/>
              <a:t>Add SM0 dipole to keep the acceptance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8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6908-F9B9-514F-AEFE-E54B2AC27CB0}" type="datetime1">
              <a:rPr lang="en-US" smtClean="0"/>
              <a:t>3/12/14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501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3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 ideal dipole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B_y</a:t>
            </a:r>
            <a:r>
              <a:rPr lang="en-US" dirty="0" smtClean="0"/>
              <a:t> = 5 </a:t>
            </a:r>
            <a:r>
              <a:rPr lang="en-US" dirty="0" err="1" smtClean="0"/>
              <a:t>Teslas</a:t>
            </a:r>
            <a:r>
              <a:rPr lang="en-US" dirty="0"/>
              <a:t> </a:t>
            </a:r>
            <a:r>
              <a:rPr lang="en-US" dirty="0" smtClean="0"/>
              <a:t>@Z=[-100,-50]cm</a:t>
            </a:r>
            <a:br>
              <a:rPr lang="en-US" dirty="0" smtClean="0"/>
            </a:br>
            <a:r>
              <a:rPr lang="en-US" dirty="0" err="1" smtClean="0"/>
              <a:t>B_y</a:t>
            </a:r>
            <a:r>
              <a:rPr lang="en-US" dirty="0" smtClean="0"/>
              <a:t> = +/-2 Tesla @Z=[-200,-100]cm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363E-CA86-EB44-A235-57CE05D03F07}" type="datetime1">
              <a:rPr lang="en-US" smtClean="0"/>
              <a:t>3/12/14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39" y="1854667"/>
            <a:ext cx="6804348" cy="48668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2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 sea-quark x-Range and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Case-1: </a:t>
            </a:r>
          </a:p>
          <a:p>
            <a:pPr lvl="1"/>
            <a:r>
              <a:rPr lang="en-US" dirty="0" smtClean="0"/>
              <a:t>target @ Z = -300/-400/-500 cm</a:t>
            </a:r>
          </a:p>
          <a:p>
            <a:pPr lvl="1"/>
            <a:r>
              <a:rPr lang="en-US" dirty="0" smtClean="0"/>
              <a:t>SM0: NO</a:t>
            </a:r>
          </a:p>
          <a:p>
            <a:endParaRPr lang="en-US" dirty="0"/>
          </a:p>
          <a:p>
            <a:r>
              <a:rPr lang="en-US" dirty="0" smtClean="0"/>
              <a:t>Case-2</a:t>
            </a:r>
          </a:p>
          <a:p>
            <a:pPr lvl="1"/>
            <a:r>
              <a:rPr lang="en-US" dirty="0" smtClean="0"/>
              <a:t>target @ Z = -300/-400/-500 cm</a:t>
            </a:r>
          </a:p>
          <a:p>
            <a:pPr lvl="1"/>
            <a:r>
              <a:rPr lang="en-US" dirty="0" smtClean="0"/>
              <a:t>SM0: By= 5 </a:t>
            </a:r>
            <a:r>
              <a:rPr lang="en-US" dirty="0" err="1" smtClean="0"/>
              <a:t>testla</a:t>
            </a:r>
            <a:r>
              <a:rPr lang="en-US" dirty="0" smtClean="0"/>
              <a:t>, @Z=[-100, -50]cm</a:t>
            </a:r>
          </a:p>
          <a:p>
            <a:endParaRPr lang="en-US" dirty="0"/>
          </a:p>
          <a:p>
            <a:r>
              <a:rPr lang="en-US" dirty="0" smtClean="0"/>
              <a:t>Case-3</a:t>
            </a:r>
          </a:p>
          <a:p>
            <a:pPr lvl="1"/>
            <a:r>
              <a:rPr lang="en-US" dirty="0" smtClean="0"/>
              <a:t>target @ Z = -300/-400/-500 cm</a:t>
            </a:r>
          </a:p>
          <a:p>
            <a:pPr lvl="1"/>
            <a:r>
              <a:rPr lang="en-US" dirty="0" smtClean="0"/>
              <a:t>SM0: By= -2 Tesla, @Z=[-300, -200]cm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4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Case-I : E906 </a:t>
            </a:r>
            <a:r>
              <a:rPr lang="en-US" sz="2400" dirty="0" smtClean="0"/>
              <a:t>DY Target/Beam Dump Study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E906 default spectrometers setup </a:t>
            </a:r>
          </a:p>
          <a:p>
            <a:r>
              <a:rPr lang="en-US" dirty="0" smtClean="0"/>
              <a:t>Target = 10cm thick, Liquid H2</a:t>
            </a:r>
          </a:p>
          <a:p>
            <a:r>
              <a:rPr lang="en-US" dirty="0" err="1" smtClean="0"/>
              <a:t>Target_Z</a:t>
            </a:r>
            <a:r>
              <a:rPr lang="en-US" dirty="0" smtClean="0"/>
              <a:t> =  </a:t>
            </a:r>
            <a:r>
              <a:rPr lang="en-US" dirty="0" smtClean="0"/>
              <a:t>[</a:t>
            </a:r>
            <a:r>
              <a:rPr lang="en-US" dirty="0" smtClean="0"/>
              <a:t>-130</a:t>
            </a:r>
            <a:r>
              <a:rPr lang="en-US" dirty="0" smtClean="0"/>
              <a:t>]cm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Target_Z</a:t>
            </a:r>
            <a:r>
              <a:rPr lang="en-US" dirty="0" smtClean="0"/>
              <a:t> =  -300, -400, -500 cm</a:t>
            </a:r>
            <a:endParaRPr lang="en-US" dirty="0"/>
          </a:p>
          <a:p>
            <a:pPr lvl="1"/>
            <a:r>
              <a:rPr lang="en-US" dirty="0" smtClean="0"/>
              <a:t>Additional ideal dipole </a:t>
            </a:r>
            <a:r>
              <a:rPr lang="en-US" dirty="0" err="1" smtClean="0"/>
              <a:t>maget</a:t>
            </a:r>
            <a:r>
              <a:rPr lang="en-US" dirty="0" smtClean="0"/>
              <a:t> at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Z =[-100, -50]cm</a:t>
            </a:r>
          </a:p>
          <a:p>
            <a:pPr lvl="2"/>
            <a:r>
              <a:rPr lang="en-US" dirty="0" err="1" smtClean="0"/>
              <a:t>B_y</a:t>
            </a:r>
            <a:r>
              <a:rPr lang="en-US" dirty="0" smtClean="0"/>
              <a:t> = 5 Tesla</a:t>
            </a:r>
          </a:p>
          <a:p>
            <a:r>
              <a:rPr lang="en-US" dirty="0" smtClean="0"/>
              <a:t>Study mass, </a:t>
            </a:r>
            <a:r>
              <a:rPr lang="en-US" dirty="0" err="1" smtClean="0"/>
              <a:t>pT</a:t>
            </a:r>
            <a:r>
              <a:rPr lang="en-US" dirty="0" smtClean="0"/>
              <a:t>, </a:t>
            </a:r>
            <a:r>
              <a:rPr lang="en-US" dirty="0" err="1" smtClean="0"/>
              <a:t>xB</a:t>
            </a:r>
            <a:r>
              <a:rPr lang="en-US" dirty="0" smtClean="0"/>
              <a:t>, </a:t>
            </a:r>
            <a:r>
              <a:rPr lang="en-US" dirty="0" err="1" smtClean="0"/>
              <a:t>xT</a:t>
            </a:r>
            <a:r>
              <a:rPr lang="en-US" dirty="0" smtClean="0"/>
              <a:t> acceptance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AC39-2405-044B-BDB3-7E54021DD9D5}" type="datetime1">
              <a:rPr lang="en-US" smtClean="0"/>
              <a:t>3/12/14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8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712</Words>
  <Application>Microsoft Macintosh PowerPoint</Application>
  <PresentationFormat>On-screen Show (4:3)</PresentationFormat>
  <Paragraphs>156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Microsoft Equation</vt:lpstr>
      <vt:lpstr>Optimization of Target and Beam-Dump Separation?</vt:lpstr>
      <vt:lpstr>Motivations</vt:lpstr>
      <vt:lpstr>Target/Dump Separation</vt:lpstr>
      <vt:lpstr>Detector Acceptance for Physics</vt:lpstr>
      <vt:lpstr>Target Position and Detector Acceptance</vt:lpstr>
      <vt:lpstr>PowerPoint Presentation</vt:lpstr>
      <vt:lpstr>Add an ideal dipole  B_y = 5 Teslas @Z=[-100,-50]cm B_y = +/-2 Tesla @Z=[-200,-100]cm</vt:lpstr>
      <vt:lpstr>Target sea-quark x-Range and Statistics</vt:lpstr>
      <vt:lpstr>Case-I : E906 DY Target/Beam Dump Study </vt:lpstr>
      <vt:lpstr>Z = -130cm, Default, w/ Cross-section weighted</vt:lpstr>
      <vt:lpstr>Z = -500cm, default, no SM0</vt:lpstr>
      <vt:lpstr>Case-II: New SM0 Configuration</vt:lpstr>
      <vt:lpstr>Target Z = -500 cm; By = -2.0T</vt:lpstr>
      <vt:lpstr>Case-III: New SM0 Configuration</vt:lpstr>
      <vt:lpstr>Z= -600cm; By=-2.0Tesla</vt:lpstr>
      <vt:lpstr>Z= -800cm; By=-2.0Tesla</vt:lpstr>
      <vt:lpstr>Target/Dump Separation at Trigger</vt:lpstr>
      <vt:lpstr>Backup slides</vt:lpstr>
      <vt:lpstr>E906 Acceptance</vt:lpstr>
      <vt:lpstr>Initial Study with simple SM0</vt:lpstr>
      <vt:lpstr>Z = -300cm, default</vt:lpstr>
      <vt:lpstr>Target Z = -300 cm; By = -2.0T</vt:lpstr>
      <vt:lpstr>Target Z = -400 cm; By = -2.0T</vt:lpstr>
      <vt:lpstr>MC Events</vt:lpstr>
      <vt:lpstr>Default Setup Accepted Events w/o Cross Section Weight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Target and Beam-Dump Separation?</dc:title>
  <dc:subject/>
  <dc:creator>Ming Xiong Liu</dc:creator>
  <cp:keywords/>
  <dc:description/>
  <cp:lastModifiedBy>Ming Xiong Liu</cp:lastModifiedBy>
  <cp:revision>44</cp:revision>
  <dcterms:created xsi:type="dcterms:W3CDTF">2014-03-13T00:04:34Z</dcterms:created>
  <dcterms:modified xsi:type="dcterms:W3CDTF">2014-03-15T18:38:59Z</dcterms:modified>
  <cp:category/>
</cp:coreProperties>
</file>