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70" r:id="rId4"/>
    <p:sldId id="271" r:id="rId5"/>
    <p:sldId id="273" r:id="rId6"/>
    <p:sldId id="266" r:id="rId7"/>
    <p:sldId id="262" r:id="rId8"/>
    <p:sldId id="257" r:id="rId9"/>
    <p:sldId id="260" r:id="rId10"/>
    <p:sldId id="258" r:id="rId11"/>
    <p:sldId id="261" r:id="rId12"/>
    <p:sldId id="259" r:id="rId13"/>
    <p:sldId id="263" r:id="rId14"/>
    <p:sldId id="276" r:id="rId15"/>
    <p:sldId id="277" r:id="rId16"/>
    <p:sldId id="274" r:id="rId17"/>
    <p:sldId id="269" r:id="rId18"/>
    <p:sldId id="264" r:id="rId19"/>
    <p:sldId id="278" r:id="rId20"/>
    <p:sldId id="279" r:id="rId21"/>
    <p:sldId id="280" r:id="rId22"/>
    <p:sldId id="28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1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6C04E-D9D3-8949-AD47-8FDD6CD734E9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A3EED-AF75-934C-8EA4-08D304408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D4C9C-86C1-48C9-9BC4-F863A5B82439}" type="slidenum">
              <a:rPr lang="en-US"/>
              <a:pPr/>
              <a:t>5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240-F0F6-A94B-AC7A-71D89146581A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455-760E-4343-8494-8D688ADE9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240-F0F6-A94B-AC7A-71D89146581A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455-760E-4343-8494-8D688ADE9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240-F0F6-A94B-AC7A-71D89146581A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455-760E-4343-8494-8D688ADE9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240-F0F6-A94B-AC7A-71D89146581A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455-760E-4343-8494-8D688ADE9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240-F0F6-A94B-AC7A-71D89146581A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455-760E-4343-8494-8D688ADE9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240-F0F6-A94B-AC7A-71D89146581A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455-760E-4343-8494-8D688ADE9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240-F0F6-A94B-AC7A-71D89146581A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455-760E-4343-8494-8D688ADE9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240-F0F6-A94B-AC7A-71D89146581A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455-760E-4343-8494-8D688ADE9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240-F0F6-A94B-AC7A-71D89146581A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455-760E-4343-8494-8D688ADE9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240-F0F6-A94B-AC7A-71D89146581A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455-760E-4343-8494-8D688ADE9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240-F0F6-A94B-AC7A-71D89146581A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455-760E-4343-8494-8D688ADE9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5A240-F0F6-A94B-AC7A-71D89146581A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0455-760E-4343-8494-8D688ADE9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St4 Prop </a:t>
            </a:r>
            <a:r>
              <a:rPr lang="en-US" dirty="0" smtClean="0"/>
              <a:t>Tubes Detectors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4495" y="1057413"/>
            <a:ext cx="8724727" cy="6745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Jan. 20, 2011 first 9-module V-plane(1X) completed </a:t>
            </a:r>
            <a:endParaRPr lang="en-US" dirty="0"/>
          </a:p>
        </p:txBody>
      </p:sp>
      <p:pic>
        <p:nvPicPr>
          <p:cNvPr id="10" name="Picture 9" descr="St4-V1-complet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68" y="1731963"/>
            <a:ext cx="6369379" cy="47770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 distribution Card </a:t>
            </a:r>
            <a:endParaRPr lang="en-US" dirty="0"/>
          </a:p>
        </p:txBody>
      </p:sp>
      <p:pic>
        <p:nvPicPr>
          <p:cNvPr id="4" name="Picture 3" descr="St4-plane-V1-L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50" y="1417638"/>
            <a:ext cx="6853759" cy="51403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ECL signal patch panel</a:t>
            </a:r>
            <a:endParaRPr lang="en-US" dirty="0"/>
          </a:p>
        </p:txBody>
      </p:sp>
      <p:pic>
        <p:nvPicPr>
          <p:cNvPr id="3" name="Picture 2" descr="St4-plane-Va-EC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373" y="2546530"/>
            <a:ext cx="5748627" cy="4311470"/>
          </a:xfrm>
          <a:prstGeom prst="rect">
            <a:avLst/>
          </a:prstGeom>
        </p:spPr>
      </p:pic>
      <p:pic>
        <p:nvPicPr>
          <p:cNvPr id="4" name="Picture 3" descr="St4-plane-Va-EC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5568"/>
            <a:ext cx="5118960" cy="3839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 distribution</a:t>
            </a:r>
            <a:endParaRPr lang="en-US" dirty="0"/>
          </a:p>
        </p:txBody>
      </p:sp>
      <p:pic>
        <p:nvPicPr>
          <p:cNvPr id="4" name="Picture 3" descr="St4-plane-Va-H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38" y="1716015"/>
            <a:ext cx="6463333" cy="4847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</a:t>
            </a:r>
            <a:endParaRPr lang="en-US" dirty="0"/>
          </a:p>
        </p:txBody>
      </p:sp>
      <p:pic>
        <p:nvPicPr>
          <p:cNvPr id="4" name="Picture 3" descr="St4-plane-Va-ca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15" y="1417638"/>
            <a:ext cx="6310887" cy="47331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completed planes (1X,1Y)</a:t>
            </a:r>
            <a:endParaRPr lang="en-US" dirty="0"/>
          </a:p>
        </p:txBody>
      </p:sp>
      <p:pic>
        <p:nvPicPr>
          <p:cNvPr id="3" name="Picture 2" descr="2pla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631" y="1417638"/>
            <a:ext cx="3803264" cy="5071018"/>
          </a:xfrm>
          <a:prstGeom prst="rect">
            <a:avLst/>
          </a:prstGeom>
        </p:spPr>
      </p:pic>
      <p:pic>
        <p:nvPicPr>
          <p:cNvPr id="4" name="Picture 3" descr="St4-prop-mov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30654"/>
            <a:ext cx="3911537" cy="29336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completed frames (2X, 2Y)</a:t>
            </a:r>
            <a:endParaRPr lang="en-US" dirty="0"/>
          </a:p>
        </p:txBody>
      </p:sp>
      <p:pic>
        <p:nvPicPr>
          <p:cNvPr id="3" name="Picture 2" descr="fram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363"/>
            <a:ext cx="4607113" cy="3455335"/>
          </a:xfrm>
          <a:prstGeom prst="rect">
            <a:avLst/>
          </a:prstGeom>
        </p:spPr>
      </p:pic>
      <p:pic>
        <p:nvPicPr>
          <p:cNvPr id="4" name="Picture 3" descr="fram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379" y="2021362"/>
            <a:ext cx="4607113" cy="34553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beautiful night @E906 </a:t>
            </a:r>
            <a:endParaRPr lang="en-US" dirty="0"/>
          </a:p>
        </p:txBody>
      </p:sp>
      <p:pic>
        <p:nvPicPr>
          <p:cNvPr id="3" name="Picture 2" descr="E906-M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04" y="1143000"/>
            <a:ext cx="6992938" cy="52447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Working hard and happily</a:t>
            </a:r>
            <a:endParaRPr lang="en-US" dirty="0"/>
          </a:p>
        </p:txBody>
      </p:sp>
      <p:pic>
        <p:nvPicPr>
          <p:cNvPr id="5" name="Picture 4" descr="Plane2-Imr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9312"/>
            <a:ext cx="7824916" cy="58686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E906 Hall on 1/20/2011</a:t>
            </a:r>
            <a:endParaRPr lang="en-US" dirty="0"/>
          </a:p>
        </p:txBody>
      </p:sp>
      <p:pic>
        <p:nvPicPr>
          <p:cNvPr id="3" name="Picture 2" descr="E906-status-01-20-1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60" y="1099171"/>
            <a:ext cx="7678439" cy="57588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pic>
        <p:nvPicPr>
          <p:cNvPr id="3" name="Picture 2" descr="targ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442" y="1052476"/>
            <a:ext cx="4699558" cy="3524669"/>
          </a:xfrm>
          <a:prstGeom prst="rect">
            <a:avLst/>
          </a:prstGeom>
        </p:spPr>
      </p:pic>
      <p:pic>
        <p:nvPicPr>
          <p:cNvPr id="4" name="Picture 3" descr="target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2759"/>
            <a:ext cx="5243277" cy="39324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first completed plane</a:t>
            </a:r>
            <a:endParaRPr lang="en-US" dirty="0"/>
          </a:p>
        </p:txBody>
      </p:sp>
      <p:pic>
        <p:nvPicPr>
          <p:cNvPr id="4" name="Picture 3" descr="Prop-tub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49" y="1028351"/>
            <a:ext cx="7522576" cy="56419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St-1</a:t>
            </a:r>
            <a:endParaRPr lang="en-US" dirty="0"/>
          </a:p>
        </p:txBody>
      </p:sp>
      <p:pic>
        <p:nvPicPr>
          <p:cNvPr id="3" name="Picture 2" descr="S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89" y="1417638"/>
            <a:ext cx="6777212" cy="50829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St-2,3</a:t>
            </a:r>
            <a:endParaRPr lang="en-US" dirty="0"/>
          </a:p>
        </p:txBody>
      </p:sp>
      <p:pic>
        <p:nvPicPr>
          <p:cNvPr id="3" name="Picture 2" descr="St2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06" y="1197446"/>
            <a:ext cx="7201914" cy="54014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622" y="0"/>
            <a:ext cx="8229600" cy="1143000"/>
          </a:xfrm>
        </p:spPr>
        <p:txBody>
          <a:bodyPr/>
          <a:lstStyle/>
          <a:p>
            <a:r>
              <a:rPr lang="en-US" dirty="0" smtClean="0"/>
              <a:t>St-4</a:t>
            </a:r>
            <a:endParaRPr lang="en-US" dirty="0"/>
          </a:p>
        </p:txBody>
      </p:sp>
      <p:pic>
        <p:nvPicPr>
          <p:cNvPr id="3" name="Picture 2" descr="Cable-tr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489" y="2698662"/>
            <a:ext cx="4575318" cy="3431489"/>
          </a:xfrm>
          <a:prstGeom prst="rect">
            <a:avLst/>
          </a:prstGeom>
        </p:spPr>
      </p:pic>
      <p:pic>
        <p:nvPicPr>
          <p:cNvPr id="4" name="Picture 3" descr="St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724"/>
            <a:ext cx="4286457" cy="57152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and To 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140"/>
            <a:ext cx="8229600" cy="50766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Detectors</a:t>
            </a:r>
          </a:p>
          <a:p>
            <a:pPr lvl="1"/>
            <a:r>
              <a:rPr lang="en-US" dirty="0" smtClean="0"/>
              <a:t>Completed </a:t>
            </a:r>
            <a:r>
              <a:rPr lang="en-US" dirty="0" smtClean="0"/>
              <a:t>1X and 1Y detectors</a:t>
            </a:r>
          </a:p>
          <a:p>
            <a:pPr lvl="1"/>
            <a:r>
              <a:rPr lang="en-US" dirty="0" smtClean="0"/>
              <a:t>Assembled </a:t>
            </a:r>
            <a:r>
              <a:rPr lang="en-US" dirty="0" smtClean="0"/>
              <a:t>the remaining 2X and </a:t>
            </a:r>
            <a:r>
              <a:rPr lang="en-US" dirty="0" smtClean="0"/>
              <a:t>2Y</a:t>
            </a:r>
            <a:r>
              <a:rPr lang="en-US" dirty="0" smtClean="0"/>
              <a:t> frames</a:t>
            </a:r>
          </a:p>
          <a:p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3500+ Screws/T-Nuts</a:t>
            </a:r>
          </a:p>
          <a:p>
            <a:pPr lvl="1"/>
            <a:r>
              <a:rPr lang="en-US" dirty="0" smtClean="0"/>
              <a:t>15+hr a day</a:t>
            </a:r>
            <a:endParaRPr lang="en-US" dirty="0" smtClean="0"/>
          </a:p>
          <a:p>
            <a:r>
              <a:rPr lang="en-US" dirty="0" smtClean="0"/>
              <a:t>Installation </a:t>
            </a:r>
            <a:endParaRPr lang="en-US" dirty="0" smtClean="0"/>
          </a:p>
          <a:p>
            <a:pPr lvl="1"/>
            <a:r>
              <a:rPr lang="en-US" dirty="0" smtClean="0"/>
              <a:t>1X and 1Y</a:t>
            </a:r>
            <a:r>
              <a:rPr lang="en-US" dirty="0" smtClean="0"/>
              <a:t> </a:t>
            </a:r>
            <a:r>
              <a:rPr lang="en-US" dirty="0" smtClean="0"/>
              <a:t>ready to go</a:t>
            </a:r>
            <a:endParaRPr lang="en-US" dirty="0" smtClean="0"/>
          </a:p>
          <a:p>
            <a:pPr lvl="1"/>
            <a:r>
              <a:rPr lang="en-US" dirty="0" smtClean="0"/>
              <a:t>2X and 2Y later in Feb.?</a:t>
            </a:r>
          </a:p>
          <a:p>
            <a:r>
              <a:rPr lang="en-US" dirty="0" smtClean="0"/>
              <a:t>Final Gas test</a:t>
            </a:r>
          </a:p>
          <a:p>
            <a:pPr lvl="1"/>
            <a:r>
              <a:rPr lang="en-US" dirty="0" smtClean="0"/>
              <a:t>MIPP?</a:t>
            </a:r>
            <a:endParaRPr lang="en-US" dirty="0" smtClean="0"/>
          </a:p>
          <a:p>
            <a:r>
              <a:rPr lang="en-US" dirty="0" smtClean="0"/>
              <a:t>Ready for beam</a:t>
            </a:r>
          </a:p>
          <a:p>
            <a:pPr lvl="1"/>
            <a:r>
              <a:rPr lang="en-US" dirty="0" smtClean="0"/>
              <a:t>Timing</a:t>
            </a:r>
            <a:r>
              <a:rPr lang="en-US" dirty="0" smtClean="0"/>
              <a:t>, efficiency etc.</a:t>
            </a:r>
            <a:endParaRPr lang="en-US" dirty="0"/>
          </a:p>
        </p:txBody>
      </p:sp>
      <p:pic>
        <p:nvPicPr>
          <p:cNvPr id="4" name="Picture 3" descr="St4-prop-H1-ca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13" y="3077973"/>
            <a:ext cx="4346487" cy="3259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Completed St4 Prop Tubes:  V1</a:t>
            </a:r>
            <a:endParaRPr lang="en-US" dirty="0"/>
          </a:p>
        </p:txBody>
      </p:sp>
      <p:pic>
        <p:nvPicPr>
          <p:cNvPr id="3" name="Picture 2" descr="St4-prop-V1-standi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" y="1779575"/>
            <a:ext cx="5207196" cy="3905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196" y="1411162"/>
            <a:ext cx="3889000" cy="47229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Completed 2</a:t>
            </a:r>
            <a:r>
              <a:rPr lang="en-US" baseline="30000" dirty="0" smtClean="0"/>
              <a:t>nd</a:t>
            </a:r>
            <a:r>
              <a:rPr lang="en-US" dirty="0" smtClean="0"/>
              <a:t> Plane: H1 (1Y) </a:t>
            </a:r>
            <a:br>
              <a:rPr lang="en-US" dirty="0" smtClean="0"/>
            </a:br>
            <a:r>
              <a:rPr lang="en-US" dirty="0" smtClean="0"/>
              <a:t>01/26/2011</a:t>
            </a:r>
            <a:endParaRPr lang="en-US" dirty="0"/>
          </a:p>
        </p:txBody>
      </p:sp>
      <p:pic>
        <p:nvPicPr>
          <p:cNvPr id="3" name="Picture 2" descr="St4-prop-H1-Imr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7" y="2144619"/>
            <a:ext cx="5058113" cy="3793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39" y="1602155"/>
            <a:ext cx="3981461" cy="47480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9F09-1455-458A-95FB-C47AB070EFD1}" type="slidenum">
              <a:rPr lang="en-US"/>
              <a:pPr/>
              <a:t>5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14288"/>
            <a:ext cx="8343900" cy="838200"/>
          </a:xfrm>
        </p:spPr>
        <p:txBody>
          <a:bodyPr/>
          <a:lstStyle/>
          <a:p>
            <a:r>
              <a:rPr lang="en-US" dirty="0"/>
              <a:t>Station 4 </a:t>
            </a:r>
            <a:r>
              <a:rPr lang="en-US" dirty="0" err="1"/>
              <a:t>Muon</a:t>
            </a:r>
            <a:r>
              <a:rPr lang="en-US" dirty="0"/>
              <a:t> Identifier Design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957263" y="852488"/>
            <a:ext cx="7467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•"/>
            </a:pPr>
            <a:r>
              <a:rPr lang="en-US" sz="2000" dirty="0">
                <a:solidFill>
                  <a:srgbClr val="009900"/>
                </a:solidFill>
                <a:latin typeface="Arial" pitchFamily="53" charset="0"/>
              </a:rPr>
              <a:t> 2 X and 2 Y layers, coverage</a:t>
            </a:r>
            <a:r>
              <a:rPr lang="en-US" sz="2000" dirty="0" smtClean="0">
                <a:solidFill>
                  <a:srgbClr val="009900"/>
                </a:solidFill>
                <a:latin typeface="Arial" pitchFamily="53" charset="0"/>
              </a:rPr>
              <a:t> </a:t>
            </a:r>
            <a:r>
              <a:rPr lang="en-US" sz="2000" dirty="0">
                <a:solidFill>
                  <a:srgbClr val="009900"/>
                </a:solidFill>
                <a:latin typeface="Arial" pitchFamily="53" charset="0"/>
              </a:rPr>
              <a:t>=</a:t>
            </a:r>
            <a:r>
              <a:rPr lang="en-US" sz="2000" dirty="0" smtClean="0">
                <a:solidFill>
                  <a:srgbClr val="009900"/>
                </a:solidFill>
                <a:latin typeface="Arial" pitchFamily="53" charset="0"/>
              </a:rPr>
              <a:t> 12’ </a:t>
            </a:r>
            <a:r>
              <a:rPr lang="en-US" sz="2000" dirty="0" err="1" smtClean="0">
                <a:solidFill>
                  <a:srgbClr val="009900"/>
                </a:solidFill>
                <a:latin typeface="Arial" pitchFamily="53" charset="0"/>
              </a:rPr>
              <a:t>x</a:t>
            </a:r>
            <a:r>
              <a:rPr lang="en-US" sz="2000" dirty="0" smtClean="0">
                <a:solidFill>
                  <a:srgbClr val="009900"/>
                </a:solidFill>
                <a:latin typeface="Arial" pitchFamily="53" charset="0"/>
              </a:rPr>
              <a:t> 12’</a:t>
            </a:r>
            <a:endParaRPr lang="en-US" sz="2000" dirty="0" smtClean="0">
              <a:latin typeface="Arial" pitchFamily="53" charset="0"/>
            </a:endParaRPr>
          </a:p>
          <a:p>
            <a:pPr algn="just">
              <a:buFontTx/>
              <a:buChar char="•"/>
            </a:pPr>
            <a:endParaRPr lang="en-US" sz="2000" dirty="0">
              <a:latin typeface="Arial" pitchFamily="53" charset="0"/>
            </a:endParaRPr>
          </a:p>
          <a:p>
            <a:pPr algn="just">
              <a:buFontTx/>
              <a:buChar char="•"/>
            </a:pPr>
            <a:r>
              <a:rPr lang="en-US" sz="2000" dirty="0">
                <a:latin typeface="Arial" pitchFamily="53" charset="0"/>
              </a:rPr>
              <a:t> </a:t>
            </a:r>
            <a:r>
              <a:rPr lang="en-US" sz="2000" dirty="0">
                <a:solidFill>
                  <a:srgbClr val="24459C"/>
                </a:solidFill>
                <a:latin typeface="Arial" pitchFamily="53" charset="0"/>
              </a:rPr>
              <a:t>Aluminum drift tubes for good position resolution </a:t>
            </a:r>
            <a:r>
              <a:rPr lang="en-US" sz="2000" dirty="0" err="1">
                <a:solidFill>
                  <a:srgbClr val="24459C"/>
                </a:solidFill>
                <a:latin typeface="Arial" pitchFamily="53" charset="0"/>
                <a:sym typeface="Symbol" pitchFamily="53" charset="2"/>
              </a:rPr>
              <a:t></a:t>
            </a:r>
            <a:r>
              <a:rPr lang="en-US" sz="2000" dirty="0">
                <a:solidFill>
                  <a:srgbClr val="24459C"/>
                </a:solidFill>
                <a:latin typeface="Arial" pitchFamily="53" charset="0"/>
              </a:rPr>
              <a:t> track matching to Station 3 drift chambers</a:t>
            </a:r>
            <a:endParaRPr lang="en-US" sz="2000" dirty="0">
              <a:latin typeface="Arial" pitchFamily="53" charset="0"/>
            </a:endParaRPr>
          </a:p>
          <a:p>
            <a:pPr algn="just"/>
            <a:endParaRPr lang="en-US" sz="2000" dirty="0">
              <a:latin typeface="Arial" pitchFamily="53" charset="0"/>
            </a:endParaRPr>
          </a:p>
          <a:p>
            <a:pPr algn="just">
              <a:buFontTx/>
              <a:buChar char="•"/>
            </a:pPr>
            <a:r>
              <a:rPr lang="en-US" sz="2000" dirty="0">
                <a:solidFill>
                  <a:srgbClr val="BF822B"/>
                </a:solidFill>
                <a:latin typeface="Arial" pitchFamily="53" charset="0"/>
              </a:rPr>
              <a:t> Each plane constructed of 2 staggered rows of 2” diameter tubes for excellent efficiency and reasonable channel count</a:t>
            </a:r>
            <a:endParaRPr lang="en-US" sz="2000" dirty="0">
              <a:latin typeface="Arial" pitchFamily="53" charset="0"/>
            </a:endParaRPr>
          </a:p>
          <a:p>
            <a:pPr algn="just"/>
            <a:endParaRPr lang="en-US" sz="2000" dirty="0">
              <a:latin typeface="Arial" pitchFamily="53" charset="0"/>
            </a:endParaRPr>
          </a:p>
          <a:p>
            <a:pPr algn="just"/>
            <a:endParaRPr lang="en-US" sz="2000" dirty="0">
              <a:latin typeface="Arial" pitchFamily="53" charset="0"/>
            </a:endParaRPr>
          </a:p>
          <a:p>
            <a:pPr algn="just"/>
            <a:endParaRPr lang="en-US" sz="2000" dirty="0">
              <a:latin typeface="Arial" pitchFamily="53" charset="0"/>
            </a:endParaRPr>
          </a:p>
          <a:p>
            <a:pPr algn="just">
              <a:buFontTx/>
              <a:buChar char="•"/>
            </a:pPr>
            <a:r>
              <a:rPr lang="en-US" sz="2000" dirty="0">
                <a:solidFill>
                  <a:srgbClr val="FF18D9"/>
                </a:solidFill>
                <a:latin typeface="Arial" pitchFamily="53" charset="0"/>
              </a:rPr>
              <a:t> </a:t>
            </a:r>
            <a:r>
              <a:rPr lang="en-US" sz="2000" dirty="0" err="1">
                <a:solidFill>
                  <a:srgbClr val="FF18D9"/>
                </a:solidFill>
                <a:latin typeface="Arial" pitchFamily="53" charset="0"/>
              </a:rPr>
              <a:t>Nanometrics</a:t>
            </a:r>
            <a:r>
              <a:rPr lang="en-US" sz="2000" dirty="0">
                <a:solidFill>
                  <a:srgbClr val="FF18D9"/>
                </a:solidFill>
                <a:latin typeface="Arial" pitchFamily="53" charset="0"/>
              </a:rPr>
              <a:t> amplifier / discriminator electronics with ECL output.</a:t>
            </a:r>
            <a:r>
              <a:rPr lang="en-US" sz="2000" dirty="0" smtClean="0">
                <a:solidFill>
                  <a:srgbClr val="FF18D9"/>
                </a:solidFill>
                <a:latin typeface="Arial" pitchFamily="53" charset="0"/>
              </a:rPr>
              <a:t> </a:t>
            </a:r>
            <a:endParaRPr lang="en-US" sz="2000" dirty="0" smtClean="0">
              <a:latin typeface="Arial" pitchFamily="53" charset="0"/>
            </a:endParaRPr>
          </a:p>
          <a:p>
            <a:pPr algn="just"/>
            <a:r>
              <a:rPr lang="en-US" sz="2000" dirty="0">
                <a:latin typeface="Arial" pitchFamily="53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itchFamily="53" charset="0"/>
              </a:rPr>
              <a:t> Well tested design with 1000’s of operational tubes.</a:t>
            </a:r>
          </a:p>
          <a:p>
            <a:pPr algn="just">
              <a:buFontTx/>
              <a:buChar char="•"/>
            </a:pPr>
            <a:endParaRPr lang="en-US" sz="2000" dirty="0">
              <a:solidFill>
                <a:srgbClr val="FF0000"/>
              </a:solidFill>
              <a:latin typeface="Arial" pitchFamily="53" charset="0"/>
            </a:endParaRPr>
          </a:p>
          <a:p>
            <a:pPr algn="just">
              <a:buFontTx/>
              <a:buChar char="•"/>
            </a:pPr>
            <a:r>
              <a:rPr lang="en-US" sz="2000" dirty="0">
                <a:solidFill>
                  <a:srgbClr val="009900"/>
                </a:solidFill>
                <a:latin typeface="Arial" pitchFamily="53" charset="0"/>
              </a:rPr>
              <a:t> Works with a variety of gas mixtures @ ~ +2300V</a:t>
            </a:r>
            <a:endParaRPr lang="en-US" sz="2000" dirty="0">
              <a:latin typeface="Arial" pitchFamily="53" charset="0"/>
            </a:endParaRPr>
          </a:p>
          <a:p>
            <a:pPr algn="just"/>
            <a:endParaRPr lang="en-US" sz="2000" dirty="0">
              <a:latin typeface="Arial" pitchFamily="53" charset="0"/>
            </a:endParaRPr>
          </a:p>
          <a:p>
            <a:pPr algn="just"/>
            <a:endParaRPr lang="en-US" sz="2000" dirty="0">
              <a:latin typeface="Arial" pitchFamily="53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332038" y="3121025"/>
            <a:ext cx="3309937" cy="747713"/>
            <a:chOff x="1457" y="2158"/>
            <a:chExt cx="2085" cy="471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457" y="2158"/>
              <a:ext cx="1973" cy="255"/>
              <a:chOff x="1457" y="2158"/>
              <a:chExt cx="1973" cy="255"/>
            </a:xfrm>
          </p:grpSpPr>
          <p:sp>
            <p:nvSpPr>
              <p:cNvPr id="190471" name="Oval 7"/>
              <p:cNvSpPr>
                <a:spLocks noChangeArrowheads="1"/>
              </p:cNvSpPr>
              <p:nvPr/>
            </p:nvSpPr>
            <p:spPr bwMode="auto">
              <a:xfrm>
                <a:off x="1457" y="2161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72" name="Oval 8"/>
              <p:cNvSpPr>
                <a:spLocks noChangeArrowheads="1"/>
              </p:cNvSpPr>
              <p:nvPr/>
            </p:nvSpPr>
            <p:spPr bwMode="auto">
              <a:xfrm>
                <a:off x="1704" y="2163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73" name="Oval 9"/>
              <p:cNvSpPr>
                <a:spLocks noChangeArrowheads="1"/>
              </p:cNvSpPr>
              <p:nvPr/>
            </p:nvSpPr>
            <p:spPr bwMode="auto">
              <a:xfrm>
                <a:off x="1952" y="2159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74" name="Oval 10"/>
              <p:cNvSpPr>
                <a:spLocks noChangeArrowheads="1"/>
              </p:cNvSpPr>
              <p:nvPr/>
            </p:nvSpPr>
            <p:spPr bwMode="auto">
              <a:xfrm>
                <a:off x="2195" y="2161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75" name="Oval 11"/>
              <p:cNvSpPr>
                <a:spLocks noChangeArrowheads="1"/>
              </p:cNvSpPr>
              <p:nvPr/>
            </p:nvSpPr>
            <p:spPr bwMode="auto">
              <a:xfrm>
                <a:off x="2443" y="2158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76" name="Oval 12"/>
              <p:cNvSpPr>
                <a:spLocks noChangeArrowheads="1"/>
              </p:cNvSpPr>
              <p:nvPr/>
            </p:nvSpPr>
            <p:spPr bwMode="auto">
              <a:xfrm>
                <a:off x="2689" y="2161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77" name="Oval 13"/>
              <p:cNvSpPr>
                <a:spLocks noChangeArrowheads="1"/>
              </p:cNvSpPr>
              <p:nvPr/>
            </p:nvSpPr>
            <p:spPr bwMode="auto">
              <a:xfrm>
                <a:off x="2941" y="2161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78" name="Oval 14"/>
              <p:cNvSpPr>
                <a:spLocks noChangeArrowheads="1"/>
              </p:cNvSpPr>
              <p:nvPr/>
            </p:nvSpPr>
            <p:spPr bwMode="auto">
              <a:xfrm>
                <a:off x="3189" y="2165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569" y="2374"/>
              <a:ext cx="1973" cy="255"/>
              <a:chOff x="1457" y="2158"/>
              <a:chExt cx="1973" cy="255"/>
            </a:xfrm>
          </p:grpSpPr>
          <p:sp>
            <p:nvSpPr>
              <p:cNvPr id="190482" name="Oval 18"/>
              <p:cNvSpPr>
                <a:spLocks noChangeArrowheads="1"/>
              </p:cNvSpPr>
              <p:nvPr/>
            </p:nvSpPr>
            <p:spPr bwMode="auto">
              <a:xfrm>
                <a:off x="1457" y="2161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83" name="Oval 19"/>
              <p:cNvSpPr>
                <a:spLocks noChangeArrowheads="1"/>
              </p:cNvSpPr>
              <p:nvPr/>
            </p:nvSpPr>
            <p:spPr bwMode="auto">
              <a:xfrm>
                <a:off x="1704" y="2163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84" name="Oval 20"/>
              <p:cNvSpPr>
                <a:spLocks noChangeArrowheads="1"/>
              </p:cNvSpPr>
              <p:nvPr/>
            </p:nvSpPr>
            <p:spPr bwMode="auto">
              <a:xfrm>
                <a:off x="1952" y="2159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85" name="Oval 21"/>
              <p:cNvSpPr>
                <a:spLocks noChangeArrowheads="1"/>
              </p:cNvSpPr>
              <p:nvPr/>
            </p:nvSpPr>
            <p:spPr bwMode="auto">
              <a:xfrm>
                <a:off x="2195" y="2161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86" name="Oval 22"/>
              <p:cNvSpPr>
                <a:spLocks noChangeArrowheads="1"/>
              </p:cNvSpPr>
              <p:nvPr/>
            </p:nvSpPr>
            <p:spPr bwMode="auto">
              <a:xfrm>
                <a:off x="2443" y="2158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87" name="Oval 23"/>
              <p:cNvSpPr>
                <a:spLocks noChangeArrowheads="1"/>
              </p:cNvSpPr>
              <p:nvPr/>
            </p:nvSpPr>
            <p:spPr bwMode="auto">
              <a:xfrm>
                <a:off x="2689" y="2161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88" name="Oval 24"/>
              <p:cNvSpPr>
                <a:spLocks noChangeArrowheads="1"/>
              </p:cNvSpPr>
              <p:nvPr/>
            </p:nvSpPr>
            <p:spPr bwMode="auto">
              <a:xfrm>
                <a:off x="2941" y="2161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89" name="Oval 25"/>
              <p:cNvSpPr>
                <a:spLocks noChangeArrowheads="1"/>
              </p:cNvSpPr>
              <p:nvPr/>
            </p:nvSpPr>
            <p:spPr bwMode="auto">
              <a:xfrm>
                <a:off x="3189" y="2165"/>
                <a:ext cx="241" cy="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90491" name="Line 27"/>
          <p:cNvSpPr>
            <a:spLocks noChangeShapeType="1"/>
          </p:cNvSpPr>
          <p:nvPr/>
        </p:nvSpPr>
        <p:spPr bwMode="auto">
          <a:xfrm>
            <a:off x="3789363" y="3059113"/>
            <a:ext cx="61912" cy="873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92" name="Text Box 28"/>
          <p:cNvSpPr txBox="1">
            <a:spLocks noChangeArrowheads="1"/>
          </p:cNvSpPr>
          <p:nvPr/>
        </p:nvSpPr>
        <p:spPr bwMode="auto">
          <a:xfrm>
            <a:off x="3554413" y="3092450"/>
            <a:ext cx="33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Symbol" pitchFamily="53" charset="2"/>
              </a:rPr>
              <a:t></a:t>
            </a:r>
            <a:endParaRPr lang="en-US"/>
          </a:p>
        </p:txBody>
      </p:sp>
      <p:sp>
        <p:nvSpPr>
          <p:cNvPr id="190493" name="Text Box 29"/>
          <p:cNvSpPr txBox="1">
            <a:spLocks noChangeArrowheads="1"/>
          </p:cNvSpPr>
          <p:nvPr/>
        </p:nvSpPr>
        <p:spPr bwMode="auto">
          <a:xfrm>
            <a:off x="5708650" y="3251200"/>
            <a:ext cx="324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BF822B"/>
                </a:solidFill>
              </a:rPr>
              <a:t>End view of a 16 tube module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E906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Cosmic TDC Spectra</a:t>
            </a:r>
            <a:br>
              <a:rPr lang="en-US" dirty="0" smtClean="0"/>
            </a:br>
            <a:r>
              <a:rPr lang="en-US" sz="3556" dirty="0" smtClean="0"/>
              <a:t>Thanks </a:t>
            </a:r>
            <a:r>
              <a:rPr lang="en-US" sz="3556" dirty="0" err="1" smtClean="0"/>
              <a:t>Kaz</a:t>
            </a:r>
            <a:r>
              <a:rPr lang="en-US" sz="3556" dirty="0" smtClean="0"/>
              <a:t> and Grass!</a:t>
            </a:r>
            <a:endParaRPr lang="en-US" sz="3556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03" y="1259988"/>
            <a:ext cx="6856121" cy="5386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5818" y="2125954"/>
            <a:ext cx="88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ΔT~3uS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I-beam support structure</a:t>
            </a:r>
            <a:endParaRPr lang="en-US" dirty="0"/>
          </a:p>
        </p:txBody>
      </p:sp>
      <p:pic>
        <p:nvPicPr>
          <p:cNvPr id="3" name="Picture 2" descr="E906-ST4-IBeam-Sup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04" y="1541505"/>
            <a:ext cx="6036753" cy="45275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Module support at Bottom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Lumber block support </a:t>
            </a:r>
            <a:endParaRPr lang="en-US" dirty="0"/>
          </a:p>
        </p:txBody>
      </p:sp>
      <p:pic>
        <p:nvPicPr>
          <p:cNvPr id="5" name="Picture 4" descr="St4-plane-Va-bottom-suppor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171" y="2020195"/>
            <a:ext cx="6450407" cy="4837805"/>
          </a:xfrm>
          <a:prstGeom prst="rect">
            <a:avLst/>
          </a:prstGeom>
        </p:spPr>
      </p:pic>
      <p:pic>
        <p:nvPicPr>
          <p:cNvPr id="6" name="Picture 5" descr="St4-plane-Va-bottom-supp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26" y="1708594"/>
            <a:ext cx="3964904" cy="2973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2900" y="1143000"/>
            <a:ext cx="140183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HomeDepot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Glued Al frames</a:t>
            </a:r>
            <a:endParaRPr lang="en-US" dirty="0"/>
          </a:p>
        </p:txBody>
      </p:sp>
      <p:pic>
        <p:nvPicPr>
          <p:cNvPr id="3" name="Picture 2" descr="St4-broken-glued-fram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75" y="1417638"/>
            <a:ext cx="6698568" cy="50239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291</Words>
  <Application>Microsoft Macintosh PowerPoint</Application>
  <PresentationFormat>On-screen Show (4:3)</PresentationFormat>
  <Paragraphs>58</Paragraphs>
  <Slides>23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St4 Prop Tubes Detectors</vt:lpstr>
      <vt:lpstr>The first completed plane</vt:lpstr>
      <vt:lpstr>Completed St4 Prop Tubes:  V1</vt:lpstr>
      <vt:lpstr>Completed 2nd Plane: H1 (1Y)  01/26/2011</vt:lpstr>
      <vt:lpstr>Station 4 Muon Identifier Design</vt:lpstr>
      <vt:lpstr>Cosmic TDC Spectra Thanks Kaz and Grass!</vt:lpstr>
      <vt:lpstr>I-beam support structure</vt:lpstr>
      <vt:lpstr>Module support at Bottom </vt:lpstr>
      <vt:lpstr>Problem with Glued Al frames</vt:lpstr>
      <vt:lpstr>LV distribution Card </vt:lpstr>
      <vt:lpstr>ECL signal patch panel</vt:lpstr>
      <vt:lpstr>HV distribution</vt:lpstr>
      <vt:lpstr>cables</vt:lpstr>
      <vt:lpstr>Two completed planes (1X,1Y)</vt:lpstr>
      <vt:lpstr>Two completed frames (2X, 2Y)</vt:lpstr>
      <vt:lpstr>A beautiful night @E906 </vt:lpstr>
      <vt:lpstr>Working hard and happily</vt:lpstr>
      <vt:lpstr>E906 Hall on 1/20/2011</vt:lpstr>
      <vt:lpstr>Target</vt:lpstr>
      <vt:lpstr>St-1</vt:lpstr>
      <vt:lpstr>St-2,3</vt:lpstr>
      <vt:lpstr>St-4</vt:lpstr>
      <vt:lpstr>Summary and To do list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St4 Prop Tube Assembly</dc:title>
  <dc:creator>Ming Liu</dc:creator>
  <cp:lastModifiedBy>Ming Liu</cp:lastModifiedBy>
  <cp:revision>78</cp:revision>
  <dcterms:created xsi:type="dcterms:W3CDTF">2011-01-31T19:55:58Z</dcterms:created>
  <dcterms:modified xsi:type="dcterms:W3CDTF">2011-01-31T20:51:29Z</dcterms:modified>
</cp:coreProperties>
</file>