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79" r:id="rId2"/>
    <p:sldId id="280" r:id="rId3"/>
    <p:sldId id="283" r:id="rId4"/>
    <p:sldId id="282" r:id="rId5"/>
    <p:sldId id="269" r:id="rId6"/>
    <p:sldId id="285" r:id="rId7"/>
    <p:sldId id="261" r:id="rId8"/>
    <p:sldId id="260" r:id="rId9"/>
    <p:sldId id="270" r:id="rId10"/>
    <p:sldId id="268" r:id="rId11"/>
    <p:sldId id="281" r:id="rId12"/>
    <p:sldId id="284" r:id="rId13"/>
    <p:sldId id="272" r:id="rId14"/>
    <p:sldId id="262" r:id="rId15"/>
    <p:sldId id="265" r:id="rId16"/>
    <p:sldId id="263" r:id="rId17"/>
    <p:sldId id="271" r:id="rId18"/>
    <p:sldId id="259" r:id="rId19"/>
    <p:sldId id="264" r:id="rId20"/>
    <p:sldId id="266" r:id="rId21"/>
    <p:sldId id="276" r:id="rId22"/>
    <p:sldId id="277" r:id="rId23"/>
    <p:sldId id="278" r:id="rId24"/>
    <p:sldId id="273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8" d="100"/>
          <a:sy n="148" d="100"/>
        </p:scale>
        <p:origin x="-1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F81E9-2E8F-D640-9BB0-55E4B9FD1075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2097E-051B-B94B-AE2F-FCFDF893A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9A9B1-0B3E-4E48-85CE-8BBAAA8F8C9B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82890-1DCA-CD4D-8A3D-7280BB3C0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AD584-2ECA-C44D-9888-B838B62DBC5C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63401-BF64-0D4E-9042-FA7E314D2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1A579-9C9A-014F-AB5A-0F9C392F4594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D4E34-E417-784A-8D59-A24C014F7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B21DE-3F1B-774A-852D-DAAB54DD782B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03774-2373-084C-9E1D-40459E679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96F8C-A152-5540-87CD-3C225130E4AA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524FB-3737-1E4B-A1FE-69EB105E4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6C8DA-C15F-5D45-BD5E-5768DD56CC8C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862ED-D704-844D-81A1-F8035B9AF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1F9D7-C0CB-284F-AAC0-722F6DC18288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42A31-8116-BD4A-B25E-986A3A478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E1DC7-ACD4-8045-974B-66668CC7F071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81B00-E280-DA4D-ADC2-F3C1FDFDD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80FC7-02A7-0E4A-98C9-4FDBEFD40BAA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3E24F-27A6-E944-ACCD-0B4602CA8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4F0A6-F114-F64B-A2E1-6BDDDB8F260E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A12EE-315A-F742-A2DD-61C5C4414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8B7922E-0882-E043-8C2E-459E37331E78}" type="datetime1">
              <a:rPr lang="en-US"/>
              <a:pPr>
                <a:defRPr/>
              </a:pPr>
              <a:t>8/2/10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111829-CE97-0742-BA0C-A8EE7187F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Experimental hall as of 07/30/2010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49" y="1031369"/>
            <a:ext cx="7669264" cy="57519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380"/>
            <a:ext cx="8229600" cy="1143000"/>
          </a:xfrm>
        </p:spPr>
        <p:txBody>
          <a:bodyPr/>
          <a:lstStyle/>
          <a:p>
            <a:r>
              <a:rPr lang="en-US" dirty="0" smtClean="0"/>
              <a:t>Prop Tube Lifting Points</a:t>
            </a:r>
            <a:br>
              <a:rPr lang="en-US" dirty="0" smtClean="0"/>
            </a:br>
            <a:r>
              <a:rPr lang="en-US" sz="2400" dirty="0" smtClean="0"/>
              <a:t>(similar to ST-2 chambers)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680" y="2528760"/>
            <a:ext cx="5772320" cy="4329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50" y="1150380"/>
            <a:ext cx="4283411" cy="32125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Assembling area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48" y="1034340"/>
            <a:ext cx="7764880" cy="58236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Installation – drop in </a:t>
            </a:r>
            <a:r>
              <a:rPr lang="en-US" dirty="0" err="1" smtClean="0"/>
              <a:t>w</a:t>
            </a:r>
            <a:r>
              <a:rPr lang="en-US" dirty="0" smtClean="0"/>
              <a:t>/ crane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32" y="954174"/>
            <a:ext cx="7871768" cy="59038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Power rack for ST-4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HV PS:  </a:t>
            </a:r>
          </a:p>
          <a:p>
            <a:pPr lvl="1"/>
            <a:r>
              <a:rPr lang="en-US" dirty="0" smtClean="0"/>
              <a:t>17 modules = 4 NIM crates</a:t>
            </a:r>
          </a:p>
          <a:p>
            <a:r>
              <a:rPr lang="en-US" dirty="0" smtClean="0"/>
              <a:t>LV PS:</a:t>
            </a:r>
          </a:p>
          <a:p>
            <a:pPr lvl="1"/>
            <a:r>
              <a:rPr lang="en-US" dirty="0" smtClean="0"/>
              <a:t>+5V and -5V</a:t>
            </a:r>
          </a:p>
          <a:p>
            <a:pPr lvl="1"/>
            <a:r>
              <a:rPr lang="en-US" dirty="0" smtClean="0"/>
              <a:t>Distribution to 4 planes with fuses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59" y="0"/>
            <a:ext cx="8229600" cy="1143000"/>
          </a:xfrm>
        </p:spPr>
        <p:txBody>
          <a:bodyPr/>
          <a:lstStyle/>
          <a:p>
            <a:r>
              <a:rPr lang="en-US" dirty="0" smtClean="0"/>
              <a:t>Patch panel on the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059" y="1265906"/>
            <a:ext cx="4079659" cy="510370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9 SHV feed-</a:t>
            </a:r>
            <a:r>
              <a:rPr lang="en-US" dirty="0" err="1" smtClean="0"/>
              <a:t>throughs</a:t>
            </a:r>
            <a:endParaRPr lang="en-US" dirty="0" smtClean="0"/>
          </a:p>
          <a:p>
            <a:r>
              <a:rPr lang="en-US" dirty="0" smtClean="0"/>
              <a:t>3 gas feed-</a:t>
            </a:r>
            <a:r>
              <a:rPr lang="en-US" dirty="0" err="1" smtClean="0"/>
              <a:t>throughs</a:t>
            </a:r>
            <a:endParaRPr lang="en-US" dirty="0" smtClean="0"/>
          </a:p>
          <a:p>
            <a:pPr lvl="1"/>
            <a:r>
              <a:rPr lang="en-US" dirty="0" smtClean="0"/>
              <a:t>3 working gas inputs:  ¼” line</a:t>
            </a:r>
          </a:p>
          <a:p>
            <a:pPr lvl="1"/>
            <a:r>
              <a:rPr lang="en-US" dirty="0" smtClean="0"/>
              <a:t>1 pressure feed back: 3/8” line</a:t>
            </a:r>
          </a:p>
          <a:p>
            <a:pPr lvl="1"/>
            <a:r>
              <a:rPr lang="en-US" dirty="0" smtClean="0"/>
              <a:t>1 exhaust: ½”</a:t>
            </a:r>
          </a:p>
          <a:p>
            <a:pPr lvl="1"/>
            <a:r>
              <a:rPr lang="en-US" dirty="0" smtClean="0"/>
              <a:t>1 N2/dry air input: 3/8” line</a:t>
            </a:r>
          </a:p>
          <a:p>
            <a:pPr lvl="1"/>
            <a:r>
              <a:rPr lang="en-US" dirty="0" smtClean="0"/>
              <a:t>Hole sizes?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9 ECL signal connectors</a:t>
            </a:r>
          </a:p>
          <a:p>
            <a:endParaRPr lang="en-US" dirty="0" smtClean="0"/>
          </a:p>
          <a:p>
            <a:r>
              <a:rPr lang="en-US" dirty="0" smtClean="0"/>
              <a:t>9-chan LV Distribution cards</a:t>
            </a:r>
          </a:p>
          <a:p>
            <a:pPr lvl="1"/>
            <a:r>
              <a:rPr lang="en-US" dirty="0" smtClean="0"/>
              <a:t>+5V with 1A fuse</a:t>
            </a:r>
          </a:p>
          <a:p>
            <a:pPr lvl="1"/>
            <a:r>
              <a:rPr lang="en-US" dirty="0" smtClean="0"/>
              <a:t>-5V with  2A fuse</a:t>
            </a:r>
          </a:p>
          <a:p>
            <a:pPr lvl="1"/>
            <a:r>
              <a:rPr lang="en-US" dirty="0" smtClean="0"/>
              <a:t>Ground line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Cables from module to patch panel</a:t>
            </a:r>
          </a:p>
          <a:p>
            <a:r>
              <a:rPr lang="en-US" dirty="0" smtClean="0"/>
              <a:t>Feed through connectors</a:t>
            </a:r>
          </a:p>
          <a:p>
            <a:pPr lvl="1"/>
            <a:r>
              <a:rPr lang="en-US" dirty="0" smtClean="0"/>
              <a:t>LV</a:t>
            </a:r>
          </a:p>
          <a:p>
            <a:pPr lvl="1"/>
            <a:r>
              <a:rPr lang="en-US" dirty="0" smtClean="0"/>
              <a:t>HV</a:t>
            </a:r>
          </a:p>
          <a:p>
            <a:pPr lvl="1"/>
            <a:r>
              <a:rPr lang="en-US" dirty="0" smtClean="0"/>
              <a:t>ECL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96712" y="1600200"/>
            <a:ext cx="3890088" cy="46292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448859" y="1992735"/>
            <a:ext cx="2444699" cy="1182065"/>
            <a:chOff x="5225756" y="2694291"/>
            <a:chExt cx="2444699" cy="1182065"/>
          </a:xfrm>
        </p:grpSpPr>
        <p:grpSp>
          <p:nvGrpSpPr>
            <p:cNvPr id="8" name="Group 7"/>
            <p:cNvGrpSpPr/>
            <p:nvPr/>
          </p:nvGrpSpPr>
          <p:grpSpPr>
            <a:xfrm>
              <a:off x="5225756" y="2694291"/>
              <a:ext cx="2443495" cy="205933"/>
              <a:chOff x="5225756" y="2694291"/>
              <a:chExt cx="2443495" cy="205933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5225756" y="2694291"/>
                <a:ext cx="223103" cy="20593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446148" y="2694291"/>
                <a:ext cx="223103" cy="20593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373537" y="2694291"/>
                <a:ext cx="223103" cy="20593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225756" y="3174801"/>
              <a:ext cx="2443495" cy="205933"/>
              <a:chOff x="5225756" y="2694291"/>
              <a:chExt cx="2443495" cy="205933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225756" y="2694291"/>
                <a:ext cx="223103" cy="20593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7446148" y="2694291"/>
                <a:ext cx="223103" cy="20593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373537" y="2694291"/>
                <a:ext cx="223103" cy="20593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26960" y="3670423"/>
              <a:ext cx="2443495" cy="205933"/>
              <a:chOff x="5225756" y="2694291"/>
              <a:chExt cx="2443495" cy="205933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225756" y="2694291"/>
                <a:ext cx="223103" cy="20593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7446148" y="2694291"/>
                <a:ext cx="223103" cy="20593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373537" y="2694291"/>
                <a:ext cx="223103" cy="20593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5368720" y="4796524"/>
            <a:ext cx="2909773" cy="995345"/>
            <a:chOff x="5368720" y="4796524"/>
            <a:chExt cx="2909773" cy="995345"/>
          </a:xfrm>
        </p:grpSpPr>
        <p:grpSp>
          <p:nvGrpSpPr>
            <p:cNvPr id="21" name="Group 20"/>
            <p:cNvGrpSpPr/>
            <p:nvPr/>
          </p:nvGrpSpPr>
          <p:grpSpPr>
            <a:xfrm>
              <a:off x="5374039" y="4796524"/>
              <a:ext cx="2904454" cy="229623"/>
              <a:chOff x="5374039" y="4796524"/>
              <a:chExt cx="2904454" cy="229623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5374039" y="4796524"/>
                <a:ext cx="606834" cy="22309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6517530" y="4796524"/>
                <a:ext cx="606834" cy="22309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7671659" y="4803053"/>
                <a:ext cx="606834" cy="22309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368720" y="5178547"/>
              <a:ext cx="2904454" cy="229623"/>
              <a:chOff x="5374039" y="4796524"/>
              <a:chExt cx="2904454" cy="229623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5374039" y="4796524"/>
                <a:ext cx="606834" cy="22309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6517530" y="4796524"/>
                <a:ext cx="606834" cy="22309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7671659" y="4803053"/>
                <a:ext cx="606834" cy="22309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374039" y="5562246"/>
              <a:ext cx="2904454" cy="229623"/>
              <a:chOff x="5374039" y="4796524"/>
              <a:chExt cx="2904454" cy="229623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5374039" y="4796524"/>
                <a:ext cx="606834" cy="22309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6517530" y="4796524"/>
                <a:ext cx="606834" cy="22309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7671659" y="4803053"/>
                <a:ext cx="606834" cy="223094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5409944" y="3500862"/>
            <a:ext cx="2373392" cy="411866"/>
            <a:chOff x="5292948" y="4118661"/>
            <a:chExt cx="2373392" cy="411866"/>
          </a:xfrm>
        </p:grpSpPr>
        <p:sp>
          <p:nvSpPr>
            <p:cNvPr id="31" name="Diamond 30"/>
            <p:cNvSpPr/>
            <p:nvPr/>
          </p:nvSpPr>
          <p:spPr>
            <a:xfrm>
              <a:off x="5292948" y="4118661"/>
              <a:ext cx="524287" cy="411866"/>
            </a:xfrm>
            <a:prstGeom prst="diamond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iamond 31"/>
            <p:cNvSpPr/>
            <p:nvPr/>
          </p:nvSpPr>
          <p:spPr>
            <a:xfrm>
              <a:off x="6244749" y="4118661"/>
              <a:ext cx="524287" cy="411866"/>
            </a:xfrm>
            <a:prstGeom prst="diamond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iamond 32"/>
            <p:cNvSpPr/>
            <p:nvPr/>
          </p:nvSpPr>
          <p:spPr>
            <a:xfrm>
              <a:off x="7142053" y="4118661"/>
              <a:ext cx="524287" cy="411866"/>
            </a:xfrm>
            <a:prstGeom prst="diamond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50063" y="4118661"/>
            <a:ext cx="2373392" cy="411866"/>
            <a:chOff x="5292948" y="4118661"/>
            <a:chExt cx="2373392" cy="411866"/>
          </a:xfrm>
        </p:grpSpPr>
        <p:sp>
          <p:nvSpPr>
            <p:cNvPr id="38" name="Diamond 37"/>
            <p:cNvSpPr/>
            <p:nvPr/>
          </p:nvSpPr>
          <p:spPr>
            <a:xfrm>
              <a:off x="5292948" y="4118661"/>
              <a:ext cx="524287" cy="411866"/>
            </a:xfrm>
            <a:prstGeom prst="diamond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iamond 38"/>
            <p:cNvSpPr/>
            <p:nvPr/>
          </p:nvSpPr>
          <p:spPr>
            <a:xfrm>
              <a:off x="6244749" y="4118661"/>
              <a:ext cx="524287" cy="411866"/>
            </a:xfrm>
            <a:prstGeom prst="diamond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Diamond 39"/>
            <p:cNvSpPr/>
            <p:nvPr/>
          </p:nvSpPr>
          <p:spPr>
            <a:xfrm>
              <a:off x="7142053" y="4118661"/>
              <a:ext cx="524287" cy="411866"/>
            </a:xfrm>
            <a:prstGeom prst="diamond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 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+2500V  (1800~2200V)</a:t>
            </a:r>
          </a:p>
          <a:p>
            <a:r>
              <a:rPr lang="en-US" dirty="0" smtClean="0"/>
              <a:t>34 channels total </a:t>
            </a:r>
          </a:p>
          <a:p>
            <a:r>
              <a:rPr lang="en-US" dirty="0" smtClean="0"/>
              <a:t>17 dual channel PS</a:t>
            </a:r>
          </a:p>
          <a:p>
            <a:pPr lvl="1"/>
            <a:r>
              <a:rPr lang="en-US" dirty="0" smtClean="0"/>
              <a:t> 4 crates (&lt;6 per crate)</a:t>
            </a:r>
          </a:p>
          <a:p>
            <a:r>
              <a:rPr lang="en-US" dirty="0" smtClean="0"/>
              <a:t>Cables</a:t>
            </a:r>
          </a:p>
          <a:p>
            <a:pPr lvl="1"/>
            <a:r>
              <a:rPr lang="en-US" dirty="0" smtClean="0"/>
              <a:t>Module to patch panel</a:t>
            </a:r>
          </a:p>
          <a:p>
            <a:pPr lvl="1"/>
            <a:r>
              <a:rPr lang="en-US" dirty="0" smtClean="0"/>
              <a:t>PS to patch panel 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V-distribution-car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030"/>
            <a:ext cx="9144000" cy="524187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LV distribution card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64-channel TDC &amp; ECL connectors: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70"/>
            <a:ext cx="4746640" cy="3559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680" y="3093120"/>
            <a:ext cx="4994320" cy="3745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8977" y="1347840"/>
            <a:ext cx="3045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low profile connectors</a:t>
            </a:r>
          </a:p>
          <a:p>
            <a:r>
              <a:rPr lang="en-US" dirty="0" smtClean="0"/>
              <a:t>Amphenol PART# CAT 812</a:t>
            </a:r>
          </a:p>
          <a:p>
            <a:r>
              <a:rPr lang="en-US" dirty="0" smtClean="0"/>
              <a:t>#842-812-3422-134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30’ ECL cable test</a:t>
            </a:r>
            <a:br>
              <a:rPr lang="en-US" smtClean="0"/>
            </a:br>
            <a:r>
              <a:rPr lang="en-US" smtClean="0"/>
              <a:t>(40’ longest)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06962"/>
          </a:xfrm>
        </p:spPr>
        <p:txBody>
          <a:bodyPr/>
          <a:lstStyle/>
          <a:p>
            <a:r>
              <a:rPr lang="en-US" sz="2400" smtClean="0"/>
              <a:t>Timing </a:t>
            </a:r>
          </a:p>
          <a:p>
            <a:pPr lvl="1"/>
            <a:r>
              <a:rPr lang="en-US" sz="2000" smtClean="0"/>
              <a:t>&lt; 5nS smearing  (NIM leading edge time)</a:t>
            </a:r>
          </a:p>
          <a:p>
            <a:pPr lvl="1"/>
            <a:r>
              <a:rPr lang="en-US" sz="2000" smtClean="0"/>
              <a:t>dT0 = 2.5nS +/-0.5,  (NIM signal output from a pocket pulser)</a:t>
            </a:r>
          </a:p>
          <a:p>
            <a:pPr lvl="1"/>
            <a:r>
              <a:rPr lang="en-US" sz="2000" smtClean="0"/>
              <a:t>dT1 = 4.0 ns +/- 0.5  (10’ cable), NIM output</a:t>
            </a:r>
          </a:p>
          <a:p>
            <a:pPr lvl="1"/>
            <a:r>
              <a:rPr lang="en-US" sz="2000" smtClean="0"/>
              <a:t>dT2 = 4.5 ns +/- 0.5 (30’ cable), NIM output</a:t>
            </a:r>
          </a:p>
          <a:p>
            <a:r>
              <a:rPr lang="en-US" sz="2400" smtClean="0"/>
              <a:t>X-talk</a:t>
            </a:r>
          </a:p>
          <a:p>
            <a:pPr lvl="1"/>
            <a:r>
              <a:rPr lang="en-US" sz="2000" smtClean="0"/>
              <a:t>Adjacent channel &lt;= 3mV/@1V = 0.3%</a:t>
            </a:r>
          </a:p>
          <a:p>
            <a:pPr lvl="1"/>
            <a:r>
              <a:rPr lang="en-US" sz="2000" smtClean="0"/>
              <a:t>Next adjacent      &lt; 1mV, undetectable</a:t>
            </a:r>
          </a:p>
          <a:p>
            <a:r>
              <a:rPr lang="en-US" sz="2400" smtClean="0"/>
              <a:t>ECL to TDC</a:t>
            </a:r>
          </a:p>
          <a:p>
            <a:pPr lvl="1"/>
            <a:r>
              <a:rPr lang="en-US" sz="2000" smtClean="0"/>
              <a:t>Need low profile connectors, double layers, 64 channels per TDC</a:t>
            </a:r>
          </a:p>
          <a:p>
            <a:pPr lvl="1"/>
            <a:r>
              <a:rPr lang="en-US" sz="2000" smtClean="0"/>
              <a:t>Connectors:</a:t>
            </a:r>
          </a:p>
          <a:p>
            <a:pPr lvl="2"/>
            <a:r>
              <a:rPr lang="en-US" sz="1600" smtClean="0"/>
              <a:t>Amphenol PART # CAT:812</a:t>
            </a:r>
          </a:p>
          <a:p>
            <a:pPr lvl="2"/>
            <a:r>
              <a:rPr lang="en-US" sz="1600" smtClean="0"/>
              <a:t>842-812-3422-134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LV 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+5V: 0.3A  =&gt; 9x0.3 = 3.0A</a:t>
            </a:r>
          </a:p>
          <a:p>
            <a:r>
              <a:rPr lang="en-US" dirty="0" smtClean="0"/>
              <a:t>-5V: 0.8 A =&gt; 9x0.8  = 7.5A</a:t>
            </a:r>
          </a:p>
          <a:p>
            <a:endParaRPr lang="en-US" dirty="0" smtClean="0"/>
          </a:p>
          <a:p>
            <a:r>
              <a:rPr lang="en-US" dirty="0" smtClean="0"/>
              <a:t>Total 4 planes:</a:t>
            </a:r>
          </a:p>
          <a:p>
            <a:pPr lvl="1"/>
            <a:r>
              <a:rPr lang="en-US" dirty="0" smtClean="0"/>
              <a:t>+5V:  4x3= 12 A</a:t>
            </a:r>
          </a:p>
          <a:p>
            <a:pPr lvl="1"/>
            <a:r>
              <a:rPr lang="en-US" dirty="0" smtClean="0"/>
              <a:t>-5V:  4x7.5 = 30 A</a:t>
            </a:r>
          </a:p>
          <a:p>
            <a:r>
              <a:rPr lang="en-US" dirty="0" smtClean="0"/>
              <a:t>Cables</a:t>
            </a:r>
          </a:p>
          <a:p>
            <a:pPr lvl="1"/>
            <a:r>
              <a:rPr lang="en-US" dirty="0" smtClean="0"/>
              <a:t>Module to patch panel</a:t>
            </a:r>
          </a:p>
          <a:p>
            <a:pPr lvl="1"/>
            <a:r>
              <a:rPr lang="en-US" dirty="0" smtClean="0"/>
              <a:t>PS to patch panel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241"/>
            <a:ext cx="8229600" cy="909747"/>
          </a:xfrm>
        </p:spPr>
        <p:txBody>
          <a:bodyPr/>
          <a:lstStyle/>
          <a:p>
            <a:r>
              <a:rPr lang="en-US" dirty="0" smtClean="0"/>
              <a:t>E906 Status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8" y="661198"/>
            <a:ext cx="3826300" cy="286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840" y="854506"/>
            <a:ext cx="3896960" cy="2922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499" y="3530923"/>
            <a:ext cx="4436103" cy="3327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26803"/>
            <a:ext cx="4174929" cy="31311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A/T-frame availability</a:t>
            </a:r>
          </a:p>
          <a:p>
            <a:pPr lvl="1"/>
            <a:r>
              <a:rPr lang="en-US" dirty="0" smtClean="0"/>
              <a:t>End of Sep or early Oct ?</a:t>
            </a:r>
          </a:p>
          <a:p>
            <a:r>
              <a:rPr lang="en-US" dirty="0" smtClean="0"/>
              <a:t>ST4 assembly work</a:t>
            </a:r>
          </a:p>
          <a:p>
            <a:pPr lvl="1"/>
            <a:r>
              <a:rPr lang="en-US" dirty="0" smtClean="0"/>
              <a:t>1 week / per plane</a:t>
            </a:r>
          </a:p>
          <a:p>
            <a:pPr lvl="1"/>
            <a:r>
              <a:rPr lang="en-US" dirty="0" smtClean="0"/>
              <a:t>4 weeks total</a:t>
            </a:r>
          </a:p>
          <a:p>
            <a:r>
              <a:rPr lang="en-US" dirty="0" smtClean="0"/>
              <a:t>Gas rack &amp; location</a:t>
            </a:r>
          </a:p>
          <a:p>
            <a:pPr lvl="1"/>
            <a:r>
              <a:rPr lang="en-US" dirty="0" smtClean="0"/>
              <a:t>Sept or later?</a:t>
            </a:r>
          </a:p>
          <a:p>
            <a:r>
              <a:rPr lang="en-US" dirty="0" smtClean="0"/>
              <a:t>Test beams delivered to Exp Hall?</a:t>
            </a:r>
          </a:p>
          <a:p>
            <a:pPr lvl="1"/>
            <a:r>
              <a:rPr lang="en-US" dirty="0" smtClean="0"/>
              <a:t>mid Oct or later?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E906 to do list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Chamber installation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Identify 34 good modules for the final assembly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Obtain engineering approval from </a:t>
            </a:r>
            <a:r>
              <a:rPr lang="en-US" dirty="0" err="1" smtClean="0">
                <a:ea typeface="+mn-ea"/>
              </a:rPr>
              <a:t>Fermilab</a:t>
            </a:r>
            <a:r>
              <a:rPr lang="en-US" dirty="0" smtClean="0">
                <a:ea typeface="+mn-ea"/>
              </a:rPr>
              <a:t> for the mechanical supporting structure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Develop LV, HV and signal cable layout plan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Make LV, HV and signal cables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Design and make LV, HV and signal patch panels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Detector installation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Continue flowing gas and conditioning tubes with + and – HV.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Commissioning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Check ECL signal quality at rack input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Optimize electronics thresholds for each board with the final gas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Determine optimal operating HV level 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Test prop tubes with cosmic rays (or source?), study drift time, efficiency etc.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Readout with the final TDC boards, fix timing relative to trigger etc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channel mapping, be part of the offline tracking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Slow control and monitoring 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LV, HV, Temperature, Pressure, drift time, gain …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Get ready for beams in Oct. 2010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Timing in the detector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ea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E906 Summer Work Plan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1778" dirty="0" smtClean="0">
                <a:ea typeface="+mj-ea"/>
                <a:cs typeface="+mj-cs"/>
              </a:rPr>
              <a:t>http://projects-docdb.fnal.gov:8080/cgi-bin/DisplayMeeting?conferenceid=32 </a:t>
            </a:r>
            <a:endParaRPr lang="en-US" sz="1778" dirty="0">
              <a:ea typeface="+mj-ea"/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5235575"/>
          </a:xfrm>
        </p:spPr>
        <p:txBody>
          <a:bodyPr rtlCol="0">
            <a:normAutofit fontScale="4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June: </a:t>
            </a:r>
            <a:r>
              <a:rPr lang="en-US" dirty="0" smtClean="0">
                <a:ea typeface="+mn-ea"/>
                <a:cs typeface="+mn-cs"/>
              </a:rPr>
              <a:t>1 week + 1 Summer ACU Student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Work to do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Test 7 wrong shaped modules, identify best 4 for final assembly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Replace frontend board and </a:t>
            </a:r>
            <a:r>
              <a:rPr lang="en-US" dirty="0" err="1" smtClean="0">
                <a:ea typeface="+mn-ea"/>
              </a:rPr>
              <a:t>preAmp</a:t>
            </a:r>
            <a:r>
              <a:rPr lang="en-US" dirty="0" smtClean="0">
                <a:ea typeface="+mn-ea"/>
              </a:rPr>
              <a:t> card for two modules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Develop installation plan – cable layout etc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Design LV distribution cards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Picture frame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Order supporting frame materials from 80-20,  and get them in ~2 weeks.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Manpower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Lei, Ming, Pat + local ACU students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Schedule: middle of June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July: </a:t>
            </a:r>
            <a:r>
              <a:rPr lang="en-US" dirty="0" smtClean="0">
                <a:ea typeface="+mn-ea"/>
                <a:cs typeface="+mn-cs"/>
              </a:rPr>
              <a:t>1 week + 1 Summer ACU student?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Work to do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Test and conditioning all modules with good gas, determine the optimal operating HV for all modules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Make and layout LV, HV and readout cables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Complete the tech note and obtain </a:t>
            </a:r>
            <a:r>
              <a:rPr lang="en-US" dirty="0" err="1" smtClean="0">
                <a:ea typeface="+mn-ea"/>
              </a:rPr>
              <a:t>Fermilab</a:t>
            </a:r>
            <a:r>
              <a:rPr lang="en-US" dirty="0" smtClean="0">
                <a:ea typeface="+mn-ea"/>
              </a:rPr>
              <a:t> Engineering approval for the supporting structure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Develop detector installation plan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Manpower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Lei, Andrew, Ming, Pat, </a:t>
            </a:r>
            <a:r>
              <a:rPr lang="en-US" dirty="0" err="1" smtClean="0">
                <a:ea typeface="+mn-ea"/>
              </a:rPr>
              <a:t>Melynda</a:t>
            </a:r>
            <a:r>
              <a:rPr lang="en-US" dirty="0" smtClean="0">
                <a:ea typeface="+mn-ea"/>
              </a:rPr>
              <a:t> + local ACU students?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Schedule: early-mid July?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Aug. + Sept:  </a:t>
            </a:r>
            <a:r>
              <a:rPr lang="en-US" dirty="0" smtClean="0">
                <a:ea typeface="+mn-ea"/>
                <a:cs typeface="+mn-cs"/>
              </a:rPr>
              <a:t>2~3 weeks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Assemble the modules, install detector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Test readout, optimize signal to noise ratio, study electric ground, timing etc.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Need full readout cards ( when? 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Manpower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</a:rPr>
              <a:t>Andrew, Ming, </a:t>
            </a:r>
            <a:r>
              <a:rPr lang="en-US" dirty="0" err="1" smtClean="0">
                <a:ea typeface="+mn-ea"/>
              </a:rPr>
              <a:t>Melynda</a:t>
            </a:r>
            <a:r>
              <a:rPr lang="en-US" dirty="0" smtClean="0">
                <a:ea typeface="+mn-ea"/>
              </a:rPr>
              <a:t>, Christine …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Schedule:  mid/late Sept. ? dep. on the availability of DAQ and final gas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Ready for Experiment in Oct. /Nov. ? ~ 3week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Other subsystems, Station-1 chambers particularly, won’t be ready until Oct.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Future Projection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25412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Hardware support: 2011 – 2013</a:t>
            </a:r>
          </a:p>
          <a:p>
            <a:pPr lvl="1" eaLnBrk="1" hangingPunct="1"/>
            <a:r>
              <a:rPr lang="en-US" dirty="0" smtClean="0"/>
              <a:t>1/2 FTE</a:t>
            </a:r>
          </a:p>
          <a:p>
            <a:pPr lvl="1" eaLnBrk="1" hangingPunct="1"/>
            <a:r>
              <a:rPr lang="en-US" dirty="0" smtClean="0"/>
              <a:t>Detector calibration and monitoring</a:t>
            </a:r>
          </a:p>
          <a:p>
            <a:pPr eaLnBrk="1" hangingPunct="1"/>
            <a:r>
              <a:rPr lang="en-US" dirty="0" smtClean="0"/>
              <a:t>Physics analyses: 2011-2014</a:t>
            </a:r>
          </a:p>
          <a:p>
            <a:pPr lvl="1" eaLnBrk="1" hangingPunct="1"/>
            <a:r>
              <a:rPr lang="en-US" dirty="0" err="1" smtClean="0"/>
              <a:t>Fermilab</a:t>
            </a:r>
            <a:r>
              <a:rPr lang="en-US" dirty="0" smtClean="0"/>
              <a:t> FY 2012 long shutdown?</a:t>
            </a:r>
          </a:p>
          <a:p>
            <a:pPr lvl="1" eaLnBrk="1" hangingPunct="1"/>
            <a:r>
              <a:rPr lang="en-US" dirty="0" smtClean="0"/>
              <a:t>1PD + 1/4ST</a:t>
            </a:r>
          </a:p>
          <a:p>
            <a:pPr lvl="1" eaLnBrk="1" hangingPunct="1"/>
            <a:r>
              <a:rPr lang="en-US" dirty="0" smtClean="0"/>
              <a:t>Quark energy loss: </a:t>
            </a:r>
            <a:r>
              <a:rPr lang="en-US" dirty="0" err="1" smtClean="0"/>
              <a:t>p+A/p+p</a:t>
            </a:r>
            <a:endParaRPr lang="en-US" dirty="0" smtClean="0"/>
          </a:p>
          <a:p>
            <a:pPr lvl="1" eaLnBrk="1" hangingPunct="1"/>
            <a:r>
              <a:rPr lang="en-US" dirty="0" smtClean="0"/>
              <a:t>Parton distributions: </a:t>
            </a:r>
            <a:r>
              <a:rPr lang="en-US" dirty="0" err="1" smtClean="0"/>
              <a:t>p+d/p+p</a:t>
            </a:r>
            <a:endParaRPr lang="en-US" dirty="0" smtClean="0"/>
          </a:p>
          <a:p>
            <a:pPr lvl="1" eaLnBrk="1" hangingPunct="1"/>
            <a:r>
              <a:rPr lang="en-US" dirty="0" smtClean="0"/>
              <a:t>Simulations and data analysis </a:t>
            </a:r>
          </a:p>
          <a:p>
            <a:pPr lvl="1" eaLnBrk="1" hangingPunct="1"/>
            <a:r>
              <a:rPr lang="en-US" dirty="0" smtClean="0"/>
              <a:t>Final publication 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05" y="302400"/>
            <a:ext cx="4596480" cy="344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73" y="2798380"/>
            <a:ext cx="5412827" cy="40596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Gas rack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55" y="1019404"/>
            <a:ext cx="7642745" cy="57320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4" y="221880"/>
            <a:ext cx="8848160" cy="66361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Ion absorbers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4" y="1143000"/>
            <a:ext cx="7335127" cy="55013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49" y="249609"/>
            <a:ext cx="8229600" cy="1143000"/>
          </a:xfrm>
        </p:spPr>
        <p:txBody>
          <a:bodyPr/>
          <a:lstStyle/>
          <a:p>
            <a:r>
              <a:rPr lang="en-US" dirty="0" smtClean="0"/>
              <a:t>TDC spectra: Mod. #35</a:t>
            </a:r>
            <a:br>
              <a:rPr lang="en-US" dirty="0" smtClean="0"/>
            </a:br>
            <a:r>
              <a:rPr lang="en-US" sz="2400" dirty="0" smtClean="0"/>
              <a:t>Ar/Co2 =80/20 HV=1900V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ΔT</a:t>
            </a:r>
            <a:r>
              <a:rPr lang="en-US" baseline="-25000" dirty="0" err="1" smtClean="0"/>
              <a:t>max</a:t>
            </a:r>
            <a:r>
              <a:rPr lang="en-US" dirty="0" smtClean="0"/>
              <a:t> = 2.5 </a:t>
            </a:r>
            <a:r>
              <a:rPr lang="en-US" dirty="0" err="1" smtClean="0"/>
              <a:t>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117" y="1856728"/>
            <a:ext cx="6512883" cy="500127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26073" y="3466540"/>
            <a:ext cx="211089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-478833" y="2661634"/>
            <a:ext cx="16098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25279" y="2531261"/>
            <a:ext cx="2111691" cy="8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240279" y="3088997"/>
            <a:ext cx="746507" cy="85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1250611" y="2657741"/>
            <a:ext cx="1609018" cy="858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29707" y="1964945"/>
            <a:ext cx="45719" cy="56631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0779" y="3722410"/>
            <a:ext cx="63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17113" y="3722410"/>
            <a:ext cx="146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Comm. Stop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7015" y="1585307"/>
            <a:ext cx="78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32582" y="3396873"/>
            <a:ext cx="68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3"/>
          </p:cNvCxnSpPr>
          <p:nvPr/>
        </p:nvCxnSpPr>
        <p:spPr>
          <a:xfrm flipV="1">
            <a:off x="1075426" y="2242207"/>
            <a:ext cx="957156" cy="58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64559" y="1918131"/>
            <a:ext cx="65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TDC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17823" y="3030483"/>
            <a:ext cx="411884" cy="87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7015" y="3073541"/>
            <a:ext cx="117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Drift Time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ST4 Pre-Installation 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6626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Need more absorbers to cover the ends of ST4 </a:t>
            </a:r>
            <a:r>
              <a:rPr lang="en-US" dirty="0" err="1" smtClean="0"/>
              <a:t>tuebs</a:t>
            </a:r>
            <a:r>
              <a:rPr lang="en-US" dirty="0" smtClean="0"/>
              <a:t> + electronics</a:t>
            </a:r>
          </a:p>
          <a:p>
            <a:pPr lvl="1"/>
            <a:r>
              <a:rPr lang="en-US" dirty="0" smtClean="0"/>
              <a:t>Current ion blocks: 126” </a:t>
            </a:r>
            <a:r>
              <a:rPr lang="en-US" dirty="0" err="1" smtClean="0"/>
              <a:t>x</a:t>
            </a:r>
            <a:r>
              <a:rPr lang="en-US" dirty="0" smtClean="0"/>
              <a:t> 39”(99cm)</a:t>
            </a:r>
          </a:p>
          <a:p>
            <a:pPr lvl="1"/>
            <a:r>
              <a:rPr lang="en-US" dirty="0" smtClean="0"/>
              <a:t>St4 tubes: 144” long (156” frame)</a:t>
            </a:r>
          </a:p>
          <a:p>
            <a:pPr lvl="1"/>
            <a:r>
              <a:rPr lang="en-US" dirty="0" smtClean="0"/>
              <a:t>Need to add 9” absorbers on both sides</a:t>
            </a:r>
          </a:p>
          <a:p>
            <a:pPr lvl="1"/>
            <a:r>
              <a:rPr lang="en-US" dirty="0" smtClean="0"/>
              <a:t>This will affect the design of the support structure</a:t>
            </a:r>
          </a:p>
          <a:p>
            <a:r>
              <a:rPr lang="en-US" dirty="0" smtClean="0"/>
              <a:t>Support structure: will be available end of Sept/early Oct ?</a:t>
            </a:r>
          </a:p>
          <a:p>
            <a:pPr lvl="1"/>
            <a:r>
              <a:rPr lang="en-US" dirty="0" smtClean="0"/>
              <a:t>Wide enough to allow drop-in of the whole chamber/plane from the top</a:t>
            </a:r>
          </a:p>
          <a:p>
            <a:pPr lvl="1"/>
            <a:r>
              <a:rPr lang="en-US" dirty="0" smtClean="0"/>
              <a:t>Patch panel be attached to the 80-20 frame</a:t>
            </a:r>
          </a:p>
          <a:p>
            <a:pPr lvl="1"/>
            <a:r>
              <a:rPr lang="en-US" dirty="0" smtClean="0"/>
              <a:t>Allow enough clearance along </a:t>
            </a:r>
            <a:r>
              <a:rPr lang="en-US" dirty="0" err="1" smtClean="0"/>
              <a:t>z</a:t>
            </a:r>
            <a:r>
              <a:rPr lang="en-US" dirty="0" smtClean="0"/>
              <a:t>-direction, ½’ per plane?</a:t>
            </a:r>
          </a:p>
          <a:p>
            <a:pPr lvl="1"/>
            <a:r>
              <a:rPr lang="en-US" dirty="0" smtClean="0"/>
              <a:t>Attached the 80-20 frame to an I-beam before the installation</a:t>
            </a:r>
          </a:p>
          <a:p>
            <a:pPr lvl="1"/>
            <a:r>
              <a:rPr lang="en-US" dirty="0" smtClean="0"/>
              <a:t>Directly drop in the whole plane with the I-beam</a:t>
            </a:r>
          </a:p>
          <a:p>
            <a:r>
              <a:rPr lang="en-US" dirty="0" smtClean="0"/>
              <a:t>Cables layout</a:t>
            </a:r>
          </a:p>
          <a:p>
            <a:pPr lvl="1"/>
            <a:r>
              <a:rPr lang="en-US" dirty="0" smtClean="0"/>
              <a:t>LV</a:t>
            </a:r>
          </a:p>
          <a:p>
            <a:pPr lvl="1"/>
            <a:r>
              <a:rPr lang="en-US" dirty="0" smtClean="0"/>
              <a:t>HV</a:t>
            </a:r>
          </a:p>
          <a:p>
            <a:r>
              <a:rPr lang="en-US" dirty="0" smtClean="0"/>
              <a:t>Schedule: depends on the beam schedule, assuming mid of Oct. test beam </a:t>
            </a:r>
          </a:p>
          <a:p>
            <a:pPr lvl="1"/>
            <a:r>
              <a:rPr lang="en-US" dirty="0" smtClean="0"/>
              <a:t>Start assembly in middle of Sept? (Andrew + Ming/others)</a:t>
            </a:r>
          </a:p>
          <a:p>
            <a:pPr lvl="1"/>
            <a:r>
              <a:rPr lang="en-US" dirty="0" smtClean="0"/>
              <a:t>Complete the installation in middle of Oct.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Plan – B</a:t>
            </a:r>
          </a:p>
          <a:p>
            <a:pPr lvl="1"/>
            <a:r>
              <a:rPr lang="en-US" dirty="0" smtClean="0"/>
              <a:t>Slide-in requires asymmetric support structure and more complicated design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Plan-B: installation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400" dirty="0" smtClean="0"/>
              <a:t>Wall to ion block = 171”</a:t>
            </a:r>
          </a:p>
          <a:p>
            <a:r>
              <a:rPr lang="en-US" sz="2400" dirty="0" smtClean="0"/>
              <a:t>With shortened A-frame on the loading side to the edge of the ion block, we could have 170” clearance </a:t>
            </a:r>
          </a:p>
          <a:p>
            <a:r>
              <a:rPr lang="en-US" sz="2400" dirty="0" smtClean="0"/>
              <a:t>Frame lifting points:</a:t>
            </a:r>
          </a:p>
          <a:p>
            <a:pPr lvl="1"/>
            <a:r>
              <a:rPr lang="en-US" sz="2000" dirty="0" smtClean="0"/>
              <a:t>at least +15” in on both sides</a:t>
            </a:r>
          </a:p>
          <a:p>
            <a:r>
              <a:rPr lang="en-US" sz="2400" dirty="0" smtClean="0"/>
              <a:t>Patch panel</a:t>
            </a:r>
          </a:p>
          <a:p>
            <a:pPr lvl="1"/>
            <a:r>
              <a:rPr lang="en-US" sz="2400" dirty="0" smtClean="0"/>
              <a:t>SHV  9 channels</a:t>
            </a:r>
          </a:p>
          <a:p>
            <a:pPr lvl="1"/>
            <a:r>
              <a:rPr lang="en-US" sz="2400" dirty="0" smtClean="0"/>
              <a:t>LV: 3 channels (+5V, 2A fuse; -5V, 3A fuse)</a:t>
            </a:r>
          </a:p>
          <a:p>
            <a:pPr lvl="1"/>
            <a:r>
              <a:rPr lang="en-US" sz="2400" dirty="0" smtClean="0"/>
              <a:t>Signal:  9/8 connectors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ST-4 </a:t>
            </a:r>
            <a:r>
              <a:rPr lang="en-US" dirty="0" err="1" smtClean="0"/>
              <a:t>Scint</a:t>
            </a:r>
            <a:r>
              <a:rPr lang="en-US" dirty="0" smtClean="0"/>
              <a:t>. Frame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00" y="1213320"/>
            <a:ext cx="7526240" cy="56446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5616</TotalTime>
  <Words>1224</Words>
  <Application>Microsoft Macintosh PowerPoint</Application>
  <PresentationFormat>On-screen Show (4:3)</PresentationFormat>
  <Paragraphs>182</Paragraphs>
  <Slides>24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Experimental hall as of 07/30/2010</vt:lpstr>
      <vt:lpstr>E906 Status</vt:lpstr>
      <vt:lpstr>Gas rack</vt:lpstr>
      <vt:lpstr>Slide 4</vt:lpstr>
      <vt:lpstr>Ion absorbers</vt:lpstr>
      <vt:lpstr>TDC spectra: Mod. #35 Ar/Co2 =80/20 HV=1900V ΔTmax = 2.5 uS</vt:lpstr>
      <vt:lpstr>ST4 Pre-Installation work </vt:lpstr>
      <vt:lpstr>Plan-B: installation</vt:lpstr>
      <vt:lpstr>ST-4 Scint. Frame</vt:lpstr>
      <vt:lpstr>Prop Tube Lifting Points (similar to ST-2 chambers)</vt:lpstr>
      <vt:lpstr>Assembling area</vt:lpstr>
      <vt:lpstr>Installation – drop in w/ crane</vt:lpstr>
      <vt:lpstr>One Power rack for ST-4</vt:lpstr>
      <vt:lpstr>Patch panel on the detector</vt:lpstr>
      <vt:lpstr>HV PS</vt:lpstr>
      <vt:lpstr>LV distribution card</vt:lpstr>
      <vt:lpstr>64-channel TDC &amp; ECL connectors: </vt:lpstr>
      <vt:lpstr>30’ ECL cable test (40’ longest)</vt:lpstr>
      <vt:lpstr>LV PS</vt:lpstr>
      <vt:lpstr>schedule</vt:lpstr>
      <vt:lpstr>E906 to do list</vt:lpstr>
      <vt:lpstr>E906 Summer Work Plan http://projects-docdb.fnal.gov:8080/cgi-bin/DisplayMeeting?conferenceid=32 </vt:lpstr>
      <vt:lpstr>Future Projection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E906 to do list</dc:title>
  <dc:creator>Ming Liu</dc:creator>
  <cp:lastModifiedBy>Ming Liu</cp:lastModifiedBy>
  <cp:revision>121</cp:revision>
  <cp:lastPrinted>2010-07-28T16:13:32Z</cp:lastPrinted>
  <dcterms:created xsi:type="dcterms:W3CDTF">2010-08-02T16:02:23Z</dcterms:created>
  <dcterms:modified xsi:type="dcterms:W3CDTF">2010-08-02T16:15:21Z</dcterms:modified>
</cp:coreProperties>
</file>