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70" r:id="rId3"/>
    <p:sldId id="266" r:id="rId4"/>
    <p:sldId id="258" r:id="rId5"/>
    <p:sldId id="272" r:id="rId6"/>
    <p:sldId id="256" r:id="rId7"/>
    <p:sldId id="265" r:id="rId8"/>
    <p:sldId id="261" r:id="rId9"/>
    <p:sldId id="259" r:id="rId10"/>
    <p:sldId id="262" r:id="rId11"/>
    <p:sldId id="275" r:id="rId12"/>
    <p:sldId id="268" r:id="rId13"/>
    <p:sldId id="276" r:id="rId14"/>
    <p:sldId id="271" r:id="rId15"/>
    <p:sldId id="267" r:id="rId16"/>
    <p:sldId id="273" r:id="rId17"/>
    <p:sldId id="274" r:id="rId18"/>
    <p:sldId id="260" r:id="rId19"/>
    <p:sldId id="263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2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E1B68-9E84-714B-A3EA-6AA060852F58}" type="datetimeFigureOut">
              <a:rPr lang="en-US" smtClean="0"/>
              <a:t>5/14/11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3AA4-81FA-A541-A72F-EAD5487B47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E906 Work and 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TDC readout</a:t>
            </a:r>
          </a:p>
          <a:p>
            <a:pPr lvl="1"/>
            <a:r>
              <a:rPr lang="en-US" dirty="0" smtClean="0"/>
              <a:t>One full TDC board, 4 ECL cables/modules</a:t>
            </a:r>
          </a:p>
          <a:p>
            <a:r>
              <a:rPr lang="en-US" dirty="0" smtClean="0"/>
              <a:t> KTEV UCLA LV PS – Thanks Dave N.!</a:t>
            </a:r>
          </a:p>
          <a:p>
            <a:pPr lvl="1"/>
            <a:r>
              <a:rPr lang="en-US" dirty="0" smtClean="0"/>
              <a:t>+/- 5V, 18A each</a:t>
            </a:r>
          </a:p>
          <a:p>
            <a:pPr lvl="1"/>
            <a:r>
              <a:rPr lang="en-US" dirty="0" smtClean="0"/>
              <a:t>Spade /10-12AWG from ACE</a:t>
            </a:r>
          </a:p>
          <a:p>
            <a:r>
              <a:rPr lang="en-US" dirty="0" smtClean="0"/>
              <a:t>HV:  +2000~2200 V</a:t>
            </a:r>
          </a:p>
          <a:p>
            <a:r>
              <a:rPr lang="en-US" dirty="0" smtClean="0"/>
              <a:t>Last plane (H): bottom modules 5,6,7,8</a:t>
            </a:r>
          </a:p>
          <a:p>
            <a:pPr lvl="1"/>
            <a:r>
              <a:rPr lang="en-US" dirty="0" smtClean="0"/>
              <a:t>4 ECL cables/one TDC card</a:t>
            </a:r>
          </a:p>
          <a:p>
            <a:r>
              <a:rPr lang="en-US" dirty="0" smtClean="0"/>
              <a:t>TDC with global </a:t>
            </a:r>
            <a:r>
              <a:rPr lang="en-US" dirty="0" err="1" smtClean="0"/>
              <a:t>pulser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cosmic trigger from ST4-Hodoscopes, 2H+1V </a:t>
            </a:r>
          </a:p>
          <a:p>
            <a:pPr lvl="1"/>
            <a:r>
              <a:rPr lang="en-US" dirty="0" smtClean="0"/>
              <a:t>HV off</a:t>
            </a:r>
          </a:p>
          <a:p>
            <a:r>
              <a:rPr lang="en-US" dirty="0" smtClean="0"/>
              <a:t>TDC with cosmic trigger</a:t>
            </a:r>
          </a:p>
          <a:p>
            <a:pPr lvl="1"/>
            <a:r>
              <a:rPr lang="en-US" dirty="0" smtClean="0"/>
              <a:t>Global </a:t>
            </a:r>
            <a:r>
              <a:rPr lang="en-US" dirty="0" err="1" smtClean="0"/>
              <a:t>pulser</a:t>
            </a:r>
            <a:r>
              <a:rPr lang="en-US" dirty="0" smtClean="0"/>
              <a:t> ON</a:t>
            </a:r>
          </a:p>
          <a:p>
            <a:pPr lvl="1"/>
            <a:r>
              <a:rPr lang="en-US" dirty="0" smtClean="0"/>
              <a:t>HV on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Cosmic data!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2837" cy="3722355"/>
          </a:xfrm>
        </p:spPr>
        <p:txBody>
          <a:bodyPr/>
          <a:lstStyle/>
          <a:p>
            <a:r>
              <a:rPr lang="en-US" dirty="0" smtClean="0"/>
              <a:t>Com. Stop delayed 5 </a:t>
            </a:r>
            <a:r>
              <a:rPr lang="en-US" dirty="0" err="1" smtClean="0"/>
              <a:t>uS</a:t>
            </a:r>
            <a:endParaRPr lang="en-US" dirty="0" smtClean="0"/>
          </a:p>
          <a:p>
            <a:r>
              <a:rPr lang="en-US" dirty="0" smtClean="0"/>
              <a:t>HV=2200 V</a:t>
            </a:r>
          </a:p>
          <a:p>
            <a:r>
              <a:rPr lang="en-US" dirty="0" smtClean="0"/>
              <a:t>Black: all samples</a:t>
            </a:r>
          </a:p>
          <a:p>
            <a:r>
              <a:rPr lang="en-US" dirty="0" smtClean="0"/>
              <a:t>Blue: the first sample only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037" y="2544431"/>
            <a:ext cx="3799486" cy="3232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2416" y="5592477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5.0 </a:t>
            </a:r>
            <a:r>
              <a:rPr lang="en-US" dirty="0" err="1" smtClean="0"/>
              <a:t>uS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40" y="1072404"/>
            <a:ext cx="7385660" cy="57855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Module 4: </a:t>
            </a:r>
            <a:r>
              <a:rPr lang="en-US" dirty="0" err="1" smtClean="0"/>
              <a:t>TDCs</a:t>
            </a:r>
            <a:r>
              <a:rPr lang="en-US" dirty="0" smtClean="0"/>
              <a:t> (16 chan.)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Trigger, data, Com-Stop</a:t>
            </a:r>
            <a:br>
              <a:rPr lang="en-US" dirty="0" smtClean="0"/>
            </a:br>
            <a:r>
              <a:rPr lang="en-US" dirty="0" smtClean="0"/>
              <a:t>a lucky shot!</a:t>
            </a:r>
            <a:endParaRPr lang="en-US" dirty="0"/>
          </a:p>
        </p:txBody>
      </p:sp>
      <p:pic>
        <p:nvPicPr>
          <p:cNvPr id="3" name="Picture 2" descr="P5153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10" y="1652828"/>
            <a:ext cx="6604134" cy="49531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07"/>
            <a:ext cx="8229600" cy="1143000"/>
          </a:xfrm>
        </p:spPr>
        <p:txBody>
          <a:bodyPr/>
          <a:lstStyle/>
          <a:p>
            <a:r>
              <a:rPr lang="en-US" dirty="0" smtClean="0"/>
              <a:t>The challenge: what are they?!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6" y="993013"/>
            <a:ext cx="7522372" cy="57857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51429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719"/>
            <a:ext cx="4401748" cy="33013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1040" cy="1143000"/>
          </a:xfrm>
        </p:spPr>
        <p:txBody>
          <a:bodyPr/>
          <a:lstStyle/>
          <a:p>
            <a:r>
              <a:rPr lang="en-US" dirty="0" smtClean="0"/>
              <a:t>Gifts from God</a:t>
            </a:r>
            <a:endParaRPr lang="en-US" dirty="0"/>
          </a:p>
        </p:txBody>
      </p:sp>
      <p:pic>
        <p:nvPicPr>
          <p:cNvPr id="5" name="Picture 4" descr="P51429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240" y="717430"/>
            <a:ext cx="4955760" cy="3716820"/>
          </a:xfrm>
          <a:prstGeom prst="rect">
            <a:avLst/>
          </a:prstGeom>
        </p:spPr>
      </p:pic>
      <p:pic>
        <p:nvPicPr>
          <p:cNvPr id="6" name="Picture 5" descr="P51429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40" y="3722880"/>
            <a:ext cx="4180160" cy="31351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cables</a:t>
            </a:r>
            <a:endParaRPr lang="en-US" dirty="0"/>
          </a:p>
        </p:txBody>
      </p:sp>
      <p:pic>
        <p:nvPicPr>
          <p:cNvPr id="3" name="Picture 2" descr="P5153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78"/>
            <a:ext cx="8835363" cy="66265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lines</a:t>
            </a:r>
            <a:endParaRPr lang="en-US" dirty="0"/>
          </a:p>
        </p:txBody>
      </p:sp>
      <p:pic>
        <p:nvPicPr>
          <p:cNvPr id="3" name="Picture 2" descr="P5153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97" y="1417638"/>
            <a:ext cx="6718650" cy="50389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and HV racks</a:t>
            </a:r>
            <a:endParaRPr lang="en-US" dirty="0"/>
          </a:p>
        </p:txBody>
      </p:sp>
      <p:pic>
        <p:nvPicPr>
          <p:cNvPr id="3" name="Picture 2" descr="P51429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99" y="1417638"/>
            <a:ext cx="7234275" cy="54257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56"/>
            <a:ext cx="8229600" cy="1143000"/>
          </a:xfrm>
        </p:spPr>
        <p:txBody>
          <a:bodyPr/>
          <a:lstStyle/>
          <a:p>
            <a:r>
              <a:rPr lang="en-US" dirty="0" smtClean="0"/>
              <a:t>To 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732" y="1250656"/>
            <a:ext cx="7870068" cy="487550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LV</a:t>
            </a:r>
          </a:p>
          <a:p>
            <a:pPr lvl="1"/>
            <a:r>
              <a:rPr lang="en-US" dirty="0" smtClean="0"/>
              <a:t>Replace the cooling fans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LV cables from PS to chambers</a:t>
            </a:r>
          </a:p>
          <a:p>
            <a:r>
              <a:rPr lang="en-US" dirty="0" smtClean="0"/>
              <a:t>HV</a:t>
            </a:r>
          </a:p>
          <a:p>
            <a:pPr lvl="1"/>
            <a:r>
              <a:rPr lang="en-US" dirty="0" smtClean="0"/>
              <a:t>How many channels do we need?</a:t>
            </a:r>
          </a:p>
          <a:p>
            <a:pPr lvl="2"/>
            <a:r>
              <a:rPr lang="en-US" dirty="0" smtClean="0"/>
              <a:t>4? (2 modules)</a:t>
            </a:r>
          </a:p>
          <a:p>
            <a:pPr lvl="2"/>
            <a:r>
              <a:rPr lang="en-US" dirty="0" smtClean="0"/>
              <a:t>4x9=36? (18 modules)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Cables from PS to chambers</a:t>
            </a:r>
          </a:p>
          <a:p>
            <a:r>
              <a:rPr lang="en-US" dirty="0" smtClean="0"/>
              <a:t>Signal</a:t>
            </a:r>
          </a:p>
          <a:p>
            <a:pPr lvl="1"/>
            <a:r>
              <a:rPr lang="en-US" dirty="0" smtClean="0"/>
              <a:t>Rack location</a:t>
            </a:r>
          </a:p>
          <a:p>
            <a:pPr lvl="1"/>
            <a:r>
              <a:rPr lang="en-US" dirty="0" smtClean="0"/>
              <a:t>Cables 4x9 = 36 </a:t>
            </a:r>
          </a:p>
          <a:p>
            <a:r>
              <a:rPr lang="en-US" dirty="0" smtClean="0"/>
              <a:t>Calibration </a:t>
            </a:r>
            <a:r>
              <a:rPr lang="en-US" dirty="0" err="1" smtClean="0"/>
              <a:t>pulser</a:t>
            </a:r>
            <a:r>
              <a:rPr lang="en-US" dirty="0" smtClean="0"/>
              <a:t> driver</a:t>
            </a:r>
          </a:p>
          <a:p>
            <a:pPr lvl="1"/>
            <a:r>
              <a:rPr lang="en-US" dirty="0" smtClean="0"/>
              <a:t>NIM able to drive all 9 modules per plane, -1V,  XX </a:t>
            </a:r>
            <a:r>
              <a:rPr lang="en-US" dirty="0" err="1" smtClean="0"/>
              <a:t>mA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Gate generator : voltage sagging  ~ [-0.5, -0.8]	</a:t>
            </a:r>
          </a:p>
          <a:p>
            <a:r>
              <a:rPr lang="en-US" dirty="0" smtClean="0"/>
              <a:t>Gas panels (4)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pic>
        <p:nvPicPr>
          <p:cNvPr id="7" name="Picture 6" descr="P5153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22" y="1260850"/>
            <a:ext cx="7305354" cy="54790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38412" y="1663739"/>
            <a:ext cx="7069063" cy="2726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xplosion 1 9"/>
          <p:cNvSpPr/>
          <p:nvPr/>
        </p:nvSpPr>
        <p:spPr>
          <a:xfrm>
            <a:off x="2225081" y="3622816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4435188" y="2751376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/>
          <p:cNvSpPr/>
          <p:nvPr/>
        </p:nvSpPr>
        <p:spPr>
          <a:xfrm>
            <a:off x="5685566" y="2259146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/>
          <p:cNvSpPr/>
          <p:nvPr/>
        </p:nvSpPr>
        <p:spPr>
          <a:xfrm>
            <a:off x="6059695" y="2106554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51429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" y="1502725"/>
            <a:ext cx="5131887" cy="3848915"/>
          </a:xfrm>
          <a:prstGeom prst="rect">
            <a:avLst/>
          </a:prstGeom>
        </p:spPr>
      </p:pic>
      <p:pic>
        <p:nvPicPr>
          <p:cNvPr id="4" name="Picture 3" descr="P51429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48" y="3664386"/>
            <a:ext cx="4258152" cy="3193614"/>
          </a:xfrm>
          <a:prstGeom prst="rect">
            <a:avLst/>
          </a:prstGeom>
        </p:spPr>
      </p:pic>
      <p:pic>
        <p:nvPicPr>
          <p:cNvPr id="5" name="Picture 4" descr="P5153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44" y="164815"/>
            <a:ext cx="3754056" cy="28155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0698" cy="1143000"/>
          </a:xfrm>
        </p:spPr>
        <p:txBody>
          <a:bodyPr/>
          <a:lstStyle/>
          <a:p>
            <a:r>
              <a:rPr lang="en-US" dirty="0" smtClean="0"/>
              <a:t>May 15, 2011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5153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990"/>
            <a:ext cx="5278927" cy="39591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trigger</a:t>
            </a:r>
            <a:endParaRPr lang="en-US" dirty="0"/>
          </a:p>
        </p:txBody>
      </p:sp>
      <p:pic>
        <p:nvPicPr>
          <p:cNvPr id="3" name="Picture 2" descr="P5153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84" y="1390504"/>
            <a:ext cx="7289995" cy="54674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152418" y="2008121"/>
            <a:ext cx="7069063" cy="2726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xplosion 1 4"/>
          <p:cNvSpPr/>
          <p:nvPr/>
        </p:nvSpPr>
        <p:spPr>
          <a:xfrm>
            <a:off x="2730277" y="3927999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3888587" y="3426781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4441154" y="3274190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/>
          <p:cNvSpPr/>
          <p:nvPr/>
        </p:nvSpPr>
        <p:spPr>
          <a:xfrm>
            <a:off x="5236073" y="2969007"/>
            <a:ext cx="374129" cy="30518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3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full TDC readout with ST4-hodoscope cosmic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690"/>
            <a:ext cx="8229600" cy="474947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One TDC card (new one, </a:t>
            </a:r>
            <a:r>
              <a:rPr lang="en-US" dirty="0" err="1" smtClean="0"/>
              <a:t>w</a:t>
            </a:r>
            <a:r>
              <a:rPr lang="en-US" dirty="0" smtClean="0"/>
              <a:t>/ 2nS step)</a:t>
            </a:r>
          </a:p>
          <a:p>
            <a:pPr lvl="1"/>
            <a:r>
              <a:rPr lang="en-US" dirty="0" smtClean="0"/>
              <a:t>4x16 channels (4 cables)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Global external </a:t>
            </a:r>
            <a:r>
              <a:rPr lang="en-US" dirty="0" err="1" smtClean="0"/>
              <a:t>pulser</a:t>
            </a:r>
            <a:r>
              <a:rPr lang="en-US" dirty="0" smtClean="0"/>
              <a:t> delay =  2 </a:t>
            </a:r>
            <a:r>
              <a:rPr lang="en-US" dirty="0" err="1" smtClean="0"/>
              <a:t>uS</a:t>
            </a:r>
            <a:endParaRPr lang="en-US" dirty="0" smtClean="0"/>
          </a:p>
          <a:p>
            <a:pPr lvl="1"/>
            <a:r>
              <a:rPr lang="en-US" dirty="0" smtClean="0"/>
              <a:t>External </a:t>
            </a:r>
            <a:r>
              <a:rPr lang="en-US" dirty="0" err="1" smtClean="0"/>
              <a:t>pulser</a:t>
            </a:r>
            <a:r>
              <a:rPr lang="en-US" dirty="0" smtClean="0"/>
              <a:t> connected to </a:t>
            </a:r>
            <a:r>
              <a:rPr lang="en-US" dirty="0" err="1" smtClean="0"/>
              <a:t>modul</a:t>
            </a:r>
            <a:r>
              <a:rPr lang="en-US" dirty="0" smtClean="0"/>
              <a:t> 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 out up to 8 samples per channel</a:t>
            </a:r>
          </a:p>
          <a:p>
            <a:pPr lvl="1"/>
            <a:r>
              <a:rPr lang="en-US" dirty="0" smtClean="0"/>
              <a:t> 2nS step,  0xee1 = 3809 </a:t>
            </a:r>
            <a:r>
              <a:rPr lang="en-US" dirty="0" err="1" smtClean="0"/>
              <a:t>x</a:t>
            </a:r>
            <a:r>
              <a:rPr lang="en-US" dirty="0" smtClean="0"/>
              <a:t> 2nS = 7.618 </a:t>
            </a:r>
            <a:r>
              <a:rPr lang="en-US" dirty="0" err="1" smtClean="0"/>
              <a:t>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Cable-1 (mod 8; 1(top)-9(bottom))</a:t>
            </a:r>
          </a:p>
          <a:p>
            <a:pPr lvl="1"/>
            <a:r>
              <a:rPr lang="en-US" dirty="0" smtClean="0"/>
              <a:t>Some hits, but none close to “8uS”</a:t>
            </a:r>
          </a:p>
          <a:p>
            <a:r>
              <a:rPr lang="en-US" dirty="0" smtClean="0"/>
              <a:t>Cable-2(mod 7)</a:t>
            </a:r>
          </a:p>
          <a:p>
            <a:pPr lvl="1"/>
            <a:r>
              <a:rPr lang="en-US" dirty="0" smtClean="0"/>
              <a:t>Most hits close to “8uS”</a:t>
            </a:r>
          </a:p>
          <a:p>
            <a:r>
              <a:rPr lang="en-US" dirty="0" smtClean="0"/>
              <a:t>Cable-3(mod 6)</a:t>
            </a:r>
          </a:p>
          <a:p>
            <a:pPr lvl="1"/>
            <a:r>
              <a:rPr lang="en-US" dirty="0" smtClean="0"/>
              <a:t>No hits, bad FEM? Broken </a:t>
            </a:r>
            <a:r>
              <a:rPr lang="en-US" dirty="0" err="1" smtClean="0"/>
              <a:t>pulser</a:t>
            </a:r>
            <a:r>
              <a:rPr lang="en-US" dirty="0" smtClean="0"/>
              <a:t> input?</a:t>
            </a:r>
          </a:p>
          <a:p>
            <a:r>
              <a:rPr lang="en-US" dirty="0" smtClean="0"/>
              <a:t>Cable-4(mod 5)</a:t>
            </a:r>
          </a:p>
          <a:p>
            <a:pPr lvl="1"/>
            <a:r>
              <a:rPr lang="en-US" dirty="0" smtClean="0"/>
              <a:t>Every channel has hit, and close to “8 </a:t>
            </a:r>
            <a:r>
              <a:rPr lang="en-US" dirty="0" err="1" smtClean="0"/>
              <a:t>uS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pic>
        <p:nvPicPr>
          <p:cNvPr id="4" name="Picture 3" descr="P5143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50231" y="2018733"/>
            <a:ext cx="5299525" cy="39746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State of the art DAQ and Control</a:t>
            </a:r>
            <a:endParaRPr lang="en-US" dirty="0"/>
          </a:p>
        </p:txBody>
      </p:sp>
      <p:pic>
        <p:nvPicPr>
          <p:cNvPr id="3" name="Picture 2" descr="P51429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20" y="1143000"/>
            <a:ext cx="7212672" cy="54095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and readout setup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86262" y="2423750"/>
            <a:ext cx="6020063" cy="9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86262" y="3209045"/>
            <a:ext cx="6020063" cy="9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86262" y="4188240"/>
            <a:ext cx="6020063" cy="9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386262" y="5070485"/>
            <a:ext cx="6020063" cy="9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-363685" y="3320538"/>
            <a:ext cx="349989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03111" y="1803270"/>
            <a:ext cx="155106" cy="620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854" y="1803270"/>
            <a:ext cx="128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trig.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82737" y="2617650"/>
            <a:ext cx="116330" cy="5913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3644" y="2625962"/>
            <a:ext cx="15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Delayed </a:t>
            </a:r>
            <a:r>
              <a:rPr lang="en-US" dirty="0" err="1" smtClean="0"/>
              <a:t>pulser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99066" y="3848915"/>
            <a:ext cx="901555" cy="3393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0213" y="3781050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990980" y="4401530"/>
            <a:ext cx="126024" cy="66895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5381" y="4449544"/>
            <a:ext cx="113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Com. stop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174271" y="3548766"/>
            <a:ext cx="3954765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74729" y="500262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37013" y="500262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uS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58217" y="281221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 ~ 2uS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77657" y="3596384"/>
            <a:ext cx="254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after pulses (noise)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2233788" y="4561663"/>
            <a:ext cx="1930559" cy="1588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606221" y="4818876"/>
            <a:ext cx="2316901" cy="1588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77657" y="4449544"/>
            <a:ext cx="20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TDCs</a:t>
            </a:r>
            <a:r>
              <a:rPr lang="en-US" dirty="0" smtClean="0"/>
              <a:t> (&lt;=8 samples)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218457" y="3848915"/>
            <a:ext cx="116330" cy="3393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429021" y="3846195"/>
            <a:ext cx="116330" cy="3393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10147" y="3865585"/>
            <a:ext cx="116330" cy="3393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198273" y="6352944"/>
            <a:ext cx="2792707" cy="9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2879028" y="6023210"/>
            <a:ext cx="660265" cy="18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97616" y="615904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</a:t>
            </a:r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4294505" y="5642489"/>
            <a:ext cx="426542" cy="698040"/>
          </a:xfrm>
          <a:custGeom>
            <a:avLst/>
            <a:gdLst>
              <a:gd name="connsiteX0" fmla="*/ 426542 w 426542"/>
              <a:gd name="connsiteY0" fmla="*/ 698040 h 698040"/>
              <a:gd name="connsiteX1" fmla="*/ 426542 w 426542"/>
              <a:gd name="connsiteY1" fmla="*/ 0 h 698040"/>
              <a:gd name="connsiteX2" fmla="*/ 310213 w 426542"/>
              <a:gd name="connsiteY2" fmla="*/ 513835 h 698040"/>
              <a:gd name="connsiteX3" fmla="*/ 126024 w 426542"/>
              <a:gd name="connsiteY3" fmla="*/ 659260 h 698040"/>
              <a:gd name="connsiteX4" fmla="*/ 0 w 426542"/>
              <a:gd name="connsiteY4" fmla="*/ 698040 h 698040"/>
              <a:gd name="connsiteX5" fmla="*/ 0 w 426542"/>
              <a:gd name="connsiteY5" fmla="*/ 698040 h 69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542" h="698040">
                <a:moveTo>
                  <a:pt x="426542" y="698040"/>
                </a:moveTo>
                <a:lnTo>
                  <a:pt x="426542" y="0"/>
                </a:lnTo>
                <a:lnTo>
                  <a:pt x="310213" y="513835"/>
                </a:lnTo>
                <a:lnTo>
                  <a:pt x="126024" y="659260"/>
                </a:lnTo>
                <a:lnTo>
                  <a:pt x="0" y="698040"/>
                </a:lnTo>
                <a:lnTo>
                  <a:pt x="0" y="698040"/>
                </a:ln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5067300"/>
            <a:ext cx="2247900" cy="17907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406325" y="5682192"/>
            <a:ext cx="65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uS</a:t>
            </a:r>
            <a:r>
              <a:rPr lang="en-US" dirty="0" smtClean="0"/>
              <a:t>!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54529" y="5826024"/>
            <a:ext cx="1466518" cy="1588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49476" y="586685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uS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803906" y="2810628"/>
            <a:ext cx="1278831" cy="1588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950796" y="527315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802403" y="5333042"/>
            <a:ext cx="59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stop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signal and trigger/com. stop</a:t>
            </a:r>
            <a:endParaRPr lang="en-US" dirty="0"/>
          </a:p>
        </p:txBody>
      </p:sp>
      <p:pic>
        <p:nvPicPr>
          <p:cNvPr id="5" name="Picture 4" descr="P5143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03" y="1417638"/>
            <a:ext cx="6446605" cy="4834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Cable-4 (mod. 5) TDC from external </a:t>
            </a:r>
            <a:r>
              <a:rPr lang="en-US" dirty="0" err="1" smtClean="0"/>
              <a:t>pulser</a:t>
            </a:r>
            <a:r>
              <a:rPr lang="en-US" dirty="0" smtClean="0"/>
              <a:t> (cosmic trigger), HV=off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52" y="1572758"/>
            <a:ext cx="6585772" cy="5127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0451" y="1996709"/>
            <a:ext cx="65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uS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24676" y="3276910"/>
            <a:ext cx="1566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Noisy channel!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readout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802" y="1600200"/>
            <a:ext cx="7627715" cy="4525963"/>
          </a:xfrm>
        </p:spPr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pulser</a:t>
            </a:r>
            <a:r>
              <a:rPr lang="en-US" dirty="0" smtClean="0"/>
              <a:t> Delay 5uS</a:t>
            </a:r>
          </a:p>
          <a:p>
            <a:r>
              <a:rPr lang="en-US" dirty="0"/>
              <a:t>S</a:t>
            </a:r>
            <a:r>
              <a:rPr lang="en-US" dirty="0" smtClean="0"/>
              <a:t>ome DAQ problems</a:t>
            </a:r>
          </a:p>
          <a:p>
            <a:pPr lvl="1"/>
            <a:r>
              <a:rPr lang="en-US" dirty="0" smtClean="0"/>
              <a:t>DAQ auto self rebooting …</a:t>
            </a:r>
          </a:p>
          <a:p>
            <a:pPr lvl="2"/>
            <a:r>
              <a:rPr lang="en-US" dirty="0" err="1" smtClean="0"/>
              <a:t>Pulser</a:t>
            </a:r>
            <a:r>
              <a:rPr lang="en-US" dirty="0" smtClean="0"/>
              <a:t> causing the problem? Some grounding issues?</a:t>
            </a:r>
          </a:p>
          <a:p>
            <a:pPr lvl="2"/>
            <a:r>
              <a:rPr lang="en-US" dirty="0" smtClean="0"/>
              <a:t>DAQ runs fine without </a:t>
            </a:r>
            <a:r>
              <a:rPr lang="en-US" dirty="0" err="1" smtClean="0"/>
              <a:t>pulser</a:t>
            </a:r>
            <a:endParaRPr lang="en-US" dirty="0" smtClean="0"/>
          </a:p>
          <a:p>
            <a:pPr lvl="2"/>
            <a:r>
              <a:rPr lang="en-US" dirty="0" smtClean="0"/>
              <a:t>Data volume too large? Further test needed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506</Words>
  <Application>Microsoft Macintosh PowerPoint</Application>
  <PresentationFormat>On-screen Show (4:3)</PresentationFormat>
  <Paragraphs>94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May E906 Work and Status</vt:lpstr>
      <vt:lpstr>May 15, 2011</vt:lpstr>
      <vt:lpstr>Cosmic trigger</vt:lpstr>
      <vt:lpstr>First full TDC readout with ST4-hodoscope cosmic trigger</vt:lpstr>
      <vt:lpstr>State of the art DAQ and Control</vt:lpstr>
      <vt:lpstr>Trigger and readout setup</vt:lpstr>
      <vt:lpstr>Cosmic signal and trigger/com. stop</vt:lpstr>
      <vt:lpstr>Cable-4 (mod. 5) TDC from external pulser (cosmic trigger), HV=off</vt:lpstr>
      <vt:lpstr>Second readout test</vt:lpstr>
      <vt:lpstr>Cosmic data!</vt:lpstr>
      <vt:lpstr>Module 4: TDCs (16 chan.)</vt:lpstr>
      <vt:lpstr>Trigger, data, Com-Stop a lucky shot!</vt:lpstr>
      <vt:lpstr>The challenge: what are they?!</vt:lpstr>
      <vt:lpstr>Gifts from God</vt:lpstr>
      <vt:lpstr>LV cables</vt:lpstr>
      <vt:lpstr>Gas lines</vt:lpstr>
      <vt:lpstr>LV and HV racks</vt:lpstr>
      <vt:lpstr>To do list</vt:lpstr>
      <vt:lpstr>Trigger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Ming Liu</dc:creator>
  <cp:lastModifiedBy>Ming Liu</cp:lastModifiedBy>
  <cp:revision>91</cp:revision>
  <dcterms:created xsi:type="dcterms:W3CDTF">2011-05-14T22:18:24Z</dcterms:created>
  <dcterms:modified xsi:type="dcterms:W3CDTF">2011-05-16T00:59:56Z</dcterms:modified>
</cp:coreProperties>
</file>