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3BF0-C4E3-1A43-92E0-9A7F0067B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ACDEA-E9C5-6A43-8CB5-41EF70BA9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E0B64-9411-9A40-920C-58B9FEBA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C32B-625A-C845-B6EC-C3A1D17B1CA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ADC08-858F-C845-B4C3-4EEA1A4A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BE0B8-AA28-7A48-B99B-5CBCD656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1ABD-EBB2-3049-A49C-CB155C5A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8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EBCA-8C17-C441-BA21-023918D5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90F85-14C2-C240-B8BF-6A244F2C3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D30D2-A270-1447-8961-E941AC0E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C32B-625A-C845-B6EC-C3A1D17B1CA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D7700-87C3-FD44-85C4-A0E834BA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75245-2208-8B4A-8B32-D1C53C5C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1ABD-EBB2-3049-A49C-CB155C5A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7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6B68E0-31F7-C04D-9C60-4FF5F4EFD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192BF-E2BA-FD42-B8CA-3D2AD7B35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6FB9-91AE-7A45-A7C4-3A0BBC06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C32B-625A-C845-B6EC-C3A1D17B1CA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3E250-BA91-C440-86E9-ADC8BE4D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937BE-6539-B448-8997-C4885409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1ABD-EBB2-3049-A49C-CB155C5A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9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A022-DB1B-F04B-B7BF-20CA0F23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66ED-87FB-C942-A66A-BB7292B1B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6D92F-9A19-BC43-AF35-92F8EA5F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C32B-625A-C845-B6EC-C3A1D17B1CA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68CF6-4CD7-174E-9F3B-2E0BEB8F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9DB3B-1432-7E4C-85A9-8017D0EB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1ABD-EBB2-3049-A49C-CB155C5A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34EF-F5EC-F447-BCC0-E606A49F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A22FB-8C41-3541-9393-663D55BF9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F4A96-D17D-B74A-A8EE-5DCFD050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C32B-625A-C845-B6EC-C3A1D17B1CA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44F71-3EF4-3740-99C9-F7878323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C4ED7-6AE0-7C40-A775-D0D49F3E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1ABD-EBB2-3049-A49C-CB155C5A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7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0A51-4B46-1745-AD90-1C2A5268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4A923-E943-7F4B-B846-DA8F8E2DF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143CD-1593-E443-A68D-59596B376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7B040-2F69-464C-A519-666C190C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C32B-625A-C845-B6EC-C3A1D17B1CA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DC34F-7D36-5941-A8CF-0DDE855C1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9487-42C3-6B4F-9BEB-4BCCFD52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1ABD-EBB2-3049-A49C-CB155C5A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6D8D1-6F29-F74D-92E0-7FB54F2D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A67E1-BB40-FA4B-9F44-41C4A195E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658CE-AC23-944D-AA7A-931BC92F2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3E690-C820-854C-91A5-2B0599E51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CFDAF-A277-2548-9CBD-A9AC6AA68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AD6ED2-D9F1-A544-99EF-87D593AC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C32B-625A-C845-B6EC-C3A1D17B1CA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F05E3-B825-3149-B5CC-8896C2AE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42614-0A37-6F4B-BA1E-73DE712E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1ABD-EBB2-3049-A49C-CB155C5A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BB32-690B-4949-9192-B5CC828D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6B32A-8A66-3B4F-AB92-A3F149EB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C32B-625A-C845-B6EC-C3A1D17B1CA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39FE9-FD9E-5B4A-B1F0-916964DF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50F40-204C-9040-96C3-652B96A3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1ABD-EBB2-3049-A49C-CB155C5A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1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9D572-E41A-3543-A2ED-CA829C62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C32B-625A-C845-B6EC-C3A1D17B1CA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92D97-3965-1045-BF13-F053446C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DEB13-F460-404D-9597-AB686B2B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1ABD-EBB2-3049-A49C-CB155C5A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7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DBE47-090C-4247-B5E2-314839FE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1CC9A-84B6-B74A-951A-84AFB3AB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FB35D-3349-BA4B-969C-75D7980B7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ABC78-CC12-4A4C-8E9C-43B9A1F0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C32B-625A-C845-B6EC-C3A1D17B1CA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528C3-FC2B-D440-A135-32E52410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A26F9-15E4-EB4D-88CE-24FC04D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1ABD-EBB2-3049-A49C-CB155C5A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1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DCC1-BD47-A745-932B-C02281F7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D39A7-7EFE-6545-8894-BDC6FFA58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A1578-F23C-434A-8031-69F270893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FA380-2A1A-A345-AE5B-4326D211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C32B-625A-C845-B6EC-C3A1D17B1CA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F76B8-96CB-494D-A6ED-D4A4C889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F4145-34BC-644F-8940-80F869CD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1ABD-EBB2-3049-A49C-CB155C5A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9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2501A-8CC7-FB48-9DB5-BF59C299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31B57-C8B3-FA47-BC43-53607B53D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F59A9-E621-0042-88DC-84E175192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9C32B-625A-C845-B6EC-C3A1D17B1CA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3FF0D-97D8-9542-BEF4-98CC4548B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681C6-4612-D34C-A9D3-D61118FD7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1ABD-EBB2-3049-A49C-CB155C5A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2E34D-5118-8A48-AEBF-4B0A3BDD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4128"/>
          </a:xfrm>
        </p:spPr>
        <p:txBody>
          <a:bodyPr>
            <a:normAutofit fontScale="90000"/>
          </a:bodyPr>
          <a:lstStyle/>
          <a:p>
            <a:r>
              <a:rPr lang="en-US" dirty="0"/>
              <a:t>Isospin Calibrated Baseline </a:t>
            </a:r>
            <a:r>
              <a:rPr lang="en-US" dirty="0" err="1"/>
              <a:t>R_pA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from E906 </a:t>
            </a:r>
            <a:r>
              <a:rPr lang="en-US" dirty="0" err="1"/>
              <a:t>dbar</a:t>
            </a:r>
            <a:r>
              <a:rPr lang="en-US" dirty="0"/>
              <a:t>/</a:t>
            </a:r>
            <a:r>
              <a:rPr lang="en-US" dirty="0" err="1"/>
              <a:t>ubar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1781FC-C119-AA4E-9AAE-959E038BD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7421" y="1289541"/>
            <a:ext cx="7694579" cy="5069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01ACB0-D034-304F-9A61-179C7D3DBE75}"/>
              </a:ext>
            </a:extLst>
          </p:cNvPr>
          <p:cNvSpPr txBox="1"/>
          <p:nvPr/>
        </p:nvSpPr>
        <p:spPr>
          <a:xfrm>
            <a:off x="437745" y="1896894"/>
            <a:ext cx="37866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Isospin normalized </a:t>
            </a:r>
            <a:r>
              <a:rPr lang="en-US" dirty="0" err="1"/>
              <a:t>R_pA</a:t>
            </a:r>
            <a:r>
              <a:rPr lang="en-US" dirty="0"/>
              <a:t> reference:</a:t>
            </a:r>
          </a:p>
          <a:p>
            <a:endParaRPr lang="en-US" dirty="0"/>
          </a:p>
          <a:p>
            <a:r>
              <a:rPr lang="en-US" dirty="0"/>
              <a:t>W: Z=74, A = 184, n=110</a:t>
            </a:r>
          </a:p>
          <a:p>
            <a:endParaRPr lang="en-US" dirty="0"/>
          </a:p>
          <a:p>
            <a:r>
              <a:rPr lang="en-US" dirty="0" err="1"/>
              <a:t>Sig_pW</a:t>
            </a:r>
            <a:r>
              <a:rPr lang="en-US" dirty="0"/>
              <a:t>= 74 </a:t>
            </a:r>
            <a:r>
              <a:rPr lang="en-US" dirty="0" err="1"/>
              <a:t>sigma_pp</a:t>
            </a:r>
            <a:r>
              <a:rPr lang="en-US" dirty="0"/>
              <a:t> + 110 </a:t>
            </a:r>
            <a:r>
              <a:rPr lang="en-US" dirty="0" err="1"/>
              <a:t>sigma_pn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Sig_pD</a:t>
            </a:r>
            <a:r>
              <a:rPr lang="en-US" dirty="0"/>
              <a:t> = </a:t>
            </a:r>
            <a:r>
              <a:rPr lang="en-US" dirty="0" err="1"/>
              <a:t>sigma_pp</a:t>
            </a:r>
            <a:r>
              <a:rPr lang="en-US" dirty="0"/>
              <a:t> + </a:t>
            </a:r>
            <a:r>
              <a:rPr lang="en-US" dirty="0" err="1"/>
              <a:t>sigma_pn</a:t>
            </a:r>
            <a:endParaRPr lang="en-US" dirty="0"/>
          </a:p>
          <a:p>
            <a:r>
              <a:rPr lang="en-US" dirty="0" err="1"/>
              <a:t>Sig_pH</a:t>
            </a:r>
            <a:r>
              <a:rPr lang="en-US" dirty="0"/>
              <a:t> = </a:t>
            </a:r>
            <a:r>
              <a:rPr lang="en-US" dirty="0" err="1"/>
              <a:t>sigma_pp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EA24C-773F-3643-A8F4-5F21E4F6A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87" y="4482217"/>
            <a:ext cx="4211129" cy="169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77A4-38A3-0047-B203-013B5565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117"/>
            <a:ext cx="10515600" cy="763283"/>
          </a:xfrm>
        </p:spPr>
        <p:txBody>
          <a:bodyPr/>
          <a:lstStyle/>
          <a:p>
            <a:r>
              <a:rPr lang="en-US" dirty="0"/>
              <a:t>Deuteron/H2 Cross Section Ratios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61835-89EF-E942-ADD5-94A50957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516" y="914400"/>
            <a:ext cx="6226675" cy="57236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152FCE-ED0B-2347-A444-A2C90C07CE18}"/>
              </a:ext>
            </a:extLst>
          </p:cNvPr>
          <p:cNvSpPr txBox="1"/>
          <p:nvPr/>
        </p:nvSpPr>
        <p:spPr>
          <a:xfrm>
            <a:off x="253874" y="1363622"/>
            <a:ext cx="5573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</a:t>
            </a:r>
          </a:p>
          <a:p>
            <a:r>
              <a:rPr lang="en-US" dirty="0"/>
              <a:t>Due to large </a:t>
            </a:r>
            <a:r>
              <a:rPr lang="en-US" dirty="0" err="1"/>
              <a:t>dbar</a:t>
            </a:r>
            <a:r>
              <a:rPr lang="en-US" dirty="0"/>
              <a:t>/</a:t>
            </a:r>
            <a:r>
              <a:rPr lang="en-US" dirty="0" err="1"/>
              <a:t>ubar</a:t>
            </a:r>
            <a:r>
              <a:rPr lang="en-US" dirty="0"/>
              <a:t> &gt;1, </a:t>
            </a:r>
          </a:p>
          <a:p>
            <a:r>
              <a:rPr lang="en-US" dirty="0"/>
              <a:t>the DY cross section of </a:t>
            </a:r>
            <a:r>
              <a:rPr lang="en-US" dirty="0" err="1"/>
              <a:t>p+n</a:t>
            </a:r>
            <a:r>
              <a:rPr lang="en-US" dirty="0"/>
              <a:t> &gt; </a:t>
            </a:r>
            <a:r>
              <a:rPr lang="en-US" dirty="0" err="1"/>
              <a:t>p+p</a:t>
            </a:r>
            <a:r>
              <a:rPr lang="en-US" dirty="0"/>
              <a:t>; as such, one expect</a:t>
            </a:r>
          </a:p>
          <a:p>
            <a:r>
              <a:rPr lang="en-US" dirty="0"/>
              <a:t>Much larger DY cross section in </a:t>
            </a:r>
            <a:r>
              <a:rPr lang="en-US" dirty="0" err="1"/>
              <a:t>p+A</a:t>
            </a:r>
            <a:r>
              <a:rPr lang="en-US" dirty="0"/>
              <a:t>, </a:t>
            </a:r>
            <a:r>
              <a:rPr lang="en-US" dirty="0" err="1"/>
              <a:t>Sig_pA</a:t>
            </a:r>
            <a:r>
              <a:rPr lang="en-US" dirty="0"/>
              <a:t> &gt; A x </a:t>
            </a:r>
            <a:r>
              <a:rPr lang="en-US" dirty="0" err="1"/>
              <a:t>Sig_pp</a:t>
            </a:r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85CA7-3A25-954F-ADB1-67318D371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74" y="2754493"/>
            <a:ext cx="5233854" cy="393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F2A063-6834-714B-90F0-CF1A2DF2D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74" y="3490127"/>
            <a:ext cx="4768850" cy="759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805757-A612-C348-9912-566A60FCC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74" y="5267300"/>
            <a:ext cx="5573642" cy="6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3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F17F-C311-8447-A4B7-AD64CF93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08" y="414552"/>
            <a:ext cx="10515600" cy="573989"/>
          </a:xfrm>
        </p:spPr>
        <p:txBody>
          <a:bodyPr>
            <a:noAutofit/>
          </a:bodyPr>
          <a:lstStyle/>
          <a:p>
            <a:r>
              <a:rPr lang="en-US" sz="2800" dirty="0"/>
              <a:t>Isospin-calibrated Nuclear Modification of “R_A” in DY Production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5D1E94-FC1F-7940-B63D-13586F161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53" y="1390561"/>
            <a:ext cx="3110128" cy="583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65DEFA-E542-B44A-98AA-E7B2D59C9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61" y="5683332"/>
            <a:ext cx="2325473" cy="729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F2D15C-365A-1340-8A8E-F8683CC1D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54" y="2329012"/>
            <a:ext cx="4043062" cy="589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95F89B-2A95-924D-A1D5-36AF5BC40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53" y="3275654"/>
            <a:ext cx="3863890" cy="556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673522-B3FB-0A40-B64C-D1829E4E2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31" y="4189546"/>
            <a:ext cx="4165085" cy="695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5E274C-3CC6-5940-B876-E317EBED89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8584" y="3575194"/>
            <a:ext cx="4165086" cy="695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0676A6-79FB-244E-B622-1AC4435B30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9903" y="4700555"/>
            <a:ext cx="5927982" cy="80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9A0623-6D7B-6646-B895-F843023D2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00101"/>
              </p:ext>
            </p:extLst>
          </p:nvPr>
        </p:nvGraphicFramePr>
        <p:xfrm>
          <a:off x="399535" y="68030"/>
          <a:ext cx="11392929" cy="6789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070">
                  <a:extLst>
                    <a:ext uri="{9D8B030D-6E8A-4147-A177-3AD203B41FA5}">
                      <a16:colId xmlns:a16="http://schemas.microsoft.com/office/drawing/2014/main" val="156232743"/>
                    </a:ext>
                  </a:extLst>
                </a:gridCol>
                <a:gridCol w="640468">
                  <a:extLst>
                    <a:ext uri="{9D8B030D-6E8A-4147-A177-3AD203B41FA5}">
                      <a16:colId xmlns:a16="http://schemas.microsoft.com/office/drawing/2014/main" val="1864467520"/>
                    </a:ext>
                  </a:extLst>
                </a:gridCol>
                <a:gridCol w="640468">
                  <a:extLst>
                    <a:ext uri="{9D8B030D-6E8A-4147-A177-3AD203B41FA5}">
                      <a16:colId xmlns:a16="http://schemas.microsoft.com/office/drawing/2014/main" val="2719149380"/>
                    </a:ext>
                  </a:extLst>
                </a:gridCol>
                <a:gridCol w="1383999">
                  <a:extLst>
                    <a:ext uri="{9D8B030D-6E8A-4147-A177-3AD203B41FA5}">
                      <a16:colId xmlns:a16="http://schemas.microsoft.com/office/drawing/2014/main" val="4285355204"/>
                    </a:ext>
                  </a:extLst>
                </a:gridCol>
                <a:gridCol w="846595">
                  <a:extLst>
                    <a:ext uri="{9D8B030D-6E8A-4147-A177-3AD203B41FA5}">
                      <a16:colId xmlns:a16="http://schemas.microsoft.com/office/drawing/2014/main" val="598231744"/>
                    </a:ext>
                  </a:extLst>
                </a:gridCol>
                <a:gridCol w="876042">
                  <a:extLst>
                    <a:ext uri="{9D8B030D-6E8A-4147-A177-3AD203B41FA5}">
                      <a16:colId xmlns:a16="http://schemas.microsoft.com/office/drawing/2014/main" val="2724742058"/>
                    </a:ext>
                  </a:extLst>
                </a:gridCol>
                <a:gridCol w="1060084">
                  <a:extLst>
                    <a:ext uri="{9D8B030D-6E8A-4147-A177-3AD203B41FA5}">
                      <a16:colId xmlns:a16="http://schemas.microsoft.com/office/drawing/2014/main" val="3358046431"/>
                    </a:ext>
                  </a:extLst>
                </a:gridCol>
                <a:gridCol w="1295658">
                  <a:extLst>
                    <a:ext uri="{9D8B030D-6E8A-4147-A177-3AD203B41FA5}">
                      <a16:colId xmlns:a16="http://schemas.microsoft.com/office/drawing/2014/main" val="680360032"/>
                    </a:ext>
                  </a:extLst>
                </a:gridCol>
                <a:gridCol w="640468">
                  <a:extLst>
                    <a:ext uri="{9D8B030D-6E8A-4147-A177-3AD203B41FA5}">
                      <a16:colId xmlns:a16="http://schemas.microsoft.com/office/drawing/2014/main" val="3286354008"/>
                    </a:ext>
                  </a:extLst>
                </a:gridCol>
                <a:gridCol w="922666">
                  <a:extLst>
                    <a:ext uri="{9D8B030D-6E8A-4147-A177-3AD203B41FA5}">
                      <a16:colId xmlns:a16="http://schemas.microsoft.com/office/drawing/2014/main" val="2188361712"/>
                    </a:ext>
                  </a:extLst>
                </a:gridCol>
                <a:gridCol w="1128795">
                  <a:extLst>
                    <a:ext uri="{9D8B030D-6E8A-4147-A177-3AD203B41FA5}">
                      <a16:colId xmlns:a16="http://schemas.microsoft.com/office/drawing/2014/main" val="3857217259"/>
                    </a:ext>
                  </a:extLst>
                </a:gridCol>
                <a:gridCol w="1111616">
                  <a:extLst>
                    <a:ext uri="{9D8B030D-6E8A-4147-A177-3AD203B41FA5}">
                      <a16:colId xmlns:a16="http://schemas.microsoft.com/office/drawing/2014/main" val="3121190736"/>
                    </a:ext>
                  </a:extLst>
                </a:gridCol>
              </a:tblGrid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9393202"/>
                  </a:ext>
                </a:extLst>
              </a:tr>
              <a:tr h="1889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E906 </a:t>
                      </a:r>
                      <a:r>
                        <a:rPr lang="en-US" sz="1200" u="none" strike="noStrike" dirty="0" err="1">
                          <a:effectLst/>
                        </a:rPr>
                        <a:t>dE</a:t>
                      </a:r>
                      <a:r>
                        <a:rPr lang="en-US" sz="1200" u="none" strike="noStrike" dirty="0">
                          <a:effectLst/>
                        </a:rPr>
                        <a:t>/dx analysis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5166765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2371779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E906 preliminary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4665710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5133842"/>
                  </a:ext>
                </a:extLst>
              </a:tr>
              <a:tr h="401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xF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x1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x2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sigma_pd/2sigma_pp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stat_err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sys_err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E906 dE/dX Sig_pW/Sig_pd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isospin calibrated  R_A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Numerator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Denominator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scale_factor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00024629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0.967034112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222.824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230.42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0.967034112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0137638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0.976392894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209.944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215.02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0.976392894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8215817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0.968932723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220.064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227.12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0.968932723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8197027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0.973036768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214.36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220.3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0.973036768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7052759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0.498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0.969319085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219.512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226.46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0.969319085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7620514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0.477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0.980522838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204.792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208.86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0.980522838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76880519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544571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7857420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0005218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04367346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5149022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E906 final resutls (Nature)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774066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8534903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5675191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836705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5271942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5565645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8817563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645685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8097148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8698196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1627308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4" gridSpan="5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6435422"/>
                  </a:ext>
                </a:extLst>
              </a:tr>
              <a:tr h="1889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The nuclear modification factor: R_A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510955"/>
                  </a:ext>
                </a:extLst>
              </a:tr>
              <a:tr h="3507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R_A =1 if there is no nuclear effect, such as </a:t>
                      </a:r>
                      <a:r>
                        <a:rPr lang="en-US" sz="1200" u="none" strike="noStrike" dirty="0" err="1">
                          <a:effectLst/>
                        </a:rPr>
                        <a:t>dE</a:t>
                      </a:r>
                      <a:r>
                        <a:rPr lang="en-US" sz="1200" u="none" strike="noStrike" dirty="0">
                          <a:effectLst/>
                        </a:rPr>
                        <a:t>/dx, </a:t>
                      </a:r>
                      <a:r>
                        <a:rPr lang="en-US" sz="1200" u="none" strike="noStrike" dirty="0" err="1">
                          <a:effectLst/>
                        </a:rPr>
                        <a:t>parton</a:t>
                      </a:r>
                      <a:r>
                        <a:rPr lang="en-US" sz="1200" u="none" strike="noStrike" dirty="0">
                          <a:effectLst/>
                        </a:rPr>
                        <a:t> shadowing etc.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9068870"/>
                  </a:ext>
                </a:extLst>
              </a:tr>
              <a:tr h="1889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793550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8BEDDE6-20D7-3448-8E06-BB15CDA9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384" y="4587789"/>
            <a:ext cx="5742556" cy="780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51FDEE-9730-F443-A9EF-B4423A14308F}"/>
              </a:ext>
            </a:extLst>
          </p:cNvPr>
          <p:cNvSpPr txBox="1"/>
          <p:nvPr/>
        </p:nvSpPr>
        <p:spPr>
          <a:xfrm>
            <a:off x="6629990" y="3769787"/>
            <a:ext cx="419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Isospin effect from </a:t>
            </a:r>
            <a:r>
              <a:rPr lang="en-US" dirty="0" err="1">
                <a:solidFill>
                  <a:srgbClr val="FF0000"/>
                </a:solidFill>
              </a:rPr>
              <a:t>dbar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ubar</a:t>
            </a:r>
            <a:r>
              <a:rPr lang="en-US" dirty="0">
                <a:solidFill>
                  <a:srgbClr val="FF0000"/>
                </a:solidFill>
              </a:rPr>
              <a:t> is small: ~3%</a:t>
            </a:r>
          </a:p>
        </p:txBody>
      </p:sp>
    </p:spTree>
    <p:extLst>
      <p:ext uri="{BB962C8B-B14F-4D97-AF65-F5344CB8AC3E}">
        <p14:creationId xmlns:p14="http://schemas.microsoft.com/office/powerpoint/2010/main" val="118110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46FC-C887-064F-A58E-A99E1454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Dbar</a:t>
            </a:r>
            <a:r>
              <a:rPr lang="en-US" dirty="0"/>
              <a:t>/</a:t>
            </a:r>
            <a:r>
              <a:rPr lang="en-US" dirty="0" err="1"/>
              <a:t>ubar</a:t>
            </a:r>
            <a:r>
              <a:rPr lang="en-US" dirty="0"/>
              <a:t> @E906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7CC1-917F-C344-B0D1-28E2D2D6D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02" y="2355039"/>
            <a:ext cx="3764874" cy="3696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6AD8E9-265B-D94A-AE50-3536CE7EF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095" y="2355039"/>
            <a:ext cx="8128291" cy="37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C30E-6EA5-754C-9F64-68BC1C23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4945"/>
          </a:xfrm>
        </p:spPr>
        <p:txBody>
          <a:bodyPr/>
          <a:lstStyle/>
          <a:p>
            <a:r>
              <a:rPr lang="en-US" dirty="0"/>
              <a:t>Wick’s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dirty="0"/>
              <a:t> Analysis (Run2 + Run3)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803C1-797B-D648-B3E4-2C709F2B9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32" y="913427"/>
            <a:ext cx="6605081" cy="59445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AB7016-4626-6941-AFDB-A42046D822A1}"/>
              </a:ext>
            </a:extLst>
          </p:cNvPr>
          <p:cNvSpPr txBox="1"/>
          <p:nvPr/>
        </p:nvSpPr>
        <p:spPr>
          <a:xfrm>
            <a:off x="9474741" y="581021"/>
            <a:ext cx="2322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Alex’s analysis note, v3</a:t>
            </a:r>
          </a:p>
          <a:p>
            <a:r>
              <a:rPr lang="en-US" dirty="0"/>
              <a:t>May 9, 2018</a:t>
            </a:r>
          </a:p>
        </p:txBody>
      </p:sp>
    </p:spTree>
    <p:extLst>
      <p:ext uri="{BB962C8B-B14F-4D97-AF65-F5344CB8AC3E}">
        <p14:creationId xmlns:p14="http://schemas.microsoft.com/office/powerpoint/2010/main" val="135139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D831-9237-614D-8085-B7239B89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9302"/>
          </a:xfrm>
        </p:spPr>
        <p:txBody>
          <a:bodyPr/>
          <a:lstStyle/>
          <a:p>
            <a:r>
              <a:rPr lang="en-US" dirty="0"/>
              <a:t>Run3b data 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87E2A-CA33-AE4C-8BBC-FCBE75116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21405"/>
            <a:ext cx="8390738" cy="55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0405-A955-774B-B249-BCE67FFCE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68" y="0"/>
            <a:ext cx="10515600" cy="1325563"/>
          </a:xfrm>
        </p:spPr>
        <p:txBody>
          <a:bodyPr/>
          <a:lstStyle/>
          <a:p>
            <a:r>
              <a:rPr lang="en-US" dirty="0"/>
              <a:t>Run2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6BB7D-F3F1-C148-9E6F-B1DE2CC92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92" y="1325563"/>
            <a:ext cx="8291373" cy="54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1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4371</TotalTime>
  <Words>310</Words>
  <Application>Microsoft Macintosh PowerPoint</Application>
  <PresentationFormat>Widescreen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Isospin Calibrated Baseline R_pA  from E906 dbar/ubar</vt:lpstr>
      <vt:lpstr>Deuteron/H2 Cross Section Ratios</vt:lpstr>
      <vt:lpstr>Isospin-calibrated Nuclear Modification of “R_A” in DY Production</vt:lpstr>
      <vt:lpstr>PowerPoint Presentation</vt:lpstr>
      <vt:lpstr>Dbar/ubar @E906</vt:lpstr>
      <vt:lpstr>Wick’s dE/dX Analysis (Run2 + Run3)</vt:lpstr>
      <vt:lpstr>Run3b data set</vt:lpstr>
      <vt:lpstr>Run2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28</cp:revision>
  <dcterms:created xsi:type="dcterms:W3CDTF">2021-01-16T03:47:07Z</dcterms:created>
  <dcterms:modified xsi:type="dcterms:W3CDTF">2021-01-19T05:05:16Z</dcterms:modified>
</cp:coreProperties>
</file>