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Microsoft_Equation3.bin" ContentType="application/vnd.openxmlformats-officedocument.oleObject"/>
  <Override PartName="/ppt/embeddings/oleObject8.bin" ContentType="application/vnd.openxmlformats-officedocument.oleObject"/>
  <Override PartName="/ppt/embeddings/Microsoft_Equation4.bin" ContentType="application/vnd.openxmlformats-officedocument.oleObject"/>
  <Override PartName="/ppt/notesSlides/notesSlide2.xml" ContentType="application/vnd.openxmlformats-officedocument.presentationml.notesSlide+xml"/>
  <Override PartName="/ppt/embeddings/oleObject9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5.xml" ContentType="application/vnd.openxmlformats-officedocument.presentationml.notesSlide+xml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notesSlides/notesSlide6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Microsoft_Equation11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68" r:id="rId2"/>
    <p:sldId id="289" r:id="rId3"/>
    <p:sldId id="278" r:id="rId4"/>
    <p:sldId id="279" r:id="rId5"/>
    <p:sldId id="286" r:id="rId6"/>
    <p:sldId id="262" r:id="rId7"/>
    <p:sldId id="263" r:id="rId8"/>
    <p:sldId id="288" r:id="rId9"/>
    <p:sldId id="276" r:id="rId10"/>
    <p:sldId id="264" r:id="rId11"/>
    <p:sldId id="277" r:id="rId12"/>
    <p:sldId id="290" r:id="rId13"/>
    <p:sldId id="256" r:id="rId14"/>
    <p:sldId id="257" r:id="rId15"/>
    <p:sldId id="269" r:id="rId16"/>
    <p:sldId id="272" r:id="rId17"/>
    <p:sldId id="270" r:id="rId18"/>
    <p:sldId id="273" r:id="rId19"/>
    <p:sldId id="274" r:id="rId20"/>
    <p:sldId id="287" r:id="rId21"/>
    <p:sldId id="280" r:id="rId22"/>
    <p:sldId id="284" r:id="rId23"/>
    <p:sldId id="258" r:id="rId24"/>
    <p:sldId id="271" r:id="rId25"/>
    <p:sldId id="291" r:id="rId26"/>
    <p:sldId id="292" r:id="rId27"/>
    <p:sldId id="294" r:id="rId28"/>
    <p:sldId id="293" r:id="rId29"/>
    <p:sldId id="265" r:id="rId30"/>
    <p:sldId id="27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16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1" Type="http://schemas.openxmlformats.org/officeDocument/2006/relationships/image" Target="../media/image53.wmf"/><Relationship Id="rId2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Relationship Id="rId2" Type="http://schemas.openxmlformats.org/officeDocument/2006/relationships/image" Target="../media/image74.emf"/><Relationship Id="rId3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BAA50-4315-1749-8061-89307B415AB3}" type="datetimeFigureOut">
              <a:rPr lang="en-US" smtClean="0"/>
              <a:t>2/19/12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5F4BC-FCD2-A849-B833-50347CD87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4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822C1-B51A-8B49-B905-5A907A18180A}" type="datetimeFigureOut">
              <a:rPr lang="en-US" smtClean="0"/>
              <a:t>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2EFCF-E3C4-FD4A-8A40-A81FE0242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837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FB0FFD6D-D42F-0F4B-808B-AA209BC89A7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945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646FEE8-72E5-1A46-A5F7-2BB4FA76FAD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231"/>
            <a:ext cx="5486400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EFCF-E3C4-FD4A-8A40-A81FE02426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2EFCF-E3C4-FD4A-8A40-A81FE02426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BC78EF-4AA9-8C41-B606-AEDAEC1B2434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969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001ED-00F3-2941-A7FC-E98BD880369C}" type="slidenum">
              <a:rPr lang="en-US"/>
              <a:pPr/>
              <a:t>30</a:t>
            </a:fld>
            <a:endParaRPr lang="en-US"/>
          </a:p>
        </p:txBody>
      </p:sp>
      <p:sp>
        <p:nvSpPr>
          <p:cNvPr id="73731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Text Box 3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24325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D02AC-879E-864D-BEDA-5BA16A6C448B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8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7ADD-0897-1A4C-AB23-91DC0B43A2DB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F3968-EA3D-844C-93A4-7CC3BEDE88B7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3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BBE5-3DDE-1042-A068-D6BAAE14BEB2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5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013C7-BC1B-944F-B9C5-E860289DA234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DAEE-8917-9D4E-B199-60B23E6127AD}" type="datetime1">
              <a:rPr lang="en-US" smtClean="0"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5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FC4E-7841-5749-BFE8-827A9CBB66F2}" type="datetime1">
              <a:rPr lang="en-US" smtClean="0"/>
              <a:t>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AE87B-3DC9-0142-B189-6E662E6B3B65}" type="datetime1">
              <a:rPr lang="en-US" smtClean="0"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9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B16F-5B25-4845-BAB2-CCBF3D1028DC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6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F334-12E6-314A-9F0C-AD2438328788}" type="datetime1">
              <a:rPr lang="en-US" smtClean="0"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2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8837B-1E4D-4E48-9499-7EAA540066E3}" type="datetime1">
              <a:rPr lang="en-US" smtClean="0"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6B629-2418-E845-BB4E-61F8002CDC3E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58F6F-840B-1547-849A-840259976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8.emf"/><Relationship Id="rId7" Type="http://schemas.openxmlformats.org/officeDocument/2006/relationships/image" Target="../media/image30.emf"/><Relationship Id="rId8" Type="http://schemas.openxmlformats.org/officeDocument/2006/relationships/image" Target="../media/image31.png"/><Relationship Id="rId9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oleObject" Target="../embeddings/Microsoft_Equation5.bin"/><Relationship Id="rId7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7.bin"/><Relationship Id="rId5" Type="http://schemas.openxmlformats.org/officeDocument/2006/relationships/image" Target="../media/image50.emf"/><Relationship Id="rId6" Type="http://schemas.openxmlformats.org/officeDocument/2006/relationships/image" Target="../media/image51.gi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52.emf"/><Relationship Id="rId6" Type="http://schemas.openxmlformats.org/officeDocument/2006/relationships/image" Target="../media/image51.gi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6.wmf"/><Relationship Id="rId12" Type="http://schemas.openxmlformats.org/officeDocument/2006/relationships/oleObject" Target="../embeddings/oleObject14.bin"/><Relationship Id="rId13" Type="http://schemas.openxmlformats.org/officeDocument/2006/relationships/image" Target="../media/image57.wmf"/><Relationship Id="rId14" Type="http://schemas.openxmlformats.org/officeDocument/2006/relationships/oleObject" Target="../embeddings/oleObject15.bin"/><Relationship Id="rId15" Type="http://schemas.openxmlformats.org/officeDocument/2006/relationships/image" Target="../media/image58.wmf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53.wmf"/><Relationship Id="rId5" Type="http://schemas.openxmlformats.org/officeDocument/2006/relationships/image" Target="../media/image59.jpe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54.w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55.wmf"/><Relationship Id="rId10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9.bin"/><Relationship Id="rId5" Type="http://schemas.openxmlformats.org/officeDocument/2006/relationships/image" Target="../media/image50.emf"/><Relationship Id="rId6" Type="http://schemas.openxmlformats.org/officeDocument/2006/relationships/image" Target="../media/image70.gi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71.emf"/><Relationship Id="rId5" Type="http://schemas.openxmlformats.org/officeDocument/2006/relationships/image" Target="../media/image31.png"/><Relationship Id="rId6" Type="http://schemas.openxmlformats.org/officeDocument/2006/relationships/image" Target="../media/image70.gi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76.png"/><Relationship Id="rId5" Type="http://schemas.openxmlformats.org/officeDocument/2006/relationships/oleObject" Target="../embeddings/oleObject16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74.emf"/><Relationship Id="rId9" Type="http://schemas.openxmlformats.org/officeDocument/2006/relationships/oleObject" Target="../embeddings/Microsoft_Equation11.bin"/><Relationship Id="rId10" Type="http://schemas.openxmlformats.org/officeDocument/2006/relationships/image" Target="../media/image7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11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8.png"/><Relationship Id="rId9" Type="http://schemas.openxmlformats.org/officeDocument/2006/relationships/oleObject" Target="../embeddings/Microsoft_Equation2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6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7.bin"/><Relationship Id="rId15" Type="http://schemas.openxmlformats.org/officeDocument/2006/relationships/image" Target="../media/image21.emf"/><Relationship Id="rId16" Type="http://schemas.openxmlformats.org/officeDocument/2006/relationships/image" Target="../media/image23.png"/><Relationship Id="rId17" Type="http://schemas.openxmlformats.org/officeDocument/2006/relationships/oleObject" Target="../embeddings/Microsoft_Equation3.bin"/><Relationship Id="rId18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5.emf"/><Relationship Id="rId6" Type="http://schemas.openxmlformats.org/officeDocument/2006/relationships/oleObject" Target="../embeddings/Microsoft_Equation4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979" y="778539"/>
            <a:ext cx="8767588" cy="1470025"/>
          </a:xfrm>
        </p:spPr>
        <p:txBody>
          <a:bodyPr/>
          <a:lstStyle/>
          <a:p>
            <a:r>
              <a:rPr lang="en-US" dirty="0" smtClean="0"/>
              <a:t>Possible Topics for First Year Physics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187" y="2406765"/>
            <a:ext cx="7918613" cy="3533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Ming Liu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Los Alamos National Lab</a:t>
            </a:r>
          </a:p>
          <a:p>
            <a:endParaRPr lang="en-US" dirty="0"/>
          </a:p>
          <a:p>
            <a:pPr algn="l"/>
            <a:r>
              <a:rPr lang="en-US" sz="2200" dirty="0" smtClean="0">
                <a:solidFill>
                  <a:schemeClr val="tx1"/>
                </a:solidFill>
              </a:rPr>
              <a:t>-     </a:t>
            </a:r>
            <a:r>
              <a:rPr lang="en-US" sz="2200" dirty="0" err="1" smtClean="0">
                <a:solidFill>
                  <a:schemeClr val="tx1"/>
                </a:solidFill>
              </a:rPr>
              <a:t>Drell</a:t>
            </a:r>
            <a:r>
              <a:rPr lang="en-US" sz="2200" dirty="0" smtClean="0">
                <a:solidFill>
                  <a:schemeClr val="tx1"/>
                </a:solidFill>
              </a:rPr>
              <a:t>-Yan and J/Psi productions @120 NN</a:t>
            </a:r>
          </a:p>
          <a:p>
            <a:pPr marL="342900" indent="-342900" algn="l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Quark energy loss via DY in </a:t>
            </a:r>
            <a:r>
              <a:rPr lang="en-US" sz="2200" dirty="0" err="1" smtClean="0">
                <a:solidFill>
                  <a:schemeClr val="tx1"/>
                </a:solidFill>
              </a:rPr>
              <a:t>p+A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en-US" sz="2200" dirty="0" smtClean="0">
                <a:solidFill>
                  <a:schemeClr val="tx1"/>
                </a:solidFill>
              </a:rPr>
              <a:t>CNM J/Psi production in </a:t>
            </a:r>
            <a:r>
              <a:rPr lang="en-US" sz="2200" dirty="0" err="1" smtClean="0">
                <a:solidFill>
                  <a:schemeClr val="tx1"/>
                </a:solidFill>
              </a:rPr>
              <a:t>p+A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endParaRPr lang="en-US" sz="2200" dirty="0" smtClean="0">
              <a:solidFill>
                <a:srgbClr val="FF0000"/>
              </a:solidFill>
            </a:endParaRPr>
          </a:p>
          <a:p>
            <a:pPr algn="l"/>
            <a:r>
              <a:rPr lang="en-US" sz="2200" dirty="0" smtClean="0">
                <a:solidFill>
                  <a:srgbClr val="0000FF"/>
                </a:solidFill>
              </a:rPr>
              <a:t>Quark-Gluon Plasma (QGP)</a:t>
            </a:r>
          </a:p>
          <a:p>
            <a:pPr algn="l"/>
            <a:r>
              <a:rPr lang="en-US" sz="2200" dirty="0" smtClean="0">
                <a:solidFill>
                  <a:srgbClr val="0000FF"/>
                </a:solidFill>
              </a:rPr>
              <a:t>Cold Nuclear Matter Effects (CNM) 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4" name="Picture 3" descr="slide5a"/>
          <p:cNvPicPr>
            <a:picLocks noChangeAspect="1" noChangeArrowheads="1"/>
          </p:cNvPicPr>
          <p:nvPr/>
        </p:nvPicPr>
        <p:blipFill>
          <a:blip r:embed="rId2"/>
          <a:srcRect l="9787" t="27376" r="9787"/>
          <a:stretch>
            <a:fillRect/>
          </a:stretch>
        </p:blipFill>
        <p:spPr bwMode="auto">
          <a:xfrm>
            <a:off x="4561075" y="4023010"/>
            <a:ext cx="4718050" cy="2176463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429A-2F3E-854F-9170-3DBC1FC3AE4B}" type="datetime1">
              <a:rPr lang="en-US" smtClean="0"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69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9086BFA-B190-8242-A7BB-880ED8710194}" type="slidenum">
              <a:rPr lang="en-US" sz="1400"/>
              <a:pPr/>
              <a:t>10</a:t>
            </a:fld>
            <a:endParaRPr lang="en-US" sz="140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13" y="176213"/>
            <a:ext cx="6297553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E906 Acceptance and </a:t>
            </a:r>
            <a:r>
              <a:rPr lang="en-US" sz="2000" dirty="0" err="1" smtClean="0">
                <a:latin typeface="Arial" charset="0"/>
                <a:ea typeface="ＭＳ Ｐゴシック" charset="0"/>
                <a:cs typeface="ＭＳ Ｐゴシック" charset="0"/>
              </a:rPr>
              <a:t>Dimuon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Mass Distributions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1117600" y="1233488"/>
            <a:ext cx="11318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Times New Roman" charset="0"/>
              </a:rPr>
              <a:t>Acceptance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115888" y="974725"/>
            <a:ext cx="3744912" cy="2778125"/>
            <a:chOff x="115888" y="974725"/>
            <a:chExt cx="3744912" cy="2778125"/>
          </a:xfrm>
        </p:grpSpPr>
        <p:grpSp>
          <p:nvGrpSpPr>
            <p:cNvPr id="20501" name="Group 18"/>
            <p:cNvGrpSpPr>
              <a:grpSpLocks/>
            </p:cNvGrpSpPr>
            <p:nvPr/>
          </p:nvGrpSpPr>
          <p:grpSpPr bwMode="auto">
            <a:xfrm>
              <a:off x="115888" y="974725"/>
              <a:ext cx="3744912" cy="2778125"/>
              <a:chOff x="3977" y="2163"/>
              <a:chExt cx="1783" cy="1778"/>
            </a:xfrm>
          </p:grpSpPr>
          <p:pic>
            <p:nvPicPr>
              <p:cNvPr id="20503" name="Picture 19" descr="x1x2_accep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7" y="2163"/>
                <a:ext cx="1783" cy="1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04" name="Text Box 20"/>
              <p:cNvSpPr txBox="1">
                <a:spLocks noChangeArrowheads="1"/>
              </p:cNvSpPr>
              <p:nvPr/>
            </p:nvSpPr>
            <p:spPr bwMode="auto">
              <a:xfrm rot="-2852075">
                <a:off x="4415" y="2698"/>
                <a:ext cx="593" cy="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r>
                  <a:rPr lang="en-US" sz="1000">
                    <a:latin typeface="Arial" charset="0"/>
                  </a:rPr>
                  <a:t>E906 Spect.</a:t>
                </a:r>
                <a:r>
                  <a:rPr lang="en-US" sz="1400">
                    <a:latin typeface="Arial" charset="0"/>
                  </a:rPr>
                  <a:t> </a:t>
                </a:r>
              </a:p>
              <a:p>
                <a:r>
                  <a:rPr lang="en-US" sz="1000">
                    <a:latin typeface="Arial" charset="0"/>
                  </a:rPr>
                  <a:t>Monte Carlo</a:t>
                </a:r>
              </a:p>
            </p:txBody>
          </p:sp>
        </p:grpSp>
        <p:sp>
          <p:nvSpPr>
            <p:cNvPr id="20502" name="Line 38"/>
            <p:cNvSpPr>
              <a:spLocks noChangeShapeType="1"/>
            </p:cNvSpPr>
            <p:nvPr/>
          </p:nvSpPr>
          <p:spPr bwMode="auto">
            <a:xfrm flipV="1">
              <a:off x="776817" y="3217333"/>
              <a:ext cx="2906713" cy="3175"/>
            </a:xfrm>
            <a:prstGeom prst="line">
              <a:avLst/>
            </a:prstGeom>
            <a:noFill/>
            <a:ln w="25400">
              <a:solidFill>
                <a:srgbClr val="186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0485" name="Object 2"/>
          <p:cNvGraphicFramePr>
            <a:graphicFrameLocks noChangeAspect="1"/>
          </p:cNvGraphicFramePr>
          <p:nvPr/>
        </p:nvGraphicFramePr>
        <p:xfrm>
          <a:off x="5143500" y="34163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8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34163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Box 35"/>
          <p:cNvSpPr txBox="1">
            <a:spLocks noChangeArrowheads="1"/>
          </p:cNvSpPr>
          <p:nvPr/>
        </p:nvSpPr>
        <p:spPr bwMode="auto">
          <a:xfrm>
            <a:off x="125413" y="1031875"/>
            <a:ext cx="4302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  <a:r>
              <a:rPr lang="en-US" baseline="-25000"/>
              <a:t>t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3171825" y="3368675"/>
            <a:ext cx="48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/>
              <a:t>x</a:t>
            </a:r>
            <a:r>
              <a:rPr lang="en-US" baseline="-25000"/>
              <a:t>b</a:t>
            </a:r>
          </a:p>
        </p:txBody>
      </p:sp>
      <p:grpSp>
        <p:nvGrpSpPr>
          <p:cNvPr id="20488" name="Group 1"/>
          <p:cNvGrpSpPr>
            <a:grpSpLocks/>
          </p:cNvGrpSpPr>
          <p:nvPr/>
        </p:nvGrpSpPr>
        <p:grpSpPr bwMode="auto">
          <a:xfrm>
            <a:off x="4881707" y="3581400"/>
            <a:ext cx="4038600" cy="3074988"/>
            <a:chOff x="5430838" y="1214438"/>
            <a:chExt cx="3560762" cy="2681287"/>
          </a:xfrm>
        </p:grpSpPr>
        <p:pic>
          <p:nvPicPr>
            <p:cNvPr id="20498" name="Picture 19" descr="1010.3708v2_6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0" t="16545" r="29411" b="73183"/>
            <a:stretch>
              <a:fillRect/>
            </a:stretch>
          </p:blipFill>
          <p:spPr bwMode="auto">
            <a:xfrm>
              <a:off x="5430838" y="1214438"/>
              <a:ext cx="3560762" cy="268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9" name="Curved Connector 21"/>
            <p:cNvCxnSpPr>
              <a:cxnSpLocks noChangeShapeType="1"/>
            </p:cNvCxnSpPr>
            <p:nvPr/>
          </p:nvCxnSpPr>
          <p:spPr bwMode="auto">
            <a:xfrm>
              <a:off x="5681663" y="1498600"/>
              <a:ext cx="1108075" cy="35560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00" name="TextBox 24"/>
            <p:cNvSpPr txBox="1">
              <a:spLocks noChangeArrowheads="1"/>
            </p:cNvSpPr>
            <p:nvPr/>
          </p:nvSpPr>
          <p:spPr bwMode="auto">
            <a:xfrm>
              <a:off x="7145338" y="1549400"/>
              <a:ext cx="16795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EKS shadowing</a:t>
              </a:r>
            </a:p>
          </p:txBody>
        </p:sp>
      </p:grpSp>
      <p:sp>
        <p:nvSpPr>
          <p:cNvPr id="20489" name="Text Box 42"/>
          <p:cNvSpPr txBox="1">
            <a:spLocks noChangeArrowheads="1"/>
          </p:cNvSpPr>
          <p:nvPr/>
        </p:nvSpPr>
        <p:spPr bwMode="auto">
          <a:xfrm>
            <a:off x="3922713" y="1084263"/>
            <a:ext cx="200567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 dirty="0"/>
              <a:t>E</a:t>
            </a:r>
            <a:r>
              <a:rPr lang="en-US" sz="2000" baseline="-25000" dirty="0"/>
              <a:t>beam</a:t>
            </a:r>
            <a:r>
              <a:rPr lang="en-US" sz="2000" dirty="0"/>
              <a:t>120 </a:t>
            </a:r>
            <a:r>
              <a:rPr lang="en-US" sz="2000" dirty="0" err="1"/>
              <a:t>GeV</a:t>
            </a:r>
            <a:r>
              <a:rPr lang="en-US" sz="2000" dirty="0"/>
              <a:t>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No shadowing </a:t>
            </a:r>
          </a:p>
          <a:p>
            <a:r>
              <a:rPr lang="en-US" sz="2000" dirty="0"/>
              <a:t>correction</a:t>
            </a:r>
          </a:p>
          <a:p>
            <a:r>
              <a:rPr lang="en-US" sz="2000" dirty="0"/>
              <a:t>since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</a:t>
            </a:r>
            <a:r>
              <a:rPr lang="en-US" sz="2000" dirty="0"/>
              <a:t>= 0.1~0.4 </a:t>
            </a:r>
          </a:p>
        </p:txBody>
      </p:sp>
      <p:grpSp>
        <p:nvGrpSpPr>
          <p:cNvPr id="20492" name="Group 2"/>
          <p:cNvGrpSpPr>
            <a:grpSpLocks/>
          </p:cNvGrpSpPr>
          <p:nvPr/>
        </p:nvGrpSpPr>
        <p:grpSpPr bwMode="auto">
          <a:xfrm>
            <a:off x="863600" y="3835400"/>
            <a:ext cx="3157538" cy="2430463"/>
            <a:chOff x="2633665" y="4047069"/>
            <a:chExt cx="2666470" cy="2251604"/>
          </a:xfrm>
        </p:grpSpPr>
        <p:pic>
          <p:nvPicPr>
            <p:cNvPr id="20496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497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93" name="TextBox 34"/>
          <p:cNvSpPr txBox="1">
            <a:spLocks noChangeArrowheads="1"/>
          </p:cNvSpPr>
          <p:nvPr/>
        </p:nvSpPr>
        <p:spPr bwMode="auto">
          <a:xfrm>
            <a:off x="1346200" y="5170488"/>
            <a:ext cx="53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</a:rPr>
              <a:t>J/ψ</a:t>
            </a:r>
          </a:p>
        </p:txBody>
      </p:sp>
      <p:sp>
        <p:nvSpPr>
          <p:cNvPr id="20494" name="TextBox 33"/>
          <p:cNvSpPr txBox="1">
            <a:spLocks noChangeArrowheads="1"/>
          </p:cNvSpPr>
          <p:nvPr/>
        </p:nvSpPr>
        <p:spPr bwMode="auto">
          <a:xfrm>
            <a:off x="2233613" y="4724400"/>
            <a:ext cx="550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FF0000"/>
                </a:solidFill>
              </a:rPr>
              <a:t>DY</a:t>
            </a:r>
          </a:p>
        </p:txBody>
      </p:sp>
      <p:sp>
        <p:nvSpPr>
          <p:cNvPr id="20495" name="TextBox 5"/>
          <p:cNvSpPr txBox="1">
            <a:spLocks noChangeArrowheads="1"/>
          </p:cNvSpPr>
          <p:nvPr/>
        </p:nvSpPr>
        <p:spPr bwMode="auto">
          <a:xfrm>
            <a:off x="2540000" y="4056063"/>
            <a:ext cx="1035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/>
              <a:t>Dimuon mass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1707" y="3058623"/>
            <a:ext cx="26413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20~30% effect @xF</a:t>
            </a:r>
            <a:r>
              <a:rPr lang="en-US" dirty="0"/>
              <a:t>~</a:t>
            </a:r>
            <a:r>
              <a:rPr lang="en-US" dirty="0" smtClean="0"/>
              <a:t>0.6!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D7A5-53AE-D64F-8CC9-2A2DB94F9C3E}" type="datetime1">
              <a:rPr lang="en-US" smtClean="0"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1939" y="41365"/>
            <a:ext cx="1751469" cy="2922435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8460312" y="427818"/>
            <a:ext cx="553095" cy="546907"/>
          </a:xfrm>
          <a:prstGeom prst="ellipse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7177332" y="6256860"/>
            <a:ext cx="3853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2709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ABD371-DAA5-8941-B7D6-13791769721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65087" y="0"/>
            <a:ext cx="8783638" cy="1295400"/>
          </a:xfrm>
        </p:spPr>
        <p:txBody>
          <a:bodyPr/>
          <a:lstStyle/>
          <a:p>
            <a:pPr eaLnBrk="1" hangingPunct="1"/>
            <a:r>
              <a:rPr lang="en-US" sz="3600" dirty="0"/>
              <a:t>Experimental Sensitivity to Quark Energy Loss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8925" y="1981200"/>
            <a:ext cx="5268913" cy="4178300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Shortest radiation length in nature </a:t>
            </a:r>
            <a:r>
              <a:rPr lang="en-US" sz="2800" dirty="0"/>
              <a:t>X</a:t>
            </a:r>
            <a:r>
              <a:rPr lang="en-US" sz="2800" baseline="-25000" dirty="0"/>
              <a:t>0 </a:t>
            </a:r>
            <a:r>
              <a:rPr lang="en-US" sz="2800" dirty="0"/>
              <a:t> = 1  </a:t>
            </a:r>
            <a:r>
              <a:rPr lang="en-US" sz="2800" dirty="0" err="1"/>
              <a:t>x</a:t>
            </a:r>
            <a:r>
              <a:rPr lang="en-US" sz="2800" dirty="0"/>
              <a:t> 10</a:t>
            </a:r>
            <a:r>
              <a:rPr lang="en-US" sz="2800" baseline="30000" dirty="0"/>
              <a:t>-13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Clearly distinguish</a:t>
            </a:r>
            <a:r>
              <a:rPr lang="en-US" sz="2400" dirty="0"/>
              <a:t> between leading models for L dependence of E-</a:t>
            </a:r>
            <a:r>
              <a:rPr lang="en-US" sz="2400" dirty="0" smtClean="0"/>
              <a:t>loss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Benchmark </a:t>
            </a:r>
            <a:r>
              <a:rPr lang="en-US" sz="2400" dirty="0" err="1" smtClean="0">
                <a:solidFill>
                  <a:srgbClr val="FF0000"/>
                </a:solidFill>
              </a:rPr>
              <a:t>dE/dx</a:t>
            </a:r>
            <a:r>
              <a:rPr lang="en-US" sz="2400" dirty="0" smtClean="0">
                <a:solidFill>
                  <a:srgbClr val="FF0000"/>
                </a:solidFill>
              </a:rPr>
              <a:t> models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557838" y="1540877"/>
            <a:ext cx="3636232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b="1" dirty="0">
                <a:latin typeface="Arial" charset="0"/>
              </a:rPr>
              <a:t>Quark energy loss </a:t>
            </a:r>
            <a:r>
              <a:rPr lang="en-US" sz="1600" b="1" dirty="0" smtClean="0">
                <a:latin typeface="Arial" charset="0"/>
              </a:rPr>
              <a:t>only I. </a:t>
            </a:r>
            <a:r>
              <a:rPr lang="en-US" sz="1600" b="1" dirty="0" err="1" smtClean="0">
                <a:latin typeface="Arial" charset="0"/>
              </a:rPr>
              <a:t>Vitev</a:t>
            </a:r>
            <a:r>
              <a:rPr lang="en-US" sz="1600" b="1" dirty="0" smtClean="0">
                <a:latin typeface="Arial" charset="0"/>
              </a:rPr>
              <a:t> et al</a:t>
            </a:r>
            <a:endParaRPr lang="en-US" sz="1600" b="1" dirty="0">
              <a:latin typeface="Arial" charset="0"/>
            </a:endParaRPr>
          </a:p>
        </p:txBody>
      </p:sp>
      <p:pic>
        <p:nvPicPr>
          <p:cNvPr id="74761" name="Picture 13" descr="er-3"/>
          <p:cNvPicPr>
            <a:picLocks noChangeAspect="1" noChangeArrowheads="1"/>
          </p:cNvPicPr>
          <p:nvPr/>
        </p:nvPicPr>
        <p:blipFill>
          <a:blip r:embed="rId3"/>
          <a:srcRect l="3059" t="6638" r="12825" b="3000"/>
          <a:stretch>
            <a:fillRect/>
          </a:stretch>
        </p:blipFill>
        <p:spPr bwMode="auto">
          <a:xfrm>
            <a:off x="5557838" y="1914525"/>
            <a:ext cx="329088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1219200" y="4364037"/>
            <a:ext cx="3505200" cy="865187"/>
            <a:chOff x="1447800" y="3935413"/>
            <a:chExt cx="3505200" cy="865187"/>
          </a:xfrm>
        </p:grpSpPr>
        <p:pic>
          <p:nvPicPr>
            <p:cNvPr id="74762" name="Picture 17" descr="dE_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7800" y="3935413"/>
              <a:ext cx="3505200" cy="46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763" name="Picture 18" descr="dE_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447800" y="4364037"/>
              <a:ext cx="3505200" cy="436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4764" name="Rectangle 19"/>
          <p:cNvSpPr>
            <a:spLocks noChangeArrowheads="1"/>
          </p:cNvSpPr>
          <p:nvPr/>
        </p:nvSpPr>
        <p:spPr bwMode="auto">
          <a:xfrm>
            <a:off x="1219200" y="4372504"/>
            <a:ext cx="3505200" cy="8382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57350" y="1174749"/>
          <a:ext cx="1314450" cy="740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1" name="Equation" r:id="rId6" imgW="698500" imgH="393700" progId="Equation.3">
                  <p:embed/>
                </p:oleObj>
              </mc:Choice>
              <mc:Fallback>
                <p:oleObj name="Equation" r:id="rId6" imgW="698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1174749"/>
                        <a:ext cx="1314450" cy="7408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E3F1-3314-EF43-B3C1-6AF945FE0BBC}" type="datetime1">
              <a:rPr lang="en-US" smtClean="0"/>
              <a:t>2/20/12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09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8579" y="2179754"/>
            <a:ext cx="8229600" cy="1143000"/>
          </a:xfrm>
        </p:spPr>
        <p:txBody>
          <a:bodyPr/>
          <a:lstStyle/>
          <a:p>
            <a:r>
              <a:rPr lang="en-US" dirty="0" smtClean="0"/>
              <a:t>Reality 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80BF7-8129-5449-8C9A-EFE68FC6DF7F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8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484"/>
          </a:xfrm>
        </p:spPr>
        <p:txBody>
          <a:bodyPr>
            <a:normAutofit/>
          </a:bodyPr>
          <a:lstStyle/>
          <a:p>
            <a:r>
              <a:rPr lang="en-US" dirty="0" smtClean="0"/>
              <a:t>E906 2012 </a:t>
            </a:r>
            <a:r>
              <a:rPr lang="en-US" dirty="0" smtClean="0"/>
              <a:t>Run: Expected Statistics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39229"/>
            <a:ext cx="4448962" cy="472307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Run plan: 4~5 weeks of physics run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+A</a:t>
            </a:r>
            <a:r>
              <a:rPr lang="en-US" dirty="0" smtClean="0"/>
              <a:t> and </a:t>
            </a:r>
            <a:r>
              <a:rPr lang="en-US" dirty="0" err="1"/>
              <a:t>p</a:t>
            </a:r>
            <a:r>
              <a:rPr lang="en-US" dirty="0" err="1" smtClean="0"/>
              <a:t>+d</a:t>
            </a:r>
            <a:r>
              <a:rPr lang="en-US" dirty="0" smtClean="0"/>
              <a:t> ?</a:t>
            </a:r>
          </a:p>
          <a:p>
            <a:pPr lvl="1"/>
            <a:r>
              <a:rPr lang="en-US" dirty="0" err="1"/>
              <a:t>p</a:t>
            </a:r>
            <a:r>
              <a:rPr lang="en-US" dirty="0" err="1" smtClean="0"/>
              <a:t>+H</a:t>
            </a:r>
            <a:r>
              <a:rPr lang="en-US" dirty="0" smtClean="0"/>
              <a:t> and </a:t>
            </a:r>
            <a:r>
              <a:rPr lang="en-US" dirty="0" err="1"/>
              <a:t>p</a:t>
            </a:r>
            <a:r>
              <a:rPr lang="en-US" dirty="0" err="1" smtClean="0"/>
              <a:t>+d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Beam conditions</a:t>
            </a:r>
          </a:p>
          <a:p>
            <a:pPr lvl="1"/>
            <a:r>
              <a:rPr lang="en-US" dirty="0" smtClean="0"/>
              <a:t>2.5 x 10^11/ sec for 4 sec per minute</a:t>
            </a:r>
          </a:p>
          <a:p>
            <a:pPr lvl="1"/>
            <a:r>
              <a:rPr lang="en-US" dirty="0" smtClean="0"/>
              <a:t>E906 efficiency 50%</a:t>
            </a:r>
          </a:p>
          <a:p>
            <a:pPr lvl="1"/>
            <a:r>
              <a:rPr lang="en-US" dirty="0" smtClean="0"/>
              <a:t>If lower field for J/Psi, expect higher rate in detectors, need to reduce beam intensity to </a:t>
            </a:r>
            <a:r>
              <a:rPr lang="en-US" u="sng" dirty="0" smtClean="0">
                <a:solidFill>
                  <a:srgbClr val="FF0000"/>
                </a:solidFill>
              </a:rPr>
              <a:t>1x10^11/sec </a:t>
            </a:r>
            <a:endParaRPr lang="en-US" u="sng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Protons on targets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(1x10^11) </a:t>
            </a:r>
            <a:r>
              <a:rPr lang="en-US" dirty="0" smtClean="0"/>
              <a:t>x (4 sec) x (</a:t>
            </a:r>
            <a:r>
              <a:rPr lang="en-US" dirty="0" smtClean="0">
                <a:solidFill>
                  <a:srgbClr val="FF0000"/>
                </a:solidFill>
              </a:rPr>
              <a:t>4 weeks </a:t>
            </a:r>
            <a:r>
              <a:rPr lang="en-US" dirty="0" smtClean="0"/>
              <a:t>x 7 x 24 x 60 minutes) x 50%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 = 1x10^11 x 1.6x10^5 x 0.5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/>
              <a:t>= 0.8 x 10^16   </a:t>
            </a:r>
          </a:p>
          <a:p>
            <a:r>
              <a:rPr lang="en-US" dirty="0" smtClean="0"/>
              <a:t>Effective Target thickness</a:t>
            </a:r>
          </a:p>
          <a:p>
            <a:pPr lvl="1"/>
            <a:r>
              <a:rPr lang="en-US" dirty="0" smtClean="0"/>
              <a:t>Target: ~10% interaction length </a:t>
            </a:r>
          </a:p>
          <a:p>
            <a:pPr lvl="1"/>
            <a:r>
              <a:rPr lang="en-US" dirty="0" smtClean="0"/>
              <a:t>0.8 x 10^15 p+(p/n) collisions  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63107"/>
              </p:ext>
            </p:extLst>
          </p:nvPr>
        </p:nvGraphicFramePr>
        <p:xfrm>
          <a:off x="4999038" y="4195763"/>
          <a:ext cx="3994150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4" name="Equation" r:id="rId3" imgW="2400300" imgH="1168400" progId="Equation.3">
                  <p:embed/>
                </p:oleObj>
              </mc:Choice>
              <mc:Fallback>
                <p:oleObj name="Equation" r:id="rId3" imgW="2400300" imgH="1168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9038" y="4195763"/>
                        <a:ext cx="3994150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F7F4-FB88-BA4A-8961-FB98A266D963}" type="datetime1">
              <a:rPr lang="en-US" smtClean="0"/>
              <a:t>2/20/12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5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79" y="104173"/>
            <a:ext cx="5520714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Expected Detector </a:t>
            </a:r>
            <a:r>
              <a:rPr lang="en-US" sz="3200" dirty="0" smtClean="0"/>
              <a:t>Performance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999"/>
            <a:ext cx="4179794" cy="204224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Reasonable J/Psi and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  <a:r>
              <a:rPr lang="en-US" dirty="0" smtClean="0"/>
              <a:t>separation 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-Yan: M&gt;4GeV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mproved </a:t>
            </a:r>
            <a:r>
              <a:rPr lang="en-US" dirty="0" smtClean="0"/>
              <a:t>tracking </a:t>
            </a:r>
            <a:r>
              <a:rPr lang="en-US" dirty="0" smtClean="0"/>
              <a:t>to </a:t>
            </a:r>
            <a:r>
              <a:rPr lang="en-US" dirty="0" smtClean="0"/>
              <a:t>separate tracks from target and </a:t>
            </a:r>
            <a:r>
              <a:rPr lang="en-US" dirty="0" smtClean="0"/>
              <a:t>beam dump</a:t>
            </a:r>
          </a:p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737" y="3289421"/>
            <a:ext cx="5084763" cy="2998788"/>
            <a:chOff x="40737" y="3289421"/>
            <a:chExt cx="5084763" cy="2998788"/>
          </a:xfrm>
        </p:grpSpPr>
        <p:sp>
          <p:nvSpPr>
            <p:cNvPr id="6" name="Text Box 19"/>
            <p:cNvSpPr txBox="1">
              <a:spLocks noChangeArrowheads="1"/>
            </p:cNvSpPr>
            <p:nvPr/>
          </p:nvSpPr>
          <p:spPr bwMode="auto">
            <a:xfrm>
              <a:off x="4147460" y="4282027"/>
              <a:ext cx="947548" cy="399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BF822B"/>
                  </a:solidFill>
                </a:rPr>
                <a:t>E906 Bend Plane View</a:t>
              </a:r>
              <a:endParaRPr lang="en-US" sz="1000"/>
            </a:p>
          </p:txBody>
        </p:sp>
        <p:pic>
          <p:nvPicPr>
            <p:cNvPr id="7" name="Picture 23" descr="ytap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" r="7201"/>
            <a:stretch>
              <a:fillRect/>
            </a:stretch>
          </p:blipFill>
          <p:spPr bwMode="auto">
            <a:xfrm>
              <a:off x="848400" y="3289421"/>
              <a:ext cx="3303145" cy="2924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24"/>
            <p:cNvSpPr>
              <a:spLocks noChangeArrowheads="1"/>
            </p:cNvSpPr>
            <p:nvPr/>
          </p:nvSpPr>
          <p:spPr bwMode="auto">
            <a:xfrm>
              <a:off x="1661167" y="3764753"/>
              <a:ext cx="472753" cy="1902494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25"/>
            <p:cNvSpPr txBox="1">
              <a:spLocks noChangeArrowheads="1"/>
            </p:cNvSpPr>
            <p:nvPr/>
          </p:nvSpPr>
          <p:spPr bwMode="auto">
            <a:xfrm>
              <a:off x="4088238" y="5466862"/>
              <a:ext cx="1037262" cy="369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FF6600"/>
                  </a:solidFill>
                </a:rPr>
                <a:t>Muon ID</a:t>
              </a:r>
            </a:p>
          </p:txBody>
        </p: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2140046" y="3842810"/>
              <a:ext cx="258330" cy="38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μ</a:t>
              </a:r>
            </a:p>
          </p:txBody>
        </p:sp>
        <p:cxnSp>
          <p:nvCxnSpPr>
            <p:cNvPr id="11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280688" y="4749204"/>
              <a:ext cx="576901" cy="0"/>
            </a:xfrm>
            <a:prstGeom prst="straightConnector1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Box 28"/>
            <p:cNvSpPr txBox="1">
              <a:spLocks noChangeArrowheads="1"/>
            </p:cNvSpPr>
            <p:nvPr/>
          </p:nvSpPr>
          <p:spPr bwMode="auto">
            <a:xfrm>
              <a:off x="40737" y="4859882"/>
              <a:ext cx="719851" cy="51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660066"/>
                  </a:solidFill>
                </a:rPr>
                <a:t>120 GeV</a:t>
              </a:r>
            </a:p>
            <a:p>
              <a:r>
                <a:rPr lang="en-US" sz="2000">
                  <a:solidFill>
                    <a:srgbClr val="660066"/>
                  </a:solidFill>
                </a:rPr>
                <a:t>protons</a:t>
              </a: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auto">
            <a:xfrm>
              <a:off x="3429652" y="3475826"/>
              <a:ext cx="588133" cy="2812383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30"/>
            <p:cNvSpPr txBox="1">
              <a:spLocks noChangeArrowheads="1"/>
            </p:cNvSpPr>
            <p:nvPr/>
          </p:nvSpPr>
          <p:spPr bwMode="auto">
            <a:xfrm>
              <a:off x="1229257" y="5367835"/>
              <a:ext cx="1120429" cy="646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6600"/>
                  </a:solidFill>
                </a:rPr>
                <a:t>Drift</a:t>
              </a:r>
            </a:p>
            <a:p>
              <a:r>
                <a:rPr lang="en-US" sz="1800" dirty="0">
                  <a:solidFill>
                    <a:srgbClr val="FF6600"/>
                  </a:solidFill>
                </a:rPr>
                <a:t>Chambers</a:t>
              </a:r>
            </a:p>
          </p:txBody>
        </p: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594362" y="266115"/>
            <a:ext cx="3157538" cy="2430463"/>
            <a:chOff x="2633665" y="4047069"/>
            <a:chExt cx="2666470" cy="2251604"/>
          </a:xfrm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77A9-0332-1D49-BA9D-FDC72477B927}" type="datetime1">
              <a:rPr lang="en-US" smtClean="0"/>
              <a:t>2/20/12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14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98332" y="3441587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Rec’d primary </a:t>
            </a:r>
            <a:r>
              <a:rPr lang="en-US" dirty="0" err="1" smtClean="0"/>
              <a:t>vtx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rom Kun Liu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424" y="4246358"/>
            <a:ext cx="4051300" cy="2057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3238652"/>
            <a:ext cx="1828800" cy="10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9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77" y="24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 Production </a:t>
            </a:r>
            <a:r>
              <a:rPr lang="en-US" dirty="0" err="1" smtClean="0"/>
              <a:t>p+p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PYTHIA @LO, K = 2.5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877" y="1292234"/>
            <a:ext cx="499762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DY cross section:  M &gt;4  </a:t>
            </a:r>
            <a:r>
              <a:rPr lang="en-US" dirty="0" err="1" smtClean="0"/>
              <a:t>GeV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@120 </a:t>
            </a:r>
            <a:r>
              <a:rPr lang="en-US" dirty="0" err="1" smtClean="0"/>
              <a:t>GeV</a:t>
            </a:r>
            <a:r>
              <a:rPr lang="en-US" dirty="0" smtClean="0"/>
              <a:t>: (PYTHIA LO)</a:t>
            </a:r>
          </a:p>
          <a:p>
            <a:pPr lvl="2"/>
            <a:r>
              <a:rPr lang="sv-SE" dirty="0"/>
              <a:t>1 f + </a:t>
            </a:r>
            <a:r>
              <a:rPr lang="sv-SE" dirty="0" err="1"/>
              <a:t>fbar</a:t>
            </a:r>
            <a:r>
              <a:rPr lang="sv-SE" dirty="0"/>
              <a:t> -&gt; gamma*/Z0,  </a:t>
            </a:r>
            <a:endParaRPr lang="sv-SE" dirty="0" smtClean="0"/>
          </a:p>
          <a:p>
            <a:pPr lvl="3"/>
            <a:r>
              <a:rPr lang="sv-SE" dirty="0" smtClean="0"/>
              <a:t>Sigma = 5.442D</a:t>
            </a:r>
            <a:r>
              <a:rPr lang="sv-SE" dirty="0"/>
              <a:t>-08 </a:t>
            </a:r>
            <a:r>
              <a:rPr lang="sv-SE" dirty="0" smtClean="0"/>
              <a:t>mb, M &gt; 4GeV</a:t>
            </a:r>
            <a:endParaRPr lang="sv-SE" dirty="0"/>
          </a:p>
          <a:p>
            <a:pPr lvl="2"/>
            <a:r>
              <a:rPr lang="sv-SE" dirty="0" smtClean="0"/>
              <a:t>K </a:t>
            </a:r>
            <a:r>
              <a:rPr lang="sv-SE" dirty="0"/>
              <a:t>=</a:t>
            </a:r>
            <a:r>
              <a:rPr lang="sv-SE" dirty="0" smtClean="0"/>
              <a:t> 2.5, </a:t>
            </a:r>
          </a:p>
          <a:p>
            <a:pPr lvl="3"/>
            <a:r>
              <a:rPr lang="sv-SE" dirty="0" smtClean="0"/>
              <a:t>sigma </a:t>
            </a:r>
            <a:r>
              <a:rPr lang="sv-SE" dirty="0"/>
              <a:t>= </a:t>
            </a:r>
            <a:r>
              <a:rPr lang="sv-SE" dirty="0" smtClean="0"/>
              <a:t>2.5 </a:t>
            </a:r>
            <a:r>
              <a:rPr lang="sv-SE" dirty="0"/>
              <a:t>x 5.5 x 10^-8mb </a:t>
            </a:r>
            <a:endParaRPr lang="sv-SE" dirty="0" smtClean="0"/>
          </a:p>
          <a:p>
            <a:pPr marL="1828800" lvl="4" indent="0">
              <a:buNone/>
            </a:pPr>
            <a:r>
              <a:rPr lang="sv-SE" dirty="0"/>
              <a:t> </a:t>
            </a:r>
            <a:r>
              <a:rPr lang="sv-SE" dirty="0" smtClean="0"/>
              <a:t>     = 13.8 x 10^-11b</a:t>
            </a:r>
          </a:p>
          <a:p>
            <a:pPr lvl="2"/>
            <a:r>
              <a:rPr lang="sv-SE" dirty="0" smtClean="0"/>
              <a:t>N = 20 </a:t>
            </a:r>
            <a:r>
              <a:rPr lang="sv-SE" dirty="0" err="1" smtClean="0"/>
              <a:t>fb</a:t>
            </a:r>
            <a:r>
              <a:rPr lang="sv-SE" dirty="0" smtClean="0"/>
              <a:t>^-1 * 13.8x 10^-11b </a:t>
            </a:r>
          </a:p>
          <a:p>
            <a:pPr marL="914400" lvl="2" indent="0">
              <a:buNone/>
            </a:pPr>
            <a:r>
              <a:rPr lang="sv-SE" dirty="0"/>
              <a:t> </a:t>
            </a:r>
            <a:r>
              <a:rPr lang="sv-SE" dirty="0" smtClean="0"/>
              <a:t>        = 2.8 x 10 ^6</a:t>
            </a:r>
          </a:p>
          <a:p>
            <a:pPr lvl="2"/>
            <a:r>
              <a:rPr lang="sv-SE" dirty="0" smtClean="0"/>
              <a:t>80K </a:t>
            </a:r>
            <a:r>
              <a:rPr lang="sv-SE" dirty="0" err="1" smtClean="0"/>
              <a:t>pythia</a:t>
            </a:r>
            <a:r>
              <a:rPr lang="sv-SE" dirty="0" smtClean="0"/>
              <a:t> events -&gt; 11,808  </a:t>
            </a:r>
            <a:r>
              <a:rPr lang="sv-SE" dirty="0" err="1" smtClean="0"/>
              <a:t>dimuons</a:t>
            </a:r>
            <a:r>
              <a:rPr lang="sv-SE" dirty="0" smtClean="0"/>
              <a:t> (M&gt;4 GeV), (BR~15%)</a:t>
            </a:r>
          </a:p>
          <a:p>
            <a:pPr marL="114300" indent="0">
              <a:buNone/>
            </a:pPr>
            <a:endParaRPr lang="sv-SE" dirty="0" smtClean="0"/>
          </a:p>
          <a:p>
            <a:pPr marL="114300" indent="0">
              <a:buNone/>
            </a:pPr>
            <a:r>
              <a:rPr lang="sv-SE" dirty="0" err="1" smtClean="0">
                <a:solidFill>
                  <a:srgbClr val="FF0000"/>
                </a:solidFill>
              </a:rPr>
              <a:t>DY_dimuons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smtClean="0"/>
              <a:t>= 2800k/80k*11800</a:t>
            </a:r>
          </a:p>
          <a:p>
            <a:pPr marL="114300" indent="0">
              <a:buNone/>
            </a:pPr>
            <a:r>
              <a:rPr lang="sv-SE" dirty="0"/>
              <a:t> </a:t>
            </a:r>
            <a:r>
              <a:rPr lang="sv-SE" dirty="0" smtClean="0"/>
              <a:t>                     </a:t>
            </a:r>
            <a:r>
              <a:rPr lang="sv-SE" dirty="0"/>
              <a:t> </a:t>
            </a:r>
            <a:r>
              <a:rPr lang="sv-SE" dirty="0" smtClean="0"/>
              <a:t> =  410 k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316" y="1069426"/>
            <a:ext cx="3450403" cy="2339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499" y="3737083"/>
            <a:ext cx="3358220" cy="227741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0AB9-97DA-6148-8EC5-67390485692D}" type="datetime1">
              <a:rPr lang="en-US" smtClean="0"/>
              <a:t>2/20/12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68448" y="5956827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05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0272"/>
            <a:ext cx="7349195" cy="40811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45055" y="204844"/>
            <a:ext cx="4631846" cy="1250009"/>
          </a:xfrm>
          <a:ln/>
        </p:spPr>
        <p:txBody>
          <a:bodyPr wrap="square">
            <a:spAutoFit/>
          </a:bodyPr>
          <a:lstStyle/>
          <a:p>
            <a:pPr>
              <a:lnSpc>
                <a:spcPct val="117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3600" dirty="0"/>
              <a:t>QCD </a:t>
            </a:r>
            <a:r>
              <a:rPr lang="en-GB" sz="3600" dirty="0" smtClean="0"/>
              <a:t>Correction</a:t>
            </a:r>
            <a:br>
              <a:rPr lang="en-GB" sz="3600" dirty="0" smtClean="0"/>
            </a:br>
            <a:r>
              <a:rPr lang="en-GB" sz="2900" dirty="0">
                <a:solidFill>
                  <a:srgbClr val="0000FF"/>
                </a:solidFill>
              </a:rPr>
              <a:t>K </a:t>
            </a:r>
            <a:r>
              <a:rPr lang="en-GB" sz="2900" dirty="0" smtClean="0">
                <a:solidFill>
                  <a:srgbClr val="0000FF"/>
                </a:solidFill>
              </a:rPr>
              <a:t>factors</a:t>
            </a:r>
            <a:endParaRPr lang="en-GB" sz="2900" dirty="0">
              <a:solidFill>
                <a:srgbClr val="0000FF"/>
              </a:solidFill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7973" y="1383532"/>
            <a:ext cx="3480136" cy="6103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776" y="168396"/>
            <a:ext cx="3791224" cy="2430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E9D11-099D-CF4F-A032-07120B1AED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2363-07D3-2145-8FEB-91A9F46F2CA3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9921" y="4052549"/>
            <a:ext cx="222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2.5 @120GeV </a:t>
            </a:r>
            <a:r>
              <a:rPr lang="en-US" dirty="0" err="1" smtClean="0"/>
              <a:t>p+p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226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49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DY and </a:t>
            </a:r>
            <a:r>
              <a:rPr lang="en-US" sz="2800" dirty="0" err="1" smtClean="0"/>
              <a:t>Muon</a:t>
            </a:r>
            <a:r>
              <a:rPr lang="en-US" sz="2800" dirty="0" smtClean="0"/>
              <a:t> Kinematics w/o E906 Acceptance </a:t>
            </a:r>
            <a:br>
              <a:rPr lang="en-US" sz="2800" dirty="0" smtClean="0"/>
            </a:br>
            <a:r>
              <a:rPr lang="en-US" sz="2800" dirty="0" smtClean="0"/>
              <a:t>@PYTHIA LO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84498"/>
            <a:ext cx="3863660" cy="2620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904" y="4118760"/>
            <a:ext cx="3622028" cy="24563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904681"/>
            <a:ext cx="3863660" cy="26201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1360" y="1396162"/>
            <a:ext cx="3699002" cy="2508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8930" y="2304349"/>
            <a:ext cx="783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DY_pZ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88930" y="4782805"/>
            <a:ext cx="78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DY_pT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0969" y="2304349"/>
            <a:ext cx="82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Trk_pZ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220969" y="500811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Trk_pT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351C9-806A-834F-91FD-6CBD46BF8000}" type="datetime1">
              <a:rPr lang="en-US" smtClean="0"/>
              <a:t>2/20/12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1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99"/>
            <a:ext cx="8229600" cy="892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E906 </a:t>
            </a:r>
            <a:r>
              <a:rPr lang="en-US" dirty="0" err="1" smtClean="0"/>
              <a:t>Drell</a:t>
            </a:r>
            <a:r>
              <a:rPr lang="en-US" dirty="0" smtClean="0"/>
              <a:t>-Yan </a:t>
            </a:r>
            <a:r>
              <a:rPr lang="en-US" dirty="0" err="1" smtClean="0"/>
              <a:t>Dimuon</a:t>
            </a:r>
            <a:r>
              <a:rPr lang="en-US" dirty="0" smtClean="0"/>
              <a:t> Acceptances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980" y="1136813"/>
            <a:ext cx="175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generated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detected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3149" y="2313748"/>
            <a:ext cx="2191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E906 Efficiencies:</a:t>
            </a:r>
          </a:p>
          <a:p>
            <a:r>
              <a:rPr lang="en-US" dirty="0" smtClean="0"/>
              <a:t>DY (M&gt;4) =  6.4%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DY-&gt; </a:t>
            </a:r>
            <a:r>
              <a:rPr lang="en-US" dirty="0" err="1" smtClean="0">
                <a:solidFill>
                  <a:srgbClr val="FF0000"/>
                </a:solidFill>
              </a:rPr>
              <a:t>dimuons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N = 410K x 6.4% </a:t>
            </a:r>
          </a:p>
          <a:p>
            <a:r>
              <a:rPr lang="en-US" dirty="0"/>
              <a:t> </a:t>
            </a:r>
            <a:r>
              <a:rPr lang="en-US" dirty="0" smtClean="0"/>
              <a:t>    = 26000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68971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1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E522-49E0-7141-AFDA-ABF06778A1B3}" type="datetime1">
              <a:rPr lang="en-US" smtClean="0"/>
              <a:t>2/20/12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18</a:t>
            </a:fld>
            <a:endParaRPr lang="en-US"/>
          </a:p>
        </p:txBody>
      </p:sp>
      <p:pic>
        <p:nvPicPr>
          <p:cNvPr id="11" name="Picture 10" descr="DY_plots_cu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31" y="1091763"/>
            <a:ext cx="5876269" cy="50447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24148" y="6082163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2003" y="6082163"/>
            <a:ext cx="3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20008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79" y="149301"/>
            <a:ext cx="444896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2060"/>
            <a:ext cx="4389941" cy="202725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Prefer W target</a:t>
            </a:r>
          </a:p>
          <a:p>
            <a:pPr lvl="1"/>
            <a:r>
              <a:rPr lang="en-US" dirty="0" smtClean="0"/>
              <a:t>20~30% suppression  </a:t>
            </a:r>
          </a:p>
          <a:p>
            <a:pPr lvl="1"/>
            <a:r>
              <a:rPr lang="en-US" dirty="0" smtClean="0"/>
              <a:t>but Fe is OK, smaller effect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+d</a:t>
            </a:r>
            <a:r>
              <a:rPr lang="en-US" dirty="0" smtClean="0"/>
              <a:t> and </a:t>
            </a:r>
            <a:r>
              <a:rPr lang="en-US" dirty="0" err="1" smtClean="0"/>
              <a:t>p+W</a:t>
            </a:r>
            <a:endParaRPr lang="en-US" dirty="0" smtClean="0"/>
          </a:p>
          <a:p>
            <a:pPr lvl="1"/>
            <a:r>
              <a:rPr lang="en-US" dirty="0" smtClean="0"/>
              <a:t>50% split in beams </a:t>
            </a:r>
          </a:p>
          <a:p>
            <a:r>
              <a:rPr lang="en-US" dirty="0" smtClean="0"/>
              <a:t>DY: </a:t>
            </a:r>
            <a:r>
              <a:rPr lang="en-US" dirty="0" err="1" smtClean="0"/>
              <a:t>Dimuon_mass</a:t>
            </a:r>
            <a:r>
              <a:rPr lang="en-US" dirty="0" smtClean="0"/>
              <a:t> &gt; 4GeV </a:t>
            </a:r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4804099" y="3551204"/>
            <a:ext cx="4038600" cy="3074988"/>
            <a:chOff x="5430838" y="1214438"/>
            <a:chExt cx="3560762" cy="2681287"/>
          </a:xfrm>
        </p:grpSpPr>
        <p:pic>
          <p:nvPicPr>
            <p:cNvPr id="5" name="Picture 19" descr="1010.3708v2_6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40" t="16545" r="29411" b="73183"/>
            <a:stretch>
              <a:fillRect/>
            </a:stretch>
          </p:blipFill>
          <p:spPr bwMode="auto">
            <a:xfrm>
              <a:off x="5430838" y="1214438"/>
              <a:ext cx="3560762" cy="268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urved Connector 21"/>
            <p:cNvCxnSpPr>
              <a:cxnSpLocks noChangeShapeType="1"/>
            </p:cNvCxnSpPr>
            <p:nvPr/>
          </p:nvCxnSpPr>
          <p:spPr bwMode="auto">
            <a:xfrm>
              <a:off x="5681663" y="1498600"/>
              <a:ext cx="1108075" cy="355600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rgbClr val="800000"/>
              </a:solidFill>
              <a:prstDash val="dash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TextBox 24"/>
            <p:cNvSpPr txBox="1">
              <a:spLocks noChangeArrowheads="1"/>
            </p:cNvSpPr>
            <p:nvPr/>
          </p:nvSpPr>
          <p:spPr bwMode="auto">
            <a:xfrm>
              <a:off x="7145338" y="1549400"/>
              <a:ext cx="16795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r>
                <a:rPr lang="en-US" sz="1800"/>
                <a:t>EKS shadowing</a:t>
              </a: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94416"/>
              </p:ext>
            </p:extLst>
          </p:nvPr>
        </p:nvGraphicFramePr>
        <p:xfrm>
          <a:off x="650538" y="1317591"/>
          <a:ext cx="301307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19" name="Equation" r:id="rId4" imgW="1765300" imgH="1308100" progId="Equation.3">
                  <p:embed/>
                </p:oleObj>
              </mc:Choice>
              <mc:Fallback>
                <p:oleObj name="Equation" r:id="rId4" imgW="1765300" imgH="1308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538" y="1317591"/>
                        <a:ext cx="3013075" cy="223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60294" y="3181872"/>
            <a:ext cx="3763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Expectation: ~20% suppression effect!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B1DA-6AEC-CE4D-9D0D-CA18002DD466}" type="datetime1">
              <a:rPr lang="en-US" smtClean="0"/>
              <a:t>2/20/12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19</a:t>
            </a:fld>
            <a:endParaRPr lang="en-US"/>
          </a:p>
        </p:txBody>
      </p:sp>
      <p:pic>
        <p:nvPicPr>
          <p:cNvPr id="15" name="Picture 14" descr="DY_plots_cu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67" y="29942"/>
            <a:ext cx="3555174" cy="30521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27202" y="6256860"/>
            <a:ext cx="38532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31061" y="2489181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40095" y="2463275"/>
            <a:ext cx="3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004054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Motivations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suppression in </a:t>
            </a:r>
            <a:r>
              <a:rPr lang="en-US" dirty="0" err="1" smtClean="0"/>
              <a:t>p+A</a:t>
            </a:r>
            <a:endParaRPr lang="en-US" dirty="0" smtClean="0"/>
          </a:p>
          <a:p>
            <a:r>
              <a:rPr lang="en-US" dirty="0" smtClean="0"/>
              <a:t>Year-1 E906 statistics</a:t>
            </a:r>
          </a:p>
          <a:p>
            <a:pPr lvl="1"/>
            <a:r>
              <a:rPr lang="en-US" dirty="0" err="1" smtClean="0"/>
              <a:t>Drell</a:t>
            </a:r>
            <a:r>
              <a:rPr lang="en-US" dirty="0" smtClean="0"/>
              <a:t>-Yan production</a:t>
            </a:r>
          </a:p>
          <a:p>
            <a:r>
              <a:rPr lang="en-US" dirty="0"/>
              <a:t>J/Psi suppression in </a:t>
            </a:r>
            <a:r>
              <a:rPr lang="en-US" dirty="0" err="1"/>
              <a:t>p+</a:t>
            </a:r>
            <a:r>
              <a:rPr lang="en-US" dirty="0" err="1" smtClean="0"/>
              <a:t>A</a:t>
            </a:r>
            <a:endParaRPr lang="en-US" dirty="0" smtClean="0"/>
          </a:p>
          <a:p>
            <a:pPr lvl="1"/>
            <a:r>
              <a:rPr lang="en-US" dirty="0" smtClean="0"/>
              <a:t>J/Psi CNM absorption and breakup</a:t>
            </a:r>
          </a:p>
          <a:p>
            <a:r>
              <a:rPr lang="en-US" dirty="0" smtClean="0"/>
              <a:t>DY </a:t>
            </a:r>
            <a:r>
              <a:rPr lang="en-US" dirty="0" err="1" smtClean="0"/>
              <a:t>cos</a:t>
            </a:r>
            <a:r>
              <a:rPr lang="en-US" dirty="0" smtClean="0"/>
              <a:t>(2phi) type modulation (B-M type)</a:t>
            </a:r>
          </a:p>
          <a:p>
            <a:pPr lvl="1"/>
            <a:r>
              <a:rPr lang="en-US" dirty="0" smtClean="0"/>
              <a:t>Expect </a:t>
            </a:r>
            <a:r>
              <a:rPr lang="en-US" dirty="0" err="1" smtClean="0"/>
              <a:t>samll</a:t>
            </a:r>
            <a:r>
              <a:rPr lang="en-US" dirty="0" smtClean="0"/>
              <a:t> asymmetries 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D08-79E8-BD47-A30E-9E6DD4D786A4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80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81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Topics II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J/Psi Production and CNM Effects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145EF-1305-B047-88F0-DCDF8BACDEA8}" type="datetime1">
              <a:rPr lang="en-US" smtClean="0"/>
              <a:t>2/20/12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3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Text Box 5"/>
          <p:cNvSpPr txBox="1">
            <a:spLocks noChangeArrowheads="1"/>
          </p:cNvSpPr>
          <p:nvPr/>
        </p:nvSpPr>
        <p:spPr bwMode="auto">
          <a:xfrm>
            <a:off x="1165225" y="228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b="1" i="1">
              <a:latin typeface="Times New Roman" charset="0"/>
            </a:endParaRPr>
          </a:p>
        </p:txBody>
      </p:sp>
      <p:sp>
        <p:nvSpPr>
          <p:cNvPr id="25610" name="Text Box 6"/>
          <p:cNvSpPr txBox="1">
            <a:spLocks noChangeArrowheads="1"/>
          </p:cNvSpPr>
          <p:nvPr/>
        </p:nvSpPr>
        <p:spPr bwMode="auto">
          <a:xfrm>
            <a:off x="-228600" y="21304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1400" b="1">
              <a:solidFill>
                <a:srgbClr val="FF0066"/>
              </a:solidFill>
              <a:latin typeface="Symbol" charset="2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971800" y="1741488"/>
          <a:ext cx="30480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9" name="Equation" r:id="rId3" imgW="190440" imgH="164880" progId="Equation.3">
                  <p:embed/>
                </p:oleObj>
              </mc:Choice>
              <mc:Fallback>
                <p:oleObj name="Equation" r:id="rId3" imgW="1904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741488"/>
                        <a:ext cx="30480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24"/>
          <p:cNvSpPr>
            <a:spLocks noChangeArrowheads="1"/>
          </p:cNvSpPr>
          <p:nvPr/>
        </p:nvSpPr>
        <p:spPr bwMode="auto">
          <a:xfrm>
            <a:off x="2971800" y="1728788"/>
            <a:ext cx="4572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50945" y="3239443"/>
            <a:ext cx="6391568" cy="2965588"/>
            <a:chOff x="192" y="2448"/>
            <a:chExt cx="4166" cy="1791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92" y="2448"/>
              <a:ext cx="2120" cy="1791"/>
              <a:chOff x="2544" y="575"/>
              <a:chExt cx="3090" cy="2559"/>
            </a:xfrm>
          </p:grpSpPr>
          <p:pic>
            <p:nvPicPr>
              <p:cNvPr id="25648" name="Picture 15" descr="e866jpsi"/>
              <p:cNvPicPr>
                <a:picLocks noChangeAspect="1" noChangeArrowheads="1"/>
              </p:cNvPicPr>
              <p:nvPr/>
            </p:nvPicPr>
            <p:blipFill>
              <a:blip r:embed="rId5"/>
              <a:srcRect b="27672"/>
              <a:stretch>
                <a:fillRect/>
              </a:stretch>
            </p:blipFill>
            <p:spPr bwMode="auto">
              <a:xfrm>
                <a:off x="2544" y="575"/>
                <a:ext cx="3090" cy="25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649" name="Text Box 16"/>
              <p:cNvSpPr txBox="1">
                <a:spLocks noChangeArrowheads="1"/>
              </p:cNvSpPr>
              <p:nvPr/>
            </p:nvSpPr>
            <p:spPr bwMode="auto">
              <a:xfrm>
                <a:off x="3820" y="698"/>
                <a:ext cx="1503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>
                    <a:solidFill>
                      <a:srgbClr val="FF0066"/>
                    </a:solidFill>
                    <a:latin typeface="Times New Roman" charset="0"/>
                  </a:rPr>
                  <a:t>E866 J/</a:t>
                </a:r>
                <a:r>
                  <a:rPr lang="en-US" sz="1600" b="1" dirty="0">
                    <a:solidFill>
                      <a:srgbClr val="FF0066"/>
                    </a:solidFill>
                    <a:latin typeface="Symbol" charset="2"/>
                  </a:rPr>
                  <a:t>Y</a:t>
                </a:r>
                <a:r>
                  <a:rPr lang="en-US" sz="1600" b="1" dirty="0">
                    <a:solidFill>
                      <a:srgbClr val="FF0066"/>
                    </a:solidFill>
                    <a:latin typeface="Times New Roman" charset="0"/>
                  </a:rPr>
                  <a:t> data</a:t>
                </a:r>
              </a:p>
            </p:txBody>
          </p:sp>
          <p:sp>
            <p:nvSpPr>
              <p:cNvPr id="25650" name="Text Box 17"/>
              <p:cNvSpPr txBox="1">
                <a:spLocks noChangeArrowheads="1"/>
              </p:cNvSpPr>
              <p:nvPr/>
            </p:nvSpPr>
            <p:spPr bwMode="auto">
              <a:xfrm>
                <a:off x="3910" y="2111"/>
                <a:ext cx="169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rgbClr val="009900"/>
                  </a:solidFill>
                  <a:latin typeface="Symbol" charset="2"/>
                </a:endParaRPr>
              </a:p>
            </p:txBody>
          </p:sp>
          <p:sp>
            <p:nvSpPr>
              <p:cNvPr id="25651" name="Text Box 18"/>
              <p:cNvSpPr txBox="1">
                <a:spLocks noChangeArrowheads="1"/>
              </p:cNvSpPr>
              <p:nvPr/>
            </p:nvSpPr>
            <p:spPr bwMode="auto">
              <a:xfrm>
                <a:off x="4371" y="1062"/>
                <a:ext cx="1105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rgbClr val="009900"/>
                  </a:solidFill>
                  <a:latin typeface="Times New Roman" charset="0"/>
                </a:endParaRPr>
              </a:p>
            </p:txBody>
          </p:sp>
          <p:sp>
            <p:nvSpPr>
              <p:cNvPr id="25652" name="Text Box 19"/>
              <p:cNvSpPr txBox="1">
                <a:spLocks noChangeArrowheads="1"/>
              </p:cNvSpPr>
              <p:nvPr/>
            </p:nvSpPr>
            <p:spPr bwMode="auto">
              <a:xfrm>
                <a:off x="3454" y="747"/>
                <a:ext cx="169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rgbClr val="009900"/>
                  </a:solidFill>
                  <a:latin typeface="Times New Roman" charset="0"/>
                </a:endParaRPr>
              </a:p>
            </p:txBody>
          </p:sp>
          <p:sp>
            <p:nvSpPr>
              <p:cNvPr id="25653" name="Text Box 20"/>
              <p:cNvSpPr txBox="1">
                <a:spLocks noChangeArrowheads="1"/>
              </p:cNvSpPr>
              <p:nvPr/>
            </p:nvSpPr>
            <p:spPr bwMode="auto">
              <a:xfrm>
                <a:off x="3215" y="1205"/>
                <a:ext cx="169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endParaRPr lang="en-US" sz="1400" b="1">
                  <a:solidFill>
                    <a:srgbClr val="009900"/>
                  </a:solidFill>
                  <a:latin typeface="Times New Roman" charset="0"/>
                </a:endParaRPr>
              </a:p>
            </p:txBody>
          </p:sp>
        </p:grpSp>
        <p:sp>
          <p:nvSpPr>
            <p:cNvPr id="25640" name="Text Box 28"/>
            <p:cNvSpPr txBox="1">
              <a:spLocks noChangeArrowheads="1"/>
            </p:cNvSpPr>
            <p:nvPr/>
          </p:nvSpPr>
          <p:spPr bwMode="auto">
            <a:xfrm>
              <a:off x="1968" y="2784"/>
              <a:ext cx="2390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990033"/>
                  </a:solidFill>
                </a:rPr>
                <a:t> Quark shadowing and final state absorption +</a:t>
              </a:r>
            </a:p>
          </p:txBody>
        </p:sp>
        <p:sp>
          <p:nvSpPr>
            <p:cNvPr id="25641" name="Line 29"/>
            <p:cNvSpPr>
              <a:spLocks noChangeShapeType="1"/>
            </p:cNvSpPr>
            <p:nvPr/>
          </p:nvSpPr>
          <p:spPr bwMode="auto">
            <a:xfrm flipH="1">
              <a:off x="1680" y="2880"/>
              <a:ext cx="336" cy="14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2" name="Text Box 31"/>
            <p:cNvSpPr txBox="1">
              <a:spLocks noChangeArrowheads="1"/>
            </p:cNvSpPr>
            <p:nvPr/>
          </p:nvSpPr>
          <p:spPr bwMode="auto">
            <a:xfrm>
              <a:off x="1968" y="3024"/>
              <a:ext cx="110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990033"/>
                  </a:solidFill>
                </a:rPr>
                <a:t> Gluon shadowing +</a:t>
              </a:r>
            </a:p>
          </p:txBody>
        </p:sp>
        <p:sp>
          <p:nvSpPr>
            <p:cNvPr id="25643" name="Line 32"/>
            <p:cNvSpPr>
              <a:spLocks noChangeShapeType="1"/>
            </p:cNvSpPr>
            <p:nvPr/>
          </p:nvSpPr>
          <p:spPr bwMode="auto">
            <a:xfrm flipH="1">
              <a:off x="1728" y="3120"/>
              <a:ext cx="288" cy="14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4" name="Text Box 33"/>
            <p:cNvSpPr txBox="1">
              <a:spLocks noChangeArrowheads="1"/>
            </p:cNvSpPr>
            <p:nvPr/>
          </p:nvSpPr>
          <p:spPr bwMode="auto">
            <a:xfrm>
              <a:off x="1968" y="3216"/>
              <a:ext cx="1038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990033"/>
                  </a:solidFill>
                </a:rPr>
                <a:t> Anti-shadowing + </a:t>
              </a:r>
            </a:p>
          </p:txBody>
        </p:sp>
        <p:sp>
          <p:nvSpPr>
            <p:cNvPr id="25645" name="Line 34"/>
            <p:cNvSpPr>
              <a:spLocks noChangeShapeType="1"/>
            </p:cNvSpPr>
            <p:nvPr/>
          </p:nvSpPr>
          <p:spPr bwMode="auto">
            <a:xfrm flipH="1" flipV="1">
              <a:off x="1056" y="2832"/>
              <a:ext cx="960" cy="48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46" name="Text Box 35"/>
            <p:cNvSpPr txBox="1">
              <a:spLocks noChangeArrowheads="1"/>
            </p:cNvSpPr>
            <p:nvPr/>
          </p:nvSpPr>
          <p:spPr bwMode="auto">
            <a:xfrm>
              <a:off x="1968" y="3406"/>
              <a:ext cx="464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990033"/>
                  </a:solidFill>
                </a:rPr>
                <a:t> dE/dx </a:t>
              </a:r>
              <a:endParaRPr lang="en-US" sz="1400">
                <a:solidFill>
                  <a:srgbClr val="990033"/>
                </a:solidFill>
                <a:latin typeface="Symbol" charset="2"/>
              </a:endParaRPr>
            </a:p>
          </p:txBody>
        </p:sp>
        <p:sp>
          <p:nvSpPr>
            <p:cNvPr id="25647" name="Line 36"/>
            <p:cNvSpPr>
              <a:spLocks noChangeShapeType="1"/>
            </p:cNvSpPr>
            <p:nvPr/>
          </p:nvSpPr>
          <p:spPr bwMode="auto">
            <a:xfrm flipH="1">
              <a:off x="1824" y="3456"/>
              <a:ext cx="192" cy="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5614" name="Text Box 37"/>
          <p:cNvSpPr txBox="1">
            <a:spLocks noChangeArrowheads="1"/>
          </p:cNvSpPr>
          <p:nvPr/>
        </p:nvSpPr>
        <p:spPr bwMode="auto">
          <a:xfrm>
            <a:off x="457200" y="2936752"/>
            <a:ext cx="3159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 smtClean="0"/>
              <a:t>Kopeliovich</a:t>
            </a:r>
            <a:r>
              <a:rPr lang="en-US" sz="1200" dirty="0" smtClean="0"/>
              <a:t> </a:t>
            </a:r>
            <a:r>
              <a:rPr lang="en-US" sz="1200" dirty="0" err="1" smtClean="0"/>
              <a:t>etal</a:t>
            </a:r>
            <a:r>
              <a:rPr lang="en-US" sz="1200" dirty="0" smtClean="0"/>
              <a:t> </a:t>
            </a:r>
            <a:r>
              <a:rPr lang="en-US" sz="1200" dirty="0" err="1"/>
              <a:t>Nucl</a:t>
            </a:r>
            <a:r>
              <a:rPr lang="en-US" sz="1200" dirty="0"/>
              <a:t> Phys A696 (2001) 669-714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581025" y="179388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endParaRPr lang="en-US" sz="2800" dirty="0">
              <a:solidFill>
                <a:srgbClr val="FF0000"/>
              </a:solidFill>
              <a:latin typeface="+mj-lt"/>
              <a:ea typeface="ＭＳ Ｐゴシック" pitchFamily="-65" charset="-128"/>
              <a:cs typeface="ＭＳ Ｐゴシック" pitchFamily="-65" charset="-128"/>
            </a:endParaRP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264409" y="4017385"/>
            <a:ext cx="3367860" cy="1735038"/>
            <a:chOff x="2322" y="731"/>
            <a:chExt cx="2802" cy="1394"/>
          </a:xfrm>
        </p:grpSpPr>
        <p:grpSp>
          <p:nvGrpSpPr>
            <p:cNvPr id="5" name="Group 43"/>
            <p:cNvGrpSpPr>
              <a:grpSpLocks/>
            </p:cNvGrpSpPr>
            <p:nvPr/>
          </p:nvGrpSpPr>
          <p:grpSpPr bwMode="auto">
            <a:xfrm>
              <a:off x="2322" y="731"/>
              <a:ext cx="2802" cy="1394"/>
              <a:chOff x="1775" y="825"/>
              <a:chExt cx="4337" cy="2112"/>
            </a:xfrm>
          </p:grpSpPr>
          <p:grpSp>
            <p:nvGrpSpPr>
              <p:cNvPr id="6" name="Group 42"/>
              <p:cNvGrpSpPr>
                <a:grpSpLocks/>
              </p:cNvGrpSpPr>
              <p:nvPr/>
            </p:nvGrpSpPr>
            <p:grpSpPr bwMode="auto">
              <a:xfrm>
                <a:off x="1775" y="825"/>
                <a:ext cx="4337" cy="2112"/>
                <a:chOff x="1775" y="825"/>
                <a:chExt cx="4337" cy="2112"/>
              </a:xfrm>
            </p:grpSpPr>
            <p:sp>
              <p:nvSpPr>
                <p:cNvPr id="25623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25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62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77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25" name="Line 11"/>
                <p:cNvSpPr>
                  <a:spLocks noChangeShapeType="1"/>
                </p:cNvSpPr>
                <p:nvPr/>
              </p:nvSpPr>
              <p:spPr bwMode="auto">
                <a:xfrm>
                  <a:off x="4780" y="1998"/>
                  <a:ext cx="1282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5603" name="Object 3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70" name="Equation" r:id="rId6" imgW="546023" imgH="178042" progId="">
                        <p:embed/>
                      </p:oleObj>
                    </mc:Choice>
                    <mc:Fallback>
                      <p:oleObj name="Equation" r:id="rId6" imgW="546023" imgH="178042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5626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27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28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29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107 h 378"/>
                    <a:gd name="T4" fmla="*/ 2 w 132"/>
                    <a:gd name="T5" fmla="*/ 216 h 378"/>
                    <a:gd name="T6" fmla="*/ 128 w 132"/>
                    <a:gd name="T7" fmla="*/ 356 h 378"/>
                    <a:gd name="T8" fmla="*/ 24 w 132"/>
                    <a:gd name="T9" fmla="*/ 473 h 378"/>
                    <a:gd name="T10" fmla="*/ 84 w 132"/>
                    <a:gd name="T11" fmla="*/ 572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20" cy="862"/>
                  <a:chOff x="840" y="1559"/>
                  <a:chExt cx="1020" cy="862"/>
                </a:xfrm>
              </p:grpSpPr>
              <p:sp>
                <p:nvSpPr>
                  <p:cNvPr id="2563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34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35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135 h 93"/>
                      <a:gd name="T2" fmla="*/ 77 w 247"/>
                      <a:gd name="T3" fmla="*/ 21 h 93"/>
                      <a:gd name="T4" fmla="*/ 126 w 247"/>
                      <a:gd name="T5" fmla="*/ 275 h 93"/>
                      <a:gd name="T6" fmla="*/ 192 w 247"/>
                      <a:gd name="T7" fmla="*/ 104 h 93"/>
                      <a:gd name="T8" fmla="*/ 247 w 247"/>
                      <a:gd name="T9" fmla="*/ 169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36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630 h 93"/>
                      <a:gd name="T2" fmla="*/ 77 w 247"/>
                      <a:gd name="T3" fmla="*/ 101 h 93"/>
                      <a:gd name="T4" fmla="*/ 126 w 247"/>
                      <a:gd name="T5" fmla="*/ 1237 h 93"/>
                      <a:gd name="T6" fmla="*/ 192 w 247"/>
                      <a:gd name="T7" fmla="*/ 467 h 93"/>
                      <a:gd name="T8" fmla="*/ 247 w 247"/>
                      <a:gd name="T9" fmla="*/ 781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3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638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" y="1559"/>
                    <a:ext cx="551" cy="86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25631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632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aphicFrame>
              <p:nvGraphicFramePr>
                <p:cNvPr id="25604" name="Object 4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71" name="Equation" r:id="rId8" imgW="127000" imgH="165100" progId="">
                        <p:embed/>
                      </p:oleObj>
                    </mc:Choice>
                    <mc:Fallback>
                      <p:oleObj name="Equation" r:id="rId8" imgW="127000" imgH="1651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05" name="Object 5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72" name="Equation" r:id="rId10" imgW="139700" imgH="190500" progId="">
                        <p:embed/>
                      </p:oleObj>
                    </mc:Choice>
                    <mc:Fallback>
                      <p:oleObj name="Equation" r:id="rId10" imgW="139700" imgH="1905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06" name="Object 6"/>
                <p:cNvGraphicFramePr>
                  <a:graphicFrameLocks noChangeAspect="1"/>
                </p:cNvGraphicFramePr>
                <p:nvPr/>
              </p:nvGraphicFramePr>
              <p:xfrm>
                <a:off x="5937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73" name="Equation" r:id="rId12" imgW="203200" imgH="228600" progId="">
                        <p:embed/>
                      </p:oleObj>
                    </mc:Choice>
                    <mc:Fallback>
                      <p:oleObj name="Equation" r:id="rId12" imgW="203200" imgH="22860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7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07" name="Object 7"/>
                <p:cNvGraphicFramePr>
                  <a:graphicFrameLocks noChangeAspect="1"/>
                </p:cNvGraphicFramePr>
                <p:nvPr/>
              </p:nvGraphicFramePr>
              <p:xfrm>
                <a:off x="5915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074" name="Equation" r:id="rId14" imgW="203200" imgH="228600" progId="Equation.3">
                        <p:embed/>
                      </p:oleObj>
                    </mc:Choice>
                    <mc:Fallback>
                      <p:oleObj name="Equation" r:id="rId14" imgW="203200" imgH="2286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15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8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5620" name="Line 4"/>
              <p:cNvSpPr>
                <a:spLocks noChangeShapeType="1"/>
              </p:cNvSpPr>
              <p:nvPr/>
            </p:nvSpPr>
            <p:spPr bwMode="auto">
              <a:xfrm>
                <a:off x="1840" y="1908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1" name="Freeform 9"/>
              <p:cNvSpPr>
                <a:spLocks/>
              </p:cNvSpPr>
              <p:nvPr/>
            </p:nvSpPr>
            <p:spPr bwMode="auto">
              <a:xfrm>
                <a:off x="3817" y="1901"/>
                <a:ext cx="994" cy="181"/>
              </a:xfrm>
              <a:custGeom>
                <a:avLst/>
                <a:gdLst>
                  <a:gd name="T0" fmla="*/ 43485813 w 152"/>
                  <a:gd name="T1" fmla="*/ 2 h 225"/>
                  <a:gd name="T2" fmla="*/ 1310860342 w 152"/>
                  <a:gd name="T3" fmla="*/ 2 h 225"/>
                  <a:gd name="T4" fmla="*/ 117156038 w 152"/>
                  <a:gd name="T5" fmla="*/ 8 h 225"/>
                  <a:gd name="T6" fmla="*/ 2037114482 w 152"/>
                  <a:gd name="T7" fmla="*/ 4 h 225"/>
                  <a:gd name="T8" fmla="*/ 1150769129 w 152"/>
                  <a:gd name="T9" fmla="*/ 11 h 225"/>
                  <a:gd name="T10" fmla="*/ 2147483647 w 152"/>
                  <a:gd name="T11" fmla="*/ 10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22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618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Title 53"/>
          <p:cNvSpPr>
            <a:spLocks noGrp="1"/>
          </p:cNvSpPr>
          <p:nvPr>
            <p:ph type="title"/>
          </p:nvPr>
        </p:nvSpPr>
        <p:spPr>
          <a:xfrm>
            <a:off x="402669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556" dirty="0" smtClean="0"/>
              <a:t>Novel CNM Effects and QGP Baseline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2" name="Content Placeholder 61"/>
          <p:cNvSpPr>
            <a:spLocks noGrp="1"/>
          </p:cNvSpPr>
          <p:nvPr>
            <p:ph idx="1"/>
          </p:nvPr>
        </p:nvSpPr>
        <p:spPr>
          <a:xfrm>
            <a:off x="403009" y="1087859"/>
            <a:ext cx="5125424" cy="168790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Parton (</a:t>
            </a:r>
            <a:r>
              <a:rPr lang="en-US" dirty="0" err="1" smtClean="0"/>
              <a:t>anti)shadowing</a:t>
            </a:r>
            <a:endParaRPr lang="en-US" dirty="0" smtClean="0"/>
          </a:p>
          <a:p>
            <a:r>
              <a:rPr lang="en-US" dirty="0" smtClean="0"/>
              <a:t>Gluon saturation physics </a:t>
            </a:r>
          </a:p>
          <a:p>
            <a:pPr lvl="1">
              <a:buNone/>
            </a:pPr>
            <a:r>
              <a:rPr lang="en-US" dirty="0" smtClean="0">
                <a:solidFill>
                  <a:srgbClr val="FF6600"/>
                </a:solidFill>
              </a:rPr>
              <a:t>(NSAC DM08)</a:t>
            </a:r>
            <a:r>
              <a:rPr lang="en-US" dirty="0" smtClean="0"/>
              <a:t> </a:t>
            </a:r>
          </a:p>
          <a:p>
            <a:r>
              <a:rPr lang="en-US" dirty="0" smtClean="0"/>
              <a:t>Parton energy loss in CNM</a:t>
            </a:r>
          </a:p>
          <a:p>
            <a:pPr lvl="1">
              <a:buNone/>
            </a:pPr>
            <a:r>
              <a:rPr lang="en-US" dirty="0" smtClean="0">
                <a:solidFill>
                  <a:srgbClr val="FF6600"/>
                </a:solidFill>
              </a:rPr>
              <a:t>(NSAC DM10,12)</a:t>
            </a:r>
          </a:p>
          <a:p>
            <a:pPr lvl="1"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 lvl="1">
              <a:buNone/>
            </a:pP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AD23-C4A7-BA46-9B75-15481E83FA55}" type="datetime1">
              <a:rPr lang="en-US" smtClean="0"/>
              <a:t>2/20/12</a:t>
            </a:fld>
            <a:endParaRPr lang="en-US"/>
          </a:p>
        </p:txBody>
      </p:sp>
      <p:sp>
        <p:nvSpPr>
          <p:cNvPr id="56" name="Footer Placeholder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982-43CB-0D4B-A0DA-C1C174E7867E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64" name="Group 25"/>
          <p:cNvGrpSpPr>
            <a:grpSpLocks/>
          </p:cNvGrpSpPr>
          <p:nvPr/>
        </p:nvGrpSpPr>
        <p:grpSpPr bwMode="auto">
          <a:xfrm>
            <a:off x="4922507" y="1322388"/>
            <a:ext cx="3709762" cy="2384243"/>
            <a:chOff x="5539825" y="1308003"/>
            <a:chExt cx="3236257" cy="2813872"/>
          </a:xfrm>
        </p:grpSpPr>
        <p:grpSp>
          <p:nvGrpSpPr>
            <p:cNvPr id="65" name="Group 15"/>
            <p:cNvGrpSpPr>
              <a:grpSpLocks/>
            </p:cNvGrpSpPr>
            <p:nvPr/>
          </p:nvGrpSpPr>
          <p:grpSpPr bwMode="auto">
            <a:xfrm>
              <a:off x="5539825" y="1308003"/>
              <a:ext cx="3236257" cy="2585597"/>
              <a:chOff x="563012" y="774603"/>
              <a:chExt cx="3236258" cy="2585597"/>
            </a:xfrm>
          </p:grpSpPr>
          <p:grpSp>
            <p:nvGrpSpPr>
              <p:cNvPr id="67" name="Group 21"/>
              <p:cNvGrpSpPr>
                <a:grpSpLocks/>
              </p:cNvGrpSpPr>
              <p:nvPr/>
            </p:nvGrpSpPr>
            <p:grpSpPr bwMode="auto">
              <a:xfrm>
                <a:off x="563012" y="774603"/>
                <a:ext cx="3236258" cy="2585597"/>
                <a:chOff x="563012" y="774603"/>
                <a:chExt cx="3236258" cy="2585597"/>
              </a:xfrm>
            </p:grpSpPr>
            <p:grpSp>
              <p:nvGrpSpPr>
                <p:cNvPr id="74" name="Group 5"/>
                <p:cNvGrpSpPr>
                  <a:grpSpLocks/>
                </p:cNvGrpSpPr>
                <p:nvPr/>
              </p:nvGrpSpPr>
              <p:grpSpPr bwMode="auto">
                <a:xfrm>
                  <a:off x="563012" y="774603"/>
                  <a:ext cx="3236258" cy="2519065"/>
                  <a:chOff x="258212" y="3594003"/>
                  <a:chExt cx="3236258" cy="2519065"/>
                </a:xfrm>
              </p:grpSpPr>
              <p:pic>
                <p:nvPicPr>
                  <p:cNvPr id="76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16" cstate="print"/>
                  <a:srcRect t="11295" b="7059"/>
                  <a:stretch>
                    <a:fillRect/>
                  </a:stretch>
                </p:blipFill>
                <p:spPr bwMode="auto">
                  <a:xfrm>
                    <a:off x="698882" y="3594003"/>
                    <a:ext cx="2795588" cy="2519065"/>
                  </a:xfrm>
                  <a:prstGeom prst="rect">
                    <a:avLst/>
                  </a:prstGeom>
                  <a:noFill/>
                  <a:ln w="9525" algn="ctr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77" name="TextBox 10"/>
                  <p:cNvSpPr txBox="1">
                    <a:spLocks noChangeArrowheads="1"/>
                  </p:cNvSpPr>
                  <p:nvPr/>
                </p:nvSpPr>
                <p:spPr bwMode="auto">
                  <a:xfrm rot="16200000">
                    <a:off x="15999" y="3905492"/>
                    <a:ext cx="887165" cy="40273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400" dirty="0">
                        <a:latin typeface="Calibri" pitchFamily="34" charset="0"/>
                      </a:rPr>
                      <a:t>R</a:t>
                    </a:r>
                    <a:r>
                      <a:rPr lang="en-US" sz="2400" baseline="-25000" dirty="0">
                        <a:latin typeface="Calibri" pitchFamily="34" charset="0"/>
                      </a:rPr>
                      <a:t>G</a:t>
                    </a:r>
                    <a:r>
                      <a:rPr lang="en-US" sz="2400" baseline="30000" dirty="0">
                        <a:latin typeface="Calibri" pitchFamily="34" charset="0"/>
                      </a:rPr>
                      <a:t>Pb</a:t>
                    </a:r>
                  </a:p>
                </p:txBody>
              </p:sp>
            </p:grpSp>
            <p:pic>
              <p:nvPicPr>
                <p:cNvPr id="75" name="Picture 5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 l="15794" t="84706" r="77222" b="7059"/>
                <a:stretch>
                  <a:fillRect/>
                </a:stretch>
              </p:blipFill>
              <p:spPr bwMode="auto">
                <a:xfrm>
                  <a:off x="829147" y="3106094"/>
                  <a:ext cx="195226" cy="25410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68" name="TextBox 17"/>
              <p:cNvSpPr txBox="1">
                <a:spLocks noChangeArrowheads="1"/>
              </p:cNvSpPr>
              <p:nvPr/>
            </p:nvSpPr>
            <p:spPr bwMode="auto">
              <a:xfrm>
                <a:off x="1066801" y="990602"/>
                <a:ext cx="1418978" cy="363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omic Sans MS" pitchFamily="-112" charset="0"/>
                  </a:rPr>
                  <a:t>Q</a:t>
                </a:r>
                <a:r>
                  <a:rPr lang="en-US" sz="1400" baseline="30000" dirty="0">
                    <a:latin typeface="Comic Sans MS" pitchFamily="-112" charset="0"/>
                  </a:rPr>
                  <a:t>2</a:t>
                </a:r>
                <a:r>
                  <a:rPr lang="en-US" sz="1400" dirty="0">
                    <a:latin typeface="Comic Sans MS" pitchFamily="-112" charset="0"/>
                  </a:rPr>
                  <a:t> = 1.69 GeV</a:t>
                </a:r>
                <a:r>
                  <a:rPr lang="en-US" sz="1400" baseline="30000" dirty="0">
                    <a:latin typeface="Comic Sans MS" pitchFamily="-112" charset="0"/>
                  </a:rPr>
                  <a:t>2</a:t>
                </a:r>
              </a:p>
            </p:txBody>
          </p:sp>
          <p:sp>
            <p:nvSpPr>
              <p:cNvPr id="69" name="TextBox 18"/>
              <p:cNvSpPr txBox="1">
                <a:spLocks noChangeArrowheads="1"/>
              </p:cNvSpPr>
              <p:nvPr/>
            </p:nvSpPr>
            <p:spPr bwMode="auto">
              <a:xfrm>
                <a:off x="1963097" y="2514603"/>
                <a:ext cx="738665" cy="32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FF0000"/>
                    </a:solidFill>
                    <a:latin typeface="Comic Sans MS" pitchFamily="-112" charset="0"/>
                  </a:rPr>
                  <a:t>EPS08</a:t>
                </a:r>
              </a:p>
            </p:txBody>
          </p:sp>
          <p:sp>
            <p:nvSpPr>
              <p:cNvPr id="70" name="TextBox 19"/>
              <p:cNvSpPr txBox="1">
                <a:spLocks noChangeArrowheads="1"/>
              </p:cNvSpPr>
              <p:nvPr/>
            </p:nvSpPr>
            <p:spPr bwMode="auto">
              <a:xfrm>
                <a:off x="1066801" y="2283025"/>
                <a:ext cx="738665" cy="32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latin typeface="Comic Sans MS" pitchFamily="-112" charset="0"/>
                  </a:rPr>
                  <a:t>EPS09</a:t>
                </a:r>
              </a:p>
            </p:txBody>
          </p:sp>
          <p:sp>
            <p:nvSpPr>
              <p:cNvPr id="71" name="TextBox 20"/>
              <p:cNvSpPr txBox="1">
                <a:spLocks noChangeArrowheads="1"/>
              </p:cNvSpPr>
              <p:nvPr/>
            </p:nvSpPr>
            <p:spPr bwMode="auto">
              <a:xfrm>
                <a:off x="1219201" y="1371603"/>
                <a:ext cx="600008" cy="363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Comic Sans MS" pitchFamily="-112" charset="0"/>
                  </a:rPr>
                  <a:t>nDS</a:t>
                </a:r>
              </a:p>
            </p:txBody>
          </p:sp>
          <p:sp>
            <p:nvSpPr>
              <p:cNvPr id="72" name="TextBox 21"/>
              <p:cNvSpPr txBox="1">
                <a:spLocks noChangeArrowheads="1"/>
              </p:cNvSpPr>
              <p:nvPr/>
            </p:nvSpPr>
            <p:spPr bwMode="auto">
              <a:xfrm>
                <a:off x="1030591" y="1950265"/>
                <a:ext cx="754871" cy="32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B050"/>
                    </a:solidFill>
                    <a:latin typeface="Comic Sans MS" pitchFamily="-112" charset="0"/>
                  </a:rPr>
                  <a:t>EKS98</a:t>
                </a:r>
              </a:p>
            </p:txBody>
          </p:sp>
          <p:sp>
            <p:nvSpPr>
              <p:cNvPr id="73" name="TextBox 22"/>
              <p:cNvSpPr txBox="1">
                <a:spLocks noChangeArrowheads="1"/>
              </p:cNvSpPr>
              <p:nvPr/>
            </p:nvSpPr>
            <p:spPr bwMode="auto">
              <a:xfrm>
                <a:off x="1447801" y="1636414"/>
                <a:ext cx="798089" cy="326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00FF"/>
                    </a:solidFill>
                    <a:latin typeface="Comic Sans MS" pitchFamily="-112" charset="0"/>
                  </a:rPr>
                  <a:t>HKN07</a:t>
                </a:r>
              </a:p>
            </p:txBody>
          </p:sp>
        </p:grpSp>
        <p:sp>
          <p:nvSpPr>
            <p:cNvPr id="66" name="TextBox 33"/>
            <p:cNvSpPr txBox="1">
              <a:spLocks noChangeArrowheads="1"/>
            </p:cNvSpPr>
            <p:nvPr/>
          </p:nvSpPr>
          <p:spPr bwMode="auto">
            <a:xfrm>
              <a:off x="7924802" y="3649667"/>
              <a:ext cx="334963" cy="4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latin typeface="Comic Sans MS" pitchFamily="-112" charset="0"/>
                </a:rPr>
                <a:t>x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301868" y="953056"/>
            <a:ext cx="181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Gluon shadowing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80200" y="4586714"/>
            <a:ext cx="60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68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leitch\Desktop\comp.png"/>
          <p:cNvPicPr>
            <a:picLocks noChangeAspect="1" noChangeArrowheads="1"/>
          </p:cNvPicPr>
          <p:nvPr/>
        </p:nvPicPr>
        <p:blipFill>
          <a:blip r:embed="rId2" cstate="print"/>
          <a:srcRect l="6817" t="52741" r="1363" b="3907"/>
          <a:stretch>
            <a:fillRect/>
          </a:stretch>
        </p:blipFill>
        <p:spPr bwMode="auto">
          <a:xfrm>
            <a:off x="533400" y="2514601"/>
            <a:ext cx="4160992" cy="2743200"/>
          </a:xfrm>
          <a:prstGeom prst="rect">
            <a:avLst/>
          </a:prstGeom>
          <a:noFill/>
        </p:spPr>
      </p:pic>
      <p:grpSp>
        <p:nvGrpSpPr>
          <p:cNvPr id="4" name="Group 13"/>
          <p:cNvGrpSpPr/>
          <p:nvPr/>
        </p:nvGrpSpPr>
        <p:grpSpPr>
          <a:xfrm>
            <a:off x="4876800" y="2487442"/>
            <a:ext cx="3962400" cy="2971800"/>
            <a:chOff x="1143000" y="1524000"/>
            <a:chExt cx="3429000" cy="2533876"/>
          </a:xfrm>
        </p:grpSpPr>
        <p:pic>
          <p:nvPicPr>
            <p:cNvPr id="1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92203"/>
            <a:stretch>
              <a:fillRect/>
            </a:stretch>
          </p:blipFill>
          <p:spPr bwMode="auto">
            <a:xfrm>
              <a:off x="1143000" y="3764735"/>
              <a:ext cx="3429000" cy="293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b="40461"/>
            <a:stretch>
              <a:fillRect/>
            </a:stretch>
          </p:blipFill>
          <p:spPr bwMode="auto">
            <a:xfrm>
              <a:off x="1143000" y="1524000"/>
              <a:ext cx="3429000" cy="2238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Rectangle 1"/>
          <p:cNvSpPr/>
          <p:nvPr/>
        </p:nvSpPr>
        <p:spPr>
          <a:xfrm>
            <a:off x="304800" y="91440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</a:rPr>
              <a:t>CNM effects appear to provide a large fraction of the observed suppression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 So difficult to conclude much w/o a thorough (fundamental) understanding of CNM and an informed extrapolation to A+A from </a:t>
            </a:r>
            <a:r>
              <a:rPr lang="en-US" sz="2000" dirty="0" err="1" smtClean="0">
                <a:latin typeface="Comic Sans MS" pitchFamily="66" charset="0"/>
              </a:rPr>
              <a:t>d+A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42728" y="304800"/>
            <a:ext cx="6305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QGP Physics: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Quarkonia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Suppression – Importance of CNM</a:t>
            </a:r>
            <a:endParaRPr lang="en-US" sz="2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A8318-4E8E-0449-8791-95A842293FCC}" type="datetime1">
              <a:rPr lang="en-US" smtClean="0"/>
              <a:t>2/20/12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38600" y="5181600"/>
            <a:ext cx="2286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2000" y="274061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R</a:t>
            </a:r>
            <a:r>
              <a:rPr lang="en-US" baseline="-25000" dirty="0" err="1" smtClean="0">
                <a:latin typeface="Comic Sans MS" pitchFamily="66" charset="0"/>
              </a:rPr>
              <a:t>dAu</a:t>
            </a: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5800" y="5243471"/>
            <a:ext cx="60723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N</a:t>
            </a:r>
            <a:r>
              <a:rPr lang="en-US" baseline="-25000" dirty="0" err="1" smtClean="0">
                <a:latin typeface="Comic Sans MS" pitchFamily="66" charset="0"/>
              </a:rPr>
              <a:t>part</a:t>
            </a:r>
            <a:endParaRPr lang="en-US" baseline="-25000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759540" y="2528501"/>
            <a:ext cx="4572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</a:t>
            </a:r>
            <a:r>
              <a:rPr lang="en-US" baseline="-25000" dirty="0" smtClean="0">
                <a:latin typeface="Comic Sans MS" pitchFamily="66" charset="0"/>
              </a:rPr>
              <a:t>AA</a:t>
            </a:r>
          </a:p>
        </p:txBody>
      </p:sp>
      <p:sp>
        <p:nvSpPr>
          <p:cNvPr id="18" name="Oval 17"/>
          <p:cNvSpPr/>
          <p:nvPr/>
        </p:nvSpPr>
        <p:spPr>
          <a:xfrm>
            <a:off x="1117948" y="4699348"/>
            <a:ext cx="1371600" cy="381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063630" y="3962400"/>
            <a:ext cx="762000" cy="381000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514600" y="4267200"/>
            <a:ext cx="5562600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8789" y="5725885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omic Sans MS" pitchFamily="66" charset="0"/>
              </a:rPr>
              <a:t>MJL &amp; Vogt began these model comparisons years ago; continuing now with Colorado, FSU working with these in more quantitative and informative ways</a:t>
            </a:r>
          </a:p>
        </p:txBody>
      </p:sp>
    </p:spTree>
    <p:extLst>
      <p:ext uri="{BB962C8B-B14F-4D97-AF65-F5344CB8AC3E}">
        <p14:creationId xmlns:p14="http://schemas.microsoft.com/office/powerpoint/2010/main" val="264214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J/Psi Production in </a:t>
            </a:r>
            <a:r>
              <a:rPr lang="en-US" dirty="0" err="1" smtClean="0"/>
              <a:t>p+p</a:t>
            </a:r>
            <a:r>
              <a:rPr lang="en-US" dirty="0" smtClean="0"/>
              <a:t> @120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56338" cy="248577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J/Psi cross section: J/Psi -&gt; </a:t>
            </a:r>
            <a:r>
              <a:rPr lang="en-US" dirty="0" err="1" smtClean="0"/>
              <a:t>dimuon</a:t>
            </a:r>
            <a:endParaRPr lang="en-US" dirty="0" smtClean="0"/>
          </a:p>
          <a:p>
            <a:pPr lvl="1"/>
            <a:r>
              <a:rPr lang="en-US" dirty="0" smtClean="0"/>
              <a:t>Data: ~ 50 </a:t>
            </a:r>
            <a:r>
              <a:rPr lang="en-US" dirty="0" err="1" smtClean="0"/>
              <a:t>nb</a:t>
            </a:r>
            <a:r>
              <a:rPr lang="en-US" dirty="0" smtClean="0"/>
              <a:t> @120GeV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N_J/Psi </a:t>
            </a:r>
            <a:r>
              <a:rPr lang="en-US" dirty="0"/>
              <a:t>= </a:t>
            </a:r>
            <a:r>
              <a:rPr lang="en-US" dirty="0" smtClean="0"/>
              <a:t>20 </a:t>
            </a:r>
            <a:r>
              <a:rPr lang="en-US" dirty="0" err="1"/>
              <a:t>fb</a:t>
            </a:r>
            <a:r>
              <a:rPr lang="en-US" dirty="0"/>
              <a:t>^-1 x </a:t>
            </a:r>
            <a:r>
              <a:rPr lang="en-US" dirty="0" smtClean="0"/>
              <a:t>50nb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= 1K </a:t>
            </a:r>
            <a:r>
              <a:rPr lang="en-US" dirty="0"/>
              <a:t>x 10^6</a:t>
            </a:r>
          </a:p>
          <a:p>
            <a:pPr lvl="1"/>
            <a:r>
              <a:rPr lang="en-US" dirty="0"/>
              <a:t>Total J</a:t>
            </a:r>
            <a:r>
              <a:rPr lang="en-US" dirty="0" smtClean="0"/>
              <a:t>/Psi</a:t>
            </a:r>
            <a:r>
              <a:rPr lang="en-US" dirty="0"/>
              <a:t>-&gt;</a:t>
            </a:r>
            <a:r>
              <a:rPr lang="en-US" dirty="0" err="1"/>
              <a:t>dimuon</a:t>
            </a:r>
            <a:r>
              <a:rPr lang="en-US" dirty="0"/>
              <a:t> =  </a:t>
            </a:r>
            <a:r>
              <a:rPr lang="en-US" dirty="0" smtClean="0"/>
              <a:t>1K x 10^6 x6%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= 60 x 10^6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/>
              <a:t>@800 </a:t>
            </a:r>
            <a:r>
              <a:rPr lang="en-US" dirty="0" err="1"/>
              <a:t>GeV</a:t>
            </a:r>
            <a:r>
              <a:rPr lang="en-US" dirty="0"/>
              <a:t>: 442 +/-88 </a:t>
            </a:r>
            <a:r>
              <a:rPr lang="en-US" dirty="0" err="1"/>
              <a:t>nb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975" y="4307588"/>
            <a:ext cx="3075650" cy="2085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75" y="4558914"/>
            <a:ext cx="2705050" cy="1834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0" y="914014"/>
            <a:ext cx="3479800" cy="36449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47BBC-0EC2-6F43-817E-C91A8D326D07}" type="datetime1">
              <a:rPr lang="en-US" smtClean="0"/>
              <a:t>2/20/12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23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6442055" y="1044472"/>
            <a:ext cx="25066" cy="241481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019800" y="2147434"/>
            <a:ext cx="2427564" cy="16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38275" y="4374248"/>
            <a:ext cx="246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PYTHIA J/Psi simulations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22274" y="6208707"/>
            <a:ext cx="93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xF_J</a:t>
            </a:r>
            <a:r>
              <a:rPr lang="en-US" dirty="0" smtClean="0"/>
              <a:t>/Psi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10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J/Psi and </a:t>
            </a:r>
            <a:r>
              <a:rPr lang="en-US" dirty="0" err="1" smtClean="0"/>
              <a:t>Muon</a:t>
            </a:r>
            <a:r>
              <a:rPr lang="en-US" dirty="0" smtClean="0"/>
              <a:t> Kinematics</a:t>
            </a:r>
            <a:br>
              <a:rPr lang="en-US" dirty="0" smtClean="0"/>
            </a:br>
            <a:r>
              <a:rPr lang="en-US" sz="3100" dirty="0" smtClean="0"/>
              <a:t>PYTHIA Simulations</a:t>
            </a:r>
            <a:endParaRPr lang="en-US" sz="3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408" y="1215654"/>
            <a:ext cx="3752282" cy="2544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322" y="3861065"/>
            <a:ext cx="3609368" cy="2447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8" y="1394506"/>
            <a:ext cx="3637129" cy="2466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29" y="3861065"/>
            <a:ext cx="3609368" cy="2447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1840" y="2222417"/>
            <a:ext cx="954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err="1" smtClean="0"/>
              <a:t>Psi_pZ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99172" y="477256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err="1" smtClean="0"/>
              <a:t>Psi_pT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67331" y="2222417"/>
            <a:ext cx="82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Trk_pZ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75149" y="477256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Trk_pT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09F5-7858-4448-BE9B-1B9E6C9CF264}" type="datetime1">
              <a:rPr lang="en-US" smtClean="0"/>
              <a:t>2/20/12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1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99"/>
            <a:ext cx="8229600" cy="8928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E906 J/Psi </a:t>
            </a:r>
            <a:r>
              <a:rPr lang="en-US" sz="3200" dirty="0" err="1" smtClean="0"/>
              <a:t>Dimuon</a:t>
            </a:r>
            <a:r>
              <a:rPr lang="en-US" sz="3200" dirty="0" smtClean="0"/>
              <a:t> Acceptance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6293" y="1072677"/>
            <a:ext cx="1754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Black: generated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Red: detected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305" y="2218888"/>
            <a:ext cx="2191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E906 Efficiencies:</a:t>
            </a:r>
          </a:p>
          <a:p>
            <a:r>
              <a:rPr lang="en-US" dirty="0" smtClean="0"/>
              <a:t>J/Psi = 2.4%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J/Psi-&gt;</a:t>
            </a:r>
            <a:r>
              <a:rPr lang="en-US" dirty="0" err="1" smtClean="0">
                <a:solidFill>
                  <a:srgbClr val="FF0000"/>
                </a:solidFill>
              </a:rPr>
              <a:t>Dimuons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 = 60M x 2.4% </a:t>
            </a:r>
          </a:p>
          <a:p>
            <a:r>
              <a:rPr lang="en-US" dirty="0" smtClean="0"/>
              <a:t>    = 1.4M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981627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F810-8ECC-E444-8C91-2DFACB814B3C}" type="datetime1">
              <a:rPr lang="en-US" smtClean="0"/>
              <a:t>2/20/12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25</a:t>
            </a:fld>
            <a:endParaRPr lang="en-US"/>
          </a:p>
        </p:txBody>
      </p:sp>
      <p:pic>
        <p:nvPicPr>
          <p:cNvPr id="11" name="Picture 10" descr="JPsi_plots_cu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09" y="957418"/>
            <a:ext cx="6069791" cy="53205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47237" y="6093290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0570" y="6098414"/>
            <a:ext cx="3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552170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" y="163513"/>
            <a:ext cx="444896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J/Psi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22060"/>
            <a:ext cx="4389941" cy="20272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Prefer W, larger effects</a:t>
            </a:r>
          </a:p>
          <a:p>
            <a:pPr lvl="1"/>
            <a:r>
              <a:rPr lang="en-US" dirty="0" smtClean="0"/>
              <a:t>but Fe is OK</a:t>
            </a:r>
          </a:p>
          <a:p>
            <a:r>
              <a:rPr lang="en-US" dirty="0" err="1"/>
              <a:t>p</a:t>
            </a:r>
            <a:r>
              <a:rPr lang="en-US" dirty="0" err="1" smtClean="0"/>
              <a:t>+d</a:t>
            </a:r>
            <a:r>
              <a:rPr lang="en-US" dirty="0" smtClean="0"/>
              <a:t> and </a:t>
            </a:r>
            <a:r>
              <a:rPr lang="en-US" dirty="0" err="1" smtClean="0"/>
              <a:t>p+W</a:t>
            </a:r>
            <a:endParaRPr lang="en-US" dirty="0" smtClean="0"/>
          </a:p>
          <a:p>
            <a:pPr lvl="1"/>
            <a:r>
              <a:rPr lang="en-US" dirty="0" smtClean="0"/>
              <a:t>50% split in beams </a:t>
            </a:r>
          </a:p>
          <a:p>
            <a:r>
              <a:rPr lang="en-US" dirty="0" smtClean="0"/>
              <a:t>J/Psi: </a:t>
            </a:r>
            <a:r>
              <a:rPr lang="en-US" dirty="0" err="1" smtClean="0"/>
              <a:t>Dimuon_mass</a:t>
            </a:r>
            <a:r>
              <a:rPr lang="en-US" dirty="0" smtClean="0"/>
              <a:t> &lt; 4GeV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351867"/>
              </p:ext>
            </p:extLst>
          </p:nvPr>
        </p:nvGraphicFramePr>
        <p:xfrm>
          <a:off x="650875" y="1306513"/>
          <a:ext cx="3013075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7" name="Equation" r:id="rId3" imgW="1765300" imgH="1320800" progId="Equation.3">
                  <p:embed/>
                </p:oleObj>
              </mc:Choice>
              <mc:Fallback>
                <p:oleObj name="Equation" r:id="rId3" imgW="1765300" imgH="1320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75" y="1306513"/>
                        <a:ext cx="3013075" cy="225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7386-0EC6-FA4D-8D09-3B7CED30125C}" type="datetime1">
              <a:rPr lang="en-US" smtClean="0"/>
              <a:t>2/20/12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26</a:t>
            </a:fld>
            <a:endParaRPr lang="en-US"/>
          </a:p>
        </p:txBody>
      </p: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5362153" y="4113414"/>
            <a:ext cx="3157538" cy="2430463"/>
            <a:chOff x="2633665" y="4047069"/>
            <a:chExt cx="2666470" cy="2251604"/>
          </a:xfrm>
        </p:grpSpPr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3665" y="4047069"/>
              <a:ext cx="2666470" cy="225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Connector 37"/>
            <p:cNvCxnSpPr>
              <a:cxnSpLocks noChangeShapeType="1"/>
            </p:cNvCxnSpPr>
            <p:nvPr/>
          </p:nvCxnSpPr>
          <p:spPr bwMode="auto">
            <a:xfrm rot="16200000" flipV="1">
              <a:off x="2593311" y="5066087"/>
              <a:ext cx="1950798" cy="7501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0" name="Picture 19" descr="JPsi_plots_cut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121" y="163513"/>
            <a:ext cx="4197429" cy="36793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166802" y="3085212"/>
            <a:ext cx="39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xF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233316" y="2998423"/>
            <a:ext cx="36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78743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DA8A7-C6FD-A343-A6E0-9F563414F421}" type="slidenum">
              <a:rPr lang="en-US"/>
              <a:pPr/>
              <a:t>27</a:t>
            </a:fld>
            <a:endParaRPr lang="en-US"/>
          </a:p>
        </p:txBody>
      </p:sp>
      <p:sp>
        <p:nvSpPr>
          <p:cNvPr id="1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>
              <a:buFontTx/>
              <a:buNone/>
            </a:pPr>
            <a:fld id="{7CCD8710-D912-AD43-B8F4-7EBBB44F2140}" type="slidenum">
              <a:rPr lang="en-US" sz="1400">
                <a:solidFill>
                  <a:schemeClr val="tx1"/>
                </a:solidFill>
                <a:latin typeface="Times New Roman" charset="0"/>
              </a:rPr>
              <a:pPr algn="r">
                <a:buFontTx/>
                <a:buNone/>
              </a:pPr>
              <a:t>27</a:t>
            </a:fld>
            <a:endParaRPr lang="en-US" sz="14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716803" name="Text Box 2"/>
          <p:cNvSpPr txBox="1">
            <a:spLocks noChangeArrowheads="1"/>
          </p:cNvSpPr>
          <p:nvPr/>
        </p:nvSpPr>
        <p:spPr bwMode="auto">
          <a:xfrm>
            <a:off x="793750" y="5188803"/>
            <a:ext cx="606425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200" dirty="0">
                <a:latin typeface="Comic Sans MS" charset="0"/>
              </a:rPr>
              <a:t>With Boer-</a:t>
            </a:r>
            <a:r>
              <a:rPr lang="en-US" sz="1200" dirty="0" err="1">
                <a:latin typeface="Comic Sans MS" charset="0"/>
              </a:rPr>
              <a:t>Mulders</a:t>
            </a:r>
            <a:r>
              <a:rPr lang="en-US" sz="1200" dirty="0">
                <a:latin typeface="Comic Sans MS" charset="0"/>
              </a:rPr>
              <a:t> function h</a:t>
            </a:r>
            <a:r>
              <a:rPr lang="en-US" sz="1200" baseline="-25000" dirty="0">
                <a:latin typeface="Comic Sans MS" charset="0"/>
              </a:rPr>
              <a:t>1</a:t>
            </a:r>
            <a:r>
              <a:rPr lang="en-US" sz="1200" baseline="30000" dirty="0">
                <a:latin typeface="Comic Sans MS" charset="0"/>
              </a:rPr>
              <a:t>┴</a:t>
            </a:r>
            <a:r>
              <a:rPr lang="en-US" sz="1200" dirty="0">
                <a:latin typeface="Comic Sans MS" charset="0"/>
              </a:rPr>
              <a:t>: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l-GR" sz="1200" dirty="0">
                <a:latin typeface="Comic Sans MS" charset="0"/>
                <a:ea typeface="Arial" charset="0"/>
                <a:cs typeface="Arial" charset="0"/>
              </a:rPr>
              <a:t>ν</a:t>
            </a:r>
            <a:r>
              <a:rPr lang="en-US" sz="1200" dirty="0">
                <a:latin typeface="Comic Sans MS" charset="0"/>
                <a:ea typeface="Arial" charset="0"/>
                <a:cs typeface="Arial" charset="0"/>
              </a:rPr>
              <a:t>(</a:t>
            </a:r>
            <a:r>
              <a:rPr lang="el-GR" sz="1200" dirty="0">
                <a:latin typeface="Comic Sans MS" charset="0"/>
                <a:ea typeface="Arial" charset="0"/>
                <a:cs typeface="Arial" charset="0"/>
              </a:rPr>
              <a:t>π</a:t>
            </a:r>
            <a:r>
              <a:rPr lang="en-US" sz="1200" baseline="30000" dirty="0">
                <a:latin typeface="Comic Sans MS" charset="0"/>
                <a:ea typeface="Arial" charset="0"/>
                <a:cs typeface="Arial" charset="0"/>
              </a:rPr>
              <a:t>-</a:t>
            </a:r>
            <a:r>
              <a:rPr lang="en-US" sz="1200" dirty="0">
                <a:latin typeface="Comic Sans MS" charset="0"/>
              </a:rPr>
              <a:t>W</a:t>
            </a:r>
            <a:r>
              <a:rPr lang="en-US" sz="1200" dirty="0">
                <a:latin typeface="Comic Sans MS" charset="0"/>
                <a:sym typeface="Wingdings" charset="2"/>
              </a:rPr>
              <a:t></a:t>
            </a:r>
            <a:r>
              <a:rPr lang="en-US" sz="12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µ</a:t>
            </a:r>
            <a:r>
              <a:rPr lang="en-US" sz="1200" baseline="30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+</a:t>
            </a:r>
            <a:r>
              <a:rPr lang="en-US" sz="12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µ</a:t>
            </a:r>
            <a:r>
              <a:rPr lang="en-US" sz="1200" baseline="300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-</a:t>
            </a:r>
            <a:r>
              <a:rPr lang="en-US" sz="1200" dirty="0">
                <a:latin typeface="Comic Sans MS" charset="0"/>
                <a:ea typeface="Times New Roman" charset="0"/>
                <a:cs typeface="Times New Roman" charset="0"/>
                <a:sym typeface="Wingdings" charset="2"/>
              </a:rPr>
              <a:t>X</a:t>
            </a:r>
            <a:r>
              <a:rPr lang="en-US" sz="1200" dirty="0">
                <a:latin typeface="Comic Sans MS" charset="0"/>
              </a:rPr>
              <a:t>)~ [valence h</a:t>
            </a:r>
            <a:r>
              <a:rPr lang="en-US" sz="1200" baseline="-25000" dirty="0">
                <a:latin typeface="Comic Sans MS" charset="0"/>
              </a:rPr>
              <a:t>1</a:t>
            </a:r>
            <a:r>
              <a:rPr lang="en-US" sz="1200" baseline="30000" dirty="0">
                <a:latin typeface="Comic Sans MS" charset="0"/>
              </a:rPr>
              <a:t>┴</a:t>
            </a:r>
            <a:r>
              <a:rPr lang="en-US" sz="1200" dirty="0">
                <a:latin typeface="Comic Sans MS" charset="0"/>
              </a:rPr>
              <a:t>(</a:t>
            </a:r>
            <a:r>
              <a:rPr lang="el-GR" sz="1200" dirty="0">
                <a:latin typeface="Comic Sans MS" charset="0"/>
                <a:ea typeface="Arial" charset="0"/>
                <a:cs typeface="Arial" charset="0"/>
              </a:rPr>
              <a:t>π</a:t>
            </a:r>
            <a:r>
              <a:rPr lang="en-US" sz="1200" dirty="0">
                <a:latin typeface="Comic Sans MS" charset="0"/>
                <a:ea typeface="Arial" charset="0"/>
                <a:cs typeface="Arial" charset="0"/>
              </a:rPr>
              <a:t>)]</a:t>
            </a:r>
            <a:r>
              <a:rPr lang="en-US" sz="1200" dirty="0">
                <a:latin typeface="Comic Sans MS" charset="0"/>
              </a:rPr>
              <a:t>  * [valence h</a:t>
            </a:r>
            <a:r>
              <a:rPr lang="en-US" sz="1200" baseline="-25000" dirty="0">
                <a:latin typeface="Comic Sans MS" charset="0"/>
              </a:rPr>
              <a:t>1</a:t>
            </a:r>
            <a:r>
              <a:rPr lang="en-US" sz="1200" baseline="30000" dirty="0">
                <a:latin typeface="Comic Sans MS" charset="0"/>
                <a:ea typeface="Arial" charset="0"/>
                <a:cs typeface="Arial" charset="0"/>
              </a:rPr>
              <a:t>┴</a:t>
            </a:r>
            <a:r>
              <a:rPr lang="en-US" sz="1200" dirty="0">
                <a:latin typeface="Comic Sans MS" charset="0"/>
                <a:ea typeface="Arial" charset="0"/>
                <a:cs typeface="Arial" charset="0"/>
              </a:rPr>
              <a:t>(p)]</a:t>
            </a:r>
            <a:endParaRPr lang="en-US" sz="1200" dirty="0">
              <a:latin typeface="Comic Sans MS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l-GR" sz="1200" dirty="0">
                <a:latin typeface="Comic Sans MS" charset="0"/>
              </a:rPr>
              <a:t>ν</a:t>
            </a:r>
            <a:r>
              <a:rPr lang="en-US" sz="1200" dirty="0">
                <a:latin typeface="Comic Sans MS" charset="0"/>
              </a:rPr>
              <a:t>(</a:t>
            </a:r>
            <a:r>
              <a:rPr lang="en-US" sz="1200" dirty="0" err="1">
                <a:latin typeface="Comic Sans MS" charset="0"/>
              </a:rPr>
              <a:t>pd</a:t>
            </a:r>
            <a:r>
              <a:rPr lang="en-US" sz="1200" dirty="0" err="1">
                <a:latin typeface="Comic Sans MS" charset="0"/>
                <a:sym typeface="Wingdings" charset="2"/>
              </a:rPr>
              <a:t></a:t>
            </a:r>
            <a:r>
              <a:rPr lang="en-US" sz="1200" dirty="0">
                <a:latin typeface="Comic Sans MS" charset="0"/>
                <a:sym typeface="Wingdings" charset="2"/>
              </a:rPr>
              <a:t>µ+µ-X</a:t>
            </a:r>
            <a:r>
              <a:rPr lang="en-US" sz="1200" dirty="0">
                <a:latin typeface="Comic Sans MS" charset="0"/>
              </a:rPr>
              <a:t>)~ [valence h</a:t>
            </a:r>
            <a:r>
              <a:rPr lang="en-US" sz="1200" baseline="-25000" dirty="0">
                <a:latin typeface="Comic Sans MS" charset="0"/>
              </a:rPr>
              <a:t>1</a:t>
            </a:r>
            <a:r>
              <a:rPr lang="en-US" sz="1200" baseline="30000" dirty="0">
                <a:latin typeface="Comic Sans MS" charset="0"/>
              </a:rPr>
              <a:t>┴</a:t>
            </a:r>
            <a:r>
              <a:rPr lang="en-US" sz="1200" dirty="0">
                <a:latin typeface="Comic Sans MS" charset="0"/>
              </a:rPr>
              <a:t>(p)] * </a:t>
            </a:r>
            <a:r>
              <a:rPr lang="en-US" sz="1200" dirty="0">
                <a:solidFill>
                  <a:srgbClr val="CC0000"/>
                </a:solidFill>
                <a:latin typeface="Comic Sans MS" charset="0"/>
              </a:rPr>
              <a:t>[sea h</a:t>
            </a:r>
            <a:r>
              <a:rPr lang="en-US" sz="1200" baseline="-25000" dirty="0">
                <a:solidFill>
                  <a:srgbClr val="CC0000"/>
                </a:solidFill>
                <a:latin typeface="Comic Sans MS" charset="0"/>
              </a:rPr>
              <a:t>1</a:t>
            </a:r>
            <a:r>
              <a:rPr lang="en-US" sz="1200" baseline="30000" dirty="0">
                <a:solidFill>
                  <a:srgbClr val="CC0000"/>
                </a:solidFill>
                <a:latin typeface="Comic Sans MS" charset="0"/>
              </a:rPr>
              <a:t>┴</a:t>
            </a:r>
            <a:r>
              <a:rPr lang="en-US" sz="1200" dirty="0">
                <a:solidFill>
                  <a:srgbClr val="CC0000"/>
                </a:solidFill>
                <a:latin typeface="Comic Sans MS" charset="0"/>
              </a:rPr>
              <a:t>(p)] </a:t>
            </a:r>
          </a:p>
        </p:txBody>
      </p:sp>
      <p:sp>
        <p:nvSpPr>
          <p:cNvPr id="716804" name="Rectangle 3"/>
          <p:cNvSpPr>
            <a:spLocks noChangeArrowheads="1"/>
          </p:cNvSpPr>
          <p:nvPr/>
        </p:nvSpPr>
        <p:spPr bwMode="auto">
          <a:xfrm>
            <a:off x="0" y="279855"/>
            <a:ext cx="8915400" cy="531133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square" lIns="99276" tIns="49638" rIns="99276" bIns="49638" anchor="ctr"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sz="2800" dirty="0" err="1">
                <a:solidFill>
                  <a:srgbClr val="FF0000"/>
                </a:solidFill>
                <a:latin typeface="+mj-lt"/>
              </a:rPr>
              <a:t>Azimuthal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 cos2</a:t>
            </a:r>
            <a:r>
              <a:rPr lang="el-GR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Φ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Distribution in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π+W 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and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p+d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Drell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charset="0"/>
                <a:cs typeface="Arial" charset="0"/>
              </a:rPr>
              <a:t>-Yan</a:t>
            </a:r>
            <a:endParaRPr lang="el-GR" sz="2800" dirty="0">
              <a:solidFill>
                <a:srgbClr val="FF0000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716805" name="Text Box 4"/>
          <p:cNvSpPr txBox="1">
            <a:spLocks noChangeArrowheads="1"/>
          </p:cNvSpPr>
          <p:nvPr/>
        </p:nvSpPr>
        <p:spPr bwMode="auto">
          <a:xfrm>
            <a:off x="1447800" y="972234"/>
            <a:ext cx="601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mic Sans MS" charset="0"/>
              </a:rPr>
              <a:t>E866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Collab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., </a:t>
            </a:r>
            <a:r>
              <a:rPr lang="en-US" dirty="0" err="1">
                <a:solidFill>
                  <a:srgbClr val="000000"/>
                </a:solidFill>
                <a:latin typeface="Comic Sans MS" charset="0"/>
              </a:rPr>
              <a:t>Lingyan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 Zhu et al.,                  </a:t>
            </a: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</a:t>
            </a:r>
          </a:p>
          <a:p>
            <a:pPr algn="ctr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mic Sans MS" charset="0"/>
              </a:rPr>
              <a:t>   </a:t>
            </a:r>
            <a:r>
              <a:rPr lang="en-US" dirty="0">
                <a:solidFill>
                  <a:srgbClr val="000000"/>
                </a:solidFill>
                <a:latin typeface="Comic Sans MS" charset="0"/>
              </a:rPr>
              <a:t>PRL 99 (2007) 082301; PRL 102 (2009) 182001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6806" name="Picture 5" descr="ld2wn3_f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31899"/>
            <a:ext cx="457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07" name="Text Box 6"/>
          <p:cNvSpPr txBox="1">
            <a:spLocks noChangeArrowheads="1"/>
          </p:cNvSpPr>
          <p:nvPr/>
        </p:nvSpPr>
        <p:spPr bwMode="auto">
          <a:xfrm>
            <a:off x="1193800" y="6019800"/>
            <a:ext cx="6273800" cy="369332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990000"/>
                </a:solidFill>
                <a:latin typeface="Times New Roman" charset="0"/>
                <a:ea typeface="Times New Roman" charset="0"/>
                <a:cs typeface="Times New Roman" charset="0"/>
              </a:rPr>
              <a:t>Sea-quark BM functions are much smaller than valence quarks</a:t>
            </a:r>
            <a:endParaRPr lang="el-GR" dirty="0">
              <a:solidFill>
                <a:srgbClr val="99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16808" name="Text Box 8"/>
          <p:cNvSpPr txBox="1">
            <a:spLocks noChangeArrowheads="1"/>
          </p:cNvSpPr>
          <p:nvPr/>
        </p:nvSpPr>
        <p:spPr bwMode="auto">
          <a:xfrm>
            <a:off x="5094981" y="3788868"/>
            <a:ext cx="3657600" cy="946150"/>
          </a:xfrm>
          <a:prstGeom prst="rect">
            <a:avLst/>
          </a:prstGeom>
          <a:solidFill>
            <a:srgbClr val="00FF00">
              <a:alpha val="29019"/>
            </a:srgbClr>
          </a:solidFill>
          <a:ln w="285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400" dirty="0">
                <a:solidFill>
                  <a:srgbClr val="800000"/>
                </a:solidFill>
              </a:rPr>
              <a:t>Small</a:t>
            </a:r>
            <a:r>
              <a:rPr lang="el-GR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ν</a:t>
            </a:r>
            <a:r>
              <a:rPr lang="en-US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is observed for </a:t>
            </a:r>
            <a:r>
              <a:rPr lang="en-US" sz="2800" dirty="0" err="1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p+</a:t>
            </a:r>
            <a:r>
              <a:rPr lang="en-US" sz="2800" dirty="0" err="1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d</a:t>
            </a:r>
            <a:r>
              <a:rPr lang="en-US" sz="2800" dirty="0" smtClean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 </a:t>
            </a:r>
            <a:r>
              <a:rPr lang="en-US" sz="2800" dirty="0">
                <a:solidFill>
                  <a:srgbClr val="800000"/>
                </a:solidFill>
                <a:latin typeface="MS Gothic" pitchFamily="49" charset="-128"/>
                <a:ea typeface="MS Gothic" pitchFamily="49" charset="-128"/>
                <a:cs typeface="Arial" charset="0"/>
              </a:rPr>
              <a:t>D-Y</a:t>
            </a:r>
            <a:endParaRPr lang="el-GR" sz="2800" dirty="0">
              <a:solidFill>
                <a:srgbClr val="800000"/>
              </a:solidFill>
              <a:latin typeface="MS Gothic" pitchFamily="49" charset="-128"/>
              <a:ea typeface="MS Gothic" pitchFamily="49" charset="-128"/>
              <a:cs typeface="Arial" charset="0"/>
            </a:endParaRPr>
          </a:p>
        </p:txBody>
      </p:sp>
      <p:sp>
        <p:nvSpPr>
          <p:cNvPr id="716809" name="Line 9"/>
          <p:cNvSpPr>
            <a:spLocks noChangeShapeType="1"/>
          </p:cNvSpPr>
          <p:nvPr/>
        </p:nvSpPr>
        <p:spPr bwMode="auto">
          <a:xfrm flipH="1">
            <a:off x="4561581" y="4185743"/>
            <a:ext cx="533400" cy="76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Liu @GHP2011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444093" y="1772588"/>
            <a:ext cx="101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J.C. </a:t>
            </a:r>
            <a:r>
              <a:rPr lang="en-US" dirty="0" err="1" smtClean="0"/>
              <a:t>Peng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3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F115E-EFB3-644B-8DB5-F2DD40B5C2C0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973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5BE086E-643F-5947-A2BE-F841641B07A3}" type="slidenum">
              <a:rPr lang="en-US" sz="1400"/>
              <a:pPr/>
              <a:t>29</a:t>
            </a:fld>
            <a:endParaRPr lang="en-US" sz="140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422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E906 Sensitivity to Quark Energy Loss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688" y="1431925"/>
            <a:ext cx="5268912" cy="44751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For radiation lengths  X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0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= 1  x 10</a:t>
            </a:r>
            <a:r>
              <a:rPr lang="en-US" sz="2000" baseline="30000" dirty="0">
                <a:latin typeface="Arial" charset="0"/>
                <a:ea typeface="ＭＳ Ｐゴシック" charset="0"/>
                <a:cs typeface="ＭＳ Ｐゴシック" charset="0"/>
              </a:rPr>
              <a:t>-13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cm can achieve </a:t>
            </a:r>
            <a:r>
              <a:rPr lang="en-US" sz="2000" dirty="0">
                <a:solidFill>
                  <a:srgbClr val="009900"/>
                </a:solidFill>
                <a:latin typeface="Arial" charset="0"/>
                <a:ea typeface="ＭＳ Ｐゴシック" charset="0"/>
                <a:cs typeface="ＭＳ Ｐゴシック" charset="0"/>
              </a:rPr>
              <a:t>sensitivity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~ 20%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   </a:t>
            </a:r>
          </a:p>
          <a:p>
            <a:pPr eaLnBrk="1" hangingPunct="1"/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Times" charset="0"/>
              <a:buNone/>
            </a:pPr>
            <a:endParaRPr lang="en-US" sz="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solidFill>
                <a:srgbClr val="0099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solidFill>
                  <a:srgbClr val="009900"/>
                </a:solidFill>
                <a:latin typeface="Arial" charset="0"/>
                <a:ea typeface="ＭＳ Ｐゴシック" charset="0"/>
                <a:cs typeface="ＭＳ Ｐゴシック" charset="0"/>
              </a:rPr>
              <a:t>Clearly </a:t>
            </a:r>
            <a:r>
              <a:rPr lang="en-US" sz="2000" dirty="0">
                <a:solidFill>
                  <a:srgbClr val="009900"/>
                </a:solidFill>
                <a:latin typeface="Arial" charset="0"/>
                <a:ea typeface="ＭＳ Ｐゴシック" charset="0"/>
                <a:cs typeface="ＭＳ Ｐゴシック" charset="0"/>
              </a:rPr>
              <a:t>distinguish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between leading models for L dependence of E-loss 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(5</a:t>
            </a:r>
            <a:r>
              <a:rPr lang="el-GR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rPr>
              <a:t>σ</a:t>
            </a:r>
            <a:r>
              <a:rPr lang="en-US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buFont typeface="Times" charset="0"/>
              <a:buNone/>
            </a:pPr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28676" name="Picture 4" descr="er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r="11444"/>
          <a:stretch>
            <a:fillRect/>
          </a:stretch>
        </p:blipFill>
        <p:spPr bwMode="auto">
          <a:xfrm>
            <a:off x="5137150" y="1093788"/>
            <a:ext cx="3805238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426075" y="927100"/>
            <a:ext cx="347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 b="1">
                <a:latin typeface="Arial" charset="0"/>
              </a:rPr>
              <a:t>Simulated Quark energy loss </a:t>
            </a:r>
            <a:r>
              <a:rPr lang="en-US" sz="1600" b="1">
                <a:solidFill>
                  <a:srgbClr val="FF0000"/>
                </a:solidFill>
                <a:latin typeface="Arial" charset="0"/>
              </a:rPr>
              <a:t>only</a:t>
            </a:r>
          </a:p>
        </p:txBody>
      </p:sp>
      <p:graphicFrame>
        <p:nvGraphicFramePr>
          <p:cNvPr id="28678" name="Object 2"/>
          <p:cNvGraphicFramePr>
            <a:graphicFrameLocks noChangeAspect="1"/>
          </p:cNvGraphicFramePr>
          <p:nvPr/>
        </p:nvGraphicFramePr>
        <p:xfrm>
          <a:off x="1385888" y="4546600"/>
          <a:ext cx="225425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5" name="Equation" r:id="rId5" imgW="1308100" imgH="241300" progId="Equation.DSMT4">
                  <p:embed/>
                </p:oleObj>
              </mc:Choice>
              <mc:Fallback>
                <p:oleObj name="Equation" r:id="rId5" imgW="1308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4546600"/>
                        <a:ext cx="225425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3"/>
          <p:cNvGraphicFramePr>
            <a:graphicFrameLocks noChangeAspect="1"/>
          </p:cNvGraphicFramePr>
          <p:nvPr/>
        </p:nvGraphicFramePr>
        <p:xfrm>
          <a:off x="1336675" y="5078413"/>
          <a:ext cx="236378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" name="Equation" r:id="rId7" imgW="1371600" imgH="241300" progId="Equation.DSMT4">
                  <p:embed/>
                </p:oleObj>
              </mc:Choice>
              <mc:Fallback>
                <p:oleObj name="Equation" r:id="rId7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078413"/>
                        <a:ext cx="2363788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Box 12"/>
          <p:cNvSpPr txBox="1">
            <a:spLocks noChangeArrowheads="1"/>
          </p:cNvSpPr>
          <p:nvPr/>
        </p:nvSpPr>
        <p:spPr bwMode="auto">
          <a:xfrm>
            <a:off x="7489825" y="3813175"/>
            <a:ext cx="1331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from Vitev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7713663" y="5907088"/>
            <a:ext cx="230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t</a:t>
            </a:r>
          </a:p>
        </p:txBody>
      </p:sp>
      <p:graphicFrame>
        <p:nvGraphicFramePr>
          <p:cNvPr id="2868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86821"/>
              </p:ext>
            </p:extLst>
          </p:nvPr>
        </p:nvGraphicFramePr>
        <p:xfrm>
          <a:off x="1204913" y="2500103"/>
          <a:ext cx="16970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" name="Equation" r:id="rId9" imgW="673100" imgH="431800" progId="Equation.3">
                  <p:embed/>
                </p:oleObj>
              </mc:Choice>
              <mc:Fallback>
                <p:oleObj name="Equation" r:id="rId9" imgW="673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4913" y="2500103"/>
                        <a:ext cx="16970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D35B-C644-774A-A993-01B451EA5EA3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0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0" y="271460"/>
            <a:ext cx="5810675" cy="15492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US" sz="3600" dirty="0" smtClean="0"/>
              <a:t>Physics of Heavy Ion</a:t>
            </a:r>
            <a:r>
              <a:rPr lang="en-US" sz="3600" dirty="0" smtClean="0">
                <a:solidFill>
                  <a:srgbClr val="FF0000"/>
                </a:solidFill>
              </a:rPr>
              <a:t> Collisions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sz="1333" dirty="0" smtClean="0">
                <a:solidFill>
                  <a:srgbClr val="FF0000"/>
                </a:solidFill>
              </a:rPr>
              <a:t> </a:t>
            </a:r>
            <a:r>
              <a:rPr lang="en-US" sz="2667" dirty="0" smtClean="0"/>
              <a:t/>
            </a:r>
            <a:br>
              <a:rPr lang="en-US" sz="2667" dirty="0" smtClean="0"/>
            </a:br>
            <a:r>
              <a:rPr lang="en-US" sz="2667" dirty="0" smtClean="0">
                <a:solidFill>
                  <a:srgbClr val="0000FF"/>
                </a:solidFill>
              </a:rPr>
              <a:t>- Understand the Properties of QGP</a:t>
            </a:r>
            <a:br>
              <a:rPr lang="en-US" sz="2667" dirty="0" smtClean="0">
                <a:solidFill>
                  <a:srgbClr val="0000FF"/>
                </a:solidFill>
              </a:rPr>
            </a:br>
            <a:r>
              <a:rPr lang="en-US" sz="2667" dirty="0" smtClean="0">
                <a:solidFill>
                  <a:srgbClr val="0000FF"/>
                </a:solidFill>
              </a:rPr>
              <a:t>- Explore the QCD phase diagram</a:t>
            </a:r>
            <a:br>
              <a:rPr lang="en-US" sz="2667" dirty="0" smtClean="0">
                <a:solidFill>
                  <a:srgbClr val="0000FF"/>
                </a:solidFill>
              </a:rPr>
            </a:br>
            <a:r>
              <a:rPr lang="en-US" sz="2667" dirty="0" smtClean="0">
                <a:solidFill>
                  <a:srgbClr val="0000FF"/>
                </a:solidFill>
              </a:rPr>
              <a:t>- Novel CNM physics &amp; QGP baseline</a:t>
            </a:r>
            <a:endParaRPr lang="en-US" sz="2667" dirty="0">
              <a:solidFill>
                <a:srgbClr val="0000FF"/>
              </a:solidFill>
            </a:endParaRPr>
          </a:p>
        </p:txBody>
      </p:sp>
      <p:pic>
        <p:nvPicPr>
          <p:cNvPr id="4100" name="Picture 2" descr="http://ipap.yonsei.ac.kr/~npl/sequen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11463"/>
            <a:ext cx="670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0" y="2155825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Before collision</a:t>
            </a:r>
            <a:endParaRPr lang="en-US" dirty="0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2076909" y="2149475"/>
            <a:ext cx="1606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Initial</a:t>
            </a:r>
            <a:r>
              <a:rPr lang="en-US" dirty="0" smtClean="0">
                <a:solidFill>
                  <a:srgbClr val="FF0000"/>
                </a:solidFill>
              </a:rPr>
              <a:t> state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     CNM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3707098" y="2149475"/>
            <a:ext cx="1771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QGP</a:t>
            </a:r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257800" y="21558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/>
              <a:t>Hadron gas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4800600"/>
            <a:ext cx="6019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324600" y="4800600"/>
            <a:ext cx="1219200" cy="158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 Box 54"/>
          <p:cNvSpPr txBox="1">
            <a:spLocks noChangeArrowheads="1"/>
          </p:cNvSpPr>
          <p:nvPr/>
        </p:nvSpPr>
        <p:spPr bwMode="auto">
          <a:xfrm>
            <a:off x="2238236" y="4869125"/>
            <a:ext cx="6884987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        1                                        10   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111" name="TextBox 28"/>
          <p:cNvSpPr txBox="1">
            <a:spLocks noChangeArrowheads="1"/>
          </p:cNvSpPr>
          <p:nvPr/>
        </p:nvSpPr>
        <p:spPr bwMode="auto">
          <a:xfrm>
            <a:off x="7086600" y="2149475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Hadrons detected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40928" y="4495999"/>
            <a:ext cx="2816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Heavy Ion Collision – Time Evolution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15" name="Picture 5" descr="phasendiagramm_qgp"/>
          <p:cNvPicPr>
            <a:picLocks noChangeAspect="1" noChangeArrowheads="1"/>
          </p:cNvPicPr>
          <p:nvPr/>
        </p:nvPicPr>
        <p:blipFill>
          <a:blip r:embed="rId4"/>
          <a:srcRect r="-948" b="4230"/>
          <a:stretch>
            <a:fillRect/>
          </a:stretch>
        </p:blipFill>
        <p:spPr bwMode="auto">
          <a:xfrm>
            <a:off x="6286500" y="5056717"/>
            <a:ext cx="2819400" cy="180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 descr="PHEN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86497" y="2805574"/>
            <a:ext cx="2063249" cy="168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982-43CB-0D4B-A0DA-C1C174E786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149B1-99D3-2648-BB42-8D612AA657A7}" type="datetime1">
              <a:rPr lang="en-US" smtClean="0"/>
              <a:t>2/20/12</a:t>
            </a:fld>
            <a:endParaRPr lang="en-US"/>
          </a:p>
        </p:txBody>
      </p:sp>
      <p:pic>
        <p:nvPicPr>
          <p:cNvPr id="22" name="Picture 5" descr="sat-m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711" y="4869125"/>
            <a:ext cx="1997075" cy="1898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7816630" y="4580950"/>
            <a:ext cx="1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(fm/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b="1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978584" y="185061"/>
          <a:ext cx="2071162" cy="169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5" name="VISIO" r:id="rId7" imgW="3822700" imgH="3136900" progId="">
                  <p:embed/>
                </p:oleObj>
              </mc:Choice>
              <mc:Fallback>
                <p:oleObj name="VISIO" r:id="rId7" imgW="3822700" imgH="3136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584" y="185061"/>
                        <a:ext cx="2071162" cy="1693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7546206" y="4802188"/>
            <a:ext cx="26792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590800" y="5433020"/>
            <a:ext cx="2557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- Gluon saturation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Parton shadowing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- CNM Parton energy loss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9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613583-251C-5E41-8E40-F83250FD5C93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74663"/>
            <a:ext cx="8615363" cy="1233487"/>
          </a:xfrm>
        </p:spPr>
        <p:txBody>
          <a:bodyPr lIns="90000" tIns="46800" rIns="90000" bIns="46800" anchor="t">
            <a:normAutofit/>
          </a:bodyPr>
          <a:lstStyle/>
          <a:p>
            <a:pPr defTabSz="45720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/>
              <a:t>Process Dependence of Parton Energy Loss</a:t>
            </a:r>
            <a:endParaRPr lang="en-US" sz="3600" dirty="0"/>
          </a:p>
        </p:txBody>
      </p:sp>
      <p:sp>
        <p:nvSpPr>
          <p:cNvPr id="72708" name="Text Box 3"/>
          <p:cNvSpPr txBox="1">
            <a:spLocks noChangeArrowheads="1"/>
          </p:cNvSpPr>
          <p:nvPr/>
        </p:nvSpPr>
        <p:spPr bwMode="auto">
          <a:xfrm>
            <a:off x="990600" y="1447800"/>
            <a:ext cx="3057525" cy="457200"/>
          </a:xfrm>
          <a:prstGeom prst="rect">
            <a:avLst/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 defTabSz="457200">
              <a:buClr>
                <a:srgbClr val="009900"/>
              </a:buClr>
              <a:buSzPct val="100000"/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9900"/>
                </a:solidFill>
                <a:latin typeface="Arial" charset="0"/>
                <a:ea typeface="DejaVu Sans" charset="0"/>
                <a:cs typeface="DejaVu Sans" charset="0"/>
              </a:rPr>
              <a:t> </a:t>
            </a:r>
            <a:r>
              <a:rPr lang="en-US" sz="2000" dirty="0">
                <a:latin typeface="Arial" charset="0"/>
                <a:ea typeface="DejaVu Sans" charset="0"/>
                <a:cs typeface="DejaVu Sans" charset="0"/>
              </a:rPr>
              <a:t>E-loss in three cases</a:t>
            </a:r>
            <a:r>
              <a:rPr lang="en-US" sz="2400" dirty="0">
                <a:latin typeface="Arial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657600"/>
            <a:ext cx="2346325" cy="105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708150"/>
            <a:ext cx="3741738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2495550"/>
            <a:ext cx="2503488" cy="1085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745038"/>
            <a:ext cx="2454275" cy="1122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2971800" y="2711450"/>
            <a:ext cx="23209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Academic case 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(probably inapplicable)</a:t>
            </a:r>
            <a:r>
              <a:rPr lang="ar-sa">
                <a:solidFill>
                  <a:srgbClr val="000000"/>
                </a:solidFill>
                <a:latin typeface="Times New Roman" charset="0"/>
              </a:rPr>
              <a:t>‏</a:t>
            </a:r>
            <a:endParaRPr lang="en-US">
              <a:solidFill>
                <a:srgbClr val="00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3108325" y="4051300"/>
            <a:ext cx="18954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Initial-state E loss: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DY process 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124200" y="5105400"/>
            <a:ext cx="181927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Final-state E loss:</a:t>
            </a:r>
          </a:p>
          <a:p>
            <a:pPr defTabSz="457200" eaLnBrk="0" hangingPunct="0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Times New Roman" charset="0"/>
                <a:ea typeface="DejaVu Sans" charset="0"/>
                <a:cs typeface="DejaVu Sans" charset="0"/>
              </a:rPr>
              <a:t>SDIS, QGP </a:t>
            </a:r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1785938" y="6103938"/>
            <a:ext cx="4826000" cy="415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7" name="Text Box 16"/>
          <p:cNvSpPr txBox="1">
            <a:spLocks noChangeArrowheads="1"/>
          </p:cNvSpPr>
          <p:nvPr/>
        </p:nvSpPr>
        <p:spPr bwMode="auto">
          <a:xfrm>
            <a:off x="2971800" y="6248400"/>
            <a:ext cx="35814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I. Vitev, PRC 75(2007)064906.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22C-BDDF-1042-93FF-290B6A4FC74D}" type="datetime1">
              <a:rPr lang="en-US" smtClean="0"/>
              <a:t>2/20/12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9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361600" cy="1355726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Outstanding Questions in </a:t>
            </a:r>
            <a:r>
              <a:rPr lang="en-US" sz="3600" dirty="0" smtClean="0"/>
              <a:t>Heavy Ion 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Physics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2667" i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LHC ~ RHIC!</a:t>
            </a:r>
            <a:endParaRPr lang="en-US" sz="2667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700" y="1249894"/>
            <a:ext cx="4135933" cy="20521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Parton </a:t>
            </a:r>
            <a:r>
              <a:rPr lang="en-US" dirty="0" err="1" smtClean="0">
                <a:solidFill>
                  <a:srgbClr val="0000FF"/>
                </a:solidFill>
              </a:rPr>
              <a:t>dE/dx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0000FF"/>
                </a:solidFill>
              </a:rPr>
              <a:t> QGP</a:t>
            </a:r>
            <a:r>
              <a:rPr lang="en-US" dirty="0" smtClean="0"/>
              <a:t> properties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6600"/>
                </a:solidFill>
              </a:rPr>
              <a:t>(NSAC DM10, 12)</a:t>
            </a:r>
            <a:endParaRPr lang="en-US" dirty="0" smtClean="0"/>
          </a:p>
          <a:p>
            <a:pPr lvl="1"/>
            <a:r>
              <a:rPr lang="en-US" dirty="0" smtClean="0"/>
              <a:t>Radiation &amp; </a:t>
            </a:r>
            <a:r>
              <a:rPr lang="en-US" dirty="0" err="1" smtClean="0"/>
              <a:t>collisional</a:t>
            </a:r>
            <a:r>
              <a:rPr lang="en-US" dirty="0" smtClean="0"/>
              <a:t> </a:t>
            </a:r>
            <a:r>
              <a:rPr lang="en-US" dirty="0" err="1" smtClean="0"/>
              <a:t>dE/dX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Light </a:t>
            </a:r>
            <a:r>
              <a:rPr lang="en-US" dirty="0" err="1" smtClean="0"/>
              <a:t>vs</a:t>
            </a:r>
            <a:r>
              <a:rPr lang="en-US" dirty="0" smtClean="0"/>
              <a:t> heavy quarks </a:t>
            </a:r>
          </a:p>
          <a:p>
            <a:pPr lvl="1"/>
            <a:r>
              <a:rPr lang="en-US" dirty="0" smtClean="0"/>
              <a:t>CNM effects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57678" y="1249894"/>
            <a:ext cx="4266695" cy="193683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QGP color screening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0000FF"/>
                </a:solidFill>
              </a:rPr>
              <a:t> heavy </a:t>
            </a:r>
            <a:r>
              <a:rPr lang="en-US" dirty="0" err="1" smtClean="0">
                <a:solidFill>
                  <a:srgbClr val="0000FF"/>
                </a:solidFill>
              </a:rPr>
              <a:t>quarkonia</a:t>
            </a:r>
            <a:r>
              <a:rPr lang="en-US" dirty="0" smtClean="0">
                <a:solidFill>
                  <a:srgbClr val="0000FF"/>
                </a:solidFill>
              </a:rPr>
              <a:t> “melting”</a:t>
            </a:r>
          </a:p>
          <a:p>
            <a:pPr lvl="1">
              <a:buNone/>
            </a:pPr>
            <a:r>
              <a:rPr lang="en-US" dirty="0" smtClean="0">
                <a:solidFill>
                  <a:srgbClr val="FF6600"/>
                </a:solidFill>
              </a:rPr>
              <a:t>(NSAC DM5) </a:t>
            </a:r>
            <a:endParaRPr lang="en-US" dirty="0" smtClean="0"/>
          </a:p>
          <a:p>
            <a:pPr lvl="1"/>
            <a:r>
              <a:rPr lang="en-US" dirty="0" smtClean="0"/>
              <a:t>Color screening &amp; recombination</a:t>
            </a:r>
          </a:p>
          <a:p>
            <a:pPr lvl="1"/>
            <a:r>
              <a:rPr lang="en-US" dirty="0" smtClean="0"/>
              <a:t>CNM effects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2383" y="1703066"/>
            <a:ext cx="1014417" cy="15618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05982-43CB-0D4B-A0DA-C1C174E786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D9AB-D5A3-5B4F-9BBB-2B0E8B76FFD2}" type="datetime1">
              <a:rPr lang="en-US" smtClean="0"/>
              <a:t>2/20/12</a:t>
            </a:fld>
            <a:endParaRPr lang="en-US"/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0" y="3606979"/>
            <a:ext cx="3017241" cy="272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1220839" y="3237647"/>
            <a:ext cx="162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 suppression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340168" y="3237647"/>
            <a:ext cx="1781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J/Psi suppression</a:t>
            </a:r>
            <a:endParaRPr lang="en-US" dirty="0"/>
          </a:p>
        </p:txBody>
      </p:sp>
      <p:pic>
        <p:nvPicPr>
          <p:cNvPr id="59" name="Image 2" descr="RAAvsPHENIX2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35" y="3528810"/>
            <a:ext cx="3639144" cy="2575207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2941" y="4040366"/>
            <a:ext cx="2204994" cy="215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" name="Group 52"/>
          <p:cNvGrpSpPr>
            <a:grpSpLocks/>
          </p:cNvGrpSpPr>
          <p:nvPr/>
        </p:nvGrpSpPr>
        <p:grpSpPr bwMode="auto">
          <a:xfrm>
            <a:off x="1608027" y="3783278"/>
            <a:ext cx="1356837" cy="1096669"/>
            <a:chOff x="7441318" y="990518"/>
            <a:chExt cx="1398852" cy="1031896"/>
          </a:xfrm>
        </p:grpSpPr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7787569" y="1208418"/>
              <a:ext cx="571412" cy="671231"/>
            </a:xfrm>
            <a:prstGeom prst="ellipse">
              <a:avLst/>
            </a:prstGeom>
            <a:gradFill rotWithShape="0">
              <a:gsLst>
                <a:gs pos="0">
                  <a:srgbClr val="4D0808"/>
                </a:gs>
                <a:gs pos="30000">
                  <a:srgbClr val="FF0300"/>
                </a:gs>
                <a:gs pos="55000">
                  <a:srgbClr val="FF7A00"/>
                </a:gs>
                <a:gs pos="100000">
                  <a:srgbClr val="FFF2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" name="Group 138"/>
            <p:cNvGrpSpPr>
              <a:grpSpLocks/>
            </p:cNvGrpSpPr>
            <p:nvPr/>
          </p:nvGrpSpPr>
          <p:grpSpPr bwMode="auto">
            <a:xfrm>
              <a:off x="8128088" y="990518"/>
              <a:ext cx="712082" cy="498414"/>
              <a:chOff x="1832" y="1505"/>
              <a:chExt cx="471" cy="454"/>
            </a:xfrm>
          </p:grpSpPr>
          <p:grpSp>
            <p:nvGrpSpPr>
              <p:cNvPr id="84" name="Group 139"/>
              <p:cNvGrpSpPr>
                <a:grpSpLocks/>
              </p:cNvGrpSpPr>
              <p:nvPr/>
            </p:nvGrpSpPr>
            <p:grpSpPr bwMode="auto">
              <a:xfrm rot="2723132">
                <a:off x="1841" y="1496"/>
                <a:ext cx="454" cy="471"/>
                <a:chOff x="1610" y="2387"/>
                <a:chExt cx="454" cy="816"/>
              </a:xfrm>
            </p:grpSpPr>
            <p:sp>
              <p:nvSpPr>
                <p:cNvPr id="97" name="Oval 14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454" cy="227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837" y="2523"/>
                  <a:ext cx="227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2523"/>
                  <a:ext cx="227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143"/>
              <p:cNvGrpSpPr>
                <a:grpSpLocks/>
              </p:cNvGrpSpPr>
              <p:nvPr/>
            </p:nvGrpSpPr>
            <p:grpSpPr bwMode="auto">
              <a:xfrm>
                <a:off x="1869" y="1657"/>
                <a:ext cx="300" cy="283"/>
                <a:chOff x="1086" y="2069"/>
                <a:chExt cx="300" cy="283"/>
              </a:xfrm>
            </p:grpSpPr>
            <p:sp>
              <p:nvSpPr>
                <p:cNvPr id="86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111" y="2069"/>
                  <a:ext cx="227" cy="25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111" y="2128"/>
                  <a:ext cx="275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111" y="2128"/>
                  <a:ext cx="137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89" name="Group 147"/>
                <p:cNvGrpSpPr>
                  <a:grpSpLocks/>
                </p:cNvGrpSpPr>
                <p:nvPr/>
              </p:nvGrpSpPr>
              <p:grpSpPr bwMode="auto">
                <a:xfrm>
                  <a:off x="1111" y="2080"/>
                  <a:ext cx="229" cy="240"/>
                  <a:chOff x="1111" y="2080"/>
                  <a:chExt cx="229" cy="240"/>
                </a:xfrm>
              </p:grpSpPr>
              <p:sp>
                <p:nvSpPr>
                  <p:cNvPr id="94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080"/>
                    <a:ext cx="91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72"/>
                    <a:ext cx="229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6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24"/>
                    <a:ext cx="22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0" name="Line 151"/>
                <p:cNvSpPr>
                  <a:spLocks noChangeShapeType="1"/>
                </p:cNvSpPr>
                <p:nvPr/>
              </p:nvSpPr>
              <p:spPr bwMode="auto">
                <a:xfrm rot="20481028" flipV="1">
                  <a:off x="1086" y="2144"/>
                  <a:ext cx="54" cy="1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1" name="Group 152"/>
                <p:cNvGrpSpPr>
                  <a:grpSpLocks/>
                </p:cNvGrpSpPr>
                <p:nvPr/>
              </p:nvGrpSpPr>
              <p:grpSpPr bwMode="auto">
                <a:xfrm rot="1420416">
                  <a:off x="1112" y="2288"/>
                  <a:ext cx="136" cy="64"/>
                  <a:chOff x="1156" y="2710"/>
                  <a:chExt cx="136" cy="64"/>
                </a:xfrm>
              </p:grpSpPr>
              <p:sp>
                <p:nvSpPr>
                  <p:cNvPr id="92" name="Lin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2742"/>
                    <a:ext cx="136" cy="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3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2710"/>
                    <a:ext cx="136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65" name="Line 155"/>
            <p:cNvSpPr>
              <a:spLocks noChangeShapeType="1"/>
            </p:cNvSpPr>
            <p:nvPr/>
          </p:nvSpPr>
          <p:spPr bwMode="auto">
            <a:xfrm flipH="1">
              <a:off x="7994209" y="1428822"/>
              <a:ext cx="239624" cy="20120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Text Box 161"/>
            <p:cNvSpPr txBox="1">
              <a:spLocks noChangeArrowheads="1"/>
            </p:cNvSpPr>
            <p:nvPr/>
          </p:nvSpPr>
          <p:spPr bwMode="auto">
            <a:xfrm>
              <a:off x="8373533" y="1040610"/>
              <a:ext cx="262908" cy="521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  <a:latin typeface="Times New Roman" pitchFamily="1" charset="0"/>
                </a:rPr>
                <a:t>h</a:t>
              </a:r>
              <a:endParaRPr lang="en-US" b="1" baseline="30000">
                <a:solidFill>
                  <a:srgbClr val="FF0000"/>
                </a:solidFill>
                <a:latin typeface="Times New Roman" pitchFamily="1" charset="0"/>
              </a:endParaRPr>
            </a:p>
          </p:txBody>
        </p:sp>
        <p:grpSp>
          <p:nvGrpSpPr>
            <p:cNvPr id="67" name="Group 138"/>
            <p:cNvGrpSpPr>
              <a:grpSpLocks/>
            </p:cNvGrpSpPr>
            <p:nvPr/>
          </p:nvGrpSpPr>
          <p:grpSpPr bwMode="auto">
            <a:xfrm rot="10800000">
              <a:off x="7441318" y="1524000"/>
              <a:ext cx="712082" cy="498414"/>
              <a:chOff x="1832" y="1505"/>
              <a:chExt cx="471" cy="454"/>
            </a:xfrm>
          </p:grpSpPr>
          <p:grpSp>
            <p:nvGrpSpPr>
              <p:cNvPr id="68" name="Group 139"/>
              <p:cNvGrpSpPr>
                <a:grpSpLocks/>
              </p:cNvGrpSpPr>
              <p:nvPr/>
            </p:nvGrpSpPr>
            <p:grpSpPr bwMode="auto">
              <a:xfrm rot="2723132">
                <a:off x="1841" y="1496"/>
                <a:ext cx="454" cy="471"/>
                <a:chOff x="1610" y="2387"/>
                <a:chExt cx="454" cy="816"/>
              </a:xfrm>
            </p:grpSpPr>
            <p:sp>
              <p:nvSpPr>
                <p:cNvPr id="81" name="Oval 140"/>
                <p:cNvSpPr>
                  <a:spLocks noChangeArrowheads="1"/>
                </p:cNvSpPr>
                <p:nvPr/>
              </p:nvSpPr>
              <p:spPr bwMode="auto">
                <a:xfrm>
                  <a:off x="1610" y="2387"/>
                  <a:ext cx="454" cy="227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837" y="2523"/>
                  <a:ext cx="227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Line 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2523"/>
                  <a:ext cx="227" cy="6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143"/>
              <p:cNvGrpSpPr>
                <a:grpSpLocks/>
              </p:cNvGrpSpPr>
              <p:nvPr/>
            </p:nvGrpSpPr>
            <p:grpSpPr bwMode="auto">
              <a:xfrm>
                <a:off x="1869" y="1657"/>
                <a:ext cx="300" cy="283"/>
                <a:chOff x="1086" y="2069"/>
                <a:chExt cx="300" cy="283"/>
              </a:xfrm>
            </p:grpSpPr>
            <p:sp>
              <p:nvSpPr>
                <p:cNvPr id="70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111" y="2069"/>
                  <a:ext cx="227" cy="251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111" y="2128"/>
                  <a:ext cx="275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111" y="2128"/>
                  <a:ext cx="137" cy="19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3" name="Group 147"/>
                <p:cNvGrpSpPr>
                  <a:grpSpLocks/>
                </p:cNvGrpSpPr>
                <p:nvPr/>
              </p:nvGrpSpPr>
              <p:grpSpPr bwMode="auto">
                <a:xfrm>
                  <a:off x="1111" y="2080"/>
                  <a:ext cx="229" cy="240"/>
                  <a:chOff x="1111" y="2080"/>
                  <a:chExt cx="229" cy="240"/>
                </a:xfrm>
              </p:grpSpPr>
              <p:sp>
                <p:nvSpPr>
                  <p:cNvPr id="78" name="Line 1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080"/>
                    <a:ext cx="91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Line 14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72"/>
                    <a:ext cx="229" cy="4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Line 1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24"/>
                    <a:ext cx="22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Line 151"/>
                <p:cNvSpPr>
                  <a:spLocks noChangeShapeType="1"/>
                </p:cNvSpPr>
                <p:nvPr/>
              </p:nvSpPr>
              <p:spPr bwMode="auto">
                <a:xfrm rot="20481028" flipV="1">
                  <a:off x="1086" y="2144"/>
                  <a:ext cx="54" cy="16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sm" len="sm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5" name="Group 152"/>
                <p:cNvGrpSpPr>
                  <a:grpSpLocks/>
                </p:cNvGrpSpPr>
                <p:nvPr/>
              </p:nvGrpSpPr>
              <p:grpSpPr bwMode="auto">
                <a:xfrm rot="1420416">
                  <a:off x="1112" y="2288"/>
                  <a:ext cx="136" cy="64"/>
                  <a:chOff x="1156" y="2710"/>
                  <a:chExt cx="136" cy="64"/>
                </a:xfrm>
              </p:grpSpPr>
              <p:sp>
                <p:nvSpPr>
                  <p:cNvPr id="76" name="Line 15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2742"/>
                    <a:ext cx="136" cy="3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Line 15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6" y="2710"/>
                    <a:ext cx="136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sm" len="sm"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0" name="TextBox 99"/>
          <p:cNvSpPr txBox="1"/>
          <p:nvPr/>
        </p:nvSpPr>
        <p:spPr>
          <a:xfrm>
            <a:off x="3087702" y="3684330"/>
            <a:ext cx="24032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Achieved QGP Densities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4311182" y="542592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RHIC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4922953" y="441378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LHC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5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60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Topic I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err="1" smtClean="0"/>
              <a:t>Drell</a:t>
            </a:r>
            <a:r>
              <a:rPr lang="en-US" sz="3600" dirty="0" smtClean="0"/>
              <a:t>-Yan and Quark Energy Loss in </a:t>
            </a:r>
            <a:r>
              <a:rPr lang="en-US" sz="3600" dirty="0" err="1" smtClean="0"/>
              <a:t>p+A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7BAB3-4685-E94E-A81C-84EFCB89A4BA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5627" y="4470024"/>
            <a:ext cx="672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first unambiguous determination of 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quark </a:t>
            </a:r>
            <a:r>
              <a:rPr lang="en-US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/dx with DY at E906!</a:t>
            </a:r>
            <a:endParaRPr lang="en-US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44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11077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Outstanding Questions in Heavy Ion Physics</a:t>
            </a:r>
            <a:b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Jet </a:t>
            </a:r>
            <a:r>
              <a:rPr lang="en-US" sz="22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Quenching and QGP Properties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4450" y="1286585"/>
            <a:ext cx="5092700" cy="3914775"/>
          </a:xfrm>
        </p:spPr>
        <p:txBody>
          <a:bodyPr/>
          <a:lstStyle/>
          <a:p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Various parton energy loss mechanisms </a:t>
            </a:r>
          </a:p>
          <a:p>
            <a:pPr lvl="1"/>
            <a:endParaRPr lang="en-US" sz="1800">
              <a:latin typeface="Arial" charset="0"/>
              <a:ea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Radiative energy loss</a:t>
            </a:r>
          </a:p>
          <a:p>
            <a:pPr lvl="2"/>
            <a:r>
              <a:rPr lang="en-US" sz="1600">
                <a:latin typeface="Arial" charset="0"/>
                <a:ea typeface="ＭＳ Ｐゴシック" charset="0"/>
              </a:rPr>
              <a:t>e.g. DGLV, BDMPS, AMY …</a:t>
            </a:r>
          </a:p>
          <a:p>
            <a:pPr lvl="2"/>
            <a:endParaRPr lang="en-US">
              <a:latin typeface="Arial" charset="0"/>
              <a:ea typeface="ＭＳ Ｐゴシック" charset="0"/>
            </a:endParaRPr>
          </a:p>
          <a:p>
            <a:pPr lvl="2"/>
            <a:endParaRPr lang="en-US">
              <a:latin typeface="Arial" charset="0"/>
              <a:ea typeface="ＭＳ Ｐゴシック" charset="0"/>
            </a:endParaRPr>
          </a:p>
          <a:p>
            <a:pPr lvl="2"/>
            <a:endParaRPr lang="en-US">
              <a:latin typeface="Arial" charset="0"/>
              <a:ea typeface="ＭＳ Ｐゴシック" charset="0"/>
            </a:endParaRPr>
          </a:p>
          <a:p>
            <a:pPr lvl="2"/>
            <a:endParaRPr lang="en-US">
              <a:latin typeface="Arial" charset="0"/>
              <a:ea typeface="ＭＳ Ｐゴシック" charset="0"/>
            </a:endParaRPr>
          </a:p>
          <a:p>
            <a:pPr lvl="1"/>
            <a:r>
              <a:rPr lang="en-US" sz="1800">
                <a:latin typeface="Arial" charset="0"/>
                <a:ea typeface="ＭＳ Ｐゴシック" charset="0"/>
              </a:rPr>
              <a:t>Collisional energy loss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2BB7F3F-A317-324F-9969-18B92C949F36}" type="slidenum">
              <a:rPr lang="en-US" sz="1400"/>
              <a:pPr/>
              <a:t>6</a:t>
            </a:fld>
            <a:endParaRPr lang="en-US" sz="1400"/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578227"/>
              </p:ext>
            </p:extLst>
          </p:nvPr>
        </p:nvGraphicFramePr>
        <p:xfrm>
          <a:off x="5734050" y="5011738"/>
          <a:ext cx="30194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" name="Equation" r:id="rId3" imgW="1803400" imgH="393700" progId="Equation.3">
                  <p:embed/>
                </p:oleObj>
              </mc:Choice>
              <mc:Fallback>
                <p:oleObj name="Equation" r:id="rId3" imgW="1803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5011738"/>
                        <a:ext cx="30194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9"/>
          <a:stretch>
            <a:fillRect/>
          </a:stretch>
        </p:blipFill>
        <p:spPr bwMode="auto">
          <a:xfrm>
            <a:off x="646203" y="2674938"/>
            <a:ext cx="1635125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47"/>
          <a:stretch>
            <a:fillRect/>
          </a:stretch>
        </p:blipFill>
        <p:spPr bwMode="auto">
          <a:xfrm>
            <a:off x="754413" y="4714213"/>
            <a:ext cx="1427163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4"/>
          <a:stretch>
            <a:fillRect/>
          </a:stretch>
        </p:blipFill>
        <p:spPr bwMode="auto">
          <a:xfrm>
            <a:off x="5921984" y="4041775"/>
            <a:ext cx="3222016" cy="67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2243138"/>
            <a:ext cx="2917825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1168400"/>
            <a:ext cx="3016250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01912"/>
              </p:ext>
            </p:extLst>
          </p:nvPr>
        </p:nvGraphicFramePr>
        <p:xfrm>
          <a:off x="3318729" y="5898488"/>
          <a:ext cx="329406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" name="Equation" r:id="rId9" imgW="2298700" imgH="457200" progId="Equation.3">
                  <p:embed/>
                </p:oleObj>
              </mc:Choice>
              <mc:Fallback>
                <p:oleObj name="Equation" r:id="rId9" imgW="2298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729" y="5898488"/>
                        <a:ext cx="3294062" cy="700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2463800" y="5122863"/>
            <a:ext cx="2946400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Arial" charset="0"/>
              </a:rPr>
              <a:t>Theoretical quenching  factor</a:t>
            </a:r>
          </a:p>
          <a:p>
            <a:pPr algn="ctr" eaLnBrk="1" hangingPunct="1"/>
            <a:r>
              <a:rPr lang="en-US" sz="1400">
                <a:latin typeface="Arial" charset="0"/>
              </a:rPr>
              <a:t>- much model dependent!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B403-61A8-944F-8251-093E448A4630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25937AD-D99B-CD49-BBE9-1D0F042B5B6D}" type="slidenum">
              <a:rPr lang="en-US" sz="1400"/>
              <a:pPr/>
              <a:t>7</a:t>
            </a:fld>
            <a:endParaRPr lang="en-US" sz="140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365" y="185385"/>
            <a:ext cx="8662988" cy="8382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Determine and Calibrate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dE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/dx with DY in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p+A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8435" name="Group 44"/>
          <p:cNvGrpSpPr>
            <a:grpSpLocks/>
          </p:cNvGrpSpPr>
          <p:nvPr/>
        </p:nvGrpSpPr>
        <p:grpSpPr bwMode="auto">
          <a:xfrm>
            <a:off x="4919663" y="1325563"/>
            <a:ext cx="3771900" cy="2212975"/>
            <a:chOff x="2322" y="776"/>
            <a:chExt cx="2376" cy="1394"/>
          </a:xfrm>
        </p:grpSpPr>
        <p:grpSp>
          <p:nvGrpSpPr>
            <p:cNvPr id="18444" name="Group 43"/>
            <p:cNvGrpSpPr>
              <a:grpSpLocks/>
            </p:cNvGrpSpPr>
            <p:nvPr/>
          </p:nvGrpSpPr>
          <p:grpSpPr bwMode="auto">
            <a:xfrm>
              <a:off x="2322" y="776"/>
              <a:ext cx="2376" cy="1394"/>
              <a:chOff x="1775" y="893"/>
              <a:chExt cx="3676" cy="2112"/>
            </a:xfrm>
          </p:grpSpPr>
          <p:grpSp>
            <p:nvGrpSpPr>
              <p:cNvPr id="18446" name="Group 42"/>
              <p:cNvGrpSpPr>
                <a:grpSpLocks/>
              </p:cNvGrpSpPr>
              <p:nvPr/>
            </p:nvGrpSpPr>
            <p:grpSpPr bwMode="auto">
              <a:xfrm>
                <a:off x="1775" y="893"/>
                <a:ext cx="3676" cy="2112"/>
                <a:chOff x="1775" y="893"/>
                <a:chExt cx="3676" cy="2112"/>
              </a:xfrm>
            </p:grpSpPr>
            <p:sp>
              <p:nvSpPr>
                <p:cNvPr id="18450" name="Oval 3"/>
                <p:cNvSpPr>
                  <a:spLocks noChangeArrowheads="1"/>
                </p:cNvSpPr>
                <p:nvPr/>
              </p:nvSpPr>
              <p:spPr bwMode="auto">
                <a:xfrm>
                  <a:off x="2702" y="893"/>
                  <a:ext cx="2188" cy="211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33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4118" y="1653"/>
                  <a:ext cx="1236" cy="355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2" name="Line 11"/>
                <p:cNvSpPr>
                  <a:spLocks noChangeShapeType="1"/>
                </p:cNvSpPr>
                <p:nvPr/>
              </p:nvSpPr>
              <p:spPr bwMode="auto">
                <a:xfrm>
                  <a:off x="4119" y="1998"/>
                  <a:ext cx="1281" cy="20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18453" name="Object 3"/>
                <p:cNvGraphicFramePr>
                  <a:graphicFrameLocks noChangeAspect="1"/>
                </p:cNvGraphicFramePr>
                <p:nvPr/>
              </p:nvGraphicFramePr>
              <p:xfrm>
                <a:off x="3321" y="1218"/>
                <a:ext cx="750" cy="24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92" name="Equation" r:id="rId4" imgW="546100" imgH="177800" progId="Equation.DSMT4">
                        <p:embed/>
                      </p:oleObj>
                    </mc:Choice>
                    <mc:Fallback>
                      <p:oleObj name="Equation" r:id="rId4" imgW="546100" imgH="1778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321" y="1218"/>
                              <a:ext cx="750" cy="24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8454" name="Freeform 20"/>
                <p:cNvSpPr>
                  <a:spLocks/>
                </p:cNvSpPr>
                <p:nvPr/>
              </p:nvSpPr>
              <p:spPr bwMode="auto">
                <a:xfrm>
                  <a:off x="3351" y="1465"/>
                  <a:ext cx="458" cy="433"/>
                </a:xfrm>
                <a:custGeom>
                  <a:avLst/>
                  <a:gdLst>
                    <a:gd name="T0" fmla="*/ 0 w 458"/>
                    <a:gd name="T1" fmla="*/ 433 h 433"/>
                    <a:gd name="T2" fmla="*/ 61 w 458"/>
                    <a:gd name="T3" fmla="*/ 351 h 433"/>
                    <a:gd name="T4" fmla="*/ 187 w 458"/>
                    <a:gd name="T5" fmla="*/ 400 h 433"/>
                    <a:gd name="T6" fmla="*/ 170 w 458"/>
                    <a:gd name="T7" fmla="*/ 236 h 433"/>
                    <a:gd name="T8" fmla="*/ 329 w 458"/>
                    <a:gd name="T9" fmla="*/ 258 h 433"/>
                    <a:gd name="T10" fmla="*/ 302 w 458"/>
                    <a:gd name="T11" fmla="*/ 98 h 433"/>
                    <a:gd name="T12" fmla="*/ 434 w 458"/>
                    <a:gd name="T13" fmla="*/ 104 h 433"/>
                    <a:gd name="T14" fmla="*/ 445 w 458"/>
                    <a:gd name="T15" fmla="*/ 0 h 4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58"/>
                    <a:gd name="T25" fmla="*/ 0 h 433"/>
                    <a:gd name="T26" fmla="*/ 458 w 458"/>
                    <a:gd name="T27" fmla="*/ 433 h 4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58" h="433">
                      <a:moveTo>
                        <a:pt x="0" y="433"/>
                      </a:moveTo>
                      <a:cubicBezTo>
                        <a:pt x="15" y="394"/>
                        <a:pt x="30" y="356"/>
                        <a:pt x="61" y="351"/>
                      </a:cubicBezTo>
                      <a:cubicBezTo>
                        <a:pt x="92" y="346"/>
                        <a:pt x="169" y="419"/>
                        <a:pt x="187" y="400"/>
                      </a:cubicBezTo>
                      <a:cubicBezTo>
                        <a:pt x="205" y="381"/>
                        <a:pt x="146" y="260"/>
                        <a:pt x="170" y="236"/>
                      </a:cubicBezTo>
                      <a:cubicBezTo>
                        <a:pt x="194" y="212"/>
                        <a:pt x="307" y="281"/>
                        <a:pt x="329" y="258"/>
                      </a:cubicBezTo>
                      <a:cubicBezTo>
                        <a:pt x="351" y="235"/>
                        <a:pt x="285" y="124"/>
                        <a:pt x="302" y="98"/>
                      </a:cubicBezTo>
                      <a:cubicBezTo>
                        <a:pt x="319" y="72"/>
                        <a:pt x="410" y="120"/>
                        <a:pt x="434" y="104"/>
                      </a:cubicBezTo>
                      <a:cubicBezTo>
                        <a:pt x="458" y="88"/>
                        <a:pt x="451" y="44"/>
                        <a:pt x="445" y="0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5" name="Freeform 21"/>
                <p:cNvSpPr>
                  <a:spLocks/>
                </p:cNvSpPr>
                <p:nvPr/>
              </p:nvSpPr>
              <p:spPr bwMode="auto">
                <a:xfrm>
                  <a:off x="2829" y="1942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6" name="Freeform 22"/>
                <p:cNvSpPr>
                  <a:spLocks/>
                </p:cNvSpPr>
                <p:nvPr/>
              </p:nvSpPr>
              <p:spPr bwMode="auto">
                <a:xfrm>
                  <a:off x="3111" y="1939"/>
                  <a:ext cx="132" cy="378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71 h 378"/>
                    <a:gd name="T4" fmla="*/ 2 w 132"/>
                    <a:gd name="T5" fmla="*/ 143 h 378"/>
                    <a:gd name="T6" fmla="*/ 128 w 132"/>
                    <a:gd name="T7" fmla="*/ 236 h 378"/>
                    <a:gd name="T8" fmla="*/ 24 w 132"/>
                    <a:gd name="T9" fmla="*/ 313 h 378"/>
                    <a:gd name="T10" fmla="*/ 84 w 132"/>
                    <a:gd name="T11" fmla="*/ 378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57" name="Freeform 23"/>
                <p:cNvSpPr>
                  <a:spLocks/>
                </p:cNvSpPr>
                <p:nvPr/>
              </p:nvSpPr>
              <p:spPr bwMode="auto">
                <a:xfrm>
                  <a:off x="3501" y="1929"/>
                  <a:ext cx="132" cy="394"/>
                </a:xfrm>
                <a:custGeom>
                  <a:avLst/>
                  <a:gdLst>
                    <a:gd name="T0" fmla="*/ 29 w 132"/>
                    <a:gd name="T1" fmla="*/ 0 h 378"/>
                    <a:gd name="T2" fmla="*/ 117 w 132"/>
                    <a:gd name="T3" fmla="*/ 132 h 378"/>
                    <a:gd name="T4" fmla="*/ 2 w 132"/>
                    <a:gd name="T5" fmla="*/ 266 h 378"/>
                    <a:gd name="T6" fmla="*/ 128 w 132"/>
                    <a:gd name="T7" fmla="*/ 438 h 378"/>
                    <a:gd name="T8" fmla="*/ 24 w 132"/>
                    <a:gd name="T9" fmla="*/ 583 h 378"/>
                    <a:gd name="T10" fmla="*/ 84 w 132"/>
                    <a:gd name="T11" fmla="*/ 703 h 37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2"/>
                    <a:gd name="T19" fmla="*/ 0 h 378"/>
                    <a:gd name="T20" fmla="*/ 132 w 132"/>
                    <a:gd name="T21" fmla="*/ 378 h 37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2" h="378">
                      <a:moveTo>
                        <a:pt x="29" y="0"/>
                      </a:moveTo>
                      <a:cubicBezTo>
                        <a:pt x="75" y="23"/>
                        <a:pt x="121" y="47"/>
                        <a:pt x="117" y="71"/>
                      </a:cubicBezTo>
                      <a:cubicBezTo>
                        <a:pt x="113" y="95"/>
                        <a:pt x="0" y="116"/>
                        <a:pt x="2" y="143"/>
                      </a:cubicBezTo>
                      <a:cubicBezTo>
                        <a:pt x="4" y="170"/>
                        <a:pt x="124" y="208"/>
                        <a:pt x="128" y="236"/>
                      </a:cubicBezTo>
                      <a:cubicBezTo>
                        <a:pt x="132" y="264"/>
                        <a:pt x="31" y="290"/>
                        <a:pt x="24" y="313"/>
                      </a:cubicBezTo>
                      <a:cubicBezTo>
                        <a:pt x="17" y="336"/>
                        <a:pt x="74" y="367"/>
                        <a:pt x="84" y="378"/>
                      </a:cubicBezTo>
                    </a:path>
                  </a:pathLst>
                </a:custGeom>
                <a:noFill/>
                <a:ln w="3175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8458" name="Group 32"/>
                <p:cNvGrpSpPr>
                  <a:grpSpLocks/>
                </p:cNvGrpSpPr>
                <p:nvPr/>
              </p:nvGrpSpPr>
              <p:grpSpPr bwMode="auto">
                <a:xfrm>
                  <a:off x="1775" y="1541"/>
                  <a:ext cx="1020" cy="624"/>
                  <a:chOff x="840" y="1559"/>
                  <a:chExt cx="1020" cy="624"/>
                </a:xfrm>
              </p:grpSpPr>
              <p:sp>
                <p:nvSpPr>
                  <p:cNvPr id="18465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98" y="170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901" y="2134"/>
                    <a:ext cx="302" cy="0"/>
                  </a:xfrm>
                  <a:prstGeom prst="line">
                    <a:avLst/>
                  </a:prstGeom>
                  <a:noFill/>
                  <a:ln w="34925">
                    <a:solidFill>
                      <a:srgbClr val="004AA5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7" name="Freeform 14"/>
                  <p:cNvSpPr>
                    <a:spLocks/>
                  </p:cNvSpPr>
                  <p:nvPr/>
                </p:nvSpPr>
                <p:spPr bwMode="auto">
                  <a:xfrm>
                    <a:off x="933" y="1776"/>
                    <a:ext cx="247" cy="104"/>
                  </a:xfrm>
                  <a:custGeom>
                    <a:avLst/>
                    <a:gdLst>
                      <a:gd name="T0" fmla="*/ 0 w 247"/>
                      <a:gd name="T1" fmla="*/ 236 h 93"/>
                      <a:gd name="T2" fmla="*/ 77 w 247"/>
                      <a:gd name="T3" fmla="*/ 36 h 93"/>
                      <a:gd name="T4" fmla="*/ 126 w 247"/>
                      <a:gd name="T5" fmla="*/ 482 h 93"/>
                      <a:gd name="T6" fmla="*/ 192 w 247"/>
                      <a:gd name="T7" fmla="*/ 181 h 93"/>
                      <a:gd name="T8" fmla="*/ 247 w 247"/>
                      <a:gd name="T9" fmla="*/ 295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8" name="Freeform 15"/>
                  <p:cNvSpPr>
                    <a:spLocks/>
                  </p:cNvSpPr>
                  <p:nvPr/>
                </p:nvSpPr>
                <p:spPr bwMode="auto">
                  <a:xfrm>
                    <a:off x="935" y="1965"/>
                    <a:ext cx="247" cy="121"/>
                  </a:xfrm>
                  <a:custGeom>
                    <a:avLst/>
                    <a:gdLst>
                      <a:gd name="T0" fmla="*/ 0 w 247"/>
                      <a:gd name="T1" fmla="*/ 2350 h 93"/>
                      <a:gd name="T2" fmla="*/ 77 w 247"/>
                      <a:gd name="T3" fmla="*/ 375 h 93"/>
                      <a:gd name="T4" fmla="*/ 126 w 247"/>
                      <a:gd name="T5" fmla="*/ 4610 h 93"/>
                      <a:gd name="T6" fmla="*/ 192 w 247"/>
                      <a:gd name="T7" fmla="*/ 1742 h 93"/>
                      <a:gd name="T8" fmla="*/ 247 w 247"/>
                      <a:gd name="T9" fmla="*/ 2912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7"/>
                      <a:gd name="T16" fmla="*/ 0 h 93"/>
                      <a:gd name="T17" fmla="*/ 247 w 247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7" h="93">
                        <a:moveTo>
                          <a:pt x="0" y="45"/>
                        </a:moveTo>
                        <a:cubicBezTo>
                          <a:pt x="28" y="22"/>
                          <a:pt x="56" y="0"/>
                          <a:pt x="77" y="7"/>
                        </a:cubicBezTo>
                        <a:cubicBezTo>
                          <a:pt x="98" y="14"/>
                          <a:pt x="107" y="85"/>
                          <a:pt x="126" y="89"/>
                        </a:cubicBezTo>
                        <a:cubicBezTo>
                          <a:pt x="145" y="93"/>
                          <a:pt x="172" y="39"/>
                          <a:pt x="192" y="34"/>
                        </a:cubicBezTo>
                        <a:cubicBezTo>
                          <a:pt x="212" y="29"/>
                          <a:pt x="229" y="42"/>
                          <a:pt x="247" y="56"/>
                        </a:cubicBezTo>
                      </a:path>
                    </a:pathLst>
                  </a:cu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469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1668"/>
                    <a:ext cx="93" cy="51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470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" y="1559"/>
                    <a:ext cx="5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2pPr>
                    <a:lvl3pPr marL="1143000" indent="-228600"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3pPr>
                    <a:lvl4pPr marL="1600200" indent="-228600"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4pPr>
                    <a:lvl5pPr marL="2057400" indent="-228600"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800">
                        <a:solidFill>
                          <a:schemeClr val="tx1"/>
                        </a:solidFill>
                        <a:latin typeface="Times" charset="0"/>
                        <a:ea typeface="ＭＳ Ｐゴシック" charset="0"/>
                      </a:defRPr>
                    </a:lvl9pPr>
                  </a:lstStyle>
                  <a:p>
                    <a:r>
                      <a:rPr lang="en-US" sz="2000"/>
                      <a:t>q, g</a:t>
                    </a:r>
                  </a:p>
                </p:txBody>
              </p:sp>
            </p:grpSp>
            <p:sp>
              <p:nvSpPr>
                <p:cNvPr id="18459" name="Oval 36"/>
                <p:cNvSpPr>
                  <a:spLocks noChangeArrowheads="1"/>
                </p:cNvSpPr>
                <p:nvPr/>
              </p:nvSpPr>
              <p:spPr bwMode="auto">
                <a:xfrm>
                  <a:off x="3108" y="2255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0" name="Oval 37"/>
                <p:cNvSpPr>
                  <a:spLocks noChangeArrowheads="1"/>
                </p:cNvSpPr>
                <p:nvPr/>
              </p:nvSpPr>
              <p:spPr bwMode="auto">
                <a:xfrm>
                  <a:off x="3469" y="2256"/>
                  <a:ext cx="218" cy="14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18461" name="Object 4"/>
                <p:cNvGraphicFramePr>
                  <a:graphicFrameLocks noChangeAspect="1"/>
                </p:cNvGraphicFramePr>
                <p:nvPr/>
              </p:nvGraphicFramePr>
              <p:xfrm>
                <a:off x="3025" y="1648"/>
                <a:ext cx="174" cy="22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93" name="Equation" r:id="rId6" imgW="127000" imgH="165100" progId="Equation.DSMT4">
                        <p:embed/>
                      </p:oleObj>
                    </mc:Choice>
                    <mc:Fallback>
                      <p:oleObj name="Equation" r:id="rId6" imgW="127000" imgH="1651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25" y="1648"/>
                              <a:ext cx="174" cy="22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62" name="Object 5"/>
                <p:cNvGraphicFramePr>
                  <a:graphicFrameLocks noChangeAspect="1"/>
                </p:cNvGraphicFramePr>
                <p:nvPr/>
              </p:nvGraphicFramePr>
              <p:xfrm>
                <a:off x="3859" y="2163"/>
                <a:ext cx="192" cy="2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94" name="Equation" r:id="rId8" imgW="139700" imgH="190500" progId="Equation.DSMT4">
                        <p:embed/>
                      </p:oleObj>
                    </mc:Choice>
                    <mc:Fallback>
                      <p:oleObj name="Equation" r:id="rId8" imgW="139700" imgH="1905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859" y="2163"/>
                              <a:ext cx="192" cy="2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63" name="Object 6"/>
                <p:cNvGraphicFramePr>
                  <a:graphicFrameLocks noChangeAspect="1"/>
                </p:cNvGraphicFramePr>
                <p:nvPr/>
              </p:nvGraphicFramePr>
              <p:xfrm>
                <a:off x="5276" y="1391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95" name="Equation" r:id="rId10" imgW="203200" imgH="228600" progId="Equation.DSMT4">
                        <p:embed/>
                      </p:oleObj>
                    </mc:Choice>
                    <mc:Fallback>
                      <p:oleObj name="Equation" r:id="rId10" imgW="2032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76" y="1391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8464" name="Object 7"/>
                <p:cNvGraphicFramePr>
                  <a:graphicFrameLocks noChangeAspect="1"/>
                </p:cNvGraphicFramePr>
                <p:nvPr/>
              </p:nvGraphicFramePr>
              <p:xfrm>
                <a:off x="5254" y="2269"/>
                <a:ext cx="175" cy="19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996" name="Equation" r:id="rId12" imgW="203200" imgH="228600" progId="Equation.DSMT4">
                        <p:embed/>
                      </p:oleObj>
                    </mc:Choice>
                    <mc:Fallback>
                      <p:oleObj name="Equation" r:id="rId12" imgW="203200" imgH="22860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254" y="2269"/>
                              <a:ext cx="175" cy="19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blurRad="63500" dist="38099" dir="2700000" algn="ctr" rotWithShape="0">
                                      <a:schemeClr val="bg2">
                                        <a:alpha val="74997"/>
                                      </a:scheme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8447" name="Line 4"/>
              <p:cNvSpPr>
                <a:spLocks noChangeShapeType="1"/>
              </p:cNvSpPr>
              <p:nvPr/>
            </p:nvSpPr>
            <p:spPr bwMode="auto">
              <a:xfrm>
                <a:off x="1871" y="1909"/>
                <a:ext cx="1969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Freeform 9"/>
              <p:cNvSpPr>
                <a:spLocks/>
              </p:cNvSpPr>
              <p:nvPr/>
            </p:nvSpPr>
            <p:spPr bwMode="auto">
              <a:xfrm>
                <a:off x="3816" y="1901"/>
                <a:ext cx="317" cy="124"/>
              </a:xfrm>
              <a:custGeom>
                <a:avLst/>
                <a:gdLst>
                  <a:gd name="T0" fmla="*/ 182231 w 152"/>
                  <a:gd name="T1" fmla="*/ 1 h 225"/>
                  <a:gd name="T2" fmla="*/ 5538121 w 152"/>
                  <a:gd name="T3" fmla="*/ 1 h 225"/>
                  <a:gd name="T4" fmla="*/ 493515 w 152"/>
                  <a:gd name="T5" fmla="*/ 1 h 225"/>
                  <a:gd name="T6" fmla="*/ 8600252 w 152"/>
                  <a:gd name="T7" fmla="*/ 1 h 225"/>
                  <a:gd name="T8" fmla="*/ 4853447 w 152"/>
                  <a:gd name="T9" fmla="*/ 1 h 225"/>
                  <a:gd name="T10" fmla="*/ 9274117 w 152"/>
                  <a:gd name="T11" fmla="*/ 1 h 2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5"/>
                  <a:gd name="T20" fmla="*/ 152 w 152"/>
                  <a:gd name="T21" fmla="*/ 225 h 2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5">
                    <a:moveTo>
                      <a:pt x="3" y="39"/>
                    </a:moveTo>
                    <a:cubicBezTo>
                      <a:pt x="46" y="19"/>
                      <a:pt x="89" y="0"/>
                      <a:pt x="90" y="17"/>
                    </a:cubicBezTo>
                    <a:cubicBezTo>
                      <a:pt x="91" y="34"/>
                      <a:pt x="0" y="133"/>
                      <a:pt x="8" y="143"/>
                    </a:cubicBezTo>
                    <a:cubicBezTo>
                      <a:pt x="16" y="153"/>
                      <a:pt x="128" y="66"/>
                      <a:pt x="140" y="77"/>
                    </a:cubicBezTo>
                    <a:cubicBezTo>
                      <a:pt x="152" y="88"/>
                      <a:pt x="77" y="193"/>
                      <a:pt x="79" y="209"/>
                    </a:cubicBezTo>
                    <a:cubicBezTo>
                      <a:pt x="81" y="225"/>
                      <a:pt x="116" y="200"/>
                      <a:pt x="151" y="176"/>
                    </a:cubicBezTo>
                  </a:path>
                </a:pathLst>
              </a:cu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10"/>
              <p:cNvSpPr>
                <a:spLocks noChangeShapeType="1"/>
              </p:cNvSpPr>
              <p:nvPr/>
            </p:nvSpPr>
            <p:spPr bwMode="auto">
              <a:xfrm flipH="1" flipV="1">
                <a:off x="3824" y="1911"/>
                <a:ext cx="70" cy="212"/>
              </a:xfrm>
              <a:prstGeom prst="line">
                <a:avLst/>
              </a:prstGeom>
              <a:noFill/>
              <a:ln w="34925">
                <a:solidFill>
                  <a:srgbClr val="004AA5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45" name="Oval 35"/>
            <p:cNvSpPr>
              <a:spLocks noChangeArrowheads="1"/>
            </p:cNvSpPr>
            <p:nvPr/>
          </p:nvSpPr>
          <p:spPr bwMode="auto">
            <a:xfrm>
              <a:off x="3007" y="1682"/>
              <a:ext cx="135" cy="1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6629"/>
              </p:ext>
            </p:extLst>
          </p:nvPr>
        </p:nvGraphicFramePr>
        <p:xfrm>
          <a:off x="525463" y="1081088"/>
          <a:ext cx="28908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7" name="Equation" r:id="rId14" imgW="1320800" imgH="241300" progId="Equation.3">
                  <p:embed/>
                </p:oleObj>
              </mc:Choice>
              <mc:Fallback>
                <p:oleObj name="Equation" r:id="rId14" imgW="1320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081088"/>
                        <a:ext cx="289083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Text Box 46"/>
          <p:cNvSpPr txBox="1">
            <a:spLocks noChangeArrowheads="1"/>
          </p:cNvSpPr>
          <p:nvPr/>
        </p:nvSpPr>
        <p:spPr bwMode="auto">
          <a:xfrm>
            <a:off x="3536950" y="1125538"/>
            <a:ext cx="2222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24459C"/>
                </a:solidFill>
              </a:rPr>
              <a:t>(Drell-Yan Process)</a:t>
            </a:r>
            <a:endParaRPr lang="en-US"/>
          </a:p>
        </p:txBody>
      </p:sp>
      <p:sp>
        <p:nvSpPr>
          <p:cNvPr id="18438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334963" y="1747838"/>
            <a:ext cx="3798887" cy="2570162"/>
          </a:xfrm>
          <a:noFill/>
        </p:spPr>
        <p:txBody>
          <a:bodyPr/>
          <a:lstStyle/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Known initial state nuclear parton density; </a:t>
            </a: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Minimal final-state interactions of the detected particles.</a:t>
            </a:r>
          </a:p>
          <a:p>
            <a:pPr eaLnBrk="1" hangingPunct="1"/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E906: No shadowing correction at moderate X</a:t>
            </a:r>
            <a:r>
              <a:rPr lang="en-US" sz="2000" baseline="-25000">
                <a:latin typeface="Arial" charset="0"/>
                <a:ea typeface="ＭＳ Ｐゴシック" charset="0"/>
                <a:cs typeface="ＭＳ Ｐゴシック" charset="0"/>
              </a:rPr>
              <a:t>t</a:t>
            </a:r>
          </a:p>
        </p:txBody>
      </p:sp>
      <p:pic>
        <p:nvPicPr>
          <p:cNvPr id="18439" name="Picture 7" descr="xf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7" b="12244"/>
          <a:stretch>
            <a:fillRect/>
          </a:stretch>
        </p:blipFill>
        <p:spPr bwMode="auto">
          <a:xfrm>
            <a:off x="4886325" y="3649663"/>
            <a:ext cx="3211513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63"/>
          <p:cNvSpPr txBox="1">
            <a:spLocks noChangeArrowheads="1"/>
          </p:cNvSpPr>
          <p:nvPr/>
        </p:nvSpPr>
        <p:spPr bwMode="auto">
          <a:xfrm>
            <a:off x="531813" y="4368800"/>
            <a:ext cx="4446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400">
                <a:solidFill>
                  <a:srgbClr val="FF0000"/>
                </a:solidFill>
              </a:rPr>
              <a:t>Energy loss reduces x</a:t>
            </a:r>
            <a:r>
              <a:rPr lang="en-US" sz="2400" baseline="-25000">
                <a:solidFill>
                  <a:srgbClr val="FF0000"/>
                </a:solidFill>
              </a:rPr>
              <a:t>b</a:t>
            </a:r>
            <a:r>
              <a:rPr lang="en-US" sz="2400">
                <a:solidFill>
                  <a:srgbClr val="FF0000"/>
                </a:solidFill>
              </a:rPr>
              <a:t> and x</a:t>
            </a:r>
            <a:r>
              <a:rPr lang="en-US" sz="2400" baseline="-25000">
                <a:solidFill>
                  <a:srgbClr val="FF0000"/>
                </a:solidFill>
              </a:rPr>
              <a:t>F</a:t>
            </a:r>
            <a:r>
              <a:rPr lang="en-US" sz="2400">
                <a:solidFill>
                  <a:srgbClr val="FF0000"/>
                </a:solidFill>
              </a:rPr>
              <a:t> in nuclei versus proton (x</a:t>
            </a:r>
            <a:r>
              <a:rPr lang="en-US" sz="2400" baseline="-25000">
                <a:solidFill>
                  <a:srgbClr val="FF0000"/>
                </a:solidFill>
              </a:rPr>
              <a:t>F</a:t>
            </a:r>
            <a:r>
              <a:rPr lang="en-US" sz="2400">
                <a:solidFill>
                  <a:srgbClr val="FF0000"/>
                </a:solidFill>
              </a:rPr>
              <a:t> = x</a:t>
            </a:r>
            <a:r>
              <a:rPr lang="en-US" sz="2400" baseline="-25000">
                <a:solidFill>
                  <a:srgbClr val="FF0000"/>
                </a:solidFill>
              </a:rPr>
              <a:t>b</a:t>
            </a:r>
            <a:r>
              <a:rPr lang="en-US" sz="2400">
                <a:solidFill>
                  <a:srgbClr val="FF0000"/>
                </a:solidFill>
              </a:rPr>
              <a:t>-x</a:t>
            </a:r>
            <a:r>
              <a:rPr lang="en-US" sz="2400" baseline="-25000">
                <a:solidFill>
                  <a:srgbClr val="FF0000"/>
                </a:solidFill>
              </a:rPr>
              <a:t>t</a:t>
            </a:r>
            <a:r>
              <a:rPr lang="en-US" sz="2400">
                <a:solidFill>
                  <a:srgbClr val="FF0000"/>
                </a:solidFill>
              </a:rPr>
              <a:t>)</a:t>
            </a:r>
            <a:endParaRPr lang="en-US" sz="2400" baseline="-25000">
              <a:solidFill>
                <a:srgbClr val="FF0000"/>
              </a:solidFill>
            </a:endParaRPr>
          </a:p>
        </p:txBody>
      </p:sp>
      <p:sp>
        <p:nvSpPr>
          <p:cNvPr id="18441" name="TextBox 64"/>
          <p:cNvSpPr txBox="1">
            <a:spLocks noChangeArrowheads="1"/>
          </p:cNvSpPr>
          <p:nvPr/>
        </p:nvSpPr>
        <p:spPr bwMode="auto">
          <a:xfrm>
            <a:off x="5559425" y="3744913"/>
            <a:ext cx="550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000"/>
              <a:t>DY</a:t>
            </a:r>
          </a:p>
        </p:txBody>
      </p:sp>
      <p:sp>
        <p:nvSpPr>
          <p:cNvPr id="18442" name="TextBox 37"/>
          <p:cNvSpPr txBox="1">
            <a:spLocks noChangeArrowheads="1"/>
          </p:cNvSpPr>
          <p:nvPr/>
        </p:nvSpPr>
        <p:spPr bwMode="auto">
          <a:xfrm>
            <a:off x="7170738" y="4208463"/>
            <a:ext cx="1462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euterium</a:t>
            </a:r>
          </a:p>
        </p:txBody>
      </p:sp>
      <p:graphicFrame>
        <p:nvGraphicFramePr>
          <p:cNvPr id="1844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121164"/>
              </p:ext>
            </p:extLst>
          </p:nvPr>
        </p:nvGraphicFramePr>
        <p:xfrm>
          <a:off x="334963" y="5294566"/>
          <a:ext cx="4370199" cy="852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8" name="Equation" r:id="rId17" imgW="2286000" imgH="444500" progId="Equation.3">
                  <p:embed/>
                </p:oleObj>
              </mc:Choice>
              <mc:Fallback>
                <p:oleObj name="Equation" r:id="rId17" imgW="2286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294566"/>
                        <a:ext cx="4370199" cy="852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02024-FFA4-AA45-B44E-1F05AD77A145}" type="datetime1">
              <a:rPr lang="en-US" smtClean="0"/>
              <a:t>2/20/12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804448" y="5337150"/>
            <a:ext cx="882118" cy="738187"/>
          </a:xfrm>
          <a:prstGeom prst="ellipse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614680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FF"/>
                </a:solidFill>
              </a:rPr>
              <a:t>Possible sea-quark shadowing effects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8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859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Sea Quark Shadowing and Nuclear PDFs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53228-4785-3A42-8DDC-B8D17D2FAB96}" type="datetime1">
              <a:rPr lang="en-US" smtClean="0"/>
              <a:t>2/20/12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8F6F-840B-1547-849A-8402599764F4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51" y="981752"/>
            <a:ext cx="7371915" cy="537459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721798" y="1947202"/>
            <a:ext cx="522368" cy="1166230"/>
          </a:xfrm>
          <a:prstGeom prst="ellipse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43349" y="1587524"/>
            <a:ext cx="576451" cy="1166230"/>
          </a:xfrm>
          <a:prstGeom prst="ellipse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1798" y="3113432"/>
            <a:ext cx="64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E866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5947" y="2744100"/>
            <a:ext cx="648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E906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1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700E0-8657-2F4F-99A4-BACEE3D35E6B}" type="slidenum">
              <a:rPr lang="en-US"/>
              <a:pPr/>
              <a:t>9</a:t>
            </a:fld>
            <a:endParaRPr lang="en-US"/>
          </a:p>
        </p:txBody>
      </p:sp>
      <p:pic>
        <p:nvPicPr>
          <p:cNvPr id="740355" name="Picture 3" descr="slide11b"/>
          <p:cNvPicPr>
            <a:picLocks noChangeAspect="1" noChangeArrowheads="1"/>
          </p:cNvPicPr>
          <p:nvPr/>
        </p:nvPicPr>
        <p:blipFill>
          <a:blip r:embed="rId3"/>
          <a:srcRect t="-12698" b="17778"/>
          <a:stretch>
            <a:fillRect/>
          </a:stretch>
        </p:blipFill>
        <p:spPr bwMode="auto">
          <a:xfrm>
            <a:off x="4486880" y="1503405"/>
            <a:ext cx="4657120" cy="5678309"/>
          </a:xfrm>
          <a:prstGeom prst="rect">
            <a:avLst/>
          </a:prstGeom>
          <a:noFill/>
        </p:spPr>
      </p:pic>
      <p:sp>
        <p:nvSpPr>
          <p:cNvPr id="740356" name="Text Box 4"/>
          <p:cNvSpPr txBox="1">
            <a:spLocks noChangeArrowheads="1"/>
          </p:cNvSpPr>
          <p:nvPr/>
        </p:nvSpPr>
        <p:spPr bwMode="auto">
          <a:xfrm>
            <a:off x="833967" y="152400"/>
            <a:ext cx="7848600" cy="5847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3200" dirty="0">
                <a:solidFill>
                  <a:srgbClr val="FF0000"/>
                </a:solidFill>
              </a:rPr>
              <a:t>Quark Energy Loss in Cold </a:t>
            </a:r>
            <a:r>
              <a:rPr lang="en-US" sz="3200" dirty="0" smtClean="0">
                <a:solidFill>
                  <a:srgbClr val="FF0000"/>
                </a:solidFill>
              </a:rPr>
              <a:t>Nuclear Medium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40358" name="Text Box 6"/>
          <p:cNvSpPr txBox="1">
            <a:spLocks noChangeArrowheads="1"/>
          </p:cNvSpPr>
          <p:nvPr/>
        </p:nvSpPr>
        <p:spPr bwMode="auto">
          <a:xfrm>
            <a:off x="4876800" y="838200"/>
            <a:ext cx="34290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2400" dirty="0" err="1">
                <a:solidFill>
                  <a:srgbClr val="006600"/>
                </a:solidFill>
              </a:rPr>
              <a:t>Drell</a:t>
            </a:r>
            <a:r>
              <a:rPr lang="en-US" sz="2400" dirty="0">
                <a:solidFill>
                  <a:srgbClr val="006600"/>
                </a:solidFill>
              </a:rPr>
              <a:t>-</a:t>
            </a:r>
            <a:r>
              <a:rPr lang="en-US" sz="2400" dirty="0" smtClean="0">
                <a:solidFill>
                  <a:srgbClr val="006600"/>
                </a:solidFill>
              </a:rPr>
              <a:t>Yan @E866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5105400" y="1295400"/>
            <a:ext cx="2971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rgbClr val="006600"/>
                </a:solidFill>
              </a:rPr>
              <a:t>(PRL 86 (2001) 4483)</a:t>
            </a:r>
          </a:p>
        </p:txBody>
      </p:sp>
      <p:sp>
        <p:nvSpPr>
          <p:cNvPr id="740363" name="Text Box 11"/>
          <p:cNvSpPr txBox="1">
            <a:spLocks noChangeArrowheads="1"/>
          </p:cNvSpPr>
          <p:nvPr/>
        </p:nvSpPr>
        <p:spPr bwMode="auto">
          <a:xfrm>
            <a:off x="7924800" y="2286000"/>
            <a:ext cx="12192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>
                <a:solidFill>
                  <a:srgbClr val="000099"/>
                </a:solidFill>
              </a:rPr>
              <a:t>5&lt;M&lt;6 GeV</a:t>
            </a:r>
          </a:p>
        </p:txBody>
      </p:sp>
      <p:sp>
        <p:nvSpPr>
          <p:cNvPr id="740364" name="Text Box 12"/>
          <p:cNvSpPr txBox="1">
            <a:spLocks noChangeArrowheads="1"/>
          </p:cNvSpPr>
          <p:nvPr/>
        </p:nvSpPr>
        <p:spPr bwMode="auto">
          <a:xfrm>
            <a:off x="7924800" y="3962400"/>
            <a:ext cx="12192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400" dirty="0">
                <a:solidFill>
                  <a:srgbClr val="000099"/>
                </a:solidFill>
              </a:rPr>
              <a:t>7&lt;M&lt;8 </a:t>
            </a:r>
            <a:r>
              <a:rPr lang="en-US" sz="1400" dirty="0" err="1">
                <a:solidFill>
                  <a:srgbClr val="000099"/>
                </a:solidFill>
              </a:rPr>
              <a:t>GeV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740365" name="Text Box 13"/>
          <p:cNvSpPr txBox="1">
            <a:spLocks noChangeArrowheads="1"/>
          </p:cNvSpPr>
          <p:nvPr/>
        </p:nvSpPr>
        <p:spPr bwMode="auto">
          <a:xfrm>
            <a:off x="609216" y="1271174"/>
            <a:ext cx="4149051" cy="163121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</a:rPr>
              <a:t>- </a:t>
            </a:r>
            <a:r>
              <a:rPr lang="en-US" sz="2000" dirty="0" err="1" smtClean="0">
                <a:solidFill>
                  <a:srgbClr val="0000FF"/>
                </a:solidFill>
              </a:rPr>
              <a:t>Drell</a:t>
            </a:r>
            <a:r>
              <a:rPr lang="en-US" sz="2000" dirty="0" smtClean="0">
                <a:solidFill>
                  <a:srgbClr val="0000FF"/>
                </a:solidFill>
              </a:rPr>
              <a:t>-Yan Suppression  </a:t>
            </a:r>
            <a:r>
              <a:rPr lang="en-US" sz="2000" dirty="0" smtClean="0">
                <a:solidFill>
                  <a:srgbClr val="0000FF"/>
                </a:solidFill>
              </a:rPr>
              <a:t>~20</a:t>
            </a:r>
            <a:r>
              <a:rPr lang="en-US" sz="2000" dirty="0" smtClean="0">
                <a:solidFill>
                  <a:srgbClr val="0000FF"/>
                </a:solidFill>
              </a:rPr>
              <a:t>% in </a:t>
            </a:r>
            <a:r>
              <a:rPr lang="en-US" sz="2000" dirty="0" err="1" smtClean="0">
                <a:solidFill>
                  <a:srgbClr val="0000FF"/>
                </a:solidFill>
              </a:rPr>
              <a:t>p+W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 &lt;</a:t>
            </a:r>
            <a:r>
              <a:rPr lang="en-US" sz="2000" dirty="0" err="1" smtClean="0">
                <a:solidFill>
                  <a:srgbClr val="0000FF"/>
                </a:solidFill>
              </a:rPr>
              <a:t>dE</a:t>
            </a:r>
            <a:r>
              <a:rPr lang="en-US" sz="2000" dirty="0" smtClean="0">
                <a:solidFill>
                  <a:srgbClr val="0000FF"/>
                </a:solidFill>
              </a:rPr>
              <a:t>/dx&gt; </a:t>
            </a:r>
            <a:r>
              <a:rPr lang="en-US" sz="2000" dirty="0" smtClean="0">
                <a:solidFill>
                  <a:srgbClr val="0000FF"/>
                </a:solidFill>
              </a:rPr>
              <a:t>strongly depends </a:t>
            </a:r>
            <a:r>
              <a:rPr lang="en-US" sz="2000" dirty="0" smtClean="0">
                <a:solidFill>
                  <a:srgbClr val="0000FF"/>
                </a:solidFill>
              </a:rPr>
              <a:t>on shadowing correction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t</a:t>
            </a:r>
            <a:r>
              <a:rPr lang="en-US" sz="2000" dirty="0" smtClean="0">
                <a:solidFill>
                  <a:srgbClr val="0000FF"/>
                </a:solidFill>
              </a:rPr>
              <a:t> ~ 10</a:t>
            </a:r>
            <a:r>
              <a:rPr lang="en-US" sz="2000" baseline="30000" dirty="0" smtClean="0">
                <a:solidFill>
                  <a:srgbClr val="0000FF"/>
                </a:solidFill>
              </a:rPr>
              <a:t>-2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@ 800GeV </a:t>
            </a:r>
            <a:r>
              <a:rPr lang="en-US" sz="2000" dirty="0" err="1" smtClean="0">
                <a:solidFill>
                  <a:srgbClr val="0000FF"/>
                </a:solidFill>
              </a:rPr>
              <a:t>p+A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9400" y="171745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800GeV </a:t>
            </a:r>
            <a:r>
              <a:rPr lang="en-US" dirty="0" err="1" smtClean="0"/>
              <a:t>p</a:t>
            </a:r>
            <a:r>
              <a:rPr lang="en-US" dirty="0" smtClean="0"/>
              <a:t> + A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Ming Liu @E906 Collab. Mtg.</a:t>
            </a:r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90283"/>
              </p:ext>
            </p:extLst>
          </p:nvPr>
        </p:nvGraphicFramePr>
        <p:xfrm>
          <a:off x="517306" y="3291122"/>
          <a:ext cx="4148332" cy="97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9" name="Equation" r:id="rId4" imgW="1511300" imgH="355600" progId="Equation.3">
                  <p:embed/>
                </p:oleObj>
              </mc:Choice>
              <mc:Fallback>
                <p:oleObj name="Equation" r:id="rId4" imgW="1511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06" y="3291122"/>
                        <a:ext cx="4148332" cy="97607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86116"/>
              </p:ext>
            </p:extLst>
          </p:nvPr>
        </p:nvGraphicFramePr>
        <p:xfrm>
          <a:off x="254740" y="5113535"/>
          <a:ext cx="4622060" cy="838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0" name="Equation" r:id="rId6" imgW="2311400" imgH="419100" progId="Equation.3">
                  <p:embed/>
                </p:oleObj>
              </mc:Choice>
              <mc:Fallback>
                <p:oleObj name="Equation" r:id="rId6" imgW="23114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740" y="5113535"/>
                        <a:ext cx="4622060" cy="8388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>
          <a:xfrm>
            <a:off x="3947850" y="5214246"/>
            <a:ext cx="882118" cy="738187"/>
          </a:xfrm>
          <a:prstGeom prst="ellipse">
            <a:avLst/>
          </a:prstGeom>
          <a:solidFill>
            <a:srgbClr val="FFFF00">
              <a:alpha val="2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B06FE-EE83-2848-B5BA-A2830191CDFC}" type="datetime1">
              <a:rPr lang="en-US" smtClean="0"/>
              <a:t>2/20/12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8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5187</TotalTime>
  <Words>1790</Words>
  <Application>Microsoft Macintosh PowerPoint</Application>
  <PresentationFormat>On-screen Show (4:3)</PresentationFormat>
  <Paragraphs>388</Paragraphs>
  <Slides>30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Theme</vt:lpstr>
      <vt:lpstr>Microsoft Equation</vt:lpstr>
      <vt:lpstr>MathType 5.0 Equation</vt:lpstr>
      <vt:lpstr>Equation</vt:lpstr>
      <vt:lpstr>VISIO</vt:lpstr>
      <vt:lpstr>Possible Topics for First Year Physics</vt:lpstr>
      <vt:lpstr>Outline</vt:lpstr>
      <vt:lpstr>Physics of Heavy Ion Collisions   - Understand the Properties of QGP - Explore the QCD phase diagram - Novel CNM physics &amp; QGP baseline</vt:lpstr>
      <vt:lpstr>Outstanding Questions in Heavy Ion  Physics LHC ~ RHIC!</vt:lpstr>
      <vt:lpstr>Topic I  Drell-Yan and Quark Energy Loss in p+A</vt:lpstr>
      <vt:lpstr>Outstanding Questions in Heavy Ion Physics Jet Quenching and QGP Properties</vt:lpstr>
      <vt:lpstr>Determine and Calibrate dE/dx with DY in p+A</vt:lpstr>
      <vt:lpstr>Sea Quark Shadowing and Nuclear PDFs</vt:lpstr>
      <vt:lpstr>PowerPoint Presentation</vt:lpstr>
      <vt:lpstr>E906 Acceptance and Dimuon Mass Distributions</vt:lpstr>
      <vt:lpstr>Experimental Sensitivity to Quark Energy Loss</vt:lpstr>
      <vt:lpstr>Reality  </vt:lpstr>
      <vt:lpstr>E906 2012 Run: Expected Statistics</vt:lpstr>
      <vt:lpstr>Expected Detector Performance</vt:lpstr>
      <vt:lpstr>DY Production p+p PYTHIA @LO, K = 2.5 </vt:lpstr>
      <vt:lpstr>QCD Correction K factors</vt:lpstr>
      <vt:lpstr>DY and Muon Kinematics w/o E906 Acceptance  @PYTHIA LO</vt:lpstr>
      <vt:lpstr>E906 Drell-Yan Dimuon Acceptances </vt:lpstr>
      <vt:lpstr>Drell-Yan Summary</vt:lpstr>
      <vt:lpstr>Topics II  J/Psi Production and CNM Effects</vt:lpstr>
      <vt:lpstr>Novel CNM Effects and QGP Baseline </vt:lpstr>
      <vt:lpstr>PowerPoint Presentation</vt:lpstr>
      <vt:lpstr>J/Psi Production in p+p @120 GeV</vt:lpstr>
      <vt:lpstr>J/Psi and Muon Kinematics PYTHIA Simulations</vt:lpstr>
      <vt:lpstr>E906 J/Psi Dimuon Acceptance </vt:lpstr>
      <vt:lpstr>J/Psi Summary</vt:lpstr>
      <vt:lpstr>PowerPoint Presentation</vt:lpstr>
      <vt:lpstr>Backup </vt:lpstr>
      <vt:lpstr>E906 Sensitivity to Quark Energy Loss</vt:lpstr>
      <vt:lpstr>Process Dependence of Parton Energy Loss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E906 2012 run</dc:title>
  <dc:creator>Ming Xiong Liu</dc:creator>
  <cp:lastModifiedBy>Ming Xiong Liu</cp:lastModifiedBy>
  <cp:revision>195</cp:revision>
  <dcterms:created xsi:type="dcterms:W3CDTF">2012-02-13T20:42:24Z</dcterms:created>
  <dcterms:modified xsi:type="dcterms:W3CDTF">2012-02-20T19:13:00Z</dcterms:modified>
</cp:coreProperties>
</file>