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56" r:id="rId3"/>
    <p:sldId id="260" r:id="rId4"/>
    <p:sldId id="261" r:id="rId5"/>
    <p:sldId id="262" r:id="rId6"/>
    <p:sldId id="264" r:id="rId7"/>
    <p:sldId id="268" r:id="rId8"/>
    <p:sldId id="267" r:id="rId9"/>
    <p:sldId id="263" r:id="rId10"/>
    <p:sldId id="266" r:id="rId11"/>
    <p:sldId id="270" r:id="rId12"/>
    <p:sldId id="271" r:id="rId13"/>
    <p:sldId id="258" r:id="rId14"/>
    <p:sldId id="259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-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DFC9F-44E1-3A43-BD9C-057F1ACE555C}" type="datetimeFigureOut">
              <a:rPr lang="en-US" smtClean="0"/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18B8-B872-9C4A-8FE0-175A2905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E42E0-E986-9A40-9726-F35AAB137A9A}" type="datetimeFigureOut">
              <a:rPr lang="en-US" smtClean="0"/>
              <a:t>5/7/12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4B5A5-C1EF-7C40-A3FF-F091177A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92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E654-0260-4EF1-8B4E-03F53A793D56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EFCF-E3C4-FD4A-8A40-A81FE0242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EFCF-E3C4-FD4A-8A40-A81FE02426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231"/>
            <a:ext cx="5486400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E3A5-1851-5142-9B8C-88763F082307}" type="datetime1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7E86-DFAA-014C-8332-F43D5A9F0356}" type="datetime1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3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3767-7C7C-8C4D-B15E-A1C1084DF9DA}" type="datetime1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5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9509-C84E-574D-A07A-B12AAF1D6810}" type="datetime1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5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1907-CE1B-8A44-AAAA-FA0A67AFB887}" type="datetime1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0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4543-406F-BB4D-8D18-A6981B308B9C}" type="datetime1">
              <a:rPr lang="en-US" smtClean="0"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7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CF28-6D5B-F14E-9244-659612190C0B}" type="datetime1">
              <a:rPr lang="en-US" smtClean="0"/>
              <a:t>5/7/12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2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6785-33F7-7148-BE72-DAF0E63756CC}" type="datetime1">
              <a:rPr lang="en-US" smtClean="0"/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1DE3-A411-E747-850C-8221B4617CF4}" type="datetime1">
              <a:rPr lang="en-US" smtClean="0"/>
              <a:t>5/7/12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9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4579-B05B-2C40-BB39-C5539CFA4D74}" type="datetime1">
              <a:rPr lang="en-US" smtClean="0"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8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EA47-2DD0-2C49-9948-27DE36C8B2D4}" type="datetime1">
              <a:rPr lang="en-US" smtClean="0"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D9DBF-46FE-F741-AA8E-EF0E613101F2}" type="datetime1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AAA5-C9A2-D844-8D4D-FCA9833E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11.emf"/><Relationship Id="rId6" Type="http://schemas.openxmlformats.org/officeDocument/2006/relationships/image" Target="../media/image19.gi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11.emf"/><Relationship Id="rId6" Type="http://schemas.openxmlformats.org/officeDocument/2006/relationships/image" Target="../media/image12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E906 2012 </a:t>
            </a:r>
            <a:r>
              <a:rPr lang="en-US" dirty="0" smtClean="0"/>
              <a:t>Run-I: </a:t>
            </a:r>
            <a:r>
              <a:rPr lang="en-US" dirty="0" smtClean="0"/>
              <a:t>Expected </a:t>
            </a:r>
            <a:r>
              <a:rPr lang="en-US" dirty="0" smtClean="0"/>
              <a:t>Statistics</a:t>
            </a:r>
            <a:br>
              <a:rPr lang="en-US" dirty="0" smtClean="0"/>
            </a:br>
            <a:r>
              <a:rPr lang="en-US" sz="3100" dirty="0" smtClean="0"/>
              <a:t>(My Expectation Before the Run)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39229"/>
            <a:ext cx="4448962" cy="472307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Run plan: 4~5 weeks of physics run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+A</a:t>
            </a:r>
            <a:r>
              <a:rPr lang="en-US" dirty="0" smtClean="0"/>
              <a:t> and </a:t>
            </a:r>
            <a:r>
              <a:rPr lang="en-US" dirty="0" err="1"/>
              <a:t>p</a:t>
            </a:r>
            <a:r>
              <a:rPr lang="en-US" dirty="0" err="1" smtClean="0"/>
              <a:t>+d</a:t>
            </a:r>
            <a:r>
              <a:rPr lang="en-US" dirty="0" smtClean="0"/>
              <a:t> ?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+H</a:t>
            </a:r>
            <a:r>
              <a:rPr lang="en-US" dirty="0" smtClean="0"/>
              <a:t> and </a:t>
            </a:r>
            <a:r>
              <a:rPr lang="en-US" dirty="0" err="1"/>
              <a:t>p</a:t>
            </a:r>
            <a:r>
              <a:rPr lang="en-US" dirty="0" err="1" smtClean="0"/>
              <a:t>+d</a:t>
            </a:r>
            <a:r>
              <a:rPr lang="en-US" dirty="0" smtClean="0"/>
              <a:t>?</a:t>
            </a:r>
          </a:p>
          <a:p>
            <a:r>
              <a:rPr lang="en-US" dirty="0" smtClean="0"/>
              <a:t>Beam conditions</a:t>
            </a:r>
          </a:p>
          <a:p>
            <a:pPr lvl="1"/>
            <a:r>
              <a:rPr lang="en-US" dirty="0" smtClean="0"/>
              <a:t>2.5 x 10^11/ sec for 4 sec per minute</a:t>
            </a:r>
          </a:p>
          <a:p>
            <a:pPr lvl="1"/>
            <a:r>
              <a:rPr lang="en-US" dirty="0" smtClean="0"/>
              <a:t>E906 efficiency 50%</a:t>
            </a:r>
          </a:p>
          <a:p>
            <a:pPr lvl="1"/>
            <a:r>
              <a:rPr lang="en-US" dirty="0" smtClean="0"/>
              <a:t>If lower field for J/Psi, expect higher rate in detectors, need to reduce beam intensity to </a:t>
            </a:r>
            <a:r>
              <a:rPr lang="en-US" u="sng" dirty="0" smtClean="0">
                <a:solidFill>
                  <a:srgbClr val="FF0000"/>
                </a:solidFill>
              </a:rPr>
              <a:t>1x10^11/sec </a:t>
            </a:r>
          </a:p>
          <a:p>
            <a:r>
              <a:rPr lang="en-US" dirty="0" smtClean="0"/>
              <a:t>Protons on targets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(1x10^11) </a:t>
            </a:r>
            <a:r>
              <a:rPr lang="en-US" dirty="0" smtClean="0"/>
              <a:t>x (4 sec) x (</a:t>
            </a:r>
            <a:r>
              <a:rPr lang="en-US" dirty="0" smtClean="0">
                <a:solidFill>
                  <a:srgbClr val="FF0000"/>
                </a:solidFill>
              </a:rPr>
              <a:t>4 weeks </a:t>
            </a:r>
            <a:r>
              <a:rPr lang="en-US" dirty="0" smtClean="0"/>
              <a:t>x 7 x 24 x 60 minutes) x 50%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= 1x10^11 x 1.6x10^5 x 0.5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= </a:t>
            </a:r>
            <a:r>
              <a:rPr lang="en-US" b="1" i="1" dirty="0" smtClean="0">
                <a:solidFill>
                  <a:srgbClr val="FF0000"/>
                </a:solidFill>
              </a:rPr>
              <a:t>0.8 x 10^16   </a:t>
            </a:r>
          </a:p>
          <a:p>
            <a:r>
              <a:rPr lang="en-US" dirty="0" smtClean="0"/>
              <a:t>Effective Target thickness</a:t>
            </a:r>
          </a:p>
          <a:p>
            <a:pPr lvl="1"/>
            <a:r>
              <a:rPr lang="en-US" dirty="0" smtClean="0"/>
              <a:t>Target: ~10% interaction length </a:t>
            </a:r>
          </a:p>
          <a:p>
            <a:pPr lvl="1"/>
            <a:r>
              <a:rPr lang="en-US" dirty="0" smtClean="0"/>
              <a:t>0.8 x 10^15 p+(p/n) collisions  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970154"/>
              </p:ext>
            </p:extLst>
          </p:nvPr>
        </p:nvGraphicFramePr>
        <p:xfrm>
          <a:off x="4999038" y="4195763"/>
          <a:ext cx="399415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2400300" imgH="1168400" progId="Equation.3">
                  <p:embed/>
                </p:oleObj>
              </mc:Choice>
              <mc:Fallback>
                <p:oleObj name="Equation" r:id="rId3" imgW="2400300" imgH="116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9038" y="4195763"/>
                        <a:ext cx="3994150" cy="194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B69D-5611-8140-A442-4BF8F53EFAA7}" type="datetime1">
              <a:rPr lang="en-US" smtClean="0"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9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77" y="249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 Production </a:t>
            </a:r>
            <a:r>
              <a:rPr lang="en-US" dirty="0" err="1" smtClean="0"/>
              <a:t>p+p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PYTHIA @LO, K = 2.5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77" y="1292234"/>
            <a:ext cx="499762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DY cross section:  M &gt;4 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@120 </a:t>
            </a:r>
            <a:r>
              <a:rPr lang="en-US" dirty="0" err="1" smtClean="0"/>
              <a:t>GeV</a:t>
            </a:r>
            <a:r>
              <a:rPr lang="en-US" dirty="0" smtClean="0"/>
              <a:t>: (PYTHIA LO)</a:t>
            </a:r>
          </a:p>
          <a:p>
            <a:pPr lvl="2"/>
            <a:r>
              <a:rPr lang="sv-SE" dirty="0"/>
              <a:t>1 f + </a:t>
            </a:r>
            <a:r>
              <a:rPr lang="sv-SE" dirty="0" err="1"/>
              <a:t>fbar</a:t>
            </a:r>
            <a:r>
              <a:rPr lang="sv-SE" dirty="0"/>
              <a:t> -&gt; gamma*/Z0,  </a:t>
            </a:r>
            <a:endParaRPr lang="sv-SE" dirty="0" smtClean="0"/>
          </a:p>
          <a:p>
            <a:pPr lvl="3"/>
            <a:r>
              <a:rPr lang="sv-SE" dirty="0" smtClean="0"/>
              <a:t>Sigma = 5.442D</a:t>
            </a:r>
            <a:r>
              <a:rPr lang="sv-SE" dirty="0"/>
              <a:t>-08 </a:t>
            </a:r>
            <a:r>
              <a:rPr lang="sv-SE" dirty="0" smtClean="0"/>
              <a:t>mb, M &gt; 4GeV</a:t>
            </a:r>
            <a:endParaRPr lang="sv-SE" dirty="0"/>
          </a:p>
          <a:p>
            <a:pPr lvl="2"/>
            <a:r>
              <a:rPr lang="sv-SE" dirty="0" smtClean="0"/>
              <a:t>K </a:t>
            </a:r>
            <a:r>
              <a:rPr lang="sv-SE" dirty="0"/>
              <a:t>=</a:t>
            </a:r>
            <a:r>
              <a:rPr lang="sv-SE" dirty="0" smtClean="0"/>
              <a:t> 2.5, </a:t>
            </a:r>
          </a:p>
          <a:p>
            <a:pPr lvl="3"/>
            <a:r>
              <a:rPr lang="sv-SE" dirty="0" smtClean="0"/>
              <a:t>sigma </a:t>
            </a:r>
            <a:r>
              <a:rPr lang="sv-SE" dirty="0"/>
              <a:t>= </a:t>
            </a:r>
            <a:r>
              <a:rPr lang="sv-SE" dirty="0" smtClean="0"/>
              <a:t>2.5 </a:t>
            </a:r>
            <a:r>
              <a:rPr lang="sv-SE" dirty="0"/>
              <a:t>x 5.5 x 10^-8mb </a:t>
            </a:r>
            <a:endParaRPr lang="sv-SE" dirty="0" smtClean="0"/>
          </a:p>
          <a:p>
            <a:pPr marL="1828800" lvl="4" indent="0">
              <a:buNone/>
            </a:pPr>
            <a:r>
              <a:rPr lang="sv-SE" dirty="0"/>
              <a:t> </a:t>
            </a:r>
            <a:r>
              <a:rPr lang="sv-SE" dirty="0" smtClean="0"/>
              <a:t>     = 13.8 x 10^-11b</a:t>
            </a:r>
          </a:p>
          <a:p>
            <a:pPr lvl="2"/>
            <a:r>
              <a:rPr lang="sv-SE" dirty="0" smtClean="0"/>
              <a:t>N = 20 </a:t>
            </a:r>
            <a:r>
              <a:rPr lang="sv-SE" dirty="0" err="1" smtClean="0"/>
              <a:t>fb</a:t>
            </a:r>
            <a:r>
              <a:rPr lang="sv-SE" dirty="0" smtClean="0"/>
              <a:t>^-1 * 13.8x 10^-11b </a:t>
            </a:r>
          </a:p>
          <a:p>
            <a:pPr marL="914400" lvl="2" indent="0">
              <a:buNone/>
            </a:pPr>
            <a:r>
              <a:rPr lang="sv-SE" dirty="0"/>
              <a:t> </a:t>
            </a:r>
            <a:r>
              <a:rPr lang="sv-SE" dirty="0" smtClean="0"/>
              <a:t>        = 2.8 x 10 ^6</a:t>
            </a:r>
          </a:p>
          <a:p>
            <a:pPr lvl="2"/>
            <a:r>
              <a:rPr lang="sv-SE" dirty="0" smtClean="0"/>
              <a:t>80K </a:t>
            </a:r>
            <a:r>
              <a:rPr lang="sv-SE" dirty="0" err="1" smtClean="0"/>
              <a:t>pythia</a:t>
            </a:r>
            <a:r>
              <a:rPr lang="sv-SE" dirty="0" smtClean="0"/>
              <a:t> events -&gt; 11,808  </a:t>
            </a:r>
            <a:r>
              <a:rPr lang="sv-SE" dirty="0" err="1" smtClean="0"/>
              <a:t>dimuons</a:t>
            </a:r>
            <a:r>
              <a:rPr lang="sv-SE" dirty="0" smtClean="0"/>
              <a:t> (M&gt;4 GeV), (BR~15%)</a:t>
            </a:r>
          </a:p>
          <a:p>
            <a:pPr marL="114300" indent="0">
              <a:buNone/>
            </a:pPr>
            <a:endParaRPr lang="sv-SE" dirty="0" smtClean="0"/>
          </a:p>
          <a:p>
            <a:pPr marL="114300" indent="0">
              <a:buNone/>
            </a:pPr>
            <a:r>
              <a:rPr lang="sv-SE" dirty="0" err="1" smtClean="0">
                <a:solidFill>
                  <a:srgbClr val="FF0000"/>
                </a:solidFill>
              </a:rPr>
              <a:t>DY_dimuons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= 2800k/80k*11800</a:t>
            </a:r>
          </a:p>
          <a:p>
            <a:pPr marL="114300" indent="0">
              <a:buNone/>
            </a:pPr>
            <a:r>
              <a:rPr lang="sv-SE" dirty="0"/>
              <a:t> </a:t>
            </a:r>
            <a:r>
              <a:rPr lang="sv-SE" dirty="0" smtClean="0"/>
              <a:t>                     </a:t>
            </a:r>
            <a:r>
              <a:rPr lang="sv-SE" dirty="0"/>
              <a:t> </a:t>
            </a:r>
            <a:r>
              <a:rPr lang="sv-SE" dirty="0" smtClean="0"/>
              <a:t> =  410 k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316" y="1069426"/>
            <a:ext cx="3450403" cy="2339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499" y="3737083"/>
            <a:ext cx="3358220" cy="227741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8CAF-BB3B-7445-8E46-239A2EAE96E0}" type="datetime1">
              <a:rPr lang="en-US" smtClean="0"/>
              <a:t>5/7/12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68448" y="5956827"/>
            <a:ext cx="39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5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49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DY and </a:t>
            </a:r>
            <a:r>
              <a:rPr lang="en-US" sz="2800" dirty="0" err="1" smtClean="0"/>
              <a:t>Muon</a:t>
            </a:r>
            <a:r>
              <a:rPr lang="en-US" sz="2800" dirty="0" smtClean="0"/>
              <a:t> Kinematics w/o E906 Acceptance </a:t>
            </a:r>
            <a:br>
              <a:rPr lang="en-US" sz="2800" dirty="0" smtClean="0"/>
            </a:br>
            <a:r>
              <a:rPr lang="en-US" sz="2800" dirty="0" smtClean="0"/>
              <a:t>@PYTHIA LO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84498"/>
            <a:ext cx="3863660" cy="2620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904" y="4118760"/>
            <a:ext cx="3622028" cy="2456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04681"/>
            <a:ext cx="3863660" cy="2620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360" y="1396162"/>
            <a:ext cx="3699002" cy="2508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8930" y="2304349"/>
            <a:ext cx="7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DY_pZ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88930" y="4782805"/>
            <a:ext cx="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DY_pT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20969" y="2304349"/>
            <a:ext cx="82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Trk_pZ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20969" y="500811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Trk_pT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4495-3742-9B41-BBDC-81491923977B}" type="datetime1">
              <a:rPr lang="en-US" smtClean="0"/>
              <a:t>5/7/12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1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99"/>
            <a:ext cx="8229600" cy="8928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E906 </a:t>
            </a:r>
            <a:r>
              <a:rPr lang="en-US" dirty="0" err="1" smtClean="0"/>
              <a:t>Drell</a:t>
            </a:r>
            <a:r>
              <a:rPr lang="en-US" dirty="0" smtClean="0"/>
              <a:t>-Yan </a:t>
            </a:r>
            <a:r>
              <a:rPr lang="en-US" dirty="0" err="1" smtClean="0"/>
              <a:t>Dimuon</a:t>
            </a:r>
            <a:r>
              <a:rPr lang="en-US" dirty="0" smtClean="0"/>
              <a:t> Acceptances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980" y="1136813"/>
            <a:ext cx="175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Black: generated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Red: detected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149" y="2313748"/>
            <a:ext cx="2191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E906 Efficiencies:</a:t>
            </a:r>
          </a:p>
          <a:p>
            <a:r>
              <a:rPr lang="en-US" dirty="0" smtClean="0"/>
              <a:t>DY (M&gt;4) =  6.4%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DY-&gt; </a:t>
            </a:r>
            <a:r>
              <a:rPr lang="en-US" dirty="0" err="1" smtClean="0">
                <a:solidFill>
                  <a:srgbClr val="FF0000"/>
                </a:solidFill>
              </a:rPr>
              <a:t>dimuons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N = </a:t>
            </a:r>
            <a:r>
              <a:rPr lang="en-US" dirty="0" smtClean="0"/>
              <a:t>1/3*410K </a:t>
            </a:r>
            <a:r>
              <a:rPr lang="en-US" dirty="0" smtClean="0"/>
              <a:t>x 6.4% </a:t>
            </a:r>
          </a:p>
          <a:p>
            <a:r>
              <a:rPr lang="en-US" dirty="0"/>
              <a:t> </a:t>
            </a:r>
            <a:r>
              <a:rPr lang="en-US" dirty="0" smtClean="0"/>
              <a:t>    = </a:t>
            </a:r>
            <a:r>
              <a:rPr lang="en-US" dirty="0"/>
              <a:t>9</a:t>
            </a:r>
            <a:r>
              <a:rPr lang="en-US" dirty="0" smtClean="0"/>
              <a:t>000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19872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75F2-B97C-E841-9D36-69FA74E780FD}" type="datetime1">
              <a:rPr lang="en-US" smtClean="0"/>
              <a:t>5/7/12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 descr="DY_plots_cut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31" y="1091763"/>
            <a:ext cx="5876269" cy="50447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24148" y="6082163"/>
            <a:ext cx="39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52003" y="6082163"/>
            <a:ext cx="36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43630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Shutdown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Injector Upgrade </a:t>
            </a:r>
          </a:p>
          <a:p>
            <a:pPr lvl="1"/>
            <a:r>
              <a:rPr lang="en-US" dirty="0" smtClean="0"/>
              <a:t>5/1/2012 ~ end of 2012</a:t>
            </a:r>
          </a:p>
          <a:p>
            <a:r>
              <a:rPr lang="en-US" dirty="0" smtClean="0"/>
              <a:t>E906 detector </a:t>
            </a:r>
            <a:r>
              <a:rPr lang="en-US" dirty="0" smtClean="0"/>
              <a:t>maintenance work</a:t>
            </a:r>
            <a:endParaRPr lang="en-US" dirty="0" smtClean="0"/>
          </a:p>
          <a:p>
            <a:pPr lvl="1"/>
            <a:r>
              <a:rPr lang="en-US" dirty="0" smtClean="0"/>
              <a:t>Not discussed </a:t>
            </a:r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Collaboration meeting at the end May?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2D9F-803E-2543-A7B0-06DF412FCE0A}" type="datetime1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5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Analysis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lot of work to do</a:t>
            </a:r>
          </a:p>
          <a:p>
            <a:r>
              <a:rPr lang="en-US" dirty="0" smtClean="0"/>
              <a:t>Detector (re)mapping and calibration</a:t>
            </a:r>
          </a:p>
          <a:p>
            <a:pPr lvl="1"/>
            <a:r>
              <a:rPr lang="en-US" dirty="0" smtClean="0"/>
              <a:t>Reprocess data with updated mapping files</a:t>
            </a:r>
          </a:p>
          <a:p>
            <a:r>
              <a:rPr lang="en-US" dirty="0" smtClean="0"/>
              <a:t>Develop tracking software</a:t>
            </a:r>
          </a:p>
          <a:p>
            <a:pPr lvl="1"/>
            <a:r>
              <a:rPr lang="en-US" dirty="0" smtClean="0"/>
              <a:t>Momentum resolution</a:t>
            </a:r>
          </a:p>
          <a:p>
            <a:pPr lvl="1"/>
            <a:r>
              <a:rPr lang="en-US" dirty="0" err="1" smtClean="0"/>
              <a:t>Vtx</a:t>
            </a:r>
            <a:r>
              <a:rPr lang="en-US" dirty="0" smtClean="0"/>
              <a:t> resolution </a:t>
            </a:r>
          </a:p>
          <a:p>
            <a:r>
              <a:rPr lang="en-US" dirty="0" smtClean="0"/>
              <a:t>Luminosity calculations – some </a:t>
            </a:r>
            <a:r>
              <a:rPr lang="en-US" dirty="0" err="1" smtClean="0"/>
              <a:t>scalors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Physics topics</a:t>
            </a:r>
          </a:p>
          <a:p>
            <a:pPr lvl="1"/>
            <a:r>
              <a:rPr lang="en-US" dirty="0" smtClean="0"/>
              <a:t>J/Psi and </a:t>
            </a:r>
            <a:r>
              <a:rPr lang="en-US" dirty="0" err="1" smtClean="0"/>
              <a:t>Drell</a:t>
            </a:r>
            <a:r>
              <a:rPr lang="en-US" dirty="0" smtClean="0"/>
              <a:t>-</a:t>
            </a:r>
            <a:r>
              <a:rPr lang="en-US" dirty="0" smtClean="0"/>
              <a:t>Yan</a:t>
            </a:r>
          </a:p>
          <a:p>
            <a:pPr lvl="1"/>
            <a:r>
              <a:rPr lang="en-US" dirty="0" smtClean="0"/>
              <a:t>Ratios of  “Fe/d” and “d/p”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A084-1178-CF42-87FD-6C2F4B155A55}" type="datetime1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3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0272"/>
            <a:ext cx="7349195" cy="4081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5055" y="204844"/>
            <a:ext cx="4631846" cy="1250009"/>
          </a:xfrm>
          <a:ln/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dirty="0"/>
              <a:t>QCD </a:t>
            </a:r>
            <a:r>
              <a:rPr lang="en-GB" sz="3600" dirty="0" smtClean="0"/>
              <a:t>Correction</a:t>
            </a:r>
            <a:br>
              <a:rPr lang="en-GB" sz="3600" dirty="0" smtClean="0"/>
            </a:br>
            <a:r>
              <a:rPr lang="en-GB" sz="2900" dirty="0">
                <a:solidFill>
                  <a:srgbClr val="0000FF"/>
                </a:solidFill>
              </a:rPr>
              <a:t>K </a:t>
            </a:r>
            <a:r>
              <a:rPr lang="en-GB" sz="2900" dirty="0" smtClean="0">
                <a:solidFill>
                  <a:srgbClr val="0000FF"/>
                </a:solidFill>
              </a:rPr>
              <a:t>factors</a:t>
            </a:r>
            <a:endParaRPr lang="en-GB" sz="2900" dirty="0">
              <a:solidFill>
                <a:srgbClr val="0000FF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7973" y="1383532"/>
            <a:ext cx="3480136" cy="6103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776" y="168396"/>
            <a:ext cx="3791224" cy="24302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9D11-099D-CF4F-A032-07120B1AED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BB33-36C2-8A46-9C11-3FBF6CF2E958}" type="datetime1">
              <a:rPr lang="en-US" smtClean="0"/>
              <a:t>5/7/12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59921" y="4052549"/>
            <a:ext cx="222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= 2.5 @120GeV </a:t>
            </a:r>
            <a:r>
              <a:rPr lang="en-US" dirty="0" err="1" smtClean="0"/>
              <a:t>p+p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798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E906 Run History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Start of run: Feb 28, 2012</a:t>
            </a:r>
          </a:p>
          <a:p>
            <a:r>
              <a:rPr lang="en-US" dirty="0" smtClean="0"/>
              <a:t>End of run: April 30, 2012</a:t>
            </a:r>
          </a:p>
          <a:p>
            <a:r>
              <a:rPr lang="en-US" dirty="0" smtClean="0"/>
              <a:t>Total protons delivered and triggered: </a:t>
            </a:r>
          </a:p>
          <a:p>
            <a:pPr lvl="1"/>
            <a:r>
              <a:rPr lang="en-US" dirty="0" smtClean="0"/>
              <a:t>Total proton delivered</a:t>
            </a:r>
          </a:p>
          <a:p>
            <a:pPr lvl="2"/>
            <a:r>
              <a:rPr lang="en-US" dirty="0" smtClean="0"/>
              <a:t> ~ 5x 10^11 </a:t>
            </a:r>
            <a:r>
              <a:rPr lang="en-US" dirty="0" err="1" smtClean="0"/>
              <a:t>ppp</a:t>
            </a:r>
            <a:r>
              <a:rPr lang="en-US" dirty="0" smtClean="0"/>
              <a:t> x 60 min x 24 </a:t>
            </a:r>
            <a:r>
              <a:rPr lang="en-US" dirty="0" err="1" smtClean="0"/>
              <a:t>hrs</a:t>
            </a:r>
            <a:r>
              <a:rPr lang="en-US" dirty="0" smtClean="0"/>
              <a:t> x 60 days x 50% </a:t>
            </a:r>
            <a:r>
              <a:rPr lang="en-US" dirty="0" err="1" smtClean="0"/>
              <a:t>eff</a:t>
            </a:r>
            <a:r>
              <a:rPr lang="en-US" dirty="0" smtClean="0"/>
              <a:t> =  </a:t>
            </a:r>
            <a:r>
              <a:rPr lang="en-US" dirty="0" smtClean="0">
                <a:solidFill>
                  <a:srgbClr val="FF0000"/>
                </a:solidFill>
              </a:rPr>
              <a:t>2.2 x 10^16 (= 40 </a:t>
            </a:r>
            <a:r>
              <a:rPr lang="en-US" dirty="0" err="1" smtClean="0">
                <a:solidFill>
                  <a:srgbClr val="FF0000"/>
                </a:solidFill>
              </a:rPr>
              <a:t>fb</a:t>
            </a:r>
            <a:r>
              <a:rPr lang="en-US" dirty="0" smtClean="0">
                <a:solidFill>
                  <a:srgbClr val="FF0000"/>
                </a:solidFill>
              </a:rPr>
              <a:t>^-1)</a:t>
            </a:r>
          </a:p>
          <a:p>
            <a:pPr lvl="2"/>
            <a:r>
              <a:rPr lang="en-US" dirty="0" smtClean="0"/>
              <a:t>issued with very low trigger live time at the beginning</a:t>
            </a:r>
          </a:p>
          <a:p>
            <a:pPr lvl="1"/>
            <a:r>
              <a:rPr lang="en-US" dirty="0" smtClean="0"/>
              <a:t>Last week </a:t>
            </a:r>
            <a:r>
              <a:rPr lang="en-US" dirty="0" err="1" smtClean="0"/>
              <a:t>dimuons</a:t>
            </a:r>
            <a:r>
              <a:rPr lang="en-US" dirty="0" smtClean="0"/>
              <a:t>: </a:t>
            </a:r>
            <a:r>
              <a:rPr lang="en-US" dirty="0" smtClean="0"/>
              <a:t>5 </a:t>
            </a:r>
            <a:r>
              <a:rPr lang="en-US" dirty="0" smtClean="0"/>
              <a:t>Hz x 7 days x 60% = 1.7 M/</a:t>
            </a:r>
            <a:r>
              <a:rPr lang="en-US" dirty="0" smtClean="0"/>
              <a:t>week</a:t>
            </a:r>
          </a:p>
          <a:p>
            <a:pPr lvl="1"/>
            <a:r>
              <a:rPr lang="en-US" dirty="0" smtClean="0"/>
              <a:t>Last week protons on targets: </a:t>
            </a:r>
            <a:r>
              <a:rPr lang="en-US" dirty="0" smtClean="0">
                <a:solidFill>
                  <a:srgbClr val="FF0000"/>
                </a:solidFill>
              </a:rPr>
              <a:t>0.25 x 10^16  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(~ 1/3 of my prediction, 0.8 x 10^16)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Detectors:  all subsystems working</a:t>
            </a:r>
          </a:p>
          <a:p>
            <a:r>
              <a:rPr lang="en-US" dirty="0" smtClean="0"/>
              <a:t>Targets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10% targets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, D, </a:t>
            </a:r>
            <a:r>
              <a:rPr lang="en-US" dirty="0" smtClean="0"/>
              <a:t>C*, </a:t>
            </a:r>
            <a:r>
              <a:rPr lang="en-US" dirty="0" smtClean="0"/>
              <a:t>Fe, </a:t>
            </a:r>
            <a:r>
              <a:rPr lang="en-US" dirty="0" smtClean="0"/>
              <a:t>W*, </a:t>
            </a:r>
            <a:r>
              <a:rPr lang="en-US" dirty="0" smtClean="0"/>
              <a:t>empty </a:t>
            </a:r>
          </a:p>
          <a:p>
            <a:r>
              <a:rPr lang="en-US" dirty="0" smtClean="0"/>
              <a:t>Beam: stable operation</a:t>
            </a:r>
          </a:p>
          <a:p>
            <a:pPr lvl="1"/>
            <a:r>
              <a:rPr lang="en-US" dirty="0" smtClean="0"/>
              <a:t>4/60 </a:t>
            </a:r>
            <a:r>
              <a:rPr lang="en-US" dirty="0" smtClean="0"/>
              <a:t>sec beam </a:t>
            </a:r>
            <a:r>
              <a:rPr lang="en-US" dirty="0" smtClean="0"/>
              <a:t>structure, 5x10^11 </a:t>
            </a:r>
            <a:r>
              <a:rPr lang="en-US" dirty="0" err="1" smtClean="0"/>
              <a:t>ppp</a:t>
            </a:r>
            <a:r>
              <a:rPr lang="en-US" dirty="0" smtClean="0"/>
              <a:t> (desgin:1 x 10^13) </a:t>
            </a:r>
          </a:p>
          <a:p>
            <a:pPr lvl="1"/>
            <a:r>
              <a:rPr lang="en-US" dirty="0" smtClean="0"/>
              <a:t>High background caused some trigger problems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5A3C-0733-B244-B095-30C986EC5718}" type="datetime1">
              <a:rPr lang="en-US" smtClean="0"/>
              <a:t>5/7/12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Trigger Challenge</a:t>
            </a:r>
            <a:br>
              <a:rPr lang="en-US" altLang="zh-TW" sz="3200" dirty="0" smtClean="0"/>
            </a:br>
            <a:r>
              <a:rPr lang="en-US" altLang="zh-TW" sz="3200" dirty="0" smtClean="0"/>
              <a:t>Unstable and non-uniform beam </a:t>
            </a:r>
            <a:r>
              <a:rPr lang="en-US" altLang="zh-TW" sz="3200" dirty="0" err="1" smtClean="0"/>
              <a:t>sturcture</a:t>
            </a:r>
            <a:endParaRPr lang="zh-TW" alt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2496-A1ED-714D-9FF5-1C686F02BE4E}" type="datetime1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3</a:t>
            </a:fld>
            <a:endParaRPr lang="en-US"/>
          </a:p>
        </p:txBody>
      </p:sp>
      <p:pic>
        <p:nvPicPr>
          <p:cNvPr id="19458" name="Picture 2" descr="G:\E906Frequency_Thu_Apr_26_14_39_12_CDT_2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580159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334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Diagram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63688" y="2276872"/>
            <a:ext cx="9361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V1495</a:t>
            </a:r>
            <a:br>
              <a:rPr lang="en-US" altLang="zh-TW" dirty="0" smtClean="0"/>
            </a:br>
            <a:r>
              <a:rPr lang="en-US" altLang="zh-TW" dirty="0" smtClean="0"/>
              <a:t>L1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5536" y="2276872"/>
            <a:ext cx="9361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X2T</a:t>
            </a:r>
            <a:br>
              <a:rPr lang="en-US" altLang="zh-TW" dirty="0" smtClean="0"/>
            </a:br>
            <a:r>
              <a:rPr lang="en-US" altLang="zh-TW" dirty="0" err="1" smtClean="0"/>
              <a:t>Hodos</a:t>
            </a:r>
            <a:endParaRPr lang="zh-TW" altLang="en-US" dirty="0"/>
          </a:p>
        </p:txBody>
      </p:sp>
      <p:cxnSp>
        <p:nvCxnSpPr>
          <p:cNvPr id="7" name="直線單箭頭接點 6"/>
          <p:cNvCxnSpPr>
            <a:stCxn id="5" idx="3"/>
            <a:endCxn id="4" idx="1"/>
          </p:cNvCxnSpPr>
          <p:nvPr/>
        </p:nvCxnSpPr>
        <p:spPr>
          <a:xfrm>
            <a:off x="1331640" y="2780928"/>
            <a:ext cx="432048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131840" y="2276872"/>
            <a:ext cx="8640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QuarkNet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4" idx="3"/>
            <a:endCxn id="9" idx="1"/>
          </p:cNvCxnSpPr>
          <p:nvPr/>
        </p:nvCxnSpPr>
        <p:spPr>
          <a:xfrm>
            <a:off x="2699792" y="2780928"/>
            <a:ext cx="432048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283335" y="2276872"/>
            <a:ext cx="144016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Strobe</a:t>
            </a:r>
            <a:br>
              <a:rPr lang="en-US" altLang="zh-TW" dirty="0" smtClean="0"/>
            </a:br>
            <a:r>
              <a:rPr lang="en-US" altLang="zh-TW" dirty="0" smtClean="0"/>
              <a:t>coincidence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763688" y="3789040"/>
            <a:ext cx="9361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V1495</a:t>
            </a:r>
            <a:br>
              <a:rPr lang="en-US" altLang="zh-TW" dirty="0" smtClean="0"/>
            </a:br>
            <a:r>
              <a:rPr lang="en-US" altLang="zh-TW" dirty="0" smtClean="0"/>
              <a:t>L2</a:t>
            </a:r>
          </a:p>
          <a:p>
            <a:pPr algn="ctr"/>
            <a:r>
              <a:rPr lang="en-US" altLang="zh-TW" dirty="0" smtClean="0"/>
              <a:t>(trigger)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754943" y="4941168"/>
            <a:ext cx="9361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NIM 1&amp;2</a:t>
            </a:r>
          </a:p>
          <a:p>
            <a:pPr algn="ctr"/>
            <a:r>
              <a:rPr lang="en-US" altLang="zh-TW" dirty="0" smtClean="0"/>
              <a:t>trigger</a:t>
            </a:r>
            <a:endParaRPr lang="zh-TW" altLang="en-US" dirty="0"/>
          </a:p>
        </p:txBody>
      </p:sp>
      <p:cxnSp>
        <p:nvCxnSpPr>
          <p:cNvPr id="21" name="肘形接點 20"/>
          <p:cNvCxnSpPr>
            <a:stCxn id="14" idx="3"/>
            <a:endCxn id="13" idx="1"/>
          </p:cNvCxnSpPr>
          <p:nvPr/>
        </p:nvCxnSpPr>
        <p:spPr>
          <a:xfrm flipV="1">
            <a:off x="2699792" y="3681028"/>
            <a:ext cx="2583543" cy="612068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接點 28"/>
          <p:cNvCxnSpPr>
            <a:stCxn id="15" idx="3"/>
            <a:endCxn id="13" idx="1"/>
          </p:cNvCxnSpPr>
          <p:nvPr/>
        </p:nvCxnSpPr>
        <p:spPr>
          <a:xfrm flipV="1">
            <a:off x="2691047" y="3681028"/>
            <a:ext cx="2592288" cy="1764196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5283335" y="2605009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gate</a:t>
            </a:r>
            <a:endParaRPr lang="zh-TW" altLang="en-US" dirty="0"/>
          </a:p>
        </p:txBody>
      </p:sp>
      <p:grpSp>
        <p:nvGrpSpPr>
          <p:cNvPr id="40" name="群組 39"/>
          <p:cNvGrpSpPr/>
          <p:nvPr/>
        </p:nvGrpSpPr>
        <p:grpSpPr>
          <a:xfrm>
            <a:off x="4355976" y="2564904"/>
            <a:ext cx="576064" cy="432048"/>
            <a:chOff x="5004048" y="1844824"/>
            <a:chExt cx="576064" cy="432048"/>
          </a:xfrm>
        </p:grpSpPr>
        <p:sp>
          <p:nvSpPr>
            <p:cNvPr id="38" name="等腰三角形 37"/>
            <p:cNvSpPr/>
            <p:nvPr/>
          </p:nvSpPr>
          <p:spPr>
            <a:xfrm rot="5400000">
              <a:off x="5004048" y="1844824"/>
              <a:ext cx="432048" cy="43204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5436096" y="19888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2" name="直線單箭頭接點 41"/>
          <p:cNvCxnSpPr>
            <a:stCxn id="9" idx="3"/>
            <a:endCxn id="38" idx="3"/>
          </p:cNvCxnSpPr>
          <p:nvPr/>
        </p:nvCxnSpPr>
        <p:spPr>
          <a:xfrm>
            <a:off x="3995936" y="2780928"/>
            <a:ext cx="36004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39" idx="6"/>
            <a:endCxn id="32" idx="1"/>
          </p:cNvCxnSpPr>
          <p:nvPr/>
        </p:nvCxnSpPr>
        <p:spPr>
          <a:xfrm>
            <a:off x="4932040" y="2780928"/>
            <a:ext cx="351295" cy="41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7515583" y="3253081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Trigger </a:t>
            </a:r>
          </a:p>
          <a:p>
            <a:pPr algn="ctr"/>
            <a:r>
              <a:rPr lang="en-US" altLang="zh-TW" dirty="0" smtClean="0"/>
              <a:t>Supervisor</a:t>
            </a:r>
            <a:endParaRPr lang="zh-TW" altLang="en-US" dirty="0"/>
          </a:p>
        </p:txBody>
      </p:sp>
      <p:cxnSp>
        <p:nvCxnSpPr>
          <p:cNvPr id="51" name="直線單箭頭接點 50"/>
          <p:cNvCxnSpPr>
            <a:stCxn id="13" idx="3"/>
            <a:endCxn id="49" idx="1"/>
          </p:cNvCxnSpPr>
          <p:nvPr/>
        </p:nvCxnSpPr>
        <p:spPr>
          <a:xfrm>
            <a:off x="6723495" y="3681028"/>
            <a:ext cx="792088" cy="41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>
            <a:off x="2699792" y="2564904"/>
            <a:ext cx="432048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2699792" y="2996952"/>
            <a:ext cx="432048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>
            <a:off x="2699792" y="3212976"/>
            <a:ext cx="432048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467544" y="126876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If the signal input to </a:t>
            </a:r>
            <a:r>
              <a:rPr lang="en-US" altLang="zh-TW" dirty="0" err="1" smtClean="0"/>
              <a:t>QuarkNet</a:t>
            </a:r>
            <a:r>
              <a:rPr lang="en-US" altLang="zh-TW" dirty="0" smtClean="0"/>
              <a:t> is more than threshold in the integration time, </a:t>
            </a:r>
            <a:r>
              <a:rPr lang="en-US" altLang="zh-TW" dirty="0" err="1" smtClean="0"/>
              <a:t>Quarknet</a:t>
            </a:r>
            <a:r>
              <a:rPr lang="en-US" altLang="zh-TW" dirty="0" smtClean="0"/>
              <a:t> will send inhibit. </a:t>
            </a:r>
          </a:p>
          <a:p>
            <a:endParaRPr lang="zh-TW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5FC2-4C70-184E-83CA-6A5A96268A74}" type="datetime1">
              <a:rPr lang="en-US" smtClean="0"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8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Good </a:t>
            </a:r>
            <a:r>
              <a:rPr lang="en-US" altLang="zh-TW" dirty="0" err="1" smtClean="0"/>
              <a:t>Dimuon</a:t>
            </a:r>
            <a:r>
              <a:rPr lang="en-US" altLang="zh-TW" dirty="0" smtClean="0"/>
              <a:t> Ratio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332037"/>
            <a:ext cx="3600400" cy="4525963"/>
          </a:xfrm>
        </p:spPr>
        <p:txBody>
          <a:bodyPr>
            <a:normAutofit/>
          </a:bodyPr>
          <a:lstStyle/>
          <a:p>
            <a:r>
              <a:rPr lang="en-US" altLang="zh-TW" sz="1600" dirty="0" err="1" smtClean="0"/>
              <a:t>Elog</a:t>
            </a:r>
            <a:r>
              <a:rPr lang="en-US" altLang="zh-TW" sz="1600" dirty="0" smtClean="0"/>
              <a:t>[1929][2014]  by Tyler</a:t>
            </a:r>
          </a:p>
          <a:p>
            <a:endParaRPr lang="en-US" altLang="zh-TW" sz="1600" dirty="0" smtClean="0"/>
          </a:p>
          <a:p>
            <a:r>
              <a:rPr lang="sv-SE" altLang="zh-TW" sz="1100" u="sng" dirty="0" smtClean="0"/>
              <a:t>Run</a:t>
            </a:r>
            <a:r>
              <a:rPr lang="sv-SE" altLang="zh-TW" sz="1100" dirty="0" smtClean="0"/>
              <a:t>     </a:t>
            </a:r>
            <a:r>
              <a:rPr lang="sv-SE" altLang="zh-TW" sz="1100" u="sng" dirty="0" smtClean="0"/>
              <a:t>Threshold</a:t>
            </a:r>
            <a:r>
              <a:rPr lang="sv-SE" altLang="zh-TW" sz="1100" dirty="0" smtClean="0"/>
              <a:t>      </a:t>
            </a:r>
            <a:r>
              <a:rPr lang="sv-SE" altLang="zh-TW" sz="1100" u="sng" dirty="0" smtClean="0"/>
              <a:t>Count</a:t>
            </a:r>
            <a:r>
              <a:rPr lang="sv-SE" altLang="zh-TW" sz="1100" dirty="0" smtClean="0"/>
              <a:t> per minute </a:t>
            </a:r>
          </a:p>
          <a:p>
            <a:r>
              <a:rPr lang="sv-SE" altLang="zh-TW" sz="1100" dirty="0" smtClean="0"/>
              <a:t>1923           1                  6/38mins      =  0.16</a:t>
            </a:r>
          </a:p>
          <a:p>
            <a:r>
              <a:rPr lang="sv-SE" altLang="zh-TW" sz="1100" dirty="0" smtClean="0"/>
              <a:t>1924           2                  15/35mins     = 0.43</a:t>
            </a:r>
          </a:p>
          <a:p>
            <a:r>
              <a:rPr lang="sv-SE" altLang="zh-TW" sz="1100" dirty="0" smtClean="0"/>
              <a:t>1925           3                  19 /30mins     =0.63</a:t>
            </a:r>
          </a:p>
          <a:p>
            <a:r>
              <a:rPr lang="sv-SE" altLang="zh-TW" sz="1100" dirty="0" smtClean="0"/>
              <a:t>1926           4                  30/21mins      =1.43</a:t>
            </a:r>
          </a:p>
          <a:p>
            <a:r>
              <a:rPr lang="sv-SE" altLang="zh-TW" sz="1100" dirty="0" smtClean="0"/>
              <a:t>1927           5                  38/26mins     = 1.46</a:t>
            </a:r>
          </a:p>
          <a:p>
            <a:r>
              <a:rPr lang="sv-SE" altLang="zh-TW" sz="1100" dirty="0" smtClean="0"/>
              <a:t>1928           6                  32/27mins    =1.18</a:t>
            </a:r>
          </a:p>
          <a:p>
            <a:endParaRPr lang="zh-TW" altLang="en-US" sz="1600" dirty="0"/>
          </a:p>
        </p:txBody>
      </p:sp>
      <p:sp>
        <p:nvSpPr>
          <p:cNvPr id="22530" name="AutoShape 2" descr="goodDimu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532" name="AutoShape 4" descr="goodDimu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534" name="AutoShape 6" descr="goodDimu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536" name="AutoShape 8" descr="http://e906-gat2.fnal.gov:8080/SeaQuest/120422_135255/goodDimuon.png?lb=SeaQu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538" name="AutoShape 10" descr="http://e906-gat2.fnal.gov:8080/SeaQuest/120422_135255/goodDimuon.png?lb=SeaQu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540" name="AutoShape 12" descr="http://e906-gat2.fnal.gov:8080/SeaQuest/120422_135255/goodDimuon.png?lb=SeaQu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2541" name="Picture 13" descr="C:\Users\grass\Pictures\goodDimu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2816"/>
            <a:ext cx="5796136" cy="4801191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038A-8CE0-FD42-BCF1-0408C8D7BF8F}" type="datetime1">
              <a:rPr lang="en-US" smtClean="0"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AA5-C9A2-D844-8D4D-FCA9833E7F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J/Psi Production in </a:t>
            </a:r>
            <a:r>
              <a:rPr lang="en-US" dirty="0" err="1" smtClean="0"/>
              <a:t>p+p</a:t>
            </a:r>
            <a:r>
              <a:rPr lang="en-US" dirty="0" smtClean="0"/>
              <a:t> @120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56338" cy="248577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J/Psi cross section: J/Psi -&gt; </a:t>
            </a:r>
            <a:r>
              <a:rPr lang="en-US" dirty="0" err="1" smtClean="0"/>
              <a:t>dimuon</a:t>
            </a:r>
            <a:endParaRPr lang="en-US" dirty="0" smtClean="0"/>
          </a:p>
          <a:p>
            <a:pPr lvl="1"/>
            <a:r>
              <a:rPr lang="en-US" dirty="0" smtClean="0"/>
              <a:t>Data: ~ 50 </a:t>
            </a:r>
            <a:r>
              <a:rPr lang="en-US" dirty="0" err="1" smtClean="0"/>
              <a:t>nb</a:t>
            </a:r>
            <a:r>
              <a:rPr lang="en-US" dirty="0" smtClean="0"/>
              <a:t> @120GeV </a:t>
            </a:r>
            <a:r>
              <a:rPr lang="en-US" dirty="0" err="1" smtClean="0"/>
              <a:t>p+p</a:t>
            </a:r>
            <a:endParaRPr lang="en-US" dirty="0" smtClean="0"/>
          </a:p>
          <a:p>
            <a:pPr lvl="1"/>
            <a:r>
              <a:rPr lang="en-US" dirty="0" smtClean="0"/>
              <a:t>N_J/Psi </a:t>
            </a:r>
            <a:r>
              <a:rPr lang="en-US" dirty="0"/>
              <a:t>= </a:t>
            </a:r>
            <a:r>
              <a:rPr lang="en-US" dirty="0" smtClean="0"/>
              <a:t>20 </a:t>
            </a:r>
            <a:r>
              <a:rPr lang="en-US" dirty="0" err="1"/>
              <a:t>fb</a:t>
            </a:r>
            <a:r>
              <a:rPr lang="en-US" dirty="0"/>
              <a:t>^-1 x </a:t>
            </a:r>
            <a:r>
              <a:rPr lang="en-US" dirty="0" smtClean="0"/>
              <a:t>50nb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= 1K </a:t>
            </a:r>
            <a:r>
              <a:rPr lang="en-US" dirty="0"/>
              <a:t>x 10^6</a:t>
            </a:r>
          </a:p>
          <a:p>
            <a:pPr lvl="1"/>
            <a:r>
              <a:rPr lang="en-US" dirty="0"/>
              <a:t>Total J</a:t>
            </a:r>
            <a:r>
              <a:rPr lang="en-US" dirty="0" smtClean="0"/>
              <a:t>/Psi</a:t>
            </a:r>
            <a:r>
              <a:rPr lang="en-US" dirty="0"/>
              <a:t>-&gt;</a:t>
            </a:r>
            <a:r>
              <a:rPr lang="en-US" dirty="0" err="1"/>
              <a:t>dimuon</a:t>
            </a:r>
            <a:r>
              <a:rPr lang="en-US" dirty="0"/>
              <a:t> =  </a:t>
            </a:r>
            <a:r>
              <a:rPr lang="en-US" dirty="0" smtClean="0"/>
              <a:t>1K x 10^6 x6%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= 60 x 10^6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/>
              <a:t>@800 </a:t>
            </a:r>
            <a:r>
              <a:rPr lang="en-US" dirty="0" err="1"/>
              <a:t>GeV</a:t>
            </a:r>
            <a:r>
              <a:rPr lang="en-US" dirty="0"/>
              <a:t>: 442 +/-88 </a:t>
            </a:r>
            <a:r>
              <a:rPr lang="en-US" dirty="0" err="1"/>
              <a:t>nb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75" y="4307588"/>
            <a:ext cx="3075650" cy="2085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75" y="4558914"/>
            <a:ext cx="2705050" cy="1834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0" y="914014"/>
            <a:ext cx="3479800" cy="36449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0B15-DFD6-344C-84FE-1BB1C2152F42}" type="datetime1">
              <a:rPr lang="en-US" smtClean="0"/>
              <a:t>5/7/12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6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442055" y="1044472"/>
            <a:ext cx="25066" cy="2414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19800" y="2147434"/>
            <a:ext cx="2427564" cy="167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38275" y="4374248"/>
            <a:ext cx="246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PYTHIA J/Psi simulations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22274" y="6208707"/>
            <a:ext cx="93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xF_J</a:t>
            </a:r>
            <a:r>
              <a:rPr lang="en-US" dirty="0" smtClean="0"/>
              <a:t>/Psi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6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79" y="104173"/>
            <a:ext cx="552071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Expected Detector Performance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999"/>
            <a:ext cx="4179794" cy="20422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Reasonable J/Psi and </a:t>
            </a:r>
            <a:r>
              <a:rPr lang="en-US" dirty="0" err="1" smtClean="0"/>
              <a:t>Drell</a:t>
            </a:r>
            <a:r>
              <a:rPr lang="en-US" dirty="0" smtClean="0"/>
              <a:t>-Yan separation 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-Yan: M&gt;4GeV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mproved tracking to separate tracks from target and beam dump</a:t>
            </a: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737" y="3289421"/>
            <a:ext cx="5084763" cy="2998788"/>
            <a:chOff x="40737" y="3289421"/>
            <a:chExt cx="5084763" cy="2998788"/>
          </a:xfrm>
        </p:grpSpPr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4147460" y="4282027"/>
              <a:ext cx="947548" cy="39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rgbClr val="BF822B"/>
                  </a:solidFill>
                </a:rPr>
                <a:t>E906 Bend Plane View</a:t>
              </a:r>
              <a:endParaRPr lang="en-US" sz="1000"/>
            </a:p>
          </p:txBody>
        </p:sp>
        <p:pic>
          <p:nvPicPr>
            <p:cNvPr id="7" name="Picture 23" descr="ytap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r="7201"/>
            <a:stretch>
              <a:fillRect/>
            </a:stretch>
          </p:blipFill>
          <p:spPr bwMode="auto">
            <a:xfrm>
              <a:off x="848400" y="3289421"/>
              <a:ext cx="3303145" cy="2924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1661167" y="3764753"/>
              <a:ext cx="472753" cy="1902494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25"/>
            <p:cNvSpPr txBox="1">
              <a:spLocks noChangeArrowheads="1"/>
            </p:cNvSpPr>
            <p:nvPr/>
          </p:nvSpPr>
          <p:spPr bwMode="auto">
            <a:xfrm>
              <a:off x="4088238" y="5466862"/>
              <a:ext cx="1037262" cy="36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6600"/>
                  </a:solidFill>
                </a:rPr>
                <a:t>Muon ID</a:t>
              </a:r>
            </a:p>
          </p:txBody>
        </p:sp>
        <p:sp>
          <p:nvSpPr>
            <p:cNvPr id="10" name="TextBox 26"/>
            <p:cNvSpPr txBox="1">
              <a:spLocks noChangeArrowheads="1"/>
            </p:cNvSpPr>
            <p:nvPr/>
          </p:nvSpPr>
          <p:spPr bwMode="auto">
            <a:xfrm>
              <a:off x="2140046" y="3842810"/>
              <a:ext cx="258330" cy="38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μ</a:t>
              </a:r>
            </a:p>
          </p:txBody>
        </p:sp>
        <p:cxnSp>
          <p:nvCxnSpPr>
            <p:cNvPr id="11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280688" y="4749204"/>
              <a:ext cx="576901" cy="0"/>
            </a:xfrm>
            <a:prstGeom prst="straightConnector1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28"/>
            <p:cNvSpPr txBox="1">
              <a:spLocks noChangeArrowheads="1"/>
            </p:cNvSpPr>
            <p:nvPr/>
          </p:nvSpPr>
          <p:spPr bwMode="auto">
            <a:xfrm>
              <a:off x="40737" y="4859882"/>
              <a:ext cx="719851" cy="51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660066"/>
                  </a:solidFill>
                </a:rPr>
                <a:t>120 GeV</a:t>
              </a:r>
            </a:p>
            <a:p>
              <a:r>
                <a:rPr lang="en-US" sz="2000">
                  <a:solidFill>
                    <a:srgbClr val="660066"/>
                  </a:solidFill>
                </a:rPr>
                <a:t>protons</a:t>
              </a:r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3429652" y="3475826"/>
              <a:ext cx="588133" cy="2812383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30"/>
            <p:cNvSpPr txBox="1">
              <a:spLocks noChangeArrowheads="1"/>
            </p:cNvSpPr>
            <p:nvPr/>
          </p:nvSpPr>
          <p:spPr bwMode="auto">
            <a:xfrm>
              <a:off x="1229257" y="5367835"/>
              <a:ext cx="1120429" cy="64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6600"/>
                  </a:solidFill>
                </a:rPr>
                <a:t>Drift</a:t>
              </a:r>
            </a:p>
            <a:p>
              <a:r>
                <a:rPr lang="en-US" sz="1800" dirty="0">
                  <a:solidFill>
                    <a:srgbClr val="FF6600"/>
                  </a:solidFill>
                </a:rPr>
                <a:t>Chambers</a:t>
              </a:r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5594362" y="266115"/>
            <a:ext cx="3157538" cy="2430463"/>
            <a:chOff x="2633665" y="4047069"/>
            <a:chExt cx="2666470" cy="2251604"/>
          </a:xfrm>
        </p:grpSpPr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665" y="4047069"/>
              <a:ext cx="2666470" cy="225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37"/>
            <p:cNvCxnSpPr>
              <a:cxnSpLocks noChangeShapeType="1"/>
            </p:cNvCxnSpPr>
            <p:nvPr/>
          </p:nvCxnSpPr>
          <p:spPr bwMode="auto">
            <a:xfrm rot="16200000" flipV="1">
              <a:off x="2593311" y="5066087"/>
              <a:ext cx="1950798" cy="750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767B-77DB-7044-ADFA-85BE27D05FF2}" type="datetime1">
              <a:rPr lang="en-US" smtClean="0"/>
              <a:t>5/7/12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7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98332" y="3441587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Rec’d primary </a:t>
            </a:r>
            <a:r>
              <a:rPr lang="en-US" dirty="0" err="1" smtClean="0"/>
              <a:t>vtx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rom Kun Liu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424" y="4246358"/>
            <a:ext cx="4051300" cy="2057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238652"/>
            <a:ext cx="1828800" cy="10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9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99"/>
            <a:ext cx="8229600" cy="8928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E906 </a:t>
            </a:r>
            <a:r>
              <a:rPr lang="en-US" sz="3200" dirty="0" smtClean="0"/>
              <a:t>Run-I  J</a:t>
            </a:r>
            <a:r>
              <a:rPr lang="en-US" sz="3200" dirty="0" smtClean="0"/>
              <a:t>/Psi </a:t>
            </a:r>
            <a:r>
              <a:rPr lang="en-US" sz="3200" dirty="0" err="1" smtClean="0"/>
              <a:t>Dimuon</a:t>
            </a:r>
            <a:r>
              <a:rPr lang="en-US" sz="3200" dirty="0" smtClean="0"/>
              <a:t> Acceptance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6293" y="1072677"/>
            <a:ext cx="175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Black: generated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Red: detected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305" y="2218888"/>
            <a:ext cx="2191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E906 Efficiencies:</a:t>
            </a:r>
          </a:p>
          <a:p>
            <a:r>
              <a:rPr lang="en-US" dirty="0" smtClean="0"/>
              <a:t>J/Psi = 2.4%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J/Psi-&gt;</a:t>
            </a:r>
            <a:r>
              <a:rPr lang="en-US" dirty="0" err="1" smtClean="0">
                <a:solidFill>
                  <a:srgbClr val="FF0000"/>
                </a:solidFill>
              </a:rPr>
              <a:t>Dimuons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 = </a:t>
            </a:r>
            <a:r>
              <a:rPr lang="en-US" dirty="0" smtClean="0"/>
              <a:t>1/3*60M </a:t>
            </a:r>
            <a:r>
              <a:rPr lang="en-US" dirty="0" smtClean="0"/>
              <a:t>x 2.4% </a:t>
            </a:r>
          </a:p>
          <a:p>
            <a:r>
              <a:rPr lang="en-US" dirty="0" smtClean="0"/>
              <a:t>    = </a:t>
            </a:r>
            <a:r>
              <a:rPr lang="en-US" dirty="0" smtClean="0"/>
              <a:t>0</a:t>
            </a:r>
            <a:r>
              <a:rPr lang="en-US" dirty="0" smtClean="0"/>
              <a:t>.5M</a:t>
            </a:r>
          </a:p>
          <a:p>
            <a:endParaRPr lang="en-US" dirty="0"/>
          </a:p>
          <a:p>
            <a:r>
              <a:rPr lang="en-US" dirty="0" smtClean="0"/>
              <a:t>J/Psi from targets:</a:t>
            </a:r>
          </a:p>
          <a:p>
            <a:r>
              <a:rPr lang="en-US" dirty="0" smtClean="0"/>
              <a:t>10% x 0.5M =  50K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468947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41E4-D434-0B49-9C62-901D642008F5}" type="datetime1">
              <a:rPr lang="en-US" smtClean="0"/>
              <a:t>5/7/12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 descr="JPsi_plots_cut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09" y="957418"/>
            <a:ext cx="6069791" cy="53205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7237" y="6093290"/>
            <a:ext cx="39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50570" y="6098414"/>
            <a:ext cx="36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79896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81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Topics II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Drell</a:t>
            </a:r>
            <a:r>
              <a:rPr lang="en-US" dirty="0" smtClean="0"/>
              <a:t>-Yan</a:t>
            </a:r>
            <a:r>
              <a:rPr lang="en-US" dirty="0" smtClean="0"/>
              <a:t> </a:t>
            </a:r>
            <a:r>
              <a:rPr lang="en-US" dirty="0" smtClean="0"/>
              <a:t>Production and CNM Effects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2EA0-3B06-C848-9659-A689A03052B9}" type="datetime1">
              <a:rPr lang="en-US" smtClean="0"/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8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983</Words>
  <Application>Microsoft Macintosh PowerPoint</Application>
  <PresentationFormat>On-screen Show (4:3)</PresentationFormat>
  <Paragraphs>201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Microsoft Equation</vt:lpstr>
      <vt:lpstr>E906 2012 Run-I: Expected Statistics (My Expectation Before the Run)</vt:lpstr>
      <vt:lpstr>2012 E906 Run History </vt:lpstr>
      <vt:lpstr>Trigger Challenge Unstable and non-uniform beam sturcture</vt:lpstr>
      <vt:lpstr>Diagram</vt:lpstr>
      <vt:lpstr>Good Dimuon Ratio</vt:lpstr>
      <vt:lpstr>J/Psi Production in p+p @120 GeV</vt:lpstr>
      <vt:lpstr>Expected Detector Performance</vt:lpstr>
      <vt:lpstr>E906 Run-I  J/Psi Dimuon Acceptance </vt:lpstr>
      <vt:lpstr>Topics II  Drell-Yan Production and CNM Effects</vt:lpstr>
      <vt:lpstr>DY Production p+p PYTHIA @LO, K = 2.5 </vt:lpstr>
      <vt:lpstr>DY and Muon Kinematics w/o E906 Acceptance  @PYTHIA LO</vt:lpstr>
      <vt:lpstr>E906 Drell-Yan Dimuon Acceptances </vt:lpstr>
      <vt:lpstr>Shutdown Plan</vt:lpstr>
      <vt:lpstr>Physics Analysis Plan</vt:lpstr>
      <vt:lpstr>QCD Correction K factors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Xiong Liu</dc:creator>
  <cp:lastModifiedBy>Ming Xiong Liu</cp:lastModifiedBy>
  <cp:revision>33</cp:revision>
  <dcterms:created xsi:type="dcterms:W3CDTF">2012-04-29T15:05:05Z</dcterms:created>
  <dcterms:modified xsi:type="dcterms:W3CDTF">2012-05-07T19:33:12Z</dcterms:modified>
</cp:coreProperties>
</file>