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61" r:id="rId4"/>
    <p:sldId id="262" r:id="rId5"/>
    <p:sldId id="317" r:id="rId6"/>
    <p:sldId id="269" r:id="rId7"/>
    <p:sldId id="259" r:id="rId8"/>
    <p:sldId id="260" r:id="rId9"/>
    <p:sldId id="306" r:id="rId10"/>
    <p:sldId id="307" r:id="rId11"/>
    <p:sldId id="316" r:id="rId12"/>
    <p:sldId id="272" r:id="rId13"/>
    <p:sldId id="273" r:id="rId14"/>
    <p:sldId id="303" r:id="rId15"/>
    <p:sldId id="304" r:id="rId16"/>
    <p:sldId id="276" r:id="rId17"/>
    <p:sldId id="305" r:id="rId18"/>
    <p:sldId id="301" r:id="rId19"/>
    <p:sldId id="302" r:id="rId20"/>
    <p:sldId id="278" r:id="rId21"/>
    <p:sldId id="271" r:id="rId22"/>
    <p:sldId id="279" r:id="rId23"/>
    <p:sldId id="293" r:id="rId24"/>
    <p:sldId id="270" r:id="rId25"/>
    <p:sldId id="308" r:id="rId26"/>
    <p:sldId id="309" r:id="rId27"/>
    <p:sldId id="310" r:id="rId28"/>
    <p:sldId id="311" r:id="rId29"/>
    <p:sldId id="312" r:id="rId30"/>
    <p:sldId id="282" r:id="rId31"/>
    <p:sldId id="314" r:id="rId32"/>
    <p:sldId id="286" r:id="rId33"/>
    <p:sldId id="319" r:id="rId34"/>
    <p:sldId id="296" r:id="rId35"/>
    <p:sldId id="297" r:id="rId36"/>
    <p:sldId id="298" r:id="rId37"/>
    <p:sldId id="299" r:id="rId38"/>
    <p:sldId id="300" r:id="rId39"/>
    <p:sldId id="267" r:id="rId40"/>
    <p:sldId id="274" r:id="rId41"/>
    <p:sldId id="288" r:id="rId42"/>
    <p:sldId id="315" r:id="rId43"/>
    <p:sldId id="265" r:id="rId44"/>
    <p:sldId id="266" r:id="rId45"/>
    <p:sldId id="289" r:id="rId46"/>
    <p:sldId id="258" r:id="rId47"/>
    <p:sldId id="275" r:id="rId48"/>
    <p:sldId id="290" r:id="rId49"/>
    <p:sldId id="318" r:id="rId50"/>
    <p:sldId id="292" r:id="rId51"/>
    <p:sldId id="313" r:id="rId52"/>
    <p:sldId id="320" r:id="rId53"/>
    <p:sldId id="283" r:id="rId54"/>
    <p:sldId id="284" r:id="rId55"/>
    <p:sldId id="285" r:id="rId56"/>
    <p:sldId id="28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C5BD-EEBE-7548-9E55-F86BD35E7D65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5EC33-374D-D245-8C3B-79B96C4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21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B6C9-A1EA-E34A-A8C6-89335BD0DB0D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1DDD7-4F56-DD49-B35A-CA4A46A7D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1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A1FC-DE50-834B-8FAE-DCEBFC78A2DA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CEC-01E6-6040-A265-D6D348F9365A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11E1-7FC6-6045-AA34-A4F1EBCC66A1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3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91632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649F-FA12-7C42-862D-57E3F0104AF2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34C7-15C0-CF49-99AB-28E6E6A2F1AC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9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4770-597F-1A4F-8CA8-C25444E62F02}" type="datetime1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5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ECE3-5DC9-4D42-A3F3-310DD24635CC}" type="datetime1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1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E427-02AF-924F-B97C-F063579A2B5B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3D6C-DAF0-E64F-ADDD-5377C6DDE401}" type="datetime1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3935-CE5C-3C41-99DB-B91BC25FFE3E}" type="datetime1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0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6EF9-F60C-5340-AC73-174B6B323BB5}" type="datetime1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7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5878-07CA-E44D-8369-AA6C3F43E69E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Dark photon/Higgs Search @</a:t>
            </a:r>
            <a:r>
              <a:rPr lang="en-US" dirty="0" err="1" smtClean="0"/>
              <a:t>SeaQuest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10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Relationship Id="rId3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4" Type="http://schemas.openxmlformats.org/officeDocument/2006/relationships/image" Target="../media/image89.w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emf"/><Relationship Id="rId3" Type="http://schemas.openxmlformats.org/officeDocument/2006/relationships/image" Target="../media/image92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Status of Dark Photon/Higgs Search Trigger/DAQ Upgrade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393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Kun Liu and 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With Grass, Dave C., </a:t>
            </a:r>
            <a:r>
              <a:rPr lang="en-US" dirty="0" err="1" smtClean="0">
                <a:solidFill>
                  <a:srgbClr val="0000FF"/>
                </a:solidFill>
              </a:rPr>
              <a:t>Xinkun</a:t>
            </a:r>
            <a:r>
              <a:rPr lang="en-US" dirty="0" smtClean="0">
                <a:solidFill>
                  <a:srgbClr val="0000FF"/>
                </a:solidFill>
              </a:rPr>
              <a:t> et. al.</a:t>
            </a:r>
          </a:p>
        </p:txBody>
      </p:sp>
    </p:spTree>
    <p:extLst>
      <p:ext uri="{BB962C8B-B14F-4D97-AF65-F5344CB8AC3E}">
        <p14:creationId xmlns:p14="http://schemas.microsoft.com/office/powerpoint/2010/main" val="284178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F305-5C0A-1A43-883D-2A912FB4D417}" type="datetime1">
              <a:rPr lang="en-US" smtClean="0"/>
              <a:t>6/13/16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424153" y="3591385"/>
            <a:ext cx="121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ID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required!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0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838F-AA82-B647-98FF-20E8AC3C0C9A}" type="datetime1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194696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2606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724096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Several new results in recent years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and more to come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</a:t>
            </a:r>
            <a:r>
              <a:rPr lang="en-US" sz="1400" dirty="0" smtClean="0"/>
              <a:t>for A’ directly decay into SM;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but allowed with some “invisible modes”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 experimental proposals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E-1067 beam dump,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SHiP</a:t>
            </a:r>
            <a:r>
              <a:rPr lang="en-US" dirty="0" smtClean="0">
                <a:solidFill>
                  <a:srgbClr val="FF0000"/>
                </a:solidFill>
              </a:rPr>
              <a:t> at 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93DC-215E-8F4F-B048-D8DD1364F2B4}" type="datetime1">
              <a:rPr lang="en-US" smtClean="0"/>
              <a:t>6/13/16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441869"/>
            <a:ext cx="2303779" cy="145542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3900835" y="3345367"/>
            <a:ext cx="1366557" cy="245276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564" y="3695012"/>
            <a:ext cx="1283317" cy="2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~10%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E906/E1039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5553-DF2C-2F41-9ECC-1976E4DD4726}" type="datetime1">
              <a:rPr lang="en-US" smtClean="0"/>
              <a:t>6/13/16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7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New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igh-Granularity Displayed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Vertex Trigger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6024-9D7D-4947-B052-01DEA727374C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36" y="1489397"/>
            <a:ext cx="60056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80cm x </a:t>
            </a:r>
            <a:r>
              <a:rPr lang="en-US" sz="1600" dirty="0" smtClean="0"/>
              <a:t>80</a:t>
            </a:r>
            <a:r>
              <a:rPr lang="en-US" sz="1600" dirty="0" smtClean="0"/>
              <a:t>cm </a:t>
            </a:r>
            <a:r>
              <a:rPr lang="en-US" sz="1600" dirty="0" smtClean="0"/>
              <a:t>(</a:t>
            </a:r>
            <a:r>
              <a:rPr lang="en-US" sz="1600" dirty="0" smtClean="0"/>
              <a:t>100cmx100cm </a:t>
            </a:r>
            <a:r>
              <a:rPr lang="en-US" sz="1600" dirty="0" smtClean="0"/>
              <a:t>@ST-2)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ST1: 1cm x 1cm x 80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ST2: 2cm x 2 cm x 100 cm strips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kHz(current 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611650"/>
            <a:ext cx="1270753" cy="1165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081312"/>
            <a:ext cx="1516551" cy="15413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462618" y="1463088"/>
            <a:ext cx="3313728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Y-channels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80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St1) + </a:t>
            </a:r>
            <a:r>
              <a:rPr lang="en-US" sz="1400" dirty="0" smtClean="0">
                <a:solidFill>
                  <a:srgbClr val="008000"/>
                </a:solidFill>
              </a:rPr>
              <a:t>50</a:t>
            </a:r>
            <a:r>
              <a:rPr lang="en-US" sz="1400" dirty="0" smtClean="0">
                <a:solidFill>
                  <a:srgbClr val="008000"/>
                </a:solidFill>
              </a:rPr>
              <a:t>(St2) </a:t>
            </a:r>
            <a:r>
              <a:rPr lang="en-US" sz="1400" dirty="0" smtClean="0">
                <a:solidFill>
                  <a:srgbClr val="008000"/>
                </a:solidFill>
              </a:rPr>
              <a:t>+ 8x2 (St4-Y1,2) = </a:t>
            </a:r>
            <a:r>
              <a:rPr lang="en-US" sz="1400" dirty="0" smtClean="0">
                <a:solidFill>
                  <a:srgbClr val="008000"/>
                </a:solidFill>
              </a:rPr>
              <a:t>146</a:t>
            </a: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/>
              <a:t>96+64 = 160 inputs possible </a:t>
            </a:r>
          </a:p>
          <a:p>
            <a:pPr lvl="1"/>
            <a:r>
              <a:rPr lang="en-US" sz="1400" dirty="0" smtClean="0"/>
              <a:t>(2NIM=</a:t>
            </a:r>
            <a:r>
              <a:rPr lang="en-US" sz="1400" dirty="0" err="1" smtClean="0"/>
              <a:t>RFCLK+ComSTOP</a:t>
            </a:r>
            <a:r>
              <a:rPr lang="en-US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130</a:t>
            </a:r>
            <a:r>
              <a:rPr lang="en-US" sz="1400" dirty="0" smtClean="0"/>
              <a:t>x4 </a:t>
            </a:r>
            <a:r>
              <a:rPr lang="en-US" sz="1400" dirty="0" smtClean="0"/>
              <a:t>=</a:t>
            </a:r>
            <a:r>
              <a:rPr lang="en-US" sz="1400" dirty="0" smtClean="0"/>
              <a:t>520 </a:t>
            </a:r>
            <a:r>
              <a:rPr lang="en-US" sz="1400" dirty="0" err="1" smtClean="0"/>
              <a:t>SiPMs</a:t>
            </a:r>
            <a:r>
              <a:rPr lang="en-US" sz="1400" dirty="0" smtClean="0"/>
              <a:t> needed (600)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4532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Z1=9m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4813311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Z1=12m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3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r>
              <a:rPr lang="en-US" dirty="0" smtClean="0"/>
              <a:t> Z-Vertex Resolutions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05C9-3C8C-1F43-BE6D-CFCC71FBBD14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2cm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616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Photon 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8A8-E0C9-EA45-B7FC-642D13648CB4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V1495 boards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88" y="5798145"/>
            <a:ext cx="828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</a:t>
            </a:r>
            <a:r>
              <a:rPr lang="en-US" dirty="0" smtClean="0"/>
              <a:t>80</a:t>
            </a:r>
            <a:r>
              <a:rPr lang="en-US" dirty="0" smtClean="0"/>
              <a:t>(</a:t>
            </a:r>
            <a:r>
              <a:rPr lang="en-US" dirty="0" smtClean="0"/>
              <a:t>ST1’) + </a:t>
            </a:r>
            <a:r>
              <a:rPr lang="en-US" dirty="0" smtClean="0"/>
              <a:t>50</a:t>
            </a:r>
            <a:r>
              <a:rPr lang="en-US" dirty="0" smtClean="0"/>
              <a:t> </a:t>
            </a:r>
            <a:r>
              <a:rPr lang="en-US" dirty="0" smtClean="0"/>
              <a:t>(ST2’) + 2x8(ST4-Y1/2) = </a:t>
            </a:r>
            <a:r>
              <a:rPr lang="en-US" dirty="0" smtClean="0"/>
              <a:t>146(160), </a:t>
            </a:r>
            <a:r>
              <a:rPr lang="en-US" dirty="0" smtClean="0"/>
              <a:t>FANOUT ST4 Hodo (or </a:t>
            </a:r>
            <a:r>
              <a:rPr lang="en-US" dirty="0" err="1" smtClean="0"/>
              <a:t>EMCal</a:t>
            </a:r>
            <a:r>
              <a:rPr lang="en-US" dirty="0" smtClean="0"/>
              <a:t> Cluster)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0712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V1495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8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~10kHz 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100+kHz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F71E-9A11-2243-A8DA-7741F0F8CB17}" type="datetime1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6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(Prompt) 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performance</a:t>
            </a:r>
          </a:p>
        </p:txBody>
      </p:sp>
    </p:spTree>
    <p:extLst>
      <p:ext uri="{BB962C8B-B14F-4D97-AF65-F5344CB8AC3E}">
        <p14:creationId xmlns:p14="http://schemas.microsoft.com/office/powerpoint/2010/main" val="366010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46"/>
            <a:ext cx="8229600" cy="1143000"/>
          </a:xfrm>
        </p:spPr>
        <p:txBody>
          <a:bodyPr/>
          <a:lstStyle/>
          <a:p>
            <a:r>
              <a:rPr lang="en-US" dirty="0" smtClean="0"/>
              <a:t>Trigger Scintillator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69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quality scintillator bars </a:t>
            </a:r>
          </a:p>
          <a:p>
            <a:pPr lvl="1"/>
            <a:r>
              <a:rPr lang="en-US" dirty="0" smtClean="0"/>
              <a:t>1x1x50cm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EMCal</a:t>
            </a: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Expensive, ~$100/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Fermilab</a:t>
            </a:r>
            <a:r>
              <a:rPr lang="en-US" dirty="0" smtClean="0"/>
              <a:t> extruded scintillators + WLSF</a:t>
            </a:r>
          </a:p>
          <a:p>
            <a:pPr lvl="1"/>
            <a:r>
              <a:rPr lang="en-US" dirty="0" smtClean="0"/>
              <a:t>1x1cm</a:t>
            </a:r>
          </a:p>
          <a:p>
            <a:pPr lvl="1"/>
            <a:r>
              <a:rPr lang="en-US" dirty="0" smtClean="0"/>
              <a:t>2x2cm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Low cost, ~$10/</a:t>
            </a:r>
            <a:r>
              <a:rPr lang="en-US" dirty="0" err="1" smtClean="0"/>
              <a:t>ch</a:t>
            </a:r>
            <a:endParaRPr lang="en-US" dirty="0"/>
          </a:p>
        </p:txBody>
      </p:sp>
      <p:pic>
        <p:nvPicPr>
          <p:cNvPr id="4" name="Picture 3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1600200"/>
            <a:ext cx="3823854" cy="2150918"/>
          </a:xfrm>
          <a:prstGeom prst="rect">
            <a:avLst/>
          </a:prstGeom>
        </p:spPr>
      </p:pic>
      <p:pic>
        <p:nvPicPr>
          <p:cNvPr id="5" name="Picture 4" descr="20151104_090221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4194433"/>
            <a:ext cx="3742857" cy="21053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AA8F-48C8-1A4C-8105-C342BABF7699}" type="datetime1">
              <a:rPr lang="en-US" smtClean="0"/>
              <a:t>6/13/16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1"/>
            <a:ext cx="8229600" cy="858144"/>
          </a:xfrm>
        </p:spPr>
        <p:txBody>
          <a:bodyPr/>
          <a:lstStyle/>
          <a:p>
            <a:r>
              <a:rPr lang="en-US" dirty="0" smtClean="0"/>
              <a:t>Trigger Prototype R&amp;D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EFDE-56F5-C04B-BB3B-0C900D6A7B69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20151113_151509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3415146"/>
            <a:ext cx="5126182" cy="2883477"/>
          </a:xfrm>
          <a:prstGeom prst="rect">
            <a:avLst/>
          </a:prstGeom>
        </p:spPr>
      </p:pic>
      <p:pic>
        <p:nvPicPr>
          <p:cNvPr id="9" name="Picture 8" descr="20151113_145837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0" y="958273"/>
            <a:ext cx="5680364" cy="3195205"/>
          </a:xfrm>
          <a:prstGeom prst="rect">
            <a:avLst/>
          </a:prstGeom>
        </p:spPr>
      </p:pic>
      <p:pic>
        <p:nvPicPr>
          <p:cNvPr id="10" name="Picture 9" descr="20151113_151254_resiz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13761"/>
          <a:stretch/>
        </p:blipFill>
        <p:spPr>
          <a:xfrm>
            <a:off x="647099" y="4315115"/>
            <a:ext cx="2569464" cy="221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0088" y="1443181"/>
            <a:ext cx="289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- 10mm x 10mm x 500 mm</a:t>
            </a:r>
          </a:p>
          <a:p>
            <a:r>
              <a:rPr lang="en-US" dirty="0" smtClean="0"/>
              <a:t>- Scintillators 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r>
              <a:rPr lang="en-US" dirty="0" smtClean="0"/>
              <a:t>- Cosmic rays </a:t>
            </a:r>
          </a:p>
          <a:p>
            <a:r>
              <a:rPr lang="en-US" dirty="0" smtClean="0"/>
              <a:t>- Fast &lt;~ 10nS rising time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216563" y="3232727"/>
            <a:ext cx="2036619" cy="554182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</p:cNvCxnSpPr>
          <p:nvPr/>
        </p:nvCxnSpPr>
        <p:spPr>
          <a:xfrm>
            <a:off x="5253182" y="3509818"/>
            <a:ext cx="3433618" cy="80529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51199" y="3604493"/>
            <a:ext cx="1055256" cy="191423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16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002"/>
            <a:ext cx="8229600" cy="52563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Physics of dark sectors</a:t>
            </a:r>
          </a:p>
          <a:p>
            <a:pPr lvl="1"/>
            <a:r>
              <a:rPr lang="en-US" dirty="0" smtClean="0"/>
              <a:t>Mass: MeV ~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Detector upgrade </a:t>
            </a:r>
          </a:p>
          <a:p>
            <a:pPr lvl="1"/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trigger </a:t>
            </a:r>
          </a:p>
          <a:p>
            <a:pPr lvl="1"/>
            <a:r>
              <a:rPr lang="en-US" dirty="0" smtClean="0"/>
              <a:t>DAQ improvement</a:t>
            </a:r>
          </a:p>
          <a:p>
            <a:r>
              <a:rPr lang="en-US" dirty="0" smtClean="0"/>
              <a:t>New opportunity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 from PHENIX, available this fall</a:t>
            </a:r>
          </a:p>
          <a:p>
            <a:pPr lvl="1"/>
            <a:r>
              <a:rPr lang="en-US" dirty="0" smtClean="0">
                <a:sym typeface="Wingdings"/>
              </a:rPr>
              <a:t>electron/hadron ID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@</a:t>
            </a:r>
            <a:r>
              <a:rPr lang="en-US" dirty="0" err="1" smtClean="0">
                <a:sym typeface="Wingdings"/>
              </a:rPr>
              <a:t>SeaQuest</a:t>
            </a:r>
            <a:r>
              <a:rPr lang="en-US" dirty="0" smtClean="0">
                <a:sym typeface="Wingdings"/>
              </a:rPr>
              <a:t>!</a:t>
            </a:r>
            <a:endParaRPr lang="en-US" dirty="0" smtClean="0"/>
          </a:p>
          <a:p>
            <a:r>
              <a:rPr lang="en-US" dirty="0" smtClean="0"/>
              <a:t>Possible schedules and tasks </a:t>
            </a:r>
          </a:p>
          <a:p>
            <a:pPr lvl="1"/>
            <a:r>
              <a:rPr lang="en-US" dirty="0" smtClean="0"/>
              <a:t>DAQ, Trigger work during this summer shutdown</a:t>
            </a:r>
          </a:p>
          <a:p>
            <a:pPr lvl="2"/>
            <a:r>
              <a:rPr lang="en-US" dirty="0" smtClean="0"/>
              <a:t>Be ready for data taking in 2017 with E906</a:t>
            </a:r>
          </a:p>
          <a:p>
            <a:pPr lvl="1"/>
            <a:r>
              <a:rPr lang="en-US" dirty="0" smtClean="0"/>
              <a:t>PHENIX </a:t>
            </a:r>
            <a:r>
              <a:rPr lang="en-US" dirty="0" err="1" smtClean="0"/>
              <a:t>EMcal</a:t>
            </a:r>
            <a:r>
              <a:rPr lang="en-US" dirty="0" smtClean="0"/>
              <a:t> installation?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C6C0-F40D-574C-8F03-3961BC6E41E0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smtClean="0"/>
              <a:t>Trigger Prototype R&amp;D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F1B7-4EAA-B443-BD3A-43BB6831FB65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1728" y="1293198"/>
            <a:ext cx="40521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 extruded 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Excellent S/B!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Default option now!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2" y="3312558"/>
            <a:ext cx="4203350" cy="2865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189" y="2543271"/>
            <a:ext cx="328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x 2 x 50 cm + 1mmD WLSF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35" y="3449203"/>
            <a:ext cx="4251729" cy="2886077"/>
          </a:xfrm>
          <a:prstGeom prst="rect">
            <a:avLst/>
          </a:prstGeom>
        </p:spPr>
      </p:pic>
      <p:pic>
        <p:nvPicPr>
          <p:cNvPr id="15" name="Picture 14" descr="IMG_00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36" y="830272"/>
            <a:ext cx="3432214" cy="25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DAQ and Trigger Upgrade R&amp;D Tasks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48" y="1417638"/>
            <a:ext cx="5803352" cy="4938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Improve the DAQ bandwidth </a:t>
            </a:r>
          </a:p>
          <a:p>
            <a:pPr lvl="1"/>
            <a:r>
              <a:rPr lang="en-US" dirty="0" err="1" smtClean="0"/>
              <a:t>Xinkun</a:t>
            </a:r>
            <a:r>
              <a:rPr lang="en-US" dirty="0" smtClean="0"/>
              <a:t>, Kun, Grass, Dave C.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Trigger upgrade </a:t>
            </a:r>
          </a:p>
          <a:p>
            <a:pPr lvl="1"/>
            <a:r>
              <a:rPr lang="en-US" dirty="0" smtClean="0"/>
              <a:t>Build scintillator based displaced </a:t>
            </a:r>
            <a:r>
              <a:rPr lang="en-US" dirty="0" err="1" smtClean="0"/>
              <a:t>dimuon</a:t>
            </a:r>
            <a:r>
              <a:rPr lang="en-US" dirty="0" smtClean="0"/>
              <a:t> trigger detectors</a:t>
            </a:r>
          </a:p>
          <a:p>
            <a:pPr lvl="2"/>
            <a:r>
              <a:rPr lang="en-US" dirty="0" smtClean="0"/>
              <a:t>Mechanical assembly and support structure </a:t>
            </a:r>
          </a:p>
          <a:p>
            <a:pPr lvl="2"/>
            <a:r>
              <a:rPr lang="en-US" dirty="0" smtClean="0"/>
              <a:t>Readout integration </a:t>
            </a:r>
          </a:p>
          <a:p>
            <a:pPr lvl="1"/>
            <a:r>
              <a:rPr lang="en-US" dirty="0" smtClean="0"/>
              <a:t>Develop trigger firmware for displaced vertex</a:t>
            </a:r>
          </a:p>
          <a:p>
            <a:pPr lvl="2"/>
            <a:r>
              <a:rPr lang="en-US" dirty="0" smtClean="0"/>
              <a:t>V1495 </a:t>
            </a:r>
          </a:p>
          <a:p>
            <a:pPr lvl="1"/>
            <a:r>
              <a:rPr lang="en-US" dirty="0" smtClean="0"/>
              <a:t>Can use more help</a:t>
            </a:r>
          </a:p>
          <a:p>
            <a:pPr lvl="1"/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 Standalone DAQ – a sandbox</a:t>
            </a:r>
          </a:p>
          <a:p>
            <a:pPr lvl="1"/>
            <a:r>
              <a:rPr lang="en-US" dirty="0" smtClean="0"/>
              <a:t>DAQ improvement </a:t>
            </a:r>
          </a:p>
          <a:p>
            <a:pPr lvl="1"/>
            <a:r>
              <a:rPr lang="en-US" dirty="0" smtClean="0"/>
              <a:t>Trigger algorithm development (Byron Roe, Daniel Morton, Kun et al) </a:t>
            </a:r>
          </a:p>
          <a:p>
            <a:pPr lvl="1"/>
            <a:r>
              <a:rPr lang="en-US" dirty="0" smtClean="0"/>
              <a:t>Trigger firmware and DAQ integration (?, LANL?)</a:t>
            </a:r>
          </a:p>
          <a:p>
            <a:pPr lvl="1"/>
            <a:r>
              <a:rPr lang="en-US" dirty="0" smtClean="0"/>
              <a:t>Can use more help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230" y="1417638"/>
            <a:ext cx="3181770" cy="14627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EF44-AD5F-E047-AF21-624020C7E0C7}" type="datetime1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IMG_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96" y="3867016"/>
            <a:ext cx="2558485" cy="19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5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Standalone DAQ</a:t>
            </a:r>
            <a:r>
              <a:rPr lang="en-US" sz="3600" dirty="0"/>
              <a:t> </a:t>
            </a:r>
            <a:r>
              <a:rPr lang="en-US" sz="3600" dirty="0" smtClean="0"/>
              <a:t>for Trigger Development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BDD5-8531-334F-BDF4-040088E12BD8}" type="datetime1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157893"/>
            <a:ext cx="4238494" cy="2384153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SIS3200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-SIS3200,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8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882065"/>
          </a:xfrm>
        </p:spPr>
        <p:txBody>
          <a:bodyPr/>
          <a:lstStyle/>
          <a:p>
            <a:r>
              <a:rPr lang="en-US" dirty="0" smtClean="0"/>
              <a:t>Hardware in hand/Ordered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785" y="1736393"/>
            <a:ext cx="4038600" cy="47388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WLSF: Y-11 (200)</a:t>
            </a:r>
          </a:p>
          <a:p>
            <a:pPr lvl="1"/>
            <a:r>
              <a:rPr lang="en-US" dirty="0" smtClean="0"/>
              <a:t>1 mm D, 1,000m</a:t>
            </a:r>
          </a:p>
          <a:p>
            <a:pPr lvl="1"/>
            <a:r>
              <a:rPr lang="en-US" dirty="0" smtClean="0"/>
              <a:t>1.5 mm D, 1,000m</a:t>
            </a:r>
          </a:p>
          <a:p>
            <a:r>
              <a:rPr lang="en-US" dirty="0" smtClean="0"/>
              <a:t>Extruded scintillators</a:t>
            </a:r>
          </a:p>
          <a:p>
            <a:pPr lvl="1"/>
            <a:r>
              <a:rPr lang="en-US" dirty="0" smtClean="0"/>
              <a:t>Quote, in progress </a:t>
            </a:r>
          </a:p>
          <a:p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3x3mm, 600 ordered</a:t>
            </a:r>
          </a:p>
          <a:p>
            <a:pPr lvl="1"/>
            <a:r>
              <a:rPr lang="en-US" dirty="0" smtClean="0"/>
              <a:t>S13360-3050CS </a:t>
            </a:r>
          </a:p>
          <a:p>
            <a:pPr lvl="1"/>
            <a:r>
              <a:rPr lang="en-US" dirty="0" smtClean="0"/>
              <a:t>Gain ~ 1.7 x 10^6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Mechanical support</a:t>
            </a:r>
          </a:p>
          <a:p>
            <a:pPr lvl="1"/>
            <a:r>
              <a:rPr lang="en-US" dirty="0" smtClean="0"/>
              <a:t>80-20 Al frames</a:t>
            </a:r>
          </a:p>
          <a:p>
            <a:pPr lvl="1"/>
            <a:r>
              <a:rPr lang="en-US" dirty="0" smtClean="0"/>
              <a:t>Safety review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5232" y="1642399"/>
            <a:ext cx="4275043" cy="46199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VMEs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 VME crate + Linux CPU</a:t>
            </a:r>
          </a:p>
          <a:p>
            <a:pPr lvl="1"/>
            <a:r>
              <a:rPr lang="en-US" dirty="0" smtClean="0"/>
              <a:t>1 Linux computer</a:t>
            </a:r>
          </a:p>
          <a:p>
            <a:r>
              <a:rPr lang="en-US" dirty="0" smtClean="0"/>
              <a:t>New V1495 boards</a:t>
            </a:r>
          </a:p>
          <a:p>
            <a:pPr lvl="1"/>
            <a:r>
              <a:rPr lang="en-US" dirty="0" smtClean="0"/>
              <a:t>2 V1495</a:t>
            </a:r>
          </a:p>
          <a:p>
            <a:pPr lvl="1"/>
            <a:r>
              <a:rPr lang="en-US" dirty="0" smtClean="0"/>
              <a:t>6 daughter cards</a:t>
            </a:r>
          </a:p>
          <a:p>
            <a:pPr lvl="1"/>
            <a:r>
              <a:rPr lang="en-US" dirty="0" smtClean="0"/>
              <a:t>Splitting Y-cables (12)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E906 spares</a:t>
            </a:r>
          </a:p>
          <a:p>
            <a:pPr lvl="1"/>
            <a:r>
              <a:rPr lang="en-US" dirty="0" smtClean="0"/>
              <a:t>V1495, 4(LVL-0)+2</a:t>
            </a:r>
          </a:p>
          <a:p>
            <a:pPr lvl="1"/>
            <a:r>
              <a:rPr lang="en-US" dirty="0" smtClean="0"/>
              <a:t>Daughter cards, #?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preAMPs+LVDS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Fermilab</a:t>
            </a:r>
            <a:r>
              <a:rPr lang="en-US" dirty="0" smtClean="0">
                <a:solidFill>
                  <a:srgbClr val="FF6600"/>
                </a:solidFill>
              </a:rPr>
              <a:t> ones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sPHENIX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88" y="5114440"/>
            <a:ext cx="1003765" cy="100376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302-5ECB-A540-9B88-38EE0485AA0D}" type="datetime1">
              <a:rPr lang="en-US" smtClean="0"/>
              <a:t>6/13/16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2456" y="1077090"/>
            <a:ext cx="286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Scintillator trigger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5786" y="1077090"/>
            <a:ext cx="429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Readout &amp; DAQ integration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944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Progress in Theory and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752"/>
            <a:ext cx="8229600" cy="50765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Active theoretical collaboration </a:t>
            </a:r>
          </a:p>
          <a:p>
            <a:pPr lvl="2"/>
            <a:r>
              <a:rPr lang="en-US" dirty="0" smtClean="0"/>
              <a:t>LANL (Kang, </a:t>
            </a:r>
            <a:r>
              <a:rPr lang="en-US" dirty="0" err="1" smtClean="0"/>
              <a:t>Vitev</a:t>
            </a:r>
            <a:r>
              <a:rPr lang="en-US" dirty="0" smtClean="0"/>
              <a:t>, </a:t>
            </a:r>
            <a:r>
              <a:rPr lang="en-US" dirty="0" err="1" smtClean="0"/>
              <a:t>Cirigliano</a:t>
            </a:r>
            <a:r>
              <a:rPr lang="en-US" dirty="0" smtClean="0"/>
              <a:t>, Gupta, </a:t>
            </a:r>
            <a:r>
              <a:rPr lang="en-US" dirty="0" err="1" smtClean="0"/>
              <a:t>Graesser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SLAC (Toro, Schuster, </a:t>
            </a:r>
            <a:r>
              <a:rPr lang="en-US" dirty="0" err="1" smtClean="0"/>
              <a:t>Gori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Caltech(Zhang, An et al)</a:t>
            </a:r>
          </a:p>
          <a:p>
            <a:pPr lvl="2"/>
            <a:r>
              <a:rPr lang="en-US" dirty="0" smtClean="0"/>
              <a:t>SBU (</a:t>
            </a:r>
            <a:r>
              <a:rPr lang="en-US" dirty="0" err="1" smtClean="0"/>
              <a:t>Zhong</a:t>
            </a:r>
            <a:r>
              <a:rPr lang="en-US" dirty="0" smtClean="0"/>
              <a:t>, </a:t>
            </a:r>
            <a:r>
              <a:rPr lang="en-US" dirty="0" err="1" smtClean="0"/>
              <a:t>Essig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cross check dark photon and dark Higgs signals</a:t>
            </a:r>
          </a:p>
          <a:p>
            <a:pPr lvl="2"/>
            <a:r>
              <a:rPr lang="en-US" dirty="0" smtClean="0"/>
              <a:t>Long-lived decays</a:t>
            </a:r>
          </a:p>
          <a:p>
            <a:pPr lvl="2"/>
            <a:r>
              <a:rPr lang="en-US" dirty="0" smtClean="0"/>
              <a:t>Bump search from “prompt” productions</a:t>
            </a:r>
          </a:p>
          <a:p>
            <a:pPr lvl="2"/>
            <a:r>
              <a:rPr lang="en-US" dirty="0" smtClean="0"/>
              <a:t>SM backgrounds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and detector simulations</a:t>
            </a:r>
          </a:p>
          <a:p>
            <a:pPr lvl="1"/>
            <a:r>
              <a:rPr lang="en-US" dirty="0" smtClean="0"/>
              <a:t>New root-based event GEANT4 package (Kun, </a:t>
            </a:r>
            <a:r>
              <a:rPr lang="en-US" dirty="0" err="1" smtClean="0"/>
              <a:t>DavidK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trigger optimization (LANL, U. Michigan)</a:t>
            </a:r>
          </a:p>
          <a:p>
            <a:pPr lvl="1"/>
            <a:r>
              <a:rPr lang="en-US" dirty="0" smtClean="0"/>
              <a:t>Study the </a:t>
            </a:r>
            <a:r>
              <a:rPr lang="en-US" dirty="0"/>
              <a:t>i</a:t>
            </a:r>
            <a:r>
              <a:rPr lang="en-US" dirty="0" smtClean="0"/>
              <a:t>mpacts of parasitic runs with E906/E1039</a:t>
            </a:r>
          </a:p>
          <a:p>
            <a:pPr lvl="2"/>
            <a:r>
              <a:rPr lang="en-US" dirty="0" smtClean="0"/>
              <a:t>Detector and trigger optimization </a:t>
            </a:r>
          </a:p>
          <a:p>
            <a:pPr lvl="2"/>
            <a:r>
              <a:rPr lang="en-US" dirty="0" smtClean="0"/>
              <a:t>Improve polarized </a:t>
            </a:r>
            <a:r>
              <a:rPr lang="en-US" dirty="0" err="1" smtClean="0"/>
              <a:t>dimuon</a:t>
            </a:r>
            <a:r>
              <a:rPr lang="en-US" dirty="0" smtClean="0"/>
              <a:t>/DY signals</a:t>
            </a:r>
          </a:p>
          <a:p>
            <a:pPr lvl="2"/>
            <a:r>
              <a:rPr lang="en-US" dirty="0" smtClean="0"/>
              <a:t>Improve reference single </a:t>
            </a:r>
            <a:r>
              <a:rPr lang="en-US" dirty="0" err="1" smtClean="0"/>
              <a:t>muon</a:t>
            </a:r>
            <a:r>
              <a:rPr lang="en-US" dirty="0" smtClean="0"/>
              <a:t> spin asymmetry signals from target/dump   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748-42D9-794D-843F-695B07C02333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sz="2400" dirty="0" smtClean="0">
                <a:solidFill>
                  <a:srgbClr val="0000FF"/>
                </a:solidFill>
              </a:rPr>
              <a:t>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Almost 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A466-509E-5445-AD11-F13AD7948B6F}" type="datetime1">
              <a:rPr lang="en-US" smtClean="0"/>
              <a:t>6/13/16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3" y="1047965"/>
            <a:ext cx="4971697" cy="5366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30" y="4224411"/>
            <a:ext cx="1369790" cy="466438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81071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35EA-A30F-F64B-B5D4-4E922873F68C}" type="datetime1">
              <a:rPr lang="en-US" smtClean="0"/>
              <a:t>6/13/16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5622" y="5302309"/>
            <a:ext cx="2735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Work in progress </a:t>
            </a:r>
            <a:r>
              <a:rPr lang="is-IS" sz="2400" i="1" dirty="0" smtClean="0">
                <a:solidFill>
                  <a:srgbClr val="FF0000"/>
                </a:solidFill>
              </a:rPr>
              <a:t>…, 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U</a:t>
            </a:r>
            <a:r>
              <a:rPr lang="is-IS" sz="2400" i="1" dirty="0" smtClean="0">
                <a:solidFill>
                  <a:srgbClr val="FF0000"/>
                </a:solidFill>
              </a:rPr>
              <a:t>nderstaning BG ...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40296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Photon Sensitivity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 smtClean="0">
                <a:solidFill>
                  <a:srgbClr val="000000"/>
                </a:solidFill>
              </a:rPr>
              <a:t>(parasitic run w/ E906/1039)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32BB-CDEB-EC4B-B6A6-4F2F8341C1C4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8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E-1067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D71E4-24CD-7D4E-9A6C-D4E95B28181B}" type="datetime1">
              <a:rPr lang="en-US" smtClean="0"/>
              <a:t>6/13/16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5213" y="4387123"/>
            <a:ext cx="123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7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1"/>
            <a:ext cx="8229600" cy="1277827"/>
          </a:xfrm>
        </p:spPr>
        <p:txBody>
          <a:bodyPr>
            <a:normAutofit/>
          </a:bodyPr>
          <a:lstStyle/>
          <a:p>
            <a:r>
              <a:rPr lang="en-US" dirty="0" smtClean="0"/>
              <a:t>E-1067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A348-AE33-CB4B-8D69-8104E1F672B6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51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913A-EDB7-824A-958E-68C7C9BC07F5}" type="datetime1">
              <a:rPr lang="en-US" smtClean="0"/>
              <a:t>6/13/16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E-1067 Future Upgrade: Phase-II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2020 ~ 2025+ ?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2DD2-90B0-9345-B832-ABD4FCE337B9}" type="datetime1">
              <a:rPr lang="en-US" smtClean="0"/>
              <a:t>6/13/16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30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715818" y="5322454"/>
            <a:ext cx="250536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racking close to “target” to improve mass resolution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03274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dirty="0" err="1" smtClean="0">
                <a:solidFill>
                  <a:srgbClr val="FF0000"/>
                </a:solidFill>
              </a:rPr>
              <a:t>Hcal</a:t>
            </a:r>
            <a:r>
              <a:rPr lang="en-US" dirty="0" smtClean="0">
                <a:solidFill>
                  <a:srgbClr val="FF0000"/>
                </a:solidFill>
              </a:rPr>
              <a:t>, PID?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Displaced Dark Photons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100+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10D-6C64-124F-B0FF-8429F997AD08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7"/>
            <a:ext cx="8229600" cy="8770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PHENIX/RHIC: this Year!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97" y="926756"/>
            <a:ext cx="4683738" cy="1953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~Sept/Oct 2016</a:t>
            </a:r>
          </a:p>
          <a:p>
            <a:pPr lvl="1"/>
            <a:r>
              <a:rPr lang="en-US" dirty="0" smtClean="0"/>
              <a:t>A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</a:t>
            </a:r>
          </a:p>
          <a:p>
            <a:pPr lvl="2"/>
            <a:r>
              <a:rPr lang="en-US" dirty="0" smtClean="0"/>
              <a:t>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65" y="2880417"/>
            <a:ext cx="4560170" cy="3582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05" y="1901568"/>
            <a:ext cx="4437495" cy="4372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6848" y="912274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- </a:t>
            </a:r>
            <a:r>
              <a:rPr lang="en-US" i="1" dirty="0" err="1" smtClean="0"/>
              <a:t>dE</a:t>
            </a:r>
            <a:r>
              <a:rPr lang="en-US" i="1" dirty="0" smtClean="0"/>
              <a:t>/E = 8.1%/</a:t>
            </a:r>
            <a:r>
              <a:rPr lang="en-US" i="1" dirty="0" err="1" smtClean="0"/>
              <a:t>sqrt</a:t>
            </a:r>
            <a:r>
              <a:rPr lang="en-US" i="1" dirty="0" smtClean="0"/>
              <a:t>(E) + 2.1%</a:t>
            </a:r>
          </a:p>
          <a:p>
            <a:r>
              <a:rPr lang="en-US" i="1" dirty="0" smtClean="0"/>
              <a:t>- </a:t>
            </a:r>
            <a:r>
              <a:rPr lang="en-US" i="1" dirty="0" err="1" smtClean="0"/>
              <a:t>dT</a:t>
            </a:r>
            <a:r>
              <a:rPr lang="en-US" i="1" dirty="0" smtClean="0"/>
              <a:t> &lt; 200 </a:t>
            </a:r>
            <a:r>
              <a:rPr lang="en-US" i="1" dirty="0" err="1" smtClean="0"/>
              <a:t>ps</a:t>
            </a:r>
            <a:endParaRPr lang="en-US" i="1" dirty="0" smtClean="0"/>
          </a:p>
          <a:p>
            <a:r>
              <a:rPr lang="en-US" i="1" dirty="0" smtClean="0"/>
              <a:t>- Excellent e/pi separation</a:t>
            </a:r>
            <a:endParaRPr lang="en-US" i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D86D-0A2D-DE40-B56E-900B2A68BA1A}" type="datetime1">
              <a:rPr lang="en-US" smtClean="0"/>
              <a:t>6/13/16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5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HENIX_EMCal_4SeaQu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288451"/>
            <a:ext cx="3753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 Ship two PHENIX </a:t>
            </a:r>
            <a:r>
              <a:rPr lang="en-US" b="1" dirty="0" err="1" smtClean="0">
                <a:solidFill>
                  <a:srgbClr val="0000FF"/>
                </a:solidFill>
              </a:rPr>
              <a:t>EMCal</a:t>
            </a:r>
            <a:r>
              <a:rPr lang="en-US" b="1" dirty="0" smtClean="0">
                <a:solidFill>
                  <a:srgbClr val="0000FF"/>
                </a:solidFill>
              </a:rPr>
              <a:t> detectors to </a:t>
            </a:r>
            <a:r>
              <a:rPr lang="en-US" b="1" dirty="0" err="1" smtClean="0">
                <a:solidFill>
                  <a:srgbClr val="0000FF"/>
                </a:solidFill>
              </a:rPr>
              <a:t>Fermilab</a:t>
            </a:r>
            <a:r>
              <a:rPr lang="en-US" b="1" dirty="0" smtClean="0">
                <a:solidFill>
                  <a:srgbClr val="0000FF"/>
                </a:solidFill>
              </a:rPr>
              <a:t> this summer;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cost: $5~10K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Install them at </a:t>
            </a:r>
            <a:r>
              <a:rPr lang="en-US" b="1" dirty="0" err="1" smtClean="0">
                <a:solidFill>
                  <a:srgbClr val="0000FF"/>
                </a:solidFill>
              </a:rPr>
              <a:t>SeaQuest</a:t>
            </a:r>
            <a:r>
              <a:rPr lang="en-US" b="1" dirty="0" smtClean="0">
                <a:solidFill>
                  <a:srgbClr val="0000FF"/>
                </a:solidFill>
              </a:rPr>
              <a:t>, later?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6060-04E8-C34F-890B-75D455D6BB1E}" type="datetime1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93217" y="267890"/>
            <a:ext cx="8902218" cy="5268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800"/>
            </a:lvl1pPr>
          </a:lstStyle>
          <a:p>
            <a:r>
              <a:rPr dirty="0"/>
              <a:t>Two </a:t>
            </a:r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C</a:t>
            </a:r>
            <a:r>
              <a:rPr lang="en-US" dirty="0" smtClean="0"/>
              <a:t>onfigurations</a:t>
            </a:r>
            <a:r>
              <a:rPr dirty="0" smtClean="0"/>
              <a:t> </a:t>
            </a:r>
            <a:r>
              <a:rPr dirty="0"/>
              <a:t>and </a:t>
            </a:r>
            <a:r>
              <a:rPr lang="en-US" dirty="0"/>
              <a:t>T</a:t>
            </a:r>
            <a:r>
              <a:rPr lang="en-US" dirty="0" smtClean="0"/>
              <a:t>heir </a:t>
            </a:r>
            <a:r>
              <a:rPr lang="en-US" dirty="0"/>
              <a:t>I</a:t>
            </a:r>
            <a:r>
              <a:rPr dirty="0" smtClean="0"/>
              <a:t>mpacts</a:t>
            </a:r>
            <a:endParaRPr dirty="0"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70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12" y="1030730"/>
            <a:ext cx="5880430" cy="19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6102942" y="1058771"/>
            <a:ext cx="3041058" cy="179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8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sz="2000" dirty="0" smtClean="0"/>
              <a:t>Two configurations</a:t>
            </a:r>
            <a:r>
              <a:rPr sz="2000" dirty="0" smtClean="0"/>
              <a:t>:</a:t>
            </a:r>
            <a:endParaRPr sz="2000" dirty="0"/>
          </a:p>
          <a:p>
            <a:pPr algn="l">
              <a:defRPr sz="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200" dirty="0"/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</a:t>
            </a:r>
            <a:r>
              <a:rPr lang="en-US" sz="1600" i="1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I</a:t>
            </a:r>
            <a:r>
              <a:rPr sz="1600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 smtClean="0"/>
              <a:t> </a:t>
            </a:r>
            <a:r>
              <a:rPr sz="1600" dirty="0"/>
              <a:t>use EMCal to </a:t>
            </a:r>
          </a:p>
          <a:p>
            <a:pPr algn="l">
              <a:defRPr sz="2800"/>
            </a:pPr>
            <a:r>
              <a:rPr sz="1600" dirty="0"/>
              <a:t>replace the absorber</a:t>
            </a:r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II</a:t>
            </a:r>
            <a:r>
              <a:rPr sz="1600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/>
              <a:t> insert EMCal between H3 and absorber (will need to slightly adjust station-3 position)</a:t>
            </a:r>
          </a:p>
        </p:txBody>
      </p:sp>
      <p:sp>
        <p:nvSpPr>
          <p:cNvPr id="172" name="Shape 172"/>
          <p:cNvSpPr/>
          <p:nvPr/>
        </p:nvSpPr>
        <p:spPr>
          <a:xfrm>
            <a:off x="4898352" y="872877"/>
            <a:ext cx="328585" cy="2294838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894081" y="3852914"/>
            <a:ext cx="4101354" cy="213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Potential impacts on our primary physics goal:</a:t>
            </a:r>
          </a:p>
          <a:p>
            <a:pPr algn="l">
              <a:defRPr sz="6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4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 err="1"/>
              <a:t>M</a:t>
            </a:r>
            <a:r>
              <a:rPr sz="1600" dirty="0" err="1" smtClean="0"/>
              <a:t>uon</a:t>
            </a:r>
            <a:r>
              <a:rPr sz="1600" dirty="0" smtClean="0"/>
              <a:t> </a:t>
            </a:r>
            <a:r>
              <a:rPr sz="1600" dirty="0"/>
              <a:t>identification </a:t>
            </a:r>
            <a:r>
              <a:rPr sz="1600" dirty="0" smtClean="0"/>
              <a:t>power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A</a:t>
            </a:r>
            <a:r>
              <a:rPr sz="1600" dirty="0" smtClean="0"/>
              <a:t>cceptance</a:t>
            </a:r>
            <a:r>
              <a:rPr sz="1600" dirty="0"/>
              <a:t>? (</a:t>
            </a:r>
            <a:r>
              <a:rPr sz="1600" i="1" dirty="0"/>
              <a:t>MC shows no impact</a:t>
            </a:r>
            <a:r>
              <a:rPr sz="1600" dirty="0"/>
              <a:t>)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O</a:t>
            </a:r>
            <a:r>
              <a:rPr sz="1600" dirty="0" smtClean="0"/>
              <a:t>ccupancy </a:t>
            </a:r>
            <a:r>
              <a:rPr sz="1600" dirty="0"/>
              <a:t>in station-4 and thus our raw trigger </a:t>
            </a:r>
            <a:r>
              <a:rPr sz="1600" dirty="0" smtClean="0"/>
              <a:t>rate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D</a:t>
            </a:r>
            <a:r>
              <a:rPr sz="1600" dirty="0" smtClean="0"/>
              <a:t>ata </a:t>
            </a:r>
            <a:r>
              <a:rPr sz="1600" dirty="0"/>
              <a:t>volume and DAQ deadtime?</a:t>
            </a:r>
          </a:p>
        </p:txBody>
      </p:sp>
      <p:sp>
        <p:nvSpPr>
          <p:cNvPr id="174" name="Shape 174"/>
          <p:cNvSpPr/>
          <p:nvPr/>
        </p:nvSpPr>
        <p:spPr>
          <a:xfrm>
            <a:off x="93217" y="3909922"/>
            <a:ext cx="4334587" cy="222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>
                <a:solidFill>
                  <a:srgbClr val="FF0000"/>
                </a:solidFill>
              </a:rPr>
              <a:t>Test MC samples (for each scenario):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500k single 𝛑/μ/e tracks with 5 GeV &lt; </a:t>
            </a:r>
            <a:r>
              <a:rPr sz="2000" i="1" dirty="0"/>
              <a:t>P</a:t>
            </a:r>
            <a:r>
              <a:rPr sz="2000" dirty="0"/>
              <a:t> &lt; 115 GeV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1M high mass (M &gt; 4 GeV) target DY pairs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2E10 inclusive pp collisions </a:t>
            </a:r>
            <a:r>
              <a:rPr sz="2000" dirty="0" smtClean="0"/>
              <a:t>(</a:t>
            </a:r>
            <a:r>
              <a:rPr lang="en-US" sz="2000" dirty="0" smtClean="0"/>
              <a:t>see, </a:t>
            </a:r>
            <a:r>
              <a:rPr sz="2000" i="1" dirty="0" smtClean="0"/>
              <a:t>MC </a:t>
            </a:r>
            <a:r>
              <a:rPr sz="2000" i="1" dirty="0"/>
              <a:t>simulation talk by David K.</a:t>
            </a:r>
            <a:r>
              <a:rPr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5489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43553" y="267890"/>
            <a:ext cx="8967321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μ/𝛑 separation: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 case 1 vs. case 2 vs. original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5126" y="1412388"/>
            <a:ext cx="2806520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9554" y="1412388"/>
            <a:ext cx="2824893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679" y="1404914"/>
            <a:ext cx="2902196" cy="199007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36405" y="1100862"/>
            <a:ext cx="108082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Orignal</a:t>
            </a:r>
          </a:p>
        </p:txBody>
      </p:sp>
      <p:sp>
        <p:nvSpPr>
          <p:cNvPr id="182" name="Shape 182"/>
          <p:cNvSpPr/>
          <p:nvPr/>
        </p:nvSpPr>
        <p:spPr>
          <a:xfrm>
            <a:off x="4217464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83" name="Shape 183"/>
          <p:cNvSpPr/>
          <p:nvPr/>
        </p:nvSpPr>
        <p:spPr>
          <a:xfrm>
            <a:off x="7113848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184" name="Shape 184"/>
          <p:cNvSpPr/>
          <p:nvPr/>
        </p:nvSpPr>
        <p:spPr>
          <a:xfrm>
            <a:off x="488249" y="1595984"/>
            <a:ext cx="186273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</a:defRPr>
            </a:lvl1pPr>
          </a:lstStyle>
          <a:p>
            <a:r>
              <a:t>μ survival chance</a:t>
            </a:r>
          </a:p>
        </p:txBody>
      </p:sp>
      <p:sp>
        <p:nvSpPr>
          <p:cNvPr id="185" name="Shape 185"/>
          <p:cNvSpPr/>
          <p:nvPr/>
        </p:nvSpPr>
        <p:spPr>
          <a:xfrm>
            <a:off x="487844" y="2727334"/>
            <a:ext cx="1889912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</a:defRPr>
            </a:lvl1pPr>
          </a:lstStyle>
          <a:p>
            <a:r>
              <a:t>𝛑 survival chance</a:t>
            </a:r>
          </a:p>
        </p:txBody>
      </p:sp>
      <p:sp>
        <p:nvSpPr>
          <p:cNvPr id="186" name="Shape 186"/>
          <p:cNvSpPr/>
          <p:nvPr/>
        </p:nvSpPr>
        <p:spPr>
          <a:xfrm>
            <a:off x="360325" y="3429537"/>
            <a:ext cx="8423350" cy="265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μ survival chance (or μ-ID efficiency), all 3 cases are very close to 100%</a:t>
            </a:r>
          </a:p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𝛑 survival change (or 𝛑 contamination):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original design is around 0.5%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1 is around 10%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2 is around 0.1%</a:t>
            </a:r>
          </a:p>
        </p:txBody>
      </p:sp>
      <p:sp>
        <p:nvSpPr>
          <p:cNvPr id="187" name="Shape 187"/>
          <p:cNvSpPr/>
          <p:nvPr/>
        </p:nvSpPr>
        <p:spPr>
          <a:xfrm>
            <a:off x="1623559" y="6033899"/>
            <a:ext cx="6096949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9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i="0">
                <a:latin typeface="+mn-lt"/>
                <a:ea typeface="+mn-ea"/>
                <a:cs typeface="+mn-cs"/>
                <a:sym typeface="Gill Sans"/>
              </a:defRPr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μ identification favors case 2</a:t>
            </a:r>
          </a:p>
        </p:txBody>
      </p:sp>
    </p:spTree>
    <p:extLst>
      <p:ext uri="{BB962C8B-B14F-4D97-AF65-F5344CB8AC3E}">
        <p14:creationId xmlns:p14="http://schemas.microsoft.com/office/powerpoint/2010/main" val="2909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93216" y="267890"/>
            <a:ext cx="9050783" cy="52685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3900"/>
            </a:pPr>
            <a:r>
              <a:rPr sz="3200"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Station-4 occupancy</a:t>
            </a:r>
            <a:r>
              <a:rPr sz="3200" dirty="0">
                <a:latin typeface="Gill Sans SemiBold"/>
                <a:ea typeface="Gill Sans SemiBold"/>
                <a:cs typeface="Gill Sans SemiBold"/>
                <a:sym typeface="Gill Sans SemiBold"/>
              </a:rPr>
              <a:t>: case 1 vs. case 2 vs. original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19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234" y="1292630"/>
            <a:ext cx="3880247" cy="259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834" y="1279235"/>
            <a:ext cx="3956375" cy="262452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4380209" y="881944"/>
            <a:ext cx="465030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H4T occupancy per MATRIX1 event </a:t>
            </a:r>
          </a:p>
        </p:txBody>
      </p:sp>
      <p:sp>
        <p:nvSpPr>
          <p:cNvPr id="194" name="Shape 194"/>
          <p:cNvSpPr/>
          <p:nvPr/>
        </p:nvSpPr>
        <p:spPr>
          <a:xfrm>
            <a:off x="665076" y="920061"/>
            <a:ext cx="3143585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RawMATRIX1 per spill</a:t>
            </a:r>
          </a:p>
        </p:txBody>
      </p:sp>
      <p:sp>
        <p:nvSpPr>
          <p:cNvPr id="195" name="Shape 195"/>
          <p:cNvSpPr/>
          <p:nvPr/>
        </p:nvSpPr>
        <p:spPr>
          <a:xfrm>
            <a:off x="2756083" y="161283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rPr dirty="0"/>
              <a:t>Run 12525</a:t>
            </a:r>
          </a:p>
        </p:txBody>
      </p:sp>
      <p:sp>
        <p:nvSpPr>
          <p:cNvPr id="196" name="Shape 196"/>
          <p:cNvSpPr/>
          <p:nvPr/>
        </p:nvSpPr>
        <p:spPr>
          <a:xfrm>
            <a:off x="6977594" y="191644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rPr dirty="0"/>
              <a:t>Run 12525</a:t>
            </a:r>
          </a:p>
        </p:txBody>
      </p:sp>
      <p:sp>
        <p:nvSpPr>
          <p:cNvPr id="197" name="Shape 197"/>
          <p:cNvSpPr/>
          <p:nvPr/>
        </p:nvSpPr>
        <p:spPr>
          <a:xfrm>
            <a:off x="1650480" y="2161531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8" name="Shape 198"/>
          <p:cNvSpPr/>
          <p:nvPr/>
        </p:nvSpPr>
        <p:spPr>
          <a:xfrm>
            <a:off x="5835527" y="1798390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9" name="Shape 199"/>
          <p:cNvSpPr/>
          <p:nvPr/>
        </p:nvSpPr>
        <p:spPr>
          <a:xfrm>
            <a:off x="2556088" y="2365826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0" name="Shape 200"/>
          <p:cNvSpPr/>
          <p:nvPr/>
        </p:nvSpPr>
        <p:spPr>
          <a:xfrm>
            <a:off x="6741135" y="2633718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1" name="Shape 201"/>
          <p:cNvSpPr/>
          <p:nvPr/>
        </p:nvSpPr>
        <p:spPr>
          <a:xfrm>
            <a:off x="3495949" y="2678366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2" name="Shape 202"/>
          <p:cNvSpPr/>
          <p:nvPr/>
        </p:nvSpPr>
        <p:spPr>
          <a:xfrm>
            <a:off x="7698855" y="2749804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3" name="Shape 203"/>
          <p:cNvSpPr/>
          <p:nvPr/>
        </p:nvSpPr>
        <p:spPr>
          <a:xfrm>
            <a:off x="432206" y="4170143"/>
            <a:ext cx="8517713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In terms of both raw trigger rate and station-4 occupancy, case 2 works much better than case 1</a:t>
            </a:r>
          </a:p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By adding EMCal between station-3 and absorber (case 2), we could also slightly improve w.r.t our current design</a:t>
            </a:r>
          </a:p>
        </p:txBody>
      </p:sp>
      <p:sp>
        <p:nvSpPr>
          <p:cNvPr id="204" name="Shape 204"/>
          <p:cNvSpPr/>
          <p:nvPr/>
        </p:nvSpPr>
        <p:spPr>
          <a:xfrm>
            <a:off x="1051891" y="6065865"/>
            <a:ext cx="71991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3900">
                <a:solidFill>
                  <a:srgbClr val="FF26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S</a:t>
            </a:r>
            <a:r>
              <a:rPr sz="2000" i="1" dirty="0">
                <a:solidFill>
                  <a:srgbClr val="0000FF"/>
                </a:solidFill>
                <a:ea typeface="Gill Sans SemiBold"/>
                <a:cs typeface="Gill Sans SemiBold"/>
                <a:sym typeface="Gill Sans SemiBold"/>
              </a:rPr>
              <a:t>tation-4 occupancy and raw trigger rate favors case 2</a:t>
            </a:r>
          </a:p>
        </p:txBody>
      </p:sp>
    </p:spTree>
    <p:extLst>
      <p:ext uri="{BB962C8B-B14F-4D97-AF65-F5344CB8AC3E}">
        <p14:creationId xmlns:p14="http://schemas.microsoft.com/office/powerpoint/2010/main" val="34890453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13211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400"/>
            </a:pPr>
            <a:r>
              <a:rPr sz="3200" i="1" dirty="0"/>
              <a:t>Extra DAQ requirements:</a:t>
            </a:r>
            <a:r>
              <a:rPr sz="3200" dirty="0"/>
              <a:t> case 1/2 vs. original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574644" y="1275110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dirty="0"/>
              <a:t>If fully instrumented, 2 sectors of EMCal add 5184 channels to our DAQ: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5184/64 = 81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81/7 = 12 new VME crates (includes 12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~5% (based on simulation)</a:t>
            </a:r>
          </a:p>
        </p:txBody>
      </p:sp>
      <p:sp>
        <p:nvSpPr>
          <p:cNvPr id="209" name="Shape 209"/>
          <p:cNvSpPr/>
          <p:nvPr/>
        </p:nvSpPr>
        <p:spPr>
          <a:xfrm>
            <a:off x="574644" y="3272283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b="1" dirty="0"/>
              <a:t>If 4 towers are ganged together, total number of channels reduced by a factor of 4: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1296/64 = 21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21/7 = 3 new VME crates (includes 3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~3%</a:t>
            </a:r>
          </a:p>
        </p:txBody>
      </p:sp>
      <p:sp>
        <p:nvSpPr>
          <p:cNvPr id="210" name="Shape 210"/>
          <p:cNvSpPr/>
          <p:nvPr/>
        </p:nvSpPr>
        <p:spPr>
          <a:xfrm>
            <a:off x="574644" y="5460291"/>
            <a:ext cx="8151738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400" i="1">
                <a:solidFill>
                  <a:srgbClr val="FF2600"/>
                </a:solidFill>
              </a:defRPr>
            </a:lvl1pPr>
          </a:lstStyle>
          <a:p>
            <a:r>
              <a:rPr sz="2400" dirty="0"/>
              <a:t>Adding EMCal requires significant amount of extra </a:t>
            </a:r>
            <a:r>
              <a:rPr sz="2400" dirty="0" smtClean="0"/>
              <a:t>electronics</a:t>
            </a:r>
            <a:r>
              <a:rPr lang="en-US" sz="2400" dirty="0" smtClean="0"/>
              <a:t>;</a:t>
            </a:r>
            <a:r>
              <a:rPr sz="2400" dirty="0" smtClean="0"/>
              <a:t> </a:t>
            </a:r>
            <a:r>
              <a:rPr sz="2400" dirty="0"/>
              <a:t>but adds very little </a:t>
            </a:r>
            <a:r>
              <a:rPr sz="2400" dirty="0" smtClean="0"/>
              <a:t>deadtime</a:t>
            </a:r>
            <a:r>
              <a:rPr lang="en-US" sz="2400" dirty="0" smtClean="0"/>
              <a:t>, this is good!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839387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106951" y="407789"/>
            <a:ext cx="7096140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Summary</a:t>
            </a:r>
            <a:r>
              <a:rPr lang="en-US" dirty="0" smtClean="0"/>
              <a:t>: EMCal Upgrade </a:t>
            </a:r>
            <a:endParaRPr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215132" y="1322737"/>
            <a:ext cx="5498409" cy="468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2 sectors (4×4 m</a:t>
            </a:r>
            <a:r>
              <a:rPr sz="2000" baseline="31999" dirty="0"/>
              <a:t>2</a:t>
            </a:r>
            <a:r>
              <a:rPr sz="2000" dirty="0">
                <a:solidFill>
                  <a:schemeClr val="accent1"/>
                </a:solidFill>
              </a:rPr>
              <a:t> </a:t>
            </a:r>
            <a:r>
              <a:rPr sz="2000" dirty="0"/>
              <a:t>coverage) PHENIX EMCal will be available </a:t>
            </a:r>
            <a:r>
              <a:rPr lang="en-US" sz="2000" dirty="0" smtClean="0"/>
              <a:t>after </a:t>
            </a:r>
            <a:r>
              <a:rPr sz="2000" dirty="0" smtClean="0"/>
              <a:t>this </a:t>
            </a:r>
            <a:r>
              <a:rPr sz="2000" dirty="0"/>
              <a:t>summer almost for free (not including shipping and instrumentation</a:t>
            </a:r>
            <a:r>
              <a:rPr sz="2000" dirty="0" smtClean="0"/>
              <a:t>)</a:t>
            </a: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endParaRPr sz="2000" dirty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With EMCal installed, we will be able to access: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photon from 𝛑</a:t>
            </a:r>
            <a:r>
              <a:rPr sz="2000" baseline="31999" dirty="0"/>
              <a:t>0</a:t>
            </a:r>
            <a:r>
              <a:rPr sz="2000" dirty="0"/>
              <a:t> decay 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enhanced dark higgs sensitivity</a:t>
            </a:r>
          </a:p>
          <a:p>
            <a:pPr marL="223234" indent="-223234">
              <a:buSzPct val="100000"/>
              <a:buChar char="•"/>
              <a:defRPr sz="3100"/>
            </a:pP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 smtClean="0"/>
              <a:t>Two </a:t>
            </a:r>
            <a:r>
              <a:rPr sz="2000" dirty="0"/>
              <a:t>different scenarios of including EMCal have been studied via MC, and it poses little impact to our primary physics goal</a:t>
            </a:r>
          </a:p>
          <a:p>
            <a:pPr marL="223234" indent="-223234">
              <a:buSzPct val="100000"/>
              <a:buChar char="•"/>
              <a:defRPr sz="3100"/>
            </a:pP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 smtClean="0"/>
              <a:t>Potential </a:t>
            </a:r>
            <a:r>
              <a:rPr sz="2000" dirty="0"/>
              <a:t>bonus of better background rejection on trigger level (studies underway).</a:t>
            </a:r>
          </a:p>
        </p:txBody>
      </p:sp>
      <p:pic>
        <p:nvPicPr>
          <p:cNvPr id="215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7208" y="1403693"/>
            <a:ext cx="3208026" cy="237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8407" y="3909156"/>
            <a:ext cx="3281347" cy="23073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6655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8351" y="979886"/>
            <a:ext cx="8229600" cy="36129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E-906 complete data taking in summer 2017</a:t>
            </a:r>
          </a:p>
          <a:p>
            <a:pPr lvl="1"/>
            <a:r>
              <a:rPr lang="en-US" dirty="0" smtClean="0"/>
              <a:t>Summer shutdown 8/1-11/6, 2016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– Dark photon/Higgs Search! </a:t>
            </a:r>
          </a:p>
          <a:p>
            <a:pPr lvl="1"/>
            <a:r>
              <a:rPr lang="en-US" dirty="0" smtClean="0"/>
              <a:t>Phase-I (Parasitic run) with E906/E1039: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E-1039 will replace current E906 targets with a polarized NH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89CC-DDCB-004D-AC2F-310ABFF81D4D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E906/E1039 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1635" y="900499"/>
            <a:ext cx="31027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lot of upgrade tasks can be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achieved this summer before next run!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DAQ upgrade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Trigger upgrade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 err="1" smtClean="0">
                <a:solidFill>
                  <a:srgbClr val="0000FF"/>
                </a:solidFill>
              </a:rPr>
              <a:t>EMCal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4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Luck so far in Direct 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313"/>
            <a:ext cx="3537414" cy="469026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portal”: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portal”: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C068-0ACA-B343-8123-CE6AC7CF877F}" type="datetime1">
              <a:rPr lang="en-US" smtClean="0"/>
              <a:t>6/13/16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B5E6E-2FE8-5F40-81DC-121D088D1C02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6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EC4C-DBF6-884D-A1D7-3E5EBB115862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4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3258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2CE9-4D1C-B945-977E-9EBC5B4A7969}" type="datetime1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9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57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6419"/>
            <a:ext cx="8229600" cy="45259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extra U(1)</a:t>
            </a:r>
            <a:r>
              <a:rPr lang="en-US" baseline="-25000" dirty="0" smtClean="0"/>
              <a:t>X</a:t>
            </a:r>
            <a:r>
              <a:rPr lang="en-US" dirty="0"/>
              <a:t>, </a:t>
            </a:r>
            <a:r>
              <a:rPr lang="en-US" dirty="0" smtClean="0"/>
              <a:t>kinetic mixing</a:t>
            </a:r>
            <a:endParaRPr lang="en-US" baseline="-25000" dirty="0" smtClean="0"/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48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Holdom</a:t>
            </a:r>
            <a:endParaRPr lang="en-US" sz="1400" dirty="0" smtClean="0"/>
          </a:p>
          <a:p>
            <a:r>
              <a:rPr lang="en-US" sz="1400" dirty="0" err="1" smtClean="0"/>
              <a:t>Galison</a:t>
            </a:r>
            <a:r>
              <a:rPr lang="en-US" sz="1400" dirty="0" smtClean="0"/>
              <a:t>, </a:t>
            </a:r>
            <a:r>
              <a:rPr lang="en-US" sz="1400" dirty="0" err="1" smtClean="0"/>
              <a:t>Manohar</a:t>
            </a:r>
            <a:endParaRPr lang="en-US" sz="1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F8F0-A15C-A04B-87DC-DF7C097893A6}" type="datetime1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2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7AC8-D8D3-484B-8964-78E725D18E07}" type="datetime1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0224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13C9-EF45-4947-998D-038A7DF08EA2}" type="datetime1">
              <a:rPr lang="en-US" smtClean="0"/>
              <a:t>6/13/16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7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NN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92EC-2CD0-DC43-82BD-AA3D72DDC01B}" type="datetime1">
              <a:rPr lang="en-US" smtClean="0"/>
              <a:t>6/13/16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464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F6E-BCBF-B044-A177-E9AB3B537F22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39" y="1489397"/>
            <a:ext cx="475001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50cm x 50cm, 1cm 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 x 1cm x 50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), or </a:t>
            </a:r>
            <a:r>
              <a:rPr lang="en-US" sz="1600" dirty="0" err="1" smtClean="0"/>
              <a:t>EMCal</a:t>
            </a:r>
            <a:r>
              <a:rPr lang="en-US" sz="1600" dirty="0" smtClean="0"/>
              <a:t>(e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5120" y="1508602"/>
            <a:ext cx="37753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0(St1) + 50(St2) + 8x2 (St4-Y1,2) = 116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inputs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Bigger one?!, 72 channel per Q/station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576 </a:t>
            </a:r>
            <a:r>
              <a:rPr lang="en-US" sz="1600" dirty="0" err="1" smtClean="0"/>
              <a:t>SiPMs</a:t>
            </a:r>
            <a:r>
              <a:rPr lang="en-US" sz="1600" dirty="0" smtClean="0"/>
              <a:t> needed (600)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3971623"/>
            <a:ext cx="6817996" cy="2058806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18245" y="4684141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46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13506" y="4168120"/>
            <a:ext cx="21248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461830" y="3372178"/>
            <a:ext cx="0" cy="140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9511" y="398098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0910" y="3278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37865" y="3731497"/>
            <a:ext cx="761998" cy="357895"/>
            <a:chOff x="1535550" y="3729182"/>
            <a:chExt cx="761998" cy="357895"/>
          </a:xfrm>
        </p:grpSpPr>
        <p:grpSp>
          <p:nvGrpSpPr>
            <p:cNvPr id="36" name="Group 35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72500" y="4262567"/>
            <a:ext cx="761998" cy="357895"/>
            <a:chOff x="1535550" y="3729182"/>
            <a:chExt cx="761998" cy="357895"/>
          </a:xfrm>
        </p:grpSpPr>
        <p:grpSp>
          <p:nvGrpSpPr>
            <p:cNvPr id="57" name="Group 56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62760" y="440342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48900" y="3719952"/>
            <a:ext cx="761998" cy="357895"/>
            <a:chOff x="648900" y="3719952"/>
            <a:chExt cx="761998" cy="357895"/>
          </a:xfrm>
        </p:grpSpPr>
        <p:grpSp>
          <p:nvGrpSpPr>
            <p:cNvPr id="63" name="Group 62"/>
            <p:cNvGrpSpPr/>
            <p:nvPr/>
          </p:nvGrpSpPr>
          <p:grpSpPr>
            <a:xfrm>
              <a:off x="648900" y="3719952"/>
              <a:ext cx="761998" cy="357895"/>
              <a:chOff x="1535550" y="3729182"/>
              <a:chExt cx="761998" cy="3578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662760" y="387235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4-Point Star 80"/>
          <p:cNvSpPr/>
          <p:nvPr/>
        </p:nvSpPr>
        <p:spPr>
          <a:xfrm>
            <a:off x="1800992" y="376494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4-Point Star 81"/>
          <p:cNvSpPr/>
          <p:nvPr/>
        </p:nvSpPr>
        <p:spPr>
          <a:xfrm>
            <a:off x="850473" y="431791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Trigger 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3521-4869-3045-954E-66974877842F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48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6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6D93-DD9A-014F-86D4-A686581EADF2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 descr="IMG_2286_E906_D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990" y="936236"/>
            <a:ext cx="6508464" cy="48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symmetries limit the allowed couplings </a:t>
            </a:r>
          </a:p>
          <a:p>
            <a:pPr lvl="1"/>
            <a:r>
              <a:rPr lang="en-US" dirty="0" smtClean="0"/>
              <a:t>scalar, vector, tensor interactions etc.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4642" y="565784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(scalar)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E4A0-6EA6-EB44-8832-EAC00DC55356}" type="datetime1">
              <a:rPr lang="en-US" smtClean="0"/>
              <a:t>6/13/16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E056-0DD5-BE42-B0AC-C1CF33FC4862}" type="datetime1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5637" y="1270061"/>
            <a:ext cx="206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lookup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03" y="216270"/>
            <a:ext cx="8580457" cy="82572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Future E1067 Upgrades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1" y="1041991"/>
            <a:ext cx="7973090" cy="25092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97299" y="1909967"/>
            <a:ext cx="0" cy="808074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8977" y="2046419"/>
            <a:ext cx="0" cy="556437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00531" y="1541720"/>
            <a:ext cx="95691" cy="157361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3903" y="3768444"/>
            <a:ext cx="4251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Fine-pitched vertex trigger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Efficiently trigger on the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pairs generated from downstream while suppressing the background rate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Significantly enlarge the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 from ~2m to ~6m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Supported by LANL LDRD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5597" y="3768444"/>
            <a:ext cx="4518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EMCal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HCal</a:t>
            </a:r>
            <a:endParaRPr lang="en-US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Add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𝜋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 to </a:t>
            </a:r>
            <a:r>
              <a:rPr lang="en-US" sz="1600" dirty="0" err="1" smtClean="0"/>
              <a:t>SeaQuest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Extend the physics reach to A’ from 𝜋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decay, dark 𝝆, and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decay mode for heavier A’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Re-commission the existing detectors (</a:t>
            </a:r>
            <a:r>
              <a:rPr lang="en-US" sz="1600" dirty="0" err="1" smtClean="0">
                <a:solidFill>
                  <a:srgbClr val="FF0000"/>
                </a:solidFill>
              </a:rPr>
              <a:t>EMCal</a:t>
            </a:r>
            <a:r>
              <a:rPr lang="en-US" sz="1600" dirty="0" smtClean="0">
                <a:solidFill>
                  <a:srgbClr val="FF0000"/>
                </a:solidFill>
              </a:rPr>
              <a:t> from PHENIX being considered)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7045" y="5803732"/>
            <a:ext cx="590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Modest upgrades with significantly increased physics reach.</a:t>
            </a:r>
          </a:p>
          <a:p>
            <a:pPr algn="ctr"/>
            <a:r>
              <a:rPr lang="en-US" b="1" i="1" dirty="0" smtClean="0"/>
              <a:t>Data taking expected to start in summer 2017!</a:t>
            </a:r>
            <a:endParaRPr lang="en-US" b="1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D1254-807B-0C43-97CA-634362546E28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-1" y="0"/>
            <a:ext cx="4416153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PHENIX EMCal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628" y="890792"/>
            <a:ext cx="4143854" cy="348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5553" y="3652242"/>
            <a:ext cx="4312666" cy="2821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175" y="4552689"/>
            <a:ext cx="4143855" cy="172215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819638" y="896341"/>
            <a:ext cx="4143854" cy="2349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2700" i="1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Key specs: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Tower size: </a:t>
            </a:r>
            <a:r>
              <a:rPr sz="1600" dirty="0">
                <a:solidFill>
                  <a:schemeClr val="accent1"/>
                </a:solidFill>
              </a:rPr>
              <a:t>5.525 × 5.535 cm</a:t>
            </a:r>
            <a:r>
              <a:rPr sz="1600" baseline="31999" dirty="0">
                <a:solidFill>
                  <a:schemeClr val="accent1"/>
                </a:solidFill>
              </a:rPr>
              <a:t>2</a:t>
            </a:r>
            <a:endParaRPr sz="1600" dirty="0">
              <a:solidFill>
                <a:schemeClr val="accent1"/>
              </a:solidFill>
            </a:endParaRP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Number of towers per sector: </a:t>
            </a:r>
            <a:r>
              <a:rPr sz="1600" dirty="0">
                <a:solidFill>
                  <a:schemeClr val="accent1"/>
                </a:solidFill>
              </a:rPr>
              <a:t>72 × 36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sampling cells: </a:t>
            </a:r>
            <a:r>
              <a:rPr sz="1600" dirty="0">
                <a:solidFill>
                  <a:schemeClr val="accent1"/>
                </a:solidFill>
              </a:rPr>
              <a:t>66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Scintillator: </a:t>
            </a:r>
            <a:r>
              <a:rPr sz="1600" dirty="0">
                <a:solidFill>
                  <a:schemeClr val="accent1"/>
                </a:solidFill>
              </a:rPr>
              <a:t>Polystyrene, 0.4 cm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Absorber: </a:t>
            </a:r>
            <a:r>
              <a:rPr sz="1600" dirty="0">
                <a:solidFill>
                  <a:schemeClr val="accent1"/>
                </a:solidFill>
              </a:rPr>
              <a:t>Pb, 0.15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depth: </a:t>
            </a:r>
            <a:r>
              <a:rPr sz="1600" dirty="0">
                <a:solidFill>
                  <a:schemeClr val="accent1"/>
                </a:solidFill>
              </a:rPr>
              <a:t>37.5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Radiation Length: </a:t>
            </a:r>
            <a:r>
              <a:rPr sz="1600" dirty="0">
                <a:solidFill>
                  <a:schemeClr val="accent1"/>
                </a:solidFill>
              </a:rPr>
              <a:t>18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Nuclear Int. Length: </a:t>
            </a:r>
            <a:r>
              <a:rPr sz="1600" dirty="0">
                <a:solidFill>
                  <a:schemeClr val="accent1"/>
                </a:solidFill>
              </a:rPr>
              <a:t>0.85</a:t>
            </a:r>
          </a:p>
        </p:txBody>
      </p:sp>
      <p:sp>
        <p:nvSpPr>
          <p:cNvPr id="164" name="Shape 164"/>
          <p:cNvSpPr/>
          <p:nvPr/>
        </p:nvSpPr>
        <p:spPr>
          <a:xfrm>
            <a:off x="4902045" y="5546330"/>
            <a:ext cx="303549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Energy resolution</a:t>
            </a:r>
          </a:p>
        </p:txBody>
      </p:sp>
      <p:sp>
        <p:nvSpPr>
          <p:cNvPr id="165" name="Shape 165"/>
          <p:cNvSpPr/>
          <p:nvPr/>
        </p:nvSpPr>
        <p:spPr>
          <a:xfrm>
            <a:off x="1056396" y="6172399"/>
            <a:ext cx="2501057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𝛑/e separation </a:t>
            </a:r>
          </a:p>
        </p:txBody>
      </p:sp>
      <p:sp>
        <p:nvSpPr>
          <p:cNvPr id="166" name="Shape 166"/>
          <p:cNvSpPr/>
          <p:nvPr/>
        </p:nvSpPr>
        <p:spPr>
          <a:xfrm>
            <a:off x="4167854" y="215471"/>
            <a:ext cx="444036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2 sectors available in this summer!</a:t>
            </a:r>
          </a:p>
        </p:txBody>
      </p:sp>
    </p:spTree>
    <p:extLst>
      <p:ext uri="{BB962C8B-B14F-4D97-AF65-F5344CB8AC3E}">
        <p14:creationId xmlns:p14="http://schemas.microsoft.com/office/powerpoint/2010/main" val="3862485546"/>
      </p:ext>
    </p:extLst>
  </p:cSld>
  <p:clrMapOvr>
    <a:masterClrMapping/>
  </p:clrMapOvr>
  <p:transition xmlns:p14="http://schemas.microsoft.com/office/powerpoint/2010/main"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4BE3-30CD-F442-9B94-AAA5311E9B5B}" type="datetime1">
              <a:rPr lang="en-US" smtClean="0"/>
              <a:t>6/13/16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E51DC-B47D-0142-AD5C-BAF9EB66453A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EFABE-6FC4-CC46-9ED9-E54063C6D9EA}" type="datetime1">
              <a:rPr lang="en-US" smtClean="0"/>
              <a:t>6/13/16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1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6C4F-A4C8-4E42-BDD7-9E6B72BB53AC}" type="datetime1">
              <a:rPr lang="en-US" smtClean="0"/>
              <a:t>6/13/16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Photons and Dark Higgs Productions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3B57-ABC7-D04E-B9C2-4F3023BCEF10}" type="datetime1">
              <a:rPr lang="en-US" smtClean="0"/>
              <a:t>6/13/16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392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0EEE-F5BA-C64B-AD24-6F7BB5EE45FF}" type="datetime1">
              <a:rPr lang="en-US" smtClean="0"/>
              <a:t>6/13/16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E18D0-48C4-A647-BB65-1479695ED9C3}" type="datetime1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49965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0779" y="493890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58479" y="2668460"/>
            <a:ext cx="3175736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FY16-17-18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$1M to implement 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the trigger upgrade and theory development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Physics run, 2017-18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Preliminary results 2018!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4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B61D-1928-444D-94B2-229DF5B60A43}" type="datetime1">
              <a:rPr lang="en-US" smtClean="0"/>
              <a:t>6/13/16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410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4799</Words>
  <Application>Microsoft Macintosh PowerPoint</Application>
  <PresentationFormat>On-screen Show (4:3)</PresentationFormat>
  <Paragraphs>889</Paragraphs>
  <Slides>56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Status of Dark Photon/Higgs Search Trigger/DAQ Upgrade</vt:lpstr>
      <vt:lpstr>Outline</vt:lpstr>
      <vt:lpstr>Dark Matter?</vt:lpstr>
      <vt:lpstr>No Luck so far in Direct Search for WIMP</vt:lpstr>
      <vt:lpstr>Portals to a Dark Sectors?</vt:lpstr>
      <vt:lpstr>Dark Photons and Dark Higgs Productions  in p+Fe Collisions at Fermilab</vt:lpstr>
      <vt:lpstr>PowerPoint Presentation</vt:lpstr>
      <vt:lpstr>PowerPoint Presentation</vt:lpstr>
      <vt:lpstr>Dark Photon Detection in Dimuon Decay Channel </vt:lpstr>
      <vt:lpstr>Dark Photon Decay Modes</vt:lpstr>
      <vt:lpstr>Expectations from GUT</vt:lpstr>
      <vt:lpstr>Dark Photon Current and Future Limits</vt:lpstr>
      <vt:lpstr>Detector Upgrades and Expected Signals </vt:lpstr>
      <vt:lpstr>A New High-Granularity Displayed Dimuon Vertex Trigger</vt:lpstr>
      <vt:lpstr>Single Muon Z-Vertex Resolutions</vt:lpstr>
      <vt:lpstr>Displaced Dark Photon Trigger</vt:lpstr>
      <vt:lpstr>Low Mass Prompt Dimuon Trigger Rate Study</vt:lpstr>
      <vt:lpstr>Trigger Scintillator Options</vt:lpstr>
      <vt:lpstr>Trigger Prototype R&amp;D (I)</vt:lpstr>
      <vt:lpstr>Trigger Prototype R&amp;D (II)</vt:lpstr>
      <vt:lpstr>DAQ and Trigger Upgrade R&amp;D Tasks </vt:lpstr>
      <vt:lpstr>A Standalone DAQ for Trigger Development</vt:lpstr>
      <vt:lpstr>Hardware in hand/Ordered</vt:lpstr>
      <vt:lpstr>Progress in Theory and Simulations</vt:lpstr>
      <vt:lpstr>Search Mode (1): Long-lived Dark Photons</vt:lpstr>
      <vt:lpstr>Search Mode (2): “Prompt” Dark Photons vs Drell-Yan Z-vertx &lt; 3m</vt:lpstr>
      <vt:lpstr>Summary: Dark Photon Sensitivity (parasitic run w/ E906/1039)</vt:lpstr>
      <vt:lpstr>Dark Higgs Search at E-1067</vt:lpstr>
      <vt:lpstr>E-1067 Dark Higgs Sensitivity POT:1.4x1018 (Phase-I)</vt:lpstr>
      <vt:lpstr>E-1067 Future Upgrade: Phase-II 2020 ~ 2025+ ?</vt:lpstr>
      <vt:lpstr>Phase-II: Displaced Dark Photons with future detector “EMCal/HCal” upgrades </vt:lpstr>
      <vt:lpstr>EMCal from PHENIX/RHIC: this Year!</vt:lpstr>
      <vt:lpstr>PowerPoint Presentation</vt:lpstr>
      <vt:lpstr>Two Possible Configurations and Their Impacts</vt:lpstr>
      <vt:lpstr>μ/𝛑 separation: case 1 vs. case 2 vs. original</vt:lpstr>
      <vt:lpstr>Station-4 occupancy: case 1 vs. case 2 vs. original</vt:lpstr>
      <vt:lpstr>Extra DAQ requirements: case 1/2 vs. original</vt:lpstr>
      <vt:lpstr>Summary: EMCal Upgrade </vt:lpstr>
      <vt:lpstr>Schedules of SeaQuest Experiments </vt:lpstr>
      <vt:lpstr>backup</vt:lpstr>
      <vt:lpstr>2014 US P-5 Report</vt:lpstr>
      <vt:lpstr>PowerPoint Presentation</vt:lpstr>
      <vt:lpstr>Vector Portal and Dark Photon A simplest model of dark sector </vt:lpstr>
      <vt:lpstr>Expectations from GUT</vt:lpstr>
      <vt:lpstr>Current Limits on Dark Photon Search</vt:lpstr>
      <vt:lpstr>Intensity Frontier at Fermilab: 120 GeV Beam</vt:lpstr>
      <vt:lpstr>A New High-Granularity Displayed Dimuon Vertex Trigger</vt:lpstr>
      <vt:lpstr>Current E906 Trigger &amp; DAQ System</vt:lpstr>
      <vt:lpstr>PowerPoint Presentation</vt:lpstr>
      <vt:lpstr>V1495 Board 2 Altara FPGA Chips: Cyclone-V</vt:lpstr>
      <vt:lpstr>Future E1067 Upgrades</vt:lpstr>
      <vt:lpstr>PHENIX EMCal</vt:lpstr>
      <vt:lpstr>Phase-II: Access Low Mass Region with e+e- with future detector upgrades </vt:lpstr>
      <vt:lpstr>Phase-II: Full Coverage with future detector “EMCal/HCal” upgrades </vt:lpstr>
      <vt:lpstr>Phase-II: Probe Non Abelian Dark Sector with future detector “HCal” upgrades  </vt:lpstr>
      <vt:lpstr>Summary and Outlook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224</cp:revision>
  <dcterms:created xsi:type="dcterms:W3CDTF">2016-06-11T19:49:59Z</dcterms:created>
  <dcterms:modified xsi:type="dcterms:W3CDTF">2016-06-13T18:58:45Z</dcterms:modified>
</cp:coreProperties>
</file>