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261" r:id="rId4"/>
    <p:sldId id="262" r:id="rId5"/>
    <p:sldId id="317" r:id="rId6"/>
    <p:sldId id="269" r:id="rId7"/>
    <p:sldId id="259" r:id="rId8"/>
    <p:sldId id="260" r:id="rId9"/>
    <p:sldId id="306" r:id="rId10"/>
    <p:sldId id="307" r:id="rId11"/>
    <p:sldId id="316" r:id="rId12"/>
    <p:sldId id="272" r:id="rId13"/>
    <p:sldId id="273" r:id="rId14"/>
    <p:sldId id="303" r:id="rId15"/>
    <p:sldId id="304" r:id="rId16"/>
    <p:sldId id="276" r:id="rId17"/>
    <p:sldId id="305" r:id="rId18"/>
    <p:sldId id="301" r:id="rId19"/>
    <p:sldId id="302" r:id="rId20"/>
    <p:sldId id="278" r:id="rId21"/>
    <p:sldId id="271" r:id="rId22"/>
    <p:sldId id="279" r:id="rId23"/>
    <p:sldId id="293" r:id="rId24"/>
    <p:sldId id="270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286" r:id="rId33"/>
    <p:sldId id="319" r:id="rId34"/>
    <p:sldId id="296" r:id="rId35"/>
    <p:sldId id="297" r:id="rId36"/>
    <p:sldId id="298" r:id="rId37"/>
    <p:sldId id="299" r:id="rId38"/>
    <p:sldId id="300" r:id="rId39"/>
    <p:sldId id="267" r:id="rId40"/>
    <p:sldId id="274" r:id="rId41"/>
    <p:sldId id="288" r:id="rId42"/>
    <p:sldId id="315" r:id="rId43"/>
    <p:sldId id="258" r:id="rId44"/>
    <p:sldId id="275" r:id="rId45"/>
    <p:sldId id="318" r:id="rId46"/>
    <p:sldId id="292" r:id="rId47"/>
    <p:sldId id="282" r:id="rId48"/>
    <p:sldId id="283" r:id="rId49"/>
    <p:sldId id="284" r:id="rId50"/>
    <p:sldId id="285" r:id="rId51"/>
    <p:sldId id="268" r:id="rId52"/>
    <p:sldId id="287" r:id="rId53"/>
    <p:sldId id="265" r:id="rId54"/>
    <p:sldId id="266" r:id="rId55"/>
    <p:sldId id="289" r:id="rId56"/>
    <p:sldId id="290" r:id="rId57"/>
    <p:sldId id="295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3C5BD-EEBE-7548-9E55-F86BD35E7D65}" type="datetimeFigureOut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5EC33-374D-D245-8C3B-79B96C4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217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B6C9-A1EA-E34A-A8C6-89335BD0DB0D}" type="datetimeFigureOut">
              <a:rPr lang="en-US" smtClean="0"/>
              <a:t>6/11/16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1DDD7-4F56-DD49-B35A-CA4A46A7D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1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P5 </a:t>
            </a:r>
            <a:r>
              <a:rPr lang="en-US" dirty="0" err="1" smtClean="0"/>
              <a:t>reprot</a:t>
            </a:r>
            <a:r>
              <a:rPr lang="en-US" dirty="0" smtClean="0"/>
              <a:t> </a:t>
            </a:r>
            <a:r>
              <a:rPr lang="en-US" dirty="0" err="1" smtClean="0"/>
              <a:t>highted</a:t>
            </a:r>
            <a:r>
              <a:rPr lang="en-US" dirty="0" smtClean="0"/>
              <a:t> the 5 </a:t>
            </a:r>
            <a:r>
              <a:rPr lang="en-US" dirty="0" err="1" smtClean="0"/>
              <a:t>sciecne</a:t>
            </a:r>
            <a:r>
              <a:rPr lang="en-US" dirty="0" smtClean="0"/>
              <a:t> driver …</a:t>
            </a:r>
          </a:p>
          <a:p>
            <a:r>
              <a:rPr lang="en-US" dirty="0" smtClean="0"/>
              <a:t>We respond</a:t>
            </a:r>
            <a:r>
              <a:rPr lang="en-US" baseline="0" dirty="0" smtClean="0"/>
              <a:t> to the call of P5 report and identified a new opportunity to explore key physics at </a:t>
            </a:r>
            <a:r>
              <a:rPr lang="en-US" baseline="0" dirty="0" err="1" smtClean="0"/>
              <a:t>Femirlab</a:t>
            </a:r>
            <a:r>
              <a:rPr lang="en-US" baseline="0" dirty="0" smtClean="0"/>
              <a:t> intensity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0576-CAC3-4E45-A10E-68A3C4F0EC78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0A8A-8DFD-5942-8259-EDE082C77501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9CC4-30A9-C74B-8446-B9BA8B7DB3E4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39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91632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A1F2-4A92-5646-93F0-57192E165D6C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A3E7D-0A57-1D47-9AC8-7F57B7D39E17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9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D315-8E0C-B946-BD13-AF8CFA393607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5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4990-3F1C-3E40-9830-828A4D65A68C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1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37A5-BC95-634F-9123-F1523A2E0FA6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1387-F4A8-9E4D-AEB6-C1A233FF8128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7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6CCED-8402-A84C-AEF7-DE9A8E6F9500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04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2E61-14C5-2C4F-B8E6-A96E85C3623F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7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22A5-52F4-6346-BA06-DA722E51EB65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10.emf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Relationship Id="rId3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image" Target="../media/image83.w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emf"/><Relationship Id="rId3" Type="http://schemas.openxmlformats.org/officeDocument/2006/relationships/image" Target="../media/image86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eg"/><Relationship Id="rId3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Status of Dark Photon/Higgs Search Upgrade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4393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Kun Liu and Ming Liu</a:t>
            </a:r>
          </a:p>
          <a:p>
            <a:r>
              <a:rPr lang="en-US" dirty="0" smtClean="0"/>
              <a:t>Los Alamos</a:t>
            </a:r>
          </a:p>
          <a:p>
            <a:r>
              <a:rPr lang="en-US" dirty="0" smtClean="0"/>
              <a:t>With Grass, Dave C., </a:t>
            </a:r>
            <a:r>
              <a:rPr lang="en-US" dirty="0" err="1" smtClean="0"/>
              <a:t>Xinkun</a:t>
            </a:r>
            <a:r>
              <a:rPr lang="en-US" dirty="0" smtClean="0"/>
              <a:t> et. al.</a:t>
            </a:r>
          </a:p>
        </p:txBody>
      </p:sp>
    </p:spTree>
    <p:extLst>
      <p:ext uri="{BB962C8B-B14F-4D97-AF65-F5344CB8AC3E}">
        <p14:creationId xmlns:p14="http://schemas.microsoft.com/office/powerpoint/2010/main" val="2841787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photon/Higgs search @SeaQuest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25DE6-2AFF-9949-AD6C-277AAEB520E4}" type="datetime1">
              <a:rPr lang="en-US" smtClean="0"/>
              <a:t>6/12/16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424153" y="3591385"/>
            <a:ext cx="1215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 ID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required!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0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 from GUT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37314"/>
            <a:ext cx="8229600" cy="199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EWSB, there is a coupling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/>
              <a:t> between the dark photon and the photon (also the Z, less important at low energies). </a:t>
            </a:r>
          </a:p>
          <a:p>
            <a:endParaRPr lang="en-US" dirty="0" smtClean="0"/>
          </a:p>
          <a:p>
            <a:r>
              <a:rPr lang="en-US" dirty="0" smtClean="0"/>
              <a:t>Theoretical prejudice for a mass scale </a:t>
            </a:r>
            <a:br>
              <a:rPr lang="en-US" dirty="0" smtClean="0"/>
            </a:b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’ ~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√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EW</a:t>
            </a:r>
            <a:r>
              <a:rPr lang="en-US" dirty="0" smtClean="0">
                <a:solidFill>
                  <a:srgbClr val="FF0000"/>
                </a:solidFill>
              </a:rPr>
              <a:t> ~ (MeV –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5B50-1EB4-F340-A556-23733EB16BAC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3" y="3440956"/>
            <a:ext cx="3233268" cy="261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76" y="3531678"/>
            <a:ext cx="3572624" cy="21398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60426" y="2194696"/>
            <a:ext cx="2430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e.g. </a:t>
            </a:r>
            <a:r>
              <a:rPr lang="en-US" sz="1050" dirty="0" err="1"/>
              <a:t>Arkani-Hamed</a:t>
            </a:r>
            <a:r>
              <a:rPr lang="en-US" sz="1050" dirty="0"/>
              <a:t> &amp; Weiner;</a:t>
            </a:r>
          </a:p>
          <a:p>
            <a:r>
              <a:rPr lang="en-US" sz="1050" dirty="0"/>
              <a:t>Cheung, </a:t>
            </a:r>
            <a:r>
              <a:rPr lang="en-US" sz="1050" dirty="0" err="1"/>
              <a:t>Ruderman</a:t>
            </a:r>
            <a:r>
              <a:rPr lang="en-US" sz="1050" dirty="0"/>
              <a:t>, Wang, </a:t>
            </a:r>
            <a:r>
              <a:rPr lang="en-US" sz="1050" dirty="0" err="1"/>
              <a:t>Yavin</a:t>
            </a:r>
            <a:r>
              <a:rPr lang="en-US" sz="1050" dirty="0"/>
              <a:t>;</a:t>
            </a:r>
          </a:p>
          <a:p>
            <a:r>
              <a:rPr lang="en-US" sz="1050" dirty="0"/>
              <a:t>Morrissey, Poland, </a:t>
            </a:r>
            <a:r>
              <a:rPr lang="en-US" sz="1050" dirty="0" err="1"/>
              <a:t>Zurek</a:t>
            </a:r>
            <a:r>
              <a:rPr lang="en-US" sz="1050" dirty="0" smtClean="0"/>
              <a:t>;</a:t>
            </a:r>
          </a:p>
          <a:p>
            <a:r>
              <a:rPr lang="en-US" sz="1050" dirty="0" err="1" smtClean="0"/>
              <a:t>Essig</a:t>
            </a:r>
            <a:r>
              <a:rPr lang="en-US" sz="1050" dirty="0" smtClean="0"/>
              <a:t>, Schuster, Toro;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2606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3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Current and Future Limits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359"/>
            <a:ext cx="5436794" cy="5323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794" y="1545997"/>
            <a:ext cx="3724096" cy="4739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Several new results in recent years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and more to come</a:t>
            </a:r>
          </a:p>
          <a:p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 (g-2) region disfavored</a:t>
            </a:r>
          </a:p>
          <a:p>
            <a:r>
              <a:rPr lang="en-US" dirty="0" smtClean="0"/>
              <a:t> - </a:t>
            </a:r>
            <a:r>
              <a:rPr lang="en-US" sz="1400" dirty="0" smtClean="0"/>
              <a:t>for A’ directly decay into SM;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- but allowed with some “invisible modes”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ew experimental proposals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r>
              <a:rPr lang="en-US" dirty="0" smtClean="0">
                <a:solidFill>
                  <a:srgbClr val="FF0000"/>
                </a:solidFill>
              </a:rPr>
              <a:t> E-1067 beam dump,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SHiP</a:t>
            </a:r>
            <a:r>
              <a:rPr lang="en-US" dirty="0" smtClean="0">
                <a:solidFill>
                  <a:srgbClr val="FF0000"/>
                </a:solidFill>
              </a:rPr>
              <a:t> at CERN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23BE-812B-AB4B-9B5D-8DA313775215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65" y="3441869"/>
            <a:ext cx="2303779" cy="145542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3900835" y="3345367"/>
            <a:ext cx="1366557" cy="2452761"/>
          </a:xfrm>
          <a:prstGeom prst="line">
            <a:avLst/>
          </a:prstGeom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564" y="3695012"/>
            <a:ext cx="1283317" cy="2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6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3"/>
            <a:ext cx="8229600" cy="8595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Detector Upgrades and Expected Signals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4" y="880534"/>
            <a:ext cx="5025125" cy="246380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</a:t>
            </a:r>
            <a:r>
              <a:rPr lang="en-US" dirty="0" smtClean="0"/>
              <a:t>~10%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</a:t>
            </a:r>
            <a:r>
              <a:rPr lang="en-US" dirty="0" smtClean="0"/>
              <a:t>E906/E1039  </a:t>
            </a:r>
            <a:r>
              <a:rPr lang="en-US" dirty="0" smtClean="0"/>
              <a:t>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FD956-B83E-A148-8A87-8A9AA7AD70B8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7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 New </a:t>
            </a:r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igh-Granularity Displayed </a:t>
            </a:r>
            <a:r>
              <a:rPr lang="en-US" sz="2800" dirty="0" err="1" smtClean="0">
                <a:solidFill>
                  <a:srgbClr val="FF0000"/>
                </a:solidFill>
              </a:rPr>
              <a:t>Dimuon</a:t>
            </a:r>
            <a:r>
              <a:rPr lang="en-US" sz="2800" dirty="0" smtClean="0">
                <a:solidFill>
                  <a:srgbClr val="FF0000"/>
                </a:solidFill>
              </a:rPr>
              <a:t> Vertex Trigger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B4F1-C65B-9749-8EE2-E5A2CC1DAD78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36" y="1489397"/>
            <a:ext cx="60056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(non-bending)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80cm x </a:t>
            </a:r>
            <a:r>
              <a:rPr lang="en-US" sz="1600" dirty="0" smtClean="0"/>
              <a:t>72cm</a:t>
            </a:r>
            <a:r>
              <a:rPr lang="en-US" sz="1600" dirty="0"/>
              <a:t> </a:t>
            </a:r>
            <a:r>
              <a:rPr lang="en-US" sz="1600" dirty="0" smtClean="0"/>
              <a:t>(100cmx72cm @ST-2)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ST1: 1cm x 1cm x 80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ST2: 2cm x 2 cm x 100 cm strips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Displaced z-vertex, mostly low mass &lt; 3GeV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67357" y="3971623"/>
            <a:ext cx="5879797" cy="2058806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511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954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very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smtClean="0">
                <a:solidFill>
                  <a:srgbClr val="000000"/>
                </a:solidFill>
              </a:rPr>
              <a:t>rate,  &lt;&lt; 1 kHz(current 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9511" y="3278970"/>
            <a:ext cx="2348828" cy="1498380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575" y="3411039"/>
            <a:ext cx="1874383" cy="160255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575" y="5013591"/>
            <a:ext cx="1874383" cy="17966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247103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ST1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247103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040247" y="3731497"/>
            <a:ext cx="1270753" cy="9778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892292" y="5261708"/>
            <a:ext cx="1516551" cy="12475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610038" y="1463088"/>
            <a:ext cx="3313728" cy="138499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Y-channels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72</a:t>
            </a:r>
            <a:r>
              <a:rPr lang="en-US" sz="1400" dirty="0" smtClean="0">
                <a:solidFill>
                  <a:srgbClr val="008000"/>
                </a:solidFill>
              </a:rPr>
              <a:t>(</a:t>
            </a:r>
            <a:r>
              <a:rPr lang="en-US" sz="1400" dirty="0" smtClean="0">
                <a:solidFill>
                  <a:srgbClr val="008000"/>
                </a:solidFill>
              </a:rPr>
              <a:t>St1) + </a:t>
            </a:r>
            <a:r>
              <a:rPr lang="en-US" sz="1400" dirty="0" smtClean="0">
                <a:solidFill>
                  <a:srgbClr val="008000"/>
                </a:solidFill>
              </a:rPr>
              <a:t>72</a:t>
            </a:r>
            <a:r>
              <a:rPr lang="en-US" sz="1400" dirty="0" smtClean="0">
                <a:solidFill>
                  <a:srgbClr val="008000"/>
                </a:solidFill>
              </a:rPr>
              <a:t>(</a:t>
            </a:r>
            <a:r>
              <a:rPr lang="en-US" sz="1400" dirty="0" smtClean="0">
                <a:solidFill>
                  <a:srgbClr val="008000"/>
                </a:solidFill>
              </a:rPr>
              <a:t>St2) + 8x2 (St4-Y1,2) = 116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96+64 = 160 </a:t>
            </a:r>
            <a:r>
              <a:rPr lang="en-US" sz="1400" dirty="0" smtClean="0"/>
              <a:t>inputs possible </a:t>
            </a:r>
            <a:endParaRPr lang="en-US" sz="1400" dirty="0" smtClean="0"/>
          </a:p>
          <a:p>
            <a:pPr lvl="1"/>
            <a:r>
              <a:rPr lang="en-US" sz="1400" dirty="0" smtClean="0"/>
              <a:t>(2NIM</a:t>
            </a:r>
            <a:r>
              <a:rPr lang="en-US" sz="1400" dirty="0" smtClean="0"/>
              <a:t>=</a:t>
            </a:r>
            <a:r>
              <a:rPr lang="en-US" sz="1400" dirty="0" err="1" smtClean="0"/>
              <a:t>RFCLK+</a:t>
            </a:r>
            <a:r>
              <a:rPr lang="en-US" sz="1400" dirty="0" err="1" smtClean="0"/>
              <a:t>ComSTOP</a:t>
            </a:r>
            <a:r>
              <a:rPr lang="en-US" sz="1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72x4x2 =576 </a:t>
            </a:r>
            <a:r>
              <a:rPr lang="en-US" sz="1400" dirty="0" err="1" smtClean="0"/>
              <a:t>SiPMs</a:t>
            </a:r>
            <a:r>
              <a:rPr lang="en-US" sz="1400" dirty="0" smtClean="0"/>
              <a:t> needed (600)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4532" y="6139956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Z1=9m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4813311" y="6139956"/>
            <a:ext cx="9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Z1=12m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73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9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Single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smtClean="0"/>
              <a:t>Z-Vertex </a:t>
            </a:r>
            <a:r>
              <a:rPr lang="en-US" dirty="0" smtClean="0"/>
              <a:t>Resolutions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C894-B673-6248-B4C1-BC99C0AF333A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453463"/>
            <a:ext cx="3442411" cy="23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6594" y="1919610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1cm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220" y="1369596"/>
            <a:ext cx="3616763" cy="2459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92536" y="1832355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2cm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9" y="3931733"/>
            <a:ext cx="3442411" cy="2306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02126" y="4323970"/>
            <a:ext cx="9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is-IS" dirty="0" smtClean="0"/>
              <a:t>E906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180" y="3870515"/>
            <a:ext cx="3618803" cy="2402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68853" y="3954638"/>
            <a:ext cx="11578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</a:rPr>
              <a:t>Forward: 1cm</a:t>
            </a:r>
          </a:p>
          <a:p>
            <a:r>
              <a:rPr lang="en-US" sz="1200" dirty="0">
                <a:solidFill>
                  <a:srgbClr val="000090"/>
                </a:solidFill>
              </a:rPr>
              <a:t>Backward: </a:t>
            </a:r>
            <a:r>
              <a:rPr lang="en-US" sz="1200" dirty="0" smtClean="0">
                <a:solidFill>
                  <a:srgbClr val="000090"/>
                </a:solidFill>
              </a:rPr>
              <a:t>1cm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Backward: 2cm</a:t>
            </a:r>
          </a:p>
          <a:p>
            <a:endParaRPr lang="en-US" sz="1200" dirty="0" smtClean="0"/>
          </a:p>
          <a:p>
            <a:r>
              <a:rPr lang="en-US" sz="1200" dirty="0" smtClean="0">
                <a:solidFill>
                  <a:srgbClr val="CC66FF"/>
                </a:solidFill>
              </a:rPr>
              <a:t>Forward</a:t>
            </a:r>
            <a:r>
              <a:rPr lang="en-US" sz="1200" dirty="0">
                <a:solidFill>
                  <a:srgbClr val="CC66FF"/>
                </a:solidFill>
              </a:rPr>
              <a:t>: 2cm</a:t>
            </a:r>
          </a:p>
          <a:p>
            <a:r>
              <a:rPr lang="en-US" sz="1200" dirty="0">
                <a:solidFill>
                  <a:srgbClr val="CC66FF"/>
                </a:solidFill>
              </a:rPr>
              <a:t>Backward: </a:t>
            </a:r>
            <a:r>
              <a:rPr lang="en-US" sz="1200" dirty="0" smtClean="0">
                <a:solidFill>
                  <a:srgbClr val="CC66FF"/>
                </a:solidFill>
              </a:rPr>
              <a:t>2cm</a:t>
            </a:r>
          </a:p>
          <a:p>
            <a:endParaRPr lang="en-US" sz="1200" dirty="0"/>
          </a:p>
          <a:p>
            <a:r>
              <a:rPr lang="en-US" sz="1200" dirty="0" smtClean="0"/>
              <a:t>E906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6168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8352"/>
          </a:xfrm>
        </p:spPr>
        <p:txBody>
          <a:bodyPr>
            <a:normAutofit/>
          </a:bodyPr>
          <a:lstStyle/>
          <a:p>
            <a:r>
              <a:rPr lang="en-US" dirty="0" smtClean="0"/>
              <a:t>Displaced Dark Photon 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82EBA-6E4A-DF43-83F5-7E1D4F9D13CC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2307"/>
            <a:ext cx="308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</a:t>
            </a:r>
            <a:r>
              <a:rPr lang="en-US" dirty="0" smtClean="0"/>
              <a:t>V1495 boards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2788" y="5798145"/>
            <a:ext cx="828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</a:t>
            </a:r>
            <a:r>
              <a:rPr lang="en-US" dirty="0" smtClean="0"/>
              <a:t>72</a:t>
            </a:r>
            <a:r>
              <a:rPr lang="en-US" dirty="0" smtClean="0"/>
              <a:t>(</a:t>
            </a:r>
            <a:r>
              <a:rPr lang="en-US" dirty="0" smtClean="0"/>
              <a:t>ST1’) + </a:t>
            </a:r>
            <a:r>
              <a:rPr lang="en-US" dirty="0" smtClean="0"/>
              <a:t>72</a:t>
            </a:r>
            <a:r>
              <a:rPr lang="en-US" dirty="0" smtClean="0"/>
              <a:t> </a:t>
            </a:r>
            <a:r>
              <a:rPr lang="en-US" dirty="0" smtClean="0"/>
              <a:t>(ST2’) + 2x8(ST4-Y1/2) = </a:t>
            </a:r>
            <a:r>
              <a:rPr lang="en-US" dirty="0" smtClean="0"/>
              <a:t>160, </a:t>
            </a:r>
            <a:r>
              <a:rPr lang="en-US" dirty="0" smtClean="0"/>
              <a:t>FANOUT </a:t>
            </a:r>
            <a:r>
              <a:rPr lang="en-US" dirty="0" smtClean="0"/>
              <a:t>ST4 Hodo (or </a:t>
            </a:r>
            <a:r>
              <a:rPr lang="en-US" dirty="0" err="1" smtClean="0"/>
              <a:t>EMCal</a:t>
            </a:r>
            <a:r>
              <a:rPr lang="en-US" dirty="0" smtClean="0"/>
              <a:t> Cluster)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0712" y="5161986"/>
            <a:ext cx="78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V1495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8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</a:t>
            </a:r>
            <a:r>
              <a:rPr lang="en-US" sz="3200" dirty="0" smtClean="0"/>
              <a:t>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</a:t>
            </a:r>
            <a:r>
              <a:rPr lang="en-US" dirty="0" smtClean="0"/>
              <a:t>~10kHz </a:t>
            </a:r>
            <a:r>
              <a:rPr lang="en-US" dirty="0" smtClean="0"/>
              <a:t>with small cost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100+kHz possible in the future (reprograming trigger firmware etc.)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Parasitic mode: use up to ~10% DAQ bandwidth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81EF-8D56-BC49-BFCB-4A3ED2A38BFF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06532" y="5453049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Expected (Prompt</a:t>
            </a:r>
            <a:r>
              <a:rPr lang="en-US" b="1" dirty="0" smtClean="0">
                <a:solidFill>
                  <a:srgbClr val="0000FF"/>
                </a:solidFill>
              </a:rPr>
              <a:t>) Low </a:t>
            </a:r>
            <a:r>
              <a:rPr lang="en-US" b="1" dirty="0" smtClean="0">
                <a:solidFill>
                  <a:srgbClr val="0000FF"/>
                </a:solidFill>
              </a:rPr>
              <a:t>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performance</a:t>
            </a:r>
          </a:p>
        </p:txBody>
      </p:sp>
    </p:spTree>
    <p:extLst>
      <p:ext uri="{BB962C8B-B14F-4D97-AF65-F5344CB8AC3E}">
        <p14:creationId xmlns:p14="http://schemas.microsoft.com/office/powerpoint/2010/main" val="366010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746"/>
            <a:ext cx="8229600" cy="1143000"/>
          </a:xfrm>
        </p:spPr>
        <p:txBody>
          <a:bodyPr/>
          <a:lstStyle/>
          <a:p>
            <a:r>
              <a:rPr lang="en-US" dirty="0" smtClean="0"/>
              <a:t>Trigger Scintillator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4669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High quality scintillator bars </a:t>
            </a:r>
          </a:p>
          <a:p>
            <a:pPr lvl="1"/>
            <a:r>
              <a:rPr lang="en-US" dirty="0" smtClean="0"/>
              <a:t>1x1x50cm 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EMCal</a:t>
            </a:r>
            <a:r>
              <a:rPr lang="en-US" dirty="0" smtClean="0"/>
              <a:t>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Expensive, ~$100/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Fermilab</a:t>
            </a:r>
            <a:r>
              <a:rPr lang="en-US" dirty="0" smtClean="0"/>
              <a:t> extruded scintillators + WLSF</a:t>
            </a:r>
          </a:p>
          <a:p>
            <a:pPr lvl="1"/>
            <a:r>
              <a:rPr lang="en-US" dirty="0" smtClean="0"/>
              <a:t>1x1cm</a:t>
            </a:r>
          </a:p>
          <a:p>
            <a:pPr lvl="1"/>
            <a:r>
              <a:rPr lang="en-US" dirty="0" smtClean="0"/>
              <a:t>2x2cm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Low cost, ~$10/</a:t>
            </a:r>
            <a:r>
              <a:rPr lang="en-US" dirty="0" err="1" smtClean="0"/>
              <a:t>ch</a:t>
            </a:r>
            <a:endParaRPr lang="en-US" dirty="0"/>
          </a:p>
        </p:txBody>
      </p:sp>
      <p:pic>
        <p:nvPicPr>
          <p:cNvPr id="4" name="Picture 3" descr="20150310_1522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56" y="1600200"/>
            <a:ext cx="3823854" cy="2150918"/>
          </a:xfrm>
          <a:prstGeom prst="rect">
            <a:avLst/>
          </a:prstGeom>
        </p:spPr>
      </p:pic>
      <p:pic>
        <p:nvPicPr>
          <p:cNvPr id="5" name="Picture 4" descr="20151104_090221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56" y="4194433"/>
            <a:ext cx="3742857" cy="210535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E1D62-4413-5D46-8E9B-0E274B02E4DA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31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18" y="1"/>
            <a:ext cx="8229600" cy="858144"/>
          </a:xfrm>
        </p:spPr>
        <p:txBody>
          <a:bodyPr/>
          <a:lstStyle/>
          <a:p>
            <a:r>
              <a:rPr lang="en-US" dirty="0" smtClean="0"/>
              <a:t>Trigger Prototype R&amp;</a:t>
            </a:r>
            <a:r>
              <a:rPr lang="en-US" dirty="0" smtClean="0"/>
              <a:t>D (I)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65A4-54DE-C049-9CD7-B56CC71B3D6B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20151113_151509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3415146"/>
            <a:ext cx="5126182" cy="2883477"/>
          </a:xfrm>
          <a:prstGeom prst="rect">
            <a:avLst/>
          </a:prstGeom>
        </p:spPr>
      </p:pic>
      <p:pic>
        <p:nvPicPr>
          <p:cNvPr id="9" name="Picture 8" descr="20151113_145837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0" y="958273"/>
            <a:ext cx="5680364" cy="3195205"/>
          </a:xfrm>
          <a:prstGeom prst="rect">
            <a:avLst/>
          </a:prstGeom>
        </p:spPr>
      </p:pic>
      <p:pic>
        <p:nvPicPr>
          <p:cNvPr id="10" name="Picture 9" descr="20151113_151254_resiz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1" r="13761"/>
          <a:stretch/>
        </p:blipFill>
        <p:spPr>
          <a:xfrm>
            <a:off x="647099" y="4315115"/>
            <a:ext cx="2569464" cy="2214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0088" y="1443181"/>
            <a:ext cx="2895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- 10mm x 10mm x 500 mm</a:t>
            </a:r>
          </a:p>
          <a:p>
            <a:r>
              <a:rPr lang="en-US" dirty="0" smtClean="0"/>
              <a:t>- Scintillators 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r>
              <a:rPr lang="en-US" dirty="0" smtClean="0"/>
              <a:t>- Cosmic rays </a:t>
            </a:r>
          </a:p>
          <a:p>
            <a:r>
              <a:rPr lang="en-US" dirty="0" smtClean="0"/>
              <a:t>- Fast &lt;~ 10nS rising time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216563" y="3232727"/>
            <a:ext cx="2036619" cy="554182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2" idx="6"/>
          </p:cNvCxnSpPr>
          <p:nvPr/>
        </p:nvCxnSpPr>
        <p:spPr>
          <a:xfrm>
            <a:off x="5253182" y="3509818"/>
            <a:ext cx="3433618" cy="805297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51199" y="3604493"/>
            <a:ext cx="1055256" cy="1914237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16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0002"/>
            <a:ext cx="8229600" cy="52563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Physics of dark sectors</a:t>
            </a:r>
          </a:p>
          <a:p>
            <a:pPr lvl="1"/>
            <a:r>
              <a:rPr lang="en-US" dirty="0" smtClean="0"/>
              <a:t>Mass: MeV ~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Detector upgrade </a:t>
            </a:r>
          </a:p>
          <a:p>
            <a:pPr lvl="1"/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trigger </a:t>
            </a:r>
          </a:p>
          <a:p>
            <a:pPr lvl="1"/>
            <a:r>
              <a:rPr lang="en-US" dirty="0" smtClean="0"/>
              <a:t>DAQ improvement</a:t>
            </a:r>
          </a:p>
          <a:p>
            <a:r>
              <a:rPr lang="en-US" dirty="0" smtClean="0"/>
              <a:t>New opportunity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 from PHENIX, available this fall</a:t>
            </a:r>
          </a:p>
          <a:p>
            <a:pPr lvl="1"/>
            <a:r>
              <a:rPr lang="en-US" dirty="0" smtClean="0">
                <a:sym typeface="Wingdings"/>
              </a:rPr>
              <a:t>electron/hadron ID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@</a:t>
            </a:r>
            <a:r>
              <a:rPr lang="en-US" dirty="0" err="1" smtClean="0">
                <a:sym typeface="Wingdings"/>
              </a:rPr>
              <a:t>SeaQuest</a:t>
            </a:r>
            <a:r>
              <a:rPr lang="en-US" dirty="0" smtClean="0">
                <a:sym typeface="Wingdings"/>
              </a:rPr>
              <a:t>!</a:t>
            </a:r>
            <a:endParaRPr lang="en-US" dirty="0" smtClean="0"/>
          </a:p>
          <a:p>
            <a:r>
              <a:rPr lang="en-US" dirty="0" smtClean="0"/>
              <a:t>Possible schedules and tasks </a:t>
            </a:r>
          </a:p>
          <a:p>
            <a:pPr lvl="1"/>
            <a:r>
              <a:rPr lang="en-US" dirty="0" smtClean="0"/>
              <a:t>E906 extended  ~summer 2017</a:t>
            </a:r>
          </a:p>
          <a:p>
            <a:pPr lvl="1"/>
            <a:r>
              <a:rPr lang="en-US" dirty="0" smtClean="0"/>
              <a:t>DAQ, Trigger work summer shutdown</a:t>
            </a:r>
          </a:p>
          <a:p>
            <a:pPr lvl="1"/>
            <a:r>
              <a:rPr lang="en-US" dirty="0" smtClean="0"/>
              <a:t>PHENIX </a:t>
            </a:r>
            <a:r>
              <a:rPr lang="en-US" dirty="0" err="1" smtClean="0"/>
              <a:t>EMcal</a:t>
            </a:r>
            <a:r>
              <a:rPr lang="en-US" dirty="0" smtClean="0"/>
              <a:t> installation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6E15A-23E1-F04D-823B-B779458639F8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2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957260"/>
          </a:xfrm>
        </p:spPr>
        <p:txBody>
          <a:bodyPr>
            <a:normAutofit/>
          </a:bodyPr>
          <a:lstStyle/>
          <a:p>
            <a:r>
              <a:rPr lang="en-US" dirty="0" smtClean="0"/>
              <a:t>Trigger Prototype R&amp;D (II)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F261-7FC1-864E-A0C8-81E8E871DE02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1728" y="1293198"/>
            <a:ext cx="405212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    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 extruded </a:t>
            </a:r>
            <a:r>
              <a:rPr lang="en-US" dirty="0" smtClean="0">
                <a:solidFill>
                  <a:srgbClr val="0000FF"/>
                </a:solidFill>
              </a:rPr>
              <a:t>scintillators + WLSF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FF"/>
                </a:solidFill>
              </a:rPr>
              <a:t>SiPM</a:t>
            </a:r>
            <a:r>
              <a:rPr lang="en-US" dirty="0" smtClean="0">
                <a:solidFill>
                  <a:srgbClr val="0000FF"/>
                </a:solidFill>
              </a:rPr>
              <a:t> readout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Excellent S/B!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Default option now!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2" y="3312558"/>
            <a:ext cx="4203350" cy="2865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189" y="2543271"/>
            <a:ext cx="328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x 2 x 50 cm + 1mmD WLSF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535" y="3449203"/>
            <a:ext cx="4251729" cy="2886077"/>
          </a:xfrm>
          <a:prstGeom prst="rect">
            <a:avLst/>
          </a:prstGeom>
        </p:spPr>
      </p:pic>
      <p:pic>
        <p:nvPicPr>
          <p:cNvPr id="15" name="Picture 14" descr="IMG_00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36" y="830272"/>
            <a:ext cx="3432214" cy="25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DAQ and Trigger Upgrade R&amp;D Tasks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448" y="1417638"/>
            <a:ext cx="5803352" cy="49387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Improve the DAQ bandwidth </a:t>
            </a:r>
          </a:p>
          <a:p>
            <a:pPr lvl="1"/>
            <a:r>
              <a:rPr lang="en-US" dirty="0" err="1" smtClean="0"/>
              <a:t>Xinkun</a:t>
            </a:r>
            <a:r>
              <a:rPr lang="en-US" dirty="0" smtClean="0"/>
              <a:t>, Kun, Grass, Dave C. et 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Trigger upgrade </a:t>
            </a:r>
          </a:p>
          <a:p>
            <a:pPr lvl="1"/>
            <a:r>
              <a:rPr lang="en-US" dirty="0" smtClean="0"/>
              <a:t>Build scintillator based displaced </a:t>
            </a:r>
            <a:r>
              <a:rPr lang="en-US" dirty="0" err="1" smtClean="0"/>
              <a:t>dimuon</a:t>
            </a:r>
            <a:r>
              <a:rPr lang="en-US" dirty="0" smtClean="0"/>
              <a:t> trigger detectors</a:t>
            </a:r>
          </a:p>
          <a:p>
            <a:pPr lvl="2"/>
            <a:r>
              <a:rPr lang="en-US" dirty="0" smtClean="0"/>
              <a:t>Mechanical assembly and support structure </a:t>
            </a:r>
          </a:p>
          <a:p>
            <a:pPr lvl="2"/>
            <a:r>
              <a:rPr lang="en-US" dirty="0" smtClean="0"/>
              <a:t>Readout integration </a:t>
            </a:r>
          </a:p>
          <a:p>
            <a:pPr lvl="1"/>
            <a:r>
              <a:rPr lang="en-US" dirty="0" smtClean="0"/>
              <a:t>Develop trigger firmware for displaced vertex</a:t>
            </a:r>
          </a:p>
          <a:p>
            <a:pPr lvl="2"/>
            <a:r>
              <a:rPr lang="en-US" dirty="0" smtClean="0"/>
              <a:t>V1495 </a:t>
            </a:r>
          </a:p>
          <a:p>
            <a:pPr lvl="1"/>
            <a:r>
              <a:rPr lang="en-US" dirty="0" smtClean="0"/>
              <a:t>Can use more help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 Standalone DAQ – a sandbox</a:t>
            </a:r>
          </a:p>
          <a:p>
            <a:pPr lvl="1"/>
            <a:r>
              <a:rPr lang="en-US" dirty="0" smtClean="0"/>
              <a:t>DAQ improvement </a:t>
            </a:r>
          </a:p>
          <a:p>
            <a:pPr lvl="1"/>
            <a:r>
              <a:rPr lang="en-US" dirty="0" smtClean="0"/>
              <a:t>Trigger algorithm development (Byron Roe, Daniel Morton, Kun et al) </a:t>
            </a:r>
          </a:p>
          <a:p>
            <a:pPr lvl="1"/>
            <a:r>
              <a:rPr lang="en-US" dirty="0" smtClean="0"/>
              <a:t>Trigger firmware and DAQ integration (?, LANL?)</a:t>
            </a:r>
          </a:p>
          <a:p>
            <a:pPr lvl="1"/>
            <a:r>
              <a:rPr lang="en-US" dirty="0" smtClean="0"/>
              <a:t>Can use more help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230" y="1417638"/>
            <a:ext cx="3181770" cy="146278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FCF01-C7C6-784A-A04E-167380476D59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IMG_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96" y="3867016"/>
            <a:ext cx="2558485" cy="19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50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125" y="14893"/>
            <a:ext cx="4448077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 Standalone DAQ</a:t>
            </a:r>
            <a:r>
              <a:rPr lang="en-US" sz="3600" dirty="0"/>
              <a:t> </a:t>
            </a:r>
            <a:r>
              <a:rPr lang="en-US" sz="3600" dirty="0" smtClean="0"/>
              <a:t>for </a:t>
            </a:r>
            <a:r>
              <a:rPr lang="en-US" sz="3600" dirty="0" smtClean="0"/>
              <a:t>Trigger Development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C34B-16CB-5643-94C8-BC8CA254C8AB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20150226_110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1" y="1157893"/>
            <a:ext cx="4238494" cy="2384153"/>
          </a:xfrm>
          <a:prstGeom prst="rect">
            <a:avLst/>
          </a:prstGeom>
        </p:spPr>
      </p:pic>
      <p:pic>
        <p:nvPicPr>
          <p:cNvPr id="10" name="Picture 9" descr="20150226_11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78" y="2970212"/>
            <a:ext cx="6911622" cy="3887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863" y="263476"/>
            <a:ext cx="4147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PC/Linux: </a:t>
            </a:r>
            <a:r>
              <a:rPr lang="en-US" dirty="0" err="1" smtClean="0"/>
              <a:t>Jlab</a:t>
            </a:r>
            <a:r>
              <a:rPr lang="en-US" dirty="0" smtClean="0"/>
              <a:t> CODA, Ethernet 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CPU MVME5500: old </a:t>
            </a:r>
            <a:r>
              <a:rPr lang="en-US" dirty="0" err="1" smtClean="0"/>
              <a:t>VxWork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“TS” SIS3200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TDC-II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pulse generator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V1495 L1 Trigger “development </a:t>
            </a:r>
            <a:r>
              <a:rPr lang="en-US" dirty="0" err="1" smtClean="0">
                <a:solidFill>
                  <a:srgbClr val="FF0000"/>
                </a:solidFill>
              </a:rPr>
              <a:t>brd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Windows PC: </a:t>
            </a:r>
            <a:r>
              <a:rPr lang="en-US" dirty="0" err="1" smtClean="0">
                <a:solidFill>
                  <a:srgbClr val="FF0000"/>
                </a:solidFill>
              </a:rPr>
              <a:t>Altara</a:t>
            </a:r>
            <a:r>
              <a:rPr lang="en-US" dirty="0" smtClean="0">
                <a:solidFill>
                  <a:srgbClr val="FF0000"/>
                </a:solidFill>
              </a:rPr>
              <a:t> FPGA programing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17" y="3974483"/>
            <a:ext cx="22240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-CNTRL</a:t>
            </a:r>
          </a:p>
          <a:p>
            <a:r>
              <a:rPr lang="en-US" dirty="0" smtClean="0"/>
              <a:t>-SIS3200, as TS 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-V1495, trigger inputs</a:t>
            </a:r>
          </a:p>
          <a:p>
            <a:r>
              <a:rPr lang="en-US" dirty="0"/>
              <a:t> </a:t>
            </a:r>
            <a:r>
              <a:rPr lang="en-US" dirty="0" smtClean="0"/>
              <a:t> at least 4</a:t>
            </a:r>
          </a:p>
          <a:p>
            <a:r>
              <a:rPr lang="en-US" dirty="0" smtClean="0"/>
              <a:t>-V1495 as trigger </a:t>
            </a:r>
          </a:p>
          <a:p>
            <a:r>
              <a:rPr lang="en-US" dirty="0" smtClean="0"/>
              <a:t>pattern emulator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8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882065"/>
          </a:xfrm>
        </p:spPr>
        <p:txBody>
          <a:bodyPr/>
          <a:lstStyle/>
          <a:p>
            <a:r>
              <a:rPr lang="en-US" dirty="0" smtClean="0"/>
              <a:t>Hardware in hand/Ordered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785" y="1736393"/>
            <a:ext cx="4038600" cy="473887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WLSF: Y-11 (200)</a:t>
            </a:r>
          </a:p>
          <a:p>
            <a:pPr lvl="1"/>
            <a:r>
              <a:rPr lang="en-US" dirty="0" smtClean="0"/>
              <a:t>1 mm D, 1,000m</a:t>
            </a:r>
          </a:p>
          <a:p>
            <a:pPr lvl="1"/>
            <a:r>
              <a:rPr lang="en-US" dirty="0" smtClean="0"/>
              <a:t>1.5 mm D, 1,000m</a:t>
            </a:r>
          </a:p>
          <a:p>
            <a:r>
              <a:rPr lang="en-US" dirty="0" smtClean="0"/>
              <a:t>Extruded scintillators</a:t>
            </a:r>
          </a:p>
          <a:p>
            <a:pPr lvl="1"/>
            <a:r>
              <a:rPr lang="en-US" dirty="0" smtClean="0"/>
              <a:t>Quote, in progress </a:t>
            </a:r>
          </a:p>
          <a:p>
            <a:r>
              <a:rPr lang="en-US" dirty="0" err="1" smtClean="0"/>
              <a:t>SiPMs</a:t>
            </a:r>
            <a:endParaRPr lang="en-US" dirty="0" smtClean="0"/>
          </a:p>
          <a:p>
            <a:pPr lvl="1"/>
            <a:r>
              <a:rPr lang="en-US" dirty="0" smtClean="0"/>
              <a:t>3x3mm, 600 ordered</a:t>
            </a:r>
          </a:p>
          <a:p>
            <a:pPr lvl="1"/>
            <a:r>
              <a:rPr lang="en-US" dirty="0" smtClean="0"/>
              <a:t>S13360-3050CS </a:t>
            </a:r>
          </a:p>
          <a:p>
            <a:pPr lvl="1"/>
            <a:r>
              <a:rPr lang="en-US" dirty="0" smtClean="0"/>
              <a:t>Gain ~ 1.7 x 10^6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Mechanical support</a:t>
            </a:r>
          </a:p>
          <a:p>
            <a:pPr lvl="1"/>
            <a:r>
              <a:rPr lang="en-US" dirty="0" smtClean="0"/>
              <a:t>80-20 Al frames</a:t>
            </a:r>
          </a:p>
          <a:p>
            <a:pPr lvl="1"/>
            <a:r>
              <a:rPr lang="en-US" dirty="0" smtClean="0"/>
              <a:t>Safety review 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5232" y="1642399"/>
            <a:ext cx="4275043" cy="461995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VMEs</a:t>
            </a:r>
          </a:p>
          <a:p>
            <a:pPr lvl="1"/>
            <a:r>
              <a:rPr lang="en-US" dirty="0"/>
              <a:t>1</a:t>
            </a:r>
            <a:r>
              <a:rPr lang="en-US" dirty="0" smtClean="0"/>
              <a:t> VME crate + Linux CPU</a:t>
            </a:r>
          </a:p>
          <a:p>
            <a:pPr lvl="1"/>
            <a:r>
              <a:rPr lang="en-US" dirty="0" smtClean="0"/>
              <a:t>1 Linux computer</a:t>
            </a:r>
          </a:p>
          <a:p>
            <a:r>
              <a:rPr lang="en-US" dirty="0" smtClean="0"/>
              <a:t>New V1495 boards</a:t>
            </a:r>
          </a:p>
          <a:p>
            <a:pPr lvl="1"/>
            <a:r>
              <a:rPr lang="en-US" dirty="0" smtClean="0"/>
              <a:t>2 V1495</a:t>
            </a:r>
          </a:p>
          <a:p>
            <a:pPr lvl="1"/>
            <a:r>
              <a:rPr lang="en-US" dirty="0" smtClean="0"/>
              <a:t>6 daughter cards</a:t>
            </a:r>
          </a:p>
          <a:p>
            <a:pPr lvl="1"/>
            <a:r>
              <a:rPr lang="en-US" dirty="0" smtClean="0"/>
              <a:t>Splitting Y-cables (12)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E906 spares</a:t>
            </a:r>
          </a:p>
          <a:p>
            <a:pPr lvl="1"/>
            <a:r>
              <a:rPr lang="en-US" dirty="0" smtClean="0"/>
              <a:t>V1495, 4(LVL-0)+2</a:t>
            </a:r>
          </a:p>
          <a:p>
            <a:pPr lvl="1"/>
            <a:r>
              <a:rPr lang="en-US" dirty="0" smtClean="0"/>
              <a:t>Daughter cards, #?</a:t>
            </a:r>
          </a:p>
          <a:p>
            <a:r>
              <a:rPr lang="en-US" dirty="0" err="1" smtClean="0">
                <a:solidFill>
                  <a:srgbClr val="FF6600"/>
                </a:solidFill>
              </a:rPr>
              <a:t>preAMPs+LVDS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Fermilab</a:t>
            </a:r>
            <a:r>
              <a:rPr lang="en-US" dirty="0" smtClean="0">
                <a:solidFill>
                  <a:srgbClr val="FF6600"/>
                </a:solidFill>
              </a:rPr>
              <a:t> ones</a:t>
            </a:r>
          </a:p>
          <a:p>
            <a:pPr lvl="1"/>
            <a:r>
              <a:rPr lang="en-US" dirty="0" err="1" smtClean="0">
                <a:solidFill>
                  <a:srgbClr val="FF6600"/>
                </a:solidFill>
              </a:rPr>
              <a:t>sPHENIX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endParaRPr lang="en-US" dirty="0" smtClean="0"/>
          </a:p>
          <a:p>
            <a:pPr marL="5715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688" y="5114440"/>
            <a:ext cx="1003765" cy="100376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4FCF2-3BAB-A842-B887-094D1B03DA12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2456" y="1077090"/>
            <a:ext cx="286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Scintillator trigger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65786" y="1077090"/>
            <a:ext cx="429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Readout &amp; DAQ integration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89443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Progress in Theory and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9752"/>
            <a:ext cx="8229600" cy="507659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Active theoretical collaboration </a:t>
            </a:r>
          </a:p>
          <a:p>
            <a:pPr lvl="2"/>
            <a:r>
              <a:rPr lang="en-US" dirty="0" smtClean="0"/>
              <a:t>LANL (Kang, </a:t>
            </a:r>
            <a:r>
              <a:rPr lang="en-US" dirty="0" err="1" smtClean="0"/>
              <a:t>Vitev</a:t>
            </a:r>
            <a:r>
              <a:rPr lang="en-US" dirty="0" smtClean="0"/>
              <a:t>, </a:t>
            </a:r>
            <a:r>
              <a:rPr lang="en-US" dirty="0" err="1" smtClean="0"/>
              <a:t>Cirigliano</a:t>
            </a:r>
            <a:r>
              <a:rPr lang="en-US" dirty="0" smtClean="0"/>
              <a:t>, Gupta, </a:t>
            </a:r>
            <a:r>
              <a:rPr lang="en-US" dirty="0" err="1" smtClean="0"/>
              <a:t>Graesser</a:t>
            </a:r>
            <a:r>
              <a:rPr lang="en-US" dirty="0" smtClean="0"/>
              <a:t> et al)</a:t>
            </a:r>
          </a:p>
          <a:p>
            <a:pPr lvl="2"/>
            <a:r>
              <a:rPr lang="en-US" dirty="0" smtClean="0"/>
              <a:t>SLAC (Toro, Schuster, </a:t>
            </a:r>
            <a:r>
              <a:rPr lang="en-US" dirty="0" err="1" smtClean="0"/>
              <a:t>Gori</a:t>
            </a:r>
            <a:r>
              <a:rPr lang="en-US" dirty="0" smtClean="0"/>
              <a:t> et al)</a:t>
            </a:r>
          </a:p>
          <a:p>
            <a:pPr lvl="2"/>
            <a:r>
              <a:rPr lang="en-US" dirty="0" smtClean="0"/>
              <a:t>Caltech(Zhang, An et al)</a:t>
            </a:r>
          </a:p>
          <a:p>
            <a:pPr lvl="2"/>
            <a:r>
              <a:rPr lang="en-US" dirty="0" smtClean="0"/>
              <a:t>SBU (</a:t>
            </a:r>
            <a:r>
              <a:rPr lang="en-US" dirty="0" err="1" smtClean="0"/>
              <a:t>Zhong</a:t>
            </a:r>
            <a:r>
              <a:rPr lang="en-US" dirty="0" smtClean="0"/>
              <a:t>, </a:t>
            </a:r>
            <a:r>
              <a:rPr lang="en-US" dirty="0" err="1" smtClean="0"/>
              <a:t>Essig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cross check dark photon and dark Higgs signals</a:t>
            </a:r>
          </a:p>
          <a:p>
            <a:pPr lvl="2"/>
            <a:r>
              <a:rPr lang="en-US" dirty="0" smtClean="0"/>
              <a:t>Long-lived decays</a:t>
            </a:r>
          </a:p>
          <a:p>
            <a:pPr lvl="2"/>
            <a:r>
              <a:rPr lang="en-US" dirty="0" smtClean="0"/>
              <a:t>Bump search from “prompt” productions</a:t>
            </a:r>
          </a:p>
          <a:p>
            <a:pPr lvl="2"/>
            <a:r>
              <a:rPr lang="en-US" dirty="0" smtClean="0"/>
              <a:t>SM backgrounds 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Physics and detector simulations</a:t>
            </a:r>
          </a:p>
          <a:p>
            <a:pPr lvl="1"/>
            <a:r>
              <a:rPr lang="en-US" dirty="0" smtClean="0"/>
              <a:t>New root-based event GEANT4 package (Kun, </a:t>
            </a:r>
            <a:r>
              <a:rPr lang="en-US" dirty="0" err="1" smtClean="0"/>
              <a:t>DavidK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New trigger optimization (LANL, U. Michigan)</a:t>
            </a:r>
          </a:p>
          <a:p>
            <a:pPr lvl="1"/>
            <a:r>
              <a:rPr lang="en-US" dirty="0" smtClean="0"/>
              <a:t>Study the </a:t>
            </a:r>
            <a:r>
              <a:rPr lang="en-US" dirty="0"/>
              <a:t>i</a:t>
            </a:r>
            <a:r>
              <a:rPr lang="en-US" dirty="0" smtClean="0"/>
              <a:t>mpacts of parasitic runs with E906/E1039</a:t>
            </a:r>
          </a:p>
          <a:p>
            <a:pPr lvl="2"/>
            <a:r>
              <a:rPr lang="en-US" dirty="0" smtClean="0"/>
              <a:t>Detector and trigger optimization </a:t>
            </a:r>
          </a:p>
          <a:p>
            <a:pPr lvl="2"/>
            <a:r>
              <a:rPr lang="en-US" dirty="0" smtClean="0"/>
              <a:t>Improve polarized </a:t>
            </a:r>
            <a:r>
              <a:rPr lang="en-US" dirty="0" err="1" smtClean="0"/>
              <a:t>dimuon</a:t>
            </a:r>
            <a:r>
              <a:rPr lang="en-US" dirty="0" smtClean="0"/>
              <a:t>/DY signals</a:t>
            </a:r>
          </a:p>
          <a:p>
            <a:pPr lvl="2"/>
            <a:r>
              <a:rPr lang="en-US" dirty="0" smtClean="0"/>
              <a:t>Improve reference single </a:t>
            </a:r>
            <a:r>
              <a:rPr lang="en-US" dirty="0" err="1" smtClean="0"/>
              <a:t>muon</a:t>
            </a:r>
            <a:r>
              <a:rPr lang="en-US" dirty="0" smtClean="0"/>
              <a:t> spin asymmetry signals from target/dump   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9A63-B3A0-DE4C-8264-D15B9CA6FBEE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65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2131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Search Mode (1): Long-lived Dark Photons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76" y="1281290"/>
            <a:ext cx="3254349" cy="24006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</a:t>
            </a:r>
            <a:r>
              <a:rPr lang="en-US" dirty="0" err="1" smtClean="0"/>
              <a:t>dimuons</a:t>
            </a:r>
            <a:r>
              <a:rPr lang="en-US" dirty="0" smtClean="0"/>
              <a:t> with downstream Z-vertex: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</a:t>
            </a:r>
            <a:r>
              <a:rPr lang="en-US" sz="2400" dirty="0" smtClean="0">
                <a:solidFill>
                  <a:srgbClr val="0000FF"/>
                </a:solidFill>
              </a:rPr>
              <a:t>3m &lt; Z-vertex &lt; 6m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Very low trigger rate, &lt;&lt; 1kHz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Almost SM background free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Dimuon</a:t>
            </a:r>
            <a:r>
              <a:rPr lang="en-US" dirty="0" smtClean="0"/>
              <a:t> mass peak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D9C5-D912-E849-BBF4-6439A34D2F02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5576" y="3706128"/>
            <a:ext cx="339247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-     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ppp</a:t>
            </a:r>
            <a:r>
              <a:rPr lang="en-US" sz="1800" dirty="0" smtClean="0"/>
              <a:t> ( current E906)</a:t>
            </a:r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200 days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1.4 </a:t>
            </a:r>
            <a:r>
              <a:rPr lang="en-US" sz="1800" dirty="0">
                <a:solidFill>
                  <a:srgbClr val="FF0000"/>
                </a:solidFill>
              </a:rPr>
              <a:t>x 10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 POT (recorded)</a:t>
            </a:r>
          </a:p>
          <a:p>
            <a:pPr eaLnBrk="1" hangingPunct="1"/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4 events contours (2-sigma)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2-sigma (95%) exclusion plots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Excellent coverage of uncharted region!</a:t>
            </a:r>
          </a:p>
        </p:txBody>
      </p:sp>
      <p:pic>
        <p:nvPicPr>
          <p:cNvPr id="10" name="Picture 9" descr="sensitivity_displaced_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053" y="1047965"/>
            <a:ext cx="4971697" cy="5366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30" y="4224411"/>
            <a:ext cx="1369790" cy="466438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81071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Search Mode (2): “Prompt” Dark Photons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Drell</a:t>
            </a:r>
            <a:r>
              <a:rPr lang="en-US" sz="3200" dirty="0" smtClean="0"/>
              <a:t>-Yan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Z-</a:t>
            </a:r>
            <a:r>
              <a:rPr lang="en-US" sz="3200" dirty="0" err="1" smtClean="0">
                <a:solidFill>
                  <a:srgbClr val="0000FF"/>
                </a:solidFill>
              </a:rPr>
              <a:t>vertx</a:t>
            </a:r>
            <a:r>
              <a:rPr lang="en-US" sz="3200" dirty="0" smtClean="0">
                <a:solidFill>
                  <a:srgbClr val="0000FF"/>
                </a:solidFill>
              </a:rPr>
              <a:t> &lt; 3m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A02A-11C2-AF47-B74C-6B12150C52A3}" type="datetime1">
              <a:rPr lang="en-US" smtClean="0"/>
              <a:t>6/12/16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26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00976" y="1342716"/>
            <a:ext cx="444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</a:t>
            </a:r>
            <a:r>
              <a:rPr lang="en-US" sz="1600" dirty="0" err="1" smtClean="0"/>
              <a:t>Drell</a:t>
            </a:r>
            <a:r>
              <a:rPr lang="en-US" sz="1600" dirty="0" smtClean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2188165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Drell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359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68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 smtClean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976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566" y="3633115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470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5622" y="5302309"/>
            <a:ext cx="2735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Work in progress </a:t>
            </a:r>
            <a:r>
              <a:rPr lang="is-IS" sz="2400" i="1" dirty="0" smtClean="0">
                <a:solidFill>
                  <a:srgbClr val="FF0000"/>
                </a:solidFill>
              </a:rPr>
              <a:t>…, </a:t>
            </a:r>
          </a:p>
          <a:p>
            <a:r>
              <a:rPr lang="en-US" sz="2400" i="1" dirty="0" smtClean="0">
                <a:solidFill>
                  <a:srgbClr val="FF0000"/>
                </a:solidFill>
              </a:rPr>
              <a:t>U</a:t>
            </a:r>
            <a:r>
              <a:rPr lang="is-IS" sz="2400" i="1" dirty="0" smtClean="0">
                <a:solidFill>
                  <a:srgbClr val="FF0000"/>
                </a:solidFill>
              </a:rPr>
              <a:t>nderstaning BG ...</a:t>
            </a:r>
            <a:endParaRPr lang="en-US" sz="2400" i="1" dirty="0" smtClean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3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402962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8"/>
            <a:ext cx="8229600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Summary: Dark Photon Sensitivity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800" dirty="0" smtClean="0">
                <a:solidFill>
                  <a:srgbClr val="000000"/>
                </a:solidFill>
              </a:rPr>
              <a:t>(parasitic run w/ </a:t>
            </a:r>
            <a:r>
              <a:rPr lang="en-US" sz="2800" dirty="0" smtClean="0">
                <a:solidFill>
                  <a:srgbClr val="000000"/>
                </a:solidFill>
              </a:rPr>
              <a:t>E906/1039</a:t>
            </a:r>
            <a:r>
              <a:rPr lang="en-US" sz="2800" dirty="0" smtClean="0">
                <a:solidFill>
                  <a:srgbClr val="000000"/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DAFD-31A6-7945-A860-C1863A41E01E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5541385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 Work in progress!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8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925769"/>
          </a:xfrm>
        </p:spPr>
        <p:txBody>
          <a:bodyPr>
            <a:normAutofit/>
          </a:bodyPr>
          <a:lstStyle/>
          <a:p>
            <a:r>
              <a:rPr lang="en-US" dirty="0" smtClean="0"/>
              <a:t>Dark Higgs Search at E-1067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46238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209259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High-mass:  hadrons, (5x)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0508" y="366307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72FDD-91EB-2D4E-B5BD-D0E618D6E4DC}" type="datetime1">
              <a:rPr lang="en-US" smtClean="0"/>
              <a:t>6/12/16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28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945213" y="4387123"/>
            <a:ext cx="123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Electron ID 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upgrade!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7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811"/>
            <a:ext cx="8229600" cy="1277827"/>
          </a:xfrm>
        </p:spPr>
        <p:txBody>
          <a:bodyPr>
            <a:normAutofit/>
          </a:bodyPr>
          <a:lstStyle/>
          <a:p>
            <a:r>
              <a:rPr lang="en-US" dirty="0" smtClean="0"/>
              <a:t>E-1067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DCFF1-70E1-DC4B-92E0-AC0602B0EEAA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640325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551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C0DB1-58B6-B14A-8123-16BB8B8D39BE}" type="datetime1">
              <a:rPr lang="en-US" smtClean="0"/>
              <a:t>6/12/16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9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03" y="216270"/>
            <a:ext cx="8580457" cy="82572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Future E1067</a:t>
            </a:r>
            <a:r>
              <a:rPr lang="en-US" dirty="0" smtClean="0"/>
              <a:t>/</a:t>
            </a:r>
            <a:r>
              <a:rPr lang="en-US" dirty="0" err="1" smtClean="0"/>
              <a:t>SeaQuest</a:t>
            </a:r>
            <a:r>
              <a:rPr lang="en-US" dirty="0" smtClean="0"/>
              <a:t> </a:t>
            </a:r>
            <a:r>
              <a:rPr lang="en-US" dirty="0" smtClean="0"/>
              <a:t>Upgrade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4161" y="1041991"/>
            <a:ext cx="7973090" cy="250928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997299" y="1909967"/>
            <a:ext cx="0" cy="808074"/>
          </a:xfrm>
          <a:prstGeom prst="line">
            <a:avLst/>
          </a:prstGeom>
          <a:ln w="508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8977" y="2046419"/>
            <a:ext cx="0" cy="556437"/>
          </a:xfrm>
          <a:prstGeom prst="line">
            <a:avLst/>
          </a:prstGeom>
          <a:ln w="508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900531" y="1541720"/>
            <a:ext cx="95691" cy="157361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3903" y="3768444"/>
            <a:ext cx="4251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Fine-pitched vertex trigger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Efficiently trigger on the </a:t>
            </a:r>
            <a:r>
              <a:rPr lang="en-US" sz="1600" dirty="0" err="1" smtClean="0"/>
              <a:t>dilepton</a:t>
            </a:r>
            <a:r>
              <a:rPr lang="en-US" sz="1600" dirty="0" smtClean="0"/>
              <a:t> pairs generated from downstream while suppressing the background rate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Significantly enlarge the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region from ~2m to ~6m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Supported by LANL LDRD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85597" y="3768444"/>
            <a:ext cx="45183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EMCal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HCal</a:t>
            </a:r>
            <a:endParaRPr lang="en-US" sz="20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Add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𝜋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 to </a:t>
            </a:r>
            <a:r>
              <a:rPr lang="en-US" sz="1600" dirty="0" err="1" smtClean="0"/>
              <a:t>SeaQuest</a:t>
            </a:r>
            <a:r>
              <a:rPr lang="en-US" sz="1600" dirty="0"/>
              <a:t> </a:t>
            </a:r>
            <a:r>
              <a:rPr lang="en-US" sz="1600" dirty="0" smtClean="0"/>
              <a:t>spectrometer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Extend the physics reach to A’ from 𝜋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decay, dark 𝝆, and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decay mode for heavier A’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Re-commission the existing detectors (</a:t>
            </a:r>
            <a:r>
              <a:rPr lang="en-US" sz="1600" dirty="0" err="1" smtClean="0">
                <a:solidFill>
                  <a:srgbClr val="FF0000"/>
                </a:solidFill>
              </a:rPr>
              <a:t>EMCal</a:t>
            </a:r>
            <a:r>
              <a:rPr lang="en-US" sz="1600" dirty="0" smtClean="0">
                <a:solidFill>
                  <a:srgbClr val="FF0000"/>
                </a:solidFill>
              </a:rPr>
              <a:t> from PHENIX being considered)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7045" y="5803732"/>
            <a:ext cx="590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Modest upgrades with significantly increased physics reach.</a:t>
            </a:r>
          </a:p>
          <a:p>
            <a:pPr algn="ctr"/>
            <a:r>
              <a:rPr lang="en-US" b="1" i="1" dirty="0" smtClean="0"/>
              <a:t>Data taking expected to start in summer 2017!</a:t>
            </a:r>
            <a:endParaRPr lang="en-US" b="1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96B2-DA78-0F40-95C3-63C209913BA1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9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Displaced Dark Photons</a:t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PHENIX/RHIC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100+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2020+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857F-174A-1845-BDDC-EC00E0A4ED2A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00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8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67"/>
            <a:ext cx="8229600" cy="87709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from PHENIX/RHIC: this Year!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97" y="926756"/>
            <a:ext cx="4683738" cy="195366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EMCal</a:t>
            </a:r>
            <a:r>
              <a:rPr lang="en-US" dirty="0" smtClean="0"/>
              <a:t> sectors are available from PHENIX experiment at RHIC, ~Sept/Oct 2016</a:t>
            </a:r>
          </a:p>
          <a:p>
            <a:pPr lvl="1"/>
            <a:r>
              <a:rPr lang="en-US" dirty="0" smtClean="0"/>
              <a:t>A sector: </a:t>
            </a:r>
          </a:p>
          <a:p>
            <a:pPr lvl="2"/>
            <a:r>
              <a:rPr lang="en-US" dirty="0" smtClean="0"/>
              <a:t>2m x 4m, 18 (3x6)super modules</a:t>
            </a:r>
          </a:p>
          <a:p>
            <a:pPr lvl="2"/>
            <a:r>
              <a:rPr lang="en-US" dirty="0" smtClean="0"/>
              <a:t>Super module = 36 modules</a:t>
            </a:r>
          </a:p>
          <a:p>
            <a:pPr lvl="2"/>
            <a:r>
              <a:rPr lang="en-US" dirty="0" smtClean="0"/>
              <a:t>Module = 4 towers </a:t>
            </a:r>
          </a:p>
          <a:p>
            <a:pPr lvl="2"/>
            <a:r>
              <a:rPr lang="en-US" dirty="0" smtClean="0"/>
              <a:t>36 x 4 x 18 = 2592 channels</a:t>
            </a:r>
          </a:p>
          <a:p>
            <a:pPr lvl="2"/>
            <a:r>
              <a:rPr lang="en-US" dirty="0" smtClean="0"/>
              <a:t>Could gang 2x2 (or 3x3) into one ADC/TDC readout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65" y="2880417"/>
            <a:ext cx="4560170" cy="3582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505" y="1901568"/>
            <a:ext cx="4437495" cy="4372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95279" y="960066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dE</a:t>
            </a:r>
            <a:r>
              <a:rPr lang="en-US" dirty="0" smtClean="0">
                <a:solidFill>
                  <a:srgbClr val="FF0000"/>
                </a:solidFill>
              </a:rPr>
              <a:t>/E = 8.1%/</a:t>
            </a:r>
            <a:r>
              <a:rPr lang="en-US" dirty="0" err="1" smtClean="0">
                <a:solidFill>
                  <a:srgbClr val="FF0000"/>
                </a:solidFill>
              </a:rPr>
              <a:t>sqrt</a:t>
            </a:r>
            <a:r>
              <a:rPr lang="en-US" dirty="0" smtClean="0">
                <a:solidFill>
                  <a:srgbClr val="FF0000"/>
                </a:solidFill>
              </a:rPr>
              <a:t>(E) + 2.1%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dT</a:t>
            </a:r>
            <a:r>
              <a:rPr lang="en-US" dirty="0" smtClean="0">
                <a:solidFill>
                  <a:srgbClr val="FF0000"/>
                </a:solidFill>
              </a:rPr>
              <a:t> &lt; 200 </a:t>
            </a:r>
            <a:r>
              <a:rPr lang="en-US" dirty="0" err="1" smtClean="0">
                <a:solidFill>
                  <a:srgbClr val="FF0000"/>
                </a:solidFill>
              </a:rPr>
              <a:t>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1F235-B026-464C-B319-53F507CAF6AE}" type="datetime1">
              <a:rPr lang="en-US" smtClean="0"/>
              <a:t>6/12/16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50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HENIX_EMCal_4SeaQu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8451"/>
            <a:ext cx="35579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- We can ship two PHENIX </a:t>
            </a:r>
            <a:r>
              <a:rPr lang="en-US" b="1" dirty="0" err="1" smtClean="0">
                <a:solidFill>
                  <a:srgbClr val="0000FF"/>
                </a:solidFill>
              </a:rPr>
              <a:t>EMCal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detectors to </a:t>
            </a:r>
            <a:r>
              <a:rPr lang="en-US" b="1" dirty="0" err="1" smtClean="0">
                <a:solidFill>
                  <a:srgbClr val="0000FF"/>
                </a:solidFill>
              </a:rPr>
              <a:t>Fermilab</a:t>
            </a:r>
            <a:r>
              <a:rPr lang="en-US" b="1" dirty="0" smtClean="0">
                <a:solidFill>
                  <a:srgbClr val="0000FF"/>
                </a:solidFill>
              </a:rPr>
              <a:t> this summer;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   cost: $5~10K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- Install them at </a:t>
            </a:r>
            <a:r>
              <a:rPr lang="en-US" b="1" dirty="0" err="1" smtClean="0">
                <a:solidFill>
                  <a:srgbClr val="0000FF"/>
                </a:solidFill>
              </a:rPr>
              <a:t>SeaQuest</a:t>
            </a:r>
            <a:r>
              <a:rPr lang="en-US" b="1" dirty="0" smtClean="0">
                <a:solidFill>
                  <a:srgbClr val="0000FF"/>
                </a:solidFill>
              </a:rPr>
              <a:t>, later?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9EF1-4FB7-104A-8EAF-75EA9060F541}" type="datetime1">
              <a:rPr lang="en-US" smtClean="0"/>
              <a:t>6/12/16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2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93217" y="267890"/>
            <a:ext cx="8902218" cy="5268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800"/>
            </a:lvl1pPr>
          </a:lstStyle>
          <a:p>
            <a:r>
              <a:rPr dirty="0"/>
              <a:t>Two </a:t>
            </a:r>
            <a:r>
              <a:rPr lang="en-US" dirty="0"/>
              <a:t>P</a:t>
            </a:r>
            <a:r>
              <a:rPr lang="en-US" dirty="0" smtClean="0"/>
              <a:t>ossible </a:t>
            </a:r>
            <a:r>
              <a:rPr lang="en-US" dirty="0"/>
              <a:t>C</a:t>
            </a:r>
            <a:r>
              <a:rPr lang="en-US" dirty="0" smtClean="0"/>
              <a:t>onfigurations</a:t>
            </a:r>
            <a:r>
              <a:rPr dirty="0" smtClean="0"/>
              <a:t> </a:t>
            </a:r>
            <a:r>
              <a:rPr dirty="0"/>
              <a:t>and </a:t>
            </a:r>
            <a:r>
              <a:rPr lang="en-US" dirty="0"/>
              <a:t>T</a:t>
            </a:r>
            <a:r>
              <a:rPr lang="en-US" dirty="0" smtClean="0"/>
              <a:t>heir </a:t>
            </a:r>
            <a:r>
              <a:rPr lang="en-US" dirty="0"/>
              <a:t>I</a:t>
            </a:r>
            <a:r>
              <a:rPr dirty="0" smtClean="0"/>
              <a:t>mpacts</a:t>
            </a:r>
            <a:endParaRPr dirty="0"/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170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512" y="1030730"/>
            <a:ext cx="5880430" cy="197913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6102942" y="1058771"/>
            <a:ext cx="3041058" cy="1795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28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lang="en-US" sz="2000" dirty="0" smtClean="0"/>
              <a:t>Two configurations</a:t>
            </a:r>
            <a:r>
              <a:rPr sz="2000" dirty="0" smtClean="0"/>
              <a:t>:</a:t>
            </a:r>
            <a:endParaRPr sz="2000" dirty="0"/>
          </a:p>
          <a:p>
            <a:pPr algn="l">
              <a:defRPr sz="2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1200" dirty="0"/>
          </a:p>
          <a:p>
            <a:pPr algn="l">
              <a:defRPr sz="2800"/>
            </a:pPr>
            <a:r>
              <a:rPr sz="1600" i="1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Option </a:t>
            </a:r>
            <a:r>
              <a:rPr lang="en-US" sz="1600" i="1" dirty="0" smtClean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I</a:t>
            </a:r>
            <a:r>
              <a:rPr sz="1600" dirty="0" smtClean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:</a:t>
            </a:r>
            <a:r>
              <a:rPr sz="1600" dirty="0" smtClean="0"/>
              <a:t> </a:t>
            </a:r>
            <a:r>
              <a:rPr sz="1600" dirty="0"/>
              <a:t>use EMCal to </a:t>
            </a:r>
          </a:p>
          <a:p>
            <a:pPr algn="l">
              <a:defRPr sz="2800"/>
            </a:pPr>
            <a:r>
              <a:rPr sz="1600" dirty="0"/>
              <a:t>replace the absorber</a:t>
            </a:r>
          </a:p>
          <a:p>
            <a:pPr algn="l">
              <a:defRPr sz="2800"/>
            </a:pPr>
            <a:r>
              <a:rPr sz="1600" i="1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Option II</a:t>
            </a:r>
            <a:r>
              <a:rPr sz="1600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:</a:t>
            </a:r>
            <a:r>
              <a:rPr sz="1600" dirty="0"/>
              <a:t> insert EMCal between H3 and absorber (will need to slightly adjust station-3 position)</a:t>
            </a:r>
          </a:p>
        </p:txBody>
      </p:sp>
      <p:sp>
        <p:nvSpPr>
          <p:cNvPr id="172" name="Shape 172"/>
          <p:cNvSpPr/>
          <p:nvPr/>
        </p:nvSpPr>
        <p:spPr>
          <a:xfrm>
            <a:off x="4898352" y="872877"/>
            <a:ext cx="328585" cy="2294838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4894081" y="3852914"/>
            <a:ext cx="4101354" cy="2134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3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Potential impacts on our primary physics goal:</a:t>
            </a:r>
          </a:p>
          <a:p>
            <a:pPr algn="l">
              <a:defRPr sz="6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14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 err="1"/>
              <a:t>M</a:t>
            </a:r>
            <a:r>
              <a:rPr sz="1600" dirty="0" err="1" smtClean="0"/>
              <a:t>uon</a:t>
            </a:r>
            <a:r>
              <a:rPr sz="1600" dirty="0" smtClean="0"/>
              <a:t> </a:t>
            </a:r>
            <a:r>
              <a:rPr sz="1600" dirty="0"/>
              <a:t>identification </a:t>
            </a:r>
            <a:r>
              <a:rPr sz="1600" dirty="0" smtClean="0"/>
              <a:t>power</a:t>
            </a:r>
            <a:endParaRPr sz="16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A</a:t>
            </a:r>
            <a:r>
              <a:rPr sz="1600" dirty="0" smtClean="0"/>
              <a:t>cceptance</a:t>
            </a:r>
            <a:r>
              <a:rPr sz="1600" dirty="0"/>
              <a:t>? (</a:t>
            </a:r>
            <a:r>
              <a:rPr sz="1600" i="1" dirty="0"/>
              <a:t>MC shows no impact</a:t>
            </a:r>
            <a:r>
              <a:rPr sz="1600" dirty="0"/>
              <a:t>)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O</a:t>
            </a:r>
            <a:r>
              <a:rPr sz="1600" dirty="0" smtClean="0"/>
              <a:t>ccupancy </a:t>
            </a:r>
            <a:r>
              <a:rPr sz="1600" dirty="0"/>
              <a:t>in station-4 and thus our raw trigger </a:t>
            </a:r>
            <a:r>
              <a:rPr sz="1600" dirty="0" smtClean="0"/>
              <a:t>rate</a:t>
            </a:r>
            <a:endParaRPr sz="1600" dirty="0"/>
          </a:p>
          <a:p>
            <a:pPr marL="223234" indent="-223234">
              <a:buSzPct val="100000"/>
              <a:buChar char="•"/>
              <a:defRPr sz="2800"/>
            </a:pPr>
            <a:r>
              <a:rPr lang="en-US" sz="1600" dirty="0"/>
              <a:t>D</a:t>
            </a:r>
            <a:r>
              <a:rPr sz="1600" dirty="0" smtClean="0"/>
              <a:t>ata </a:t>
            </a:r>
            <a:r>
              <a:rPr sz="1600" dirty="0"/>
              <a:t>volume and DAQ deadtime?</a:t>
            </a:r>
          </a:p>
        </p:txBody>
      </p:sp>
      <p:sp>
        <p:nvSpPr>
          <p:cNvPr id="174" name="Shape 174"/>
          <p:cNvSpPr/>
          <p:nvPr/>
        </p:nvSpPr>
        <p:spPr>
          <a:xfrm>
            <a:off x="93217" y="3909922"/>
            <a:ext cx="4334587" cy="222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3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>
                <a:solidFill>
                  <a:srgbClr val="FF0000"/>
                </a:solidFill>
              </a:rPr>
              <a:t>Test MC samples (for each scenario):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500k single 𝛑/μ/e tracks with 5 GeV &lt; </a:t>
            </a:r>
            <a:r>
              <a:rPr sz="2000" i="1" dirty="0"/>
              <a:t>P</a:t>
            </a:r>
            <a:r>
              <a:rPr sz="2000" dirty="0"/>
              <a:t> &lt; 115 GeV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1M high mass (M &gt; 4 GeV) target DY pairs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2E10 inclusive pp collisions </a:t>
            </a:r>
            <a:r>
              <a:rPr sz="2000" dirty="0" smtClean="0"/>
              <a:t>(</a:t>
            </a:r>
            <a:r>
              <a:rPr lang="en-US" sz="2000" dirty="0" smtClean="0"/>
              <a:t>see, </a:t>
            </a:r>
            <a:r>
              <a:rPr sz="2000" i="1" dirty="0" smtClean="0"/>
              <a:t>MC </a:t>
            </a:r>
            <a:r>
              <a:rPr sz="2000" i="1" dirty="0"/>
              <a:t>simulation talk by David K.</a:t>
            </a:r>
            <a:r>
              <a:rPr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2548953"/>
      </p:ext>
    </p:extLst>
  </p:cSld>
  <p:clrMapOvr>
    <a:masterClrMapping/>
  </p:clrMapOvr>
  <p:transition xmlns:p14="http://schemas.microsoft.com/office/powerpoint/2010/main"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143553" y="267890"/>
            <a:ext cx="8967321" cy="5268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900"/>
            </a:pPr>
            <a:r>
              <a:rPr i="1" dirty="0">
                <a:latin typeface="Gill Sans SemiBold"/>
                <a:ea typeface="Gill Sans SemiBold"/>
                <a:cs typeface="Gill Sans SemiBold"/>
                <a:sym typeface="Gill Sans SemiBold"/>
              </a:rPr>
              <a:t>μ/𝛑 separation:</a:t>
            </a:r>
            <a:r>
              <a:rPr dirty="0">
                <a:latin typeface="Gill Sans SemiBold"/>
                <a:ea typeface="Gill Sans SemiBold"/>
                <a:cs typeface="Gill Sans SemiBold"/>
                <a:sym typeface="Gill Sans SemiBold"/>
              </a:rPr>
              <a:t> case 1 vs. case 2 vs. original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1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5126" y="1412388"/>
            <a:ext cx="2806520" cy="197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9554" y="1412388"/>
            <a:ext cx="2824893" cy="197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679" y="1404914"/>
            <a:ext cx="2902196" cy="199007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1236405" y="1100862"/>
            <a:ext cx="108082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Orignal</a:t>
            </a:r>
          </a:p>
        </p:txBody>
      </p:sp>
      <p:sp>
        <p:nvSpPr>
          <p:cNvPr id="182" name="Shape 182"/>
          <p:cNvSpPr/>
          <p:nvPr/>
        </p:nvSpPr>
        <p:spPr>
          <a:xfrm>
            <a:off x="4217464" y="1100862"/>
            <a:ext cx="97502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1</a:t>
            </a:r>
          </a:p>
        </p:txBody>
      </p:sp>
      <p:sp>
        <p:nvSpPr>
          <p:cNvPr id="183" name="Shape 183"/>
          <p:cNvSpPr/>
          <p:nvPr/>
        </p:nvSpPr>
        <p:spPr>
          <a:xfrm>
            <a:off x="7113848" y="1100862"/>
            <a:ext cx="97502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2</a:t>
            </a:r>
          </a:p>
        </p:txBody>
      </p:sp>
      <p:sp>
        <p:nvSpPr>
          <p:cNvPr id="184" name="Shape 184"/>
          <p:cNvSpPr/>
          <p:nvPr/>
        </p:nvSpPr>
        <p:spPr>
          <a:xfrm>
            <a:off x="488249" y="1595984"/>
            <a:ext cx="186273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0433FF"/>
                </a:solidFill>
              </a:defRPr>
            </a:lvl1pPr>
          </a:lstStyle>
          <a:p>
            <a:r>
              <a:t>μ survival chance</a:t>
            </a:r>
          </a:p>
        </p:txBody>
      </p:sp>
      <p:sp>
        <p:nvSpPr>
          <p:cNvPr id="185" name="Shape 185"/>
          <p:cNvSpPr/>
          <p:nvPr/>
        </p:nvSpPr>
        <p:spPr>
          <a:xfrm>
            <a:off x="487844" y="2727334"/>
            <a:ext cx="1889912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FF2600"/>
                </a:solidFill>
              </a:defRPr>
            </a:lvl1pPr>
          </a:lstStyle>
          <a:p>
            <a:r>
              <a:t>𝛑 survival chance</a:t>
            </a:r>
          </a:p>
        </p:txBody>
      </p:sp>
      <p:sp>
        <p:nvSpPr>
          <p:cNvPr id="186" name="Shape 186"/>
          <p:cNvSpPr/>
          <p:nvPr/>
        </p:nvSpPr>
        <p:spPr>
          <a:xfrm>
            <a:off x="360325" y="3429537"/>
            <a:ext cx="8423350" cy="265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600"/>
            </a:pPr>
            <a:r>
              <a:rPr sz="2800" dirty="0"/>
              <a:t>For μ survival chance (or μ-ID efficiency), all 3 cases are very close to 100%</a:t>
            </a:r>
          </a:p>
          <a:p>
            <a:pPr marL="223234" indent="-223234">
              <a:buSzPct val="100000"/>
              <a:buChar char="•"/>
              <a:defRPr sz="3600"/>
            </a:pPr>
            <a:r>
              <a:rPr sz="2800" dirty="0"/>
              <a:t>For 𝛑 survival change (or 𝛑 contamination):</a:t>
            </a:r>
          </a:p>
          <a:p>
            <a:pPr marL="464327" lvl="1" indent="-223234">
              <a:buSzPct val="100000"/>
              <a:buChar char="-"/>
              <a:defRPr sz="3600"/>
            </a:pPr>
            <a:r>
              <a:rPr sz="2800" dirty="0"/>
              <a:t>original design is around 0.5%</a:t>
            </a:r>
          </a:p>
          <a:p>
            <a:pPr marL="464327" lvl="1" indent="-223234">
              <a:buSzPct val="100000"/>
              <a:buChar char="-"/>
              <a:defRPr sz="3600"/>
            </a:pPr>
            <a:r>
              <a:rPr sz="2800" dirty="0"/>
              <a:t>case 1 is around 10%</a:t>
            </a:r>
          </a:p>
          <a:p>
            <a:pPr marL="464327" lvl="1" indent="-223234">
              <a:buSzPct val="100000"/>
              <a:buChar char="-"/>
              <a:defRPr sz="3600"/>
            </a:pPr>
            <a:r>
              <a:rPr sz="2800" dirty="0"/>
              <a:t>case 2 is around 0.1%</a:t>
            </a:r>
          </a:p>
        </p:txBody>
      </p:sp>
      <p:sp>
        <p:nvSpPr>
          <p:cNvPr id="187" name="Shape 187"/>
          <p:cNvSpPr/>
          <p:nvPr/>
        </p:nvSpPr>
        <p:spPr>
          <a:xfrm>
            <a:off x="1623559" y="6033899"/>
            <a:ext cx="6096949" cy="67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900" i="1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 i="0">
                <a:latin typeface="+mn-lt"/>
                <a:ea typeface="+mn-ea"/>
                <a:cs typeface="+mn-cs"/>
                <a:sym typeface="Gill Sans"/>
              </a:defRPr>
            </a:pPr>
            <a:r>
              <a:rPr i="1" dirty="0">
                <a:latin typeface="Gill Sans SemiBold"/>
                <a:ea typeface="Gill Sans SemiBold"/>
                <a:cs typeface="Gill Sans SemiBold"/>
                <a:sym typeface="Gill Sans SemiBold"/>
              </a:rPr>
              <a:t>μ identification favors case 2</a:t>
            </a:r>
          </a:p>
        </p:txBody>
      </p:sp>
    </p:spTree>
    <p:extLst>
      <p:ext uri="{BB962C8B-B14F-4D97-AF65-F5344CB8AC3E}">
        <p14:creationId xmlns:p14="http://schemas.microsoft.com/office/powerpoint/2010/main" val="290943"/>
      </p:ext>
    </p:extLst>
  </p:cSld>
  <p:clrMapOvr>
    <a:masterClrMapping/>
  </p:clrMapOvr>
  <p:transition xmlns:p14="http://schemas.microsoft.com/office/powerpoint/2010/main"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93216" y="267890"/>
            <a:ext cx="9050783" cy="52685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3900"/>
            </a:pPr>
            <a:r>
              <a:rPr sz="3200" i="1" dirty="0">
                <a:latin typeface="Gill Sans SemiBold"/>
                <a:ea typeface="Gill Sans SemiBold"/>
                <a:cs typeface="Gill Sans SemiBold"/>
                <a:sym typeface="Gill Sans SemiBold"/>
              </a:rPr>
              <a:t>Station-4 occupancy</a:t>
            </a:r>
            <a:r>
              <a:rPr sz="3200" dirty="0">
                <a:latin typeface="Gill Sans SemiBold"/>
                <a:ea typeface="Gill Sans SemiBold"/>
                <a:cs typeface="Gill Sans SemiBold"/>
                <a:sym typeface="Gill Sans SemiBold"/>
              </a:rPr>
              <a:t>: case 1 vs. case 2 vs. original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19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6234" y="1292630"/>
            <a:ext cx="3880247" cy="2597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834" y="1279235"/>
            <a:ext cx="3956375" cy="2624527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4716234" y="1028442"/>
            <a:ext cx="4650308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200"/>
            </a:lvl1pPr>
          </a:lstStyle>
          <a:p>
            <a:r>
              <a:rPr dirty="0"/>
              <a:t>Avg. H4T occupancy per MATRIX1 event </a:t>
            </a:r>
          </a:p>
        </p:txBody>
      </p:sp>
      <p:sp>
        <p:nvSpPr>
          <p:cNvPr id="194" name="Shape 194"/>
          <p:cNvSpPr/>
          <p:nvPr/>
        </p:nvSpPr>
        <p:spPr>
          <a:xfrm>
            <a:off x="665076" y="920061"/>
            <a:ext cx="3143585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200"/>
            </a:lvl1pPr>
          </a:lstStyle>
          <a:p>
            <a:r>
              <a:rPr dirty="0"/>
              <a:t>Avg. RawMATRIX1 per spill</a:t>
            </a:r>
          </a:p>
        </p:txBody>
      </p:sp>
      <p:sp>
        <p:nvSpPr>
          <p:cNvPr id="195" name="Shape 195"/>
          <p:cNvSpPr/>
          <p:nvPr/>
        </p:nvSpPr>
        <p:spPr>
          <a:xfrm>
            <a:off x="3255841" y="1612831"/>
            <a:ext cx="147973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i="1">
                <a:solidFill>
                  <a:srgbClr val="FF2600"/>
                </a:solidFill>
              </a:defRPr>
            </a:lvl1pPr>
          </a:lstStyle>
          <a:p>
            <a:r>
              <a:t>Run 12525</a:t>
            </a:r>
          </a:p>
        </p:txBody>
      </p:sp>
      <p:sp>
        <p:nvSpPr>
          <p:cNvPr id="196" name="Shape 196"/>
          <p:cNvSpPr/>
          <p:nvPr/>
        </p:nvSpPr>
        <p:spPr>
          <a:xfrm>
            <a:off x="7512326" y="1916441"/>
            <a:ext cx="147973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i="1">
                <a:solidFill>
                  <a:srgbClr val="FF2600"/>
                </a:solidFill>
              </a:defRPr>
            </a:lvl1pPr>
          </a:lstStyle>
          <a:p>
            <a:r>
              <a:t>Run 12525</a:t>
            </a:r>
          </a:p>
        </p:txBody>
      </p:sp>
      <p:sp>
        <p:nvSpPr>
          <p:cNvPr id="197" name="Shape 197"/>
          <p:cNvSpPr/>
          <p:nvPr/>
        </p:nvSpPr>
        <p:spPr>
          <a:xfrm>
            <a:off x="1650480" y="2161531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1</a:t>
            </a:r>
          </a:p>
        </p:txBody>
      </p:sp>
      <p:sp>
        <p:nvSpPr>
          <p:cNvPr id="198" name="Shape 198"/>
          <p:cNvSpPr/>
          <p:nvPr/>
        </p:nvSpPr>
        <p:spPr>
          <a:xfrm>
            <a:off x="5835527" y="1798390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1</a:t>
            </a:r>
          </a:p>
        </p:txBody>
      </p:sp>
      <p:sp>
        <p:nvSpPr>
          <p:cNvPr id="199" name="Shape 199"/>
          <p:cNvSpPr/>
          <p:nvPr/>
        </p:nvSpPr>
        <p:spPr>
          <a:xfrm>
            <a:off x="2556088" y="2365826"/>
            <a:ext cx="97632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Original</a:t>
            </a:r>
          </a:p>
        </p:txBody>
      </p:sp>
      <p:sp>
        <p:nvSpPr>
          <p:cNvPr id="200" name="Shape 200"/>
          <p:cNvSpPr/>
          <p:nvPr/>
        </p:nvSpPr>
        <p:spPr>
          <a:xfrm>
            <a:off x="6741135" y="2633718"/>
            <a:ext cx="97632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Original</a:t>
            </a:r>
          </a:p>
        </p:txBody>
      </p:sp>
      <p:sp>
        <p:nvSpPr>
          <p:cNvPr id="201" name="Shape 201"/>
          <p:cNvSpPr/>
          <p:nvPr/>
        </p:nvSpPr>
        <p:spPr>
          <a:xfrm>
            <a:off x="3495949" y="2678366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2</a:t>
            </a:r>
          </a:p>
        </p:txBody>
      </p:sp>
      <p:sp>
        <p:nvSpPr>
          <p:cNvPr id="202" name="Shape 202"/>
          <p:cNvSpPr/>
          <p:nvPr/>
        </p:nvSpPr>
        <p:spPr>
          <a:xfrm>
            <a:off x="7698855" y="2749804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2</a:t>
            </a:r>
          </a:p>
        </p:txBody>
      </p:sp>
      <p:sp>
        <p:nvSpPr>
          <p:cNvPr id="203" name="Shape 203"/>
          <p:cNvSpPr/>
          <p:nvPr/>
        </p:nvSpPr>
        <p:spPr>
          <a:xfrm>
            <a:off x="432206" y="4170143"/>
            <a:ext cx="8517713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200"/>
            </a:pPr>
            <a:r>
              <a:rPr sz="2400" dirty="0"/>
              <a:t>In terms of both raw trigger rate and station-4 occupancy, case 2 works much better than case 1</a:t>
            </a:r>
          </a:p>
          <a:p>
            <a:pPr marL="223234" indent="-223234">
              <a:buSzPct val="100000"/>
              <a:buChar char="•"/>
              <a:defRPr sz="3200"/>
            </a:pPr>
            <a:r>
              <a:rPr sz="2400" dirty="0"/>
              <a:t>By adding EMCal between station-3 and absorber (case 2), we could also slightly improve w.r.t our current design</a:t>
            </a:r>
          </a:p>
        </p:txBody>
      </p:sp>
      <p:sp>
        <p:nvSpPr>
          <p:cNvPr id="204" name="Shape 204"/>
          <p:cNvSpPr/>
          <p:nvPr/>
        </p:nvSpPr>
        <p:spPr>
          <a:xfrm>
            <a:off x="1051891" y="6065865"/>
            <a:ext cx="71991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3900">
                <a:solidFill>
                  <a:srgbClr val="FF2600"/>
                </a:solidFill>
              </a:defRPr>
            </a:pPr>
            <a:r>
              <a:rPr sz="2000" dirty="0">
                <a:solidFill>
                  <a:srgbClr val="0000FF"/>
                </a:solidFill>
              </a:rPr>
              <a:t>S</a:t>
            </a:r>
            <a:r>
              <a:rPr sz="2000" i="1" dirty="0">
                <a:solidFill>
                  <a:srgbClr val="0000FF"/>
                </a:solidFill>
                <a:ea typeface="Gill Sans SemiBold"/>
                <a:cs typeface="Gill Sans SemiBold"/>
                <a:sym typeface="Gill Sans SemiBold"/>
              </a:rPr>
              <a:t>tation-4 occupancy and raw trigger rate favors case 2</a:t>
            </a:r>
          </a:p>
        </p:txBody>
      </p:sp>
    </p:spTree>
    <p:extLst>
      <p:ext uri="{BB962C8B-B14F-4D97-AF65-F5344CB8AC3E}">
        <p14:creationId xmlns:p14="http://schemas.microsoft.com/office/powerpoint/2010/main" val="3489045358"/>
      </p:ext>
    </p:extLst>
  </p:cSld>
  <p:clrMapOvr>
    <a:masterClrMapping/>
  </p:clrMapOvr>
  <p:transition xmlns:p14="http://schemas.microsoft.com/office/powerpoint/2010/main"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13211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4400"/>
            </a:pPr>
            <a:r>
              <a:rPr sz="3200" i="1" dirty="0"/>
              <a:t>Extra DAQ requirements:</a:t>
            </a:r>
            <a:r>
              <a:rPr sz="3200" dirty="0"/>
              <a:t> case 1/2 vs. original</a:t>
            </a: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574644" y="1275110"/>
            <a:ext cx="7994713" cy="161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3100" i="1">
                <a:solidFill>
                  <a:srgbClr val="0433FF"/>
                </a:solidFill>
              </a:defRPr>
            </a:pPr>
            <a:r>
              <a:rPr sz="2000" dirty="0"/>
              <a:t>If fully instrumented, 2 sectors of EMCal add 5184 channels to our DAQ: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5184/64 = 81 new TDCs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81/7 = 12 new VME crates (includes 12 new ROCs and trigger interface cards)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data volume per event will be increased by ~5% (based on simulation)</a:t>
            </a:r>
          </a:p>
        </p:txBody>
      </p:sp>
      <p:sp>
        <p:nvSpPr>
          <p:cNvPr id="209" name="Shape 209"/>
          <p:cNvSpPr/>
          <p:nvPr/>
        </p:nvSpPr>
        <p:spPr>
          <a:xfrm>
            <a:off x="574644" y="3272283"/>
            <a:ext cx="7994713" cy="161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3100" i="1">
                <a:solidFill>
                  <a:srgbClr val="0433FF"/>
                </a:solidFill>
              </a:defRPr>
            </a:pPr>
            <a:r>
              <a:rPr sz="2000" b="1" dirty="0"/>
              <a:t>If 4 towers are ganged together, total number of channels reduced by a factor of 4: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1296/64 = 21 new TDCs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21/7 = 3 new VME crates (includes 3 new ROCs and trigger interface cards)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data volume per event will be increased by ~3%</a:t>
            </a:r>
          </a:p>
        </p:txBody>
      </p:sp>
      <p:sp>
        <p:nvSpPr>
          <p:cNvPr id="210" name="Shape 210"/>
          <p:cNvSpPr/>
          <p:nvPr/>
        </p:nvSpPr>
        <p:spPr>
          <a:xfrm>
            <a:off x="574644" y="5460291"/>
            <a:ext cx="8151738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400" i="1">
                <a:solidFill>
                  <a:srgbClr val="FF2600"/>
                </a:solidFill>
              </a:defRPr>
            </a:lvl1pPr>
          </a:lstStyle>
          <a:p>
            <a:r>
              <a:rPr sz="2400" dirty="0"/>
              <a:t>Adding EMCal requires significant amount of extra </a:t>
            </a:r>
            <a:r>
              <a:rPr sz="2400" dirty="0" smtClean="0"/>
              <a:t>electronics</a:t>
            </a:r>
            <a:r>
              <a:rPr lang="en-US" sz="2400" dirty="0" smtClean="0"/>
              <a:t>;</a:t>
            </a:r>
            <a:r>
              <a:rPr sz="2400" dirty="0" smtClean="0"/>
              <a:t> </a:t>
            </a:r>
            <a:r>
              <a:rPr sz="2400" dirty="0"/>
              <a:t>but adds very little </a:t>
            </a:r>
            <a:r>
              <a:rPr sz="2400" dirty="0" smtClean="0"/>
              <a:t>deadtime</a:t>
            </a:r>
            <a:r>
              <a:rPr lang="en-US" sz="2400" dirty="0" smtClean="0"/>
              <a:t>, this is good!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83938780"/>
      </p:ext>
    </p:extLst>
  </p:cSld>
  <p:clrMapOvr>
    <a:masterClrMapping/>
  </p:clrMapOvr>
  <p:transition xmlns:p14="http://schemas.microsoft.com/office/powerpoint/2010/main"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1106951" y="407789"/>
            <a:ext cx="7096140" cy="5268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Summary</a:t>
            </a:r>
            <a:r>
              <a:rPr lang="en-US" dirty="0" smtClean="0"/>
              <a:t>: EMCal Upgrade </a:t>
            </a:r>
            <a:endParaRPr dirty="0"/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215132" y="1322737"/>
            <a:ext cx="5498409" cy="468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2 sectors (4×4 m</a:t>
            </a:r>
            <a:r>
              <a:rPr sz="2000" baseline="31999" dirty="0"/>
              <a:t>2</a:t>
            </a:r>
            <a:r>
              <a:rPr sz="2000" dirty="0">
                <a:solidFill>
                  <a:schemeClr val="accent1"/>
                </a:solidFill>
              </a:rPr>
              <a:t> </a:t>
            </a:r>
            <a:r>
              <a:rPr sz="2000" dirty="0"/>
              <a:t>coverage) PHENIX EMCal will be available </a:t>
            </a:r>
            <a:r>
              <a:rPr lang="en-US" sz="2000" dirty="0" smtClean="0"/>
              <a:t>after </a:t>
            </a:r>
            <a:r>
              <a:rPr sz="2000" dirty="0" smtClean="0"/>
              <a:t>this </a:t>
            </a:r>
            <a:r>
              <a:rPr sz="2000" dirty="0"/>
              <a:t>summer almost for free (not including shipping and instrumentation</a:t>
            </a:r>
            <a:r>
              <a:rPr sz="2000" dirty="0" smtClean="0"/>
              <a:t>)</a:t>
            </a:r>
            <a:endParaRPr lang="en-US" sz="2000" dirty="0" smtClean="0"/>
          </a:p>
          <a:p>
            <a:pPr marL="223234" indent="-223234">
              <a:buSzPct val="100000"/>
              <a:buChar char="•"/>
              <a:defRPr sz="3100"/>
            </a:pPr>
            <a:endParaRPr sz="2000" dirty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With EMCal installed, we will be able to access: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dark photon from 𝛑</a:t>
            </a:r>
            <a:r>
              <a:rPr sz="2000" baseline="31999" dirty="0"/>
              <a:t>0</a:t>
            </a:r>
            <a:r>
              <a:rPr sz="2000" dirty="0"/>
              <a:t> decay 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dark 𝝆 decays to 𝛑𝛑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enhanced dark higgs sensitivity</a:t>
            </a:r>
          </a:p>
          <a:p>
            <a:pPr marL="223234" indent="-223234">
              <a:buSzPct val="100000"/>
              <a:buChar char="•"/>
              <a:defRPr sz="3100"/>
            </a:pPr>
            <a:endParaRPr lang="en-US" sz="2000" dirty="0" smtClean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 smtClean="0"/>
              <a:t>Two </a:t>
            </a:r>
            <a:r>
              <a:rPr sz="2000" dirty="0"/>
              <a:t>different scenarios of including EMCal have been studied via MC, and it poses little impact to our primary physics goal</a:t>
            </a:r>
          </a:p>
          <a:p>
            <a:pPr marL="223234" indent="-223234">
              <a:buSzPct val="100000"/>
              <a:buChar char="•"/>
              <a:defRPr sz="3100"/>
            </a:pPr>
            <a:endParaRPr lang="en-US" sz="2000" dirty="0" smtClean="0"/>
          </a:p>
          <a:p>
            <a:pPr marL="223234" indent="-223234">
              <a:buSzPct val="100000"/>
              <a:buChar char="•"/>
              <a:defRPr sz="3100"/>
            </a:pPr>
            <a:r>
              <a:rPr sz="2000" dirty="0" smtClean="0"/>
              <a:t>Potential </a:t>
            </a:r>
            <a:r>
              <a:rPr sz="2000" dirty="0"/>
              <a:t>bonus of better background rejection on trigger level (studies underway).</a:t>
            </a:r>
          </a:p>
        </p:txBody>
      </p:sp>
      <p:pic>
        <p:nvPicPr>
          <p:cNvPr id="215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7208" y="1403693"/>
            <a:ext cx="3208026" cy="2377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8407" y="3909156"/>
            <a:ext cx="3281347" cy="23073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0665563"/>
      </p:ext>
    </p:extLst>
  </p:cSld>
  <p:clrMapOvr>
    <a:masterClrMapping/>
  </p:clrMapOvr>
  <p:transition xmlns:p14="http://schemas.microsoft.com/office/powerpoint/2010/main"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Schedules </a:t>
            </a:r>
            <a:r>
              <a:rPr lang="en-US" sz="3600" dirty="0"/>
              <a:t>of </a:t>
            </a:r>
            <a:r>
              <a:rPr lang="en-US" sz="3600" dirty="0" err="1"/>
              <a:t>SeaQuest</a:t>
            </a:r>
            <a:r>
              <a:rPr lang="en-US" sz="3600" dirty="0"/>
              <a:t> Experiments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8351" y="979886"/>
            <a:ext cx="8229600" cy="361290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E-906 complete data taking in summer </a:t>
            </a:r>
            <a:r>
              <a:rPr lang="en-US" dirty="0" smtClean="0"/>
              <a:t>2017</a:t>
            </a:r>
            <a:endParaRPr lang="en-US" dirty="0" smtClean="0"/>
          </a:p>
          <a:p>
            <a:pPr lvl="1"/>
            <a:r>
              <a:rPr lang="en-US" dirty="0" smtClean="0"/>
              <a:t>Summer shutdown 8/1-11/6, 2016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E-1067 Timeline – Dark photon/Higgs Search! </a:t>
            </a:r>
          </a:p>
          <a:p>
            <a:pPr lvl="1"/>
            <a:r>
              <a:rPr lang="en-US" dirty="0" smtClean="0"/>
              <a:t>Phase-I (Parasitic run) with E906/E1039: 2017-2019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(Phase-II: detector upgrades and dedicated runs)</a:t>
            </a:r>
          </a:p>
          <a:p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E</a:t>
            </a:r>
            <a:r>
              <a:rPr lang="en-US" dirty="0" smtClean="0">
                <a:solidFill>
                  <a:srgbClr val="008000"/>
                </a:solidFill>
              </a:rPr>
              <a:t>-1039 will replace current E906 targets with a polarized NH</a:t>
            </a:r>
            <a:r>
              <a:rPr lang="en-US" baseline="-25000" dirty="0" smtClean="0">
                <a:solidFill>
                  <a:srgbClr val="008000"/>
                </a:solidFill>
              </a:rPr>
              <a:t>3</a:t>
            </a:r>
            <a:r>
              <a:rPr lang="en-US" dirty="0" smtClean="0">
                <a:solidFill>
                  <a:srgbClr val="008000"/>
                </a:solidFill>
              </a:rPr>
              <a:t> target. </a:t>
            </a:r>
          </a:p>
          <a:p>
            <a:pPr lvl="1"/>
            <a:r>
              <a:rPr lang="en-US" dirty="0"/>
              <a:t>No change to E906 spectrometer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New target located </a:t>
            </a:r>
            <a:r>
              <a:rPr lang="en-US" dirty="0"/>
              <a:t>about 3.5m upstream of the beam-</a:t>
            </a:r>
            <a:r>
              <a:rPr lang="en-US" dirty="0" smtClean="0"/>
              <a:t>dump,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Target/trigger installation: 2016 - 2017 </a:t>
            </a:r>
          </a:p>
          <a:p>
            <a:pPr lvl="1"/>
            <a:r>
              <a:rPr lang="en-US" dirty="0" smtClean="0"/>
              <a:t>Data taking: </a:t>
            </a:r>
            <a:r>
              <a:rPr lang="en-US" dirty="0" smtClean="0"/>
              <a:t>2017 </a:t>
            </a:r>
            <a:r>
              <a:rPr lang="en-US" dirty="0" smtClean="0"/>
              <a:t>– </a:t>
            </a:r>
            <a:r>
              <a:rPr lang="en-US" dirty="0" smtClean="0"/>
              <a:t>2019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E-1027 polarized Main Injector (future)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D10A-5A52-C64F-90B9-FFDFB52479A2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705927"/>
            <a:ext cx="8851900" cy="1562100"/>
            <a:chOff x="457200" y="5283200"/>
            <a:chExt cx="8585200" cy="1562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5283200"/>
              <a:ext cx="8585200" cy="1562100"/>
            </a:xfrm>
            <a:prstGeom prst="rect">
              <a:avLst/>
            </a:prstGeom>
            <a:noFill/>
          </p:spPr>
        </p:pic>
        <p:sp>
          <p:nvSpPr>
            <p:cNvPr id="10" name="Up Arrow 9"/>
            <p:cNvSpPr/>
            <p:nvPr/>
          </p:nvSpPr>
          <p:spPr bwMode="auto">
            <a:xfrm>
              <a:off x="6765281" y="6032500"/>
              <a:ext cx="203200" cy="3048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7172918" y="3833044"/>
            <a:ext cx="1881421" cy="135872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Dark photon(Higgs)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Search</a:t>
            </a:r>
            <a:r>
              <a:rPr lang="en-US" sz="1200" dirty="0">
                <a:solidFill>
                  <a:srgbClr val="FF0000"/>
                </a:solidFill>
              </a:rPr>
              <a:t>:</a:t>
            </a:r>
            <a:r>
              <a:rPr lang="en-US" sz="1200" dirty="0" smtClean="0">
                <a:solidFill>
                  <a:srgbClr val="FF0000"/>
                </a:solidFill>
              </a:rPr>
              <a:t> 2017-2019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parasitic run, </a:t>
            </a:r>
            <a:r>
              <a:rPr lang="en-US" sz="1200" dirty="0" smtClean="0">
                <a:solidFill>
                  <a:srgbClr val="FF0000"/>
                </a:solidFill>
              </a:rPr>
              <a:t>E906/E1039 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01056" y="54829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E-1039 starts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84" y="5390695"/>
            <a:ext cx="137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started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918" y="3787276"/>
            <a:ext cx="8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-1067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1635" y="900499"/>
            <a:ext cx="31027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 lot of upgrade tasks can be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achieved this summer before next run!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DAQ upgrade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Trigger upgrade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 err="1" smtClean="0">
                <a:solidFill>
                  <a:srgbClr val="0000FF"/>
                </a:solidFill>
              </a:rPr>
              <a:t>EMCal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4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8899154" cy="8009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Luck so far in Direct </a:t>
            </a:r>
            <a:r>
              <a:rPr lang="en-US" dirty="0" smtClean="0"/>
              <a:t>Search for WIMP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7313"/>
            <a:ext cx="3537414" cy="4690267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WIMP being excluded?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</a:t>
            </a:r>
            <a:r>
              <a:rPr lang="en-US" b="1" dirty="0" smtClean="0">
                <a:solidFill>
                  <a:srgbClr val="000000"/>
                </a:solidFill>
              </a:rPr>
              <a:t>“dark sector”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/>
              <a:t>There are “portals” between the dark sector and the SM.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“vector portal”: dark photon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“scalar portal”:  dark Higgs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…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“Sub-</a:t>
            </a:r>
            <a:r>
              <a:rPr lang="en-US" b="1" i="1" dirty="0" err="1" smtClean="0">
                <a:solidFill>
                  <a:schemeClr val="tx1"/>
                </a:solidFill>
              </a:rPr>
              <a:t>GeV</a:t>
            </a:r>
            <a:r>
              <a:rPr lang="en-US" b="1" i="1" dirty="0" smtClean="0">
                <a:solidFill>
                  <a:schemeClr val="tx1"/>
                </a:solidFill>
              </a:rPr>
              <a:t>” </a:t>
            </a:r>
            <a:r>
              <a:rPr lang="en-US" b="1" i="1" dirty="0">
                <a:solidFill>
                  <a:schemeClr val="tx1"/>
                </a:solidFill>
              </a:rPr>
              <a:t>l</a:t>
            </a:r>
            <a:r>
              <a:rPr lang="en-US" b="1" i="1" dirty="0" smtClean="0">
                <a:solidFill>
                  <a:schemeClr val="tx1"/>
                </a:solidFill>
              </a:rPr>
              <a:t>ow mass weakly-interacting dark particles become very interesting!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chemeClr val="tx1"/>
                </a:solidFill>
              </a:rPr>
              <a:t>Mass:  </a:t>
            </a:r>
            <a:r>
              <a:rPr lang="en-US" i="1" dirty="0" smtClean="0">
                <a:solidFill>
                  <a:schemeClr val="tx1"/>
                </a:solidFill>
              </a:rPr>
              <a:t>O(MeV ~ </a:t>
            </a:r>
            <a:r>
              <a:rPr lang="en-US" i="1" dirty="0" err="1" smtClean="0">
                <a:solidFill>
                  <a:schemeClr val="tx1"/>
                </a:solidFill>
              </a:rPr>
              <a:t>GeV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LHC etc.) 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8C41-61CB-A547-B244-02B73C96F819}" type="datetime1">
              <a:rPr lang="en-US" smtClean="0"/>
              <a:t>6/12/16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</a:t>
            </a:fld>
            <a:endParaRPr lang="en-US" dirty="0"/>
          </a:p>
        </p:txBody>
      </p:sp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2064755"/>
            <a:ext cx="5361740" cy="402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86383" y="1362199"/>
            <a:ext cx="47381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Imaginable space for these experiments is rapidly disappearing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the “natural” theory space is also disappearing.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 like to think that Dark Matter is on solid ground, maybe not!!!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3906" y="867203"/>
            <a:ext cx="236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Montgomery’s talk at CIPANP2015</a:t>
            </a:r>
            <a:endParaRPr lang="en-US" sz="1000" dirty="0" smtClean="0"/>
          </a:p>
          <a:p>
            <a:r>
              <a:rPr lang="en-US" sz="1000" dirty="0" smtClean="0">
                <a:solidFill>
                  <a:srgbClr val="FF0000"/>
                </a:solidFill>
              </a:rPr>
              <a:t>“a vision of nuclear and particle physics”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2062-C0C8-404F-872B-0F2CD14C61A3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651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1"/>
            <a:ext cx="8229600" cy="6486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US P-5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6645-A782-9848-BC3E-C9979DB2F529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41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" y="854364"/>
            <a:ext cx="9144000" cy="4579896"/>
            <a:chOff x="0" y="1320430"/>
            <a:chExt cx="9144000" cy="4579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20430"/>
              <a:ext cx="9144000" cy="4579896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5201785" y="1855672"/>
              <a:ext cx="285669" cy="29660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335121" y="2448879"/>
              <a:ext cx="285669" cy="28929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7680998" y="3034480"/>
              <a:ext cx="285669" cy="2813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25" y="1229157"/>
            <a:ext cx="2182847" cy="129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0048" y="5663852"/>
            <a:ext cx="740335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Great Opportunities at the </a:t>
            </a:r>
            <a:r>
              <a:rPr lang="en-US" sz="24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Fermilab</a:t>
            </a:r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 Intensity Frontier!!!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4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+mj-lt"/>
              </a:rPr>
              <a:t>What is Dark Matter?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13345" y="1314905"/>
            <a:ext cx="5011608" cy="3464209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60105" y="4244801"/>
            <a:ext cx="1670699" cy="9387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Dark sector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19655" y="895919"/>
            <a:ext cx="1636164" cy="8379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WIMP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24115" y="4007528"/>
            <a:ext cx="1895540" cy="9155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Extra dimension</a:t>
            </a:r>
            <a:endParaRPr lang="en-US" sz="1400" i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41119" y="3148628"/>
            <a:ext cx="1955443" cy="9622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Sterile neutrino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41118" y="1779322"/>
            <a:ext cx="1911997" cy="9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cs typeface="Arial" pitchFamily="34" charset="0"/>
              </a:rPr>
              <a:t>Axion</a:t>
            </a: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 &amp; </a:t>
            </a:r>
            <a:br>
              <a:rPr lang="en-US" b="1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ALPs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  <a:p>
            <a:endParaRPr lang="en-US" sz="500" b="1" dirty="0" smtClean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16994" y="2615156"/>
            <a:ext cx="2136767" cy="10146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cs typeface="Arial" pitchFamily="34" charset="0"/>
              </a:rPr>
              <a:t>Superheavy</a:t>
            </a:r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DM</a:t>
            </a:r>
            <a:endParaRPr lang="en-US" sz="16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07542" y="1409021"/>
            <a:ext cx="1600382" cy="809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…</a:t>
            </a:r>
            <a:endParaRPr lang="en-US" sz="16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8458" y="2804922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Dark Matter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519441" y="5593258"/>
            <a:ext cx="839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Recent results from the LHC and direct detection experiments “challenge” the traditional WIMP paradigm and motivate the exploration of new ideas.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25AC-B814-2141-908D-912010A72576}" type="datetime1">
              <a:rPr lang="en-US" smtClean="0"/>
              <a:t>6/12/16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9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820309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@E-1067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NN (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in 2 years of parasitic runs)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784B-E6EF-D445-87BD-E59123728D21}" type="datetime1">
              <a:rPr lang="en-US" smtClean="0"/>
              <a:t>6/12/16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464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F5F81-7489-F341-B1FD-85DAFAB20785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1439" y="1489397"/>
            <a:ext cx="475001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50cm x 50cm, 1cm thick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1cm x 1cm x 50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), or </a:t>
            </a:r>
            <a:r>
              <a:rPr lang="en-US" sz="1600" dirty="0" err="1" smtClean="0"/>
              <a:t>EMCal</a:t>
            </a:r>
            <a:r>
              <a:rPr lang="en-US" sz="1600" dirty="0" smtClean="0"/>
              <a:t>(e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)</a:t>
            </a:r>
            <a:endParaRPr lang="en-US" sz="16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75120" y="1508602"/>
            <a:ext cx="37753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5</a:t>
            </a:r>
            <a:r>
              <a:rPr lang="en-US" sz="1600" dirty="0" smtClean="0">
                <a:solidFill>
                  <a:srgbClr val="008000"/>
                </a:solidFill>
              </a:rPr>
              <a:t>0(St1) + 50(St2) + 8x2 (St4-Y1,2) = 116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</a:t>
            </a:r>
            <a:r>
              <a:rPr lang="en-US" sz="1600" dirty="0" smtClean="0"/>
              <a:t>inputs possible</a:t>
            </a:r>
            <a:endParaRPr lang="en-US" sz="1600" dirty="0" smtClean="0"/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Bigger one?!, 72 channel per Q/station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576 </a:t>
            </a:r>
            <a:r>
              <a:rPr lang="en-US" sz="1600" dirty="0" err="1" smtClean="0"/>
              <a:t>SiPMs</a:t>
            </a:r>
            <a:r>
              <a:rPr lang="en-US" sz="1600" dirty="0" smtClean="0"/>
              <a:t> needed (600)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3971623"/>
            <a:ext cx="6817996" cy="2058806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18245" y="4684141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46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very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smtClean="0">
                <a:solidFill>
                  <a:srgbClr val="000000"/>
                </a:solidFill>
              </a:rPr>
              <a:t>rate,  &lt;&lt; 1 kHz(E906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13506" y="4168120"/>
            <a:ext cx="21248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461830" y="3372178"/>
            <a:ext cx="0" cy="1405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9511" y="3980982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00910" y="3278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537865" y="3731497"/>
            <a:ext cx="761998" cy="357895"/>
            <a:chOff x="1535550" y="3729182"/>
            <a:chExt cx="761998" cy="357895"/>
          </a:xfrm>
        </p:grpSpPr>
        <p:grpSp>
          <p:nvGrpSpPr>
            <p:cNvPr id="36" name="Group 35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572500" y="4262567"/>
            <a:ext cx="761998" cy="357895"/>
            <a:chOff x="1535550" y="3729182"/>
            <a:chExt cx="761998" cy="357895"/>
          </a:xfrm>
        </p:grpSpPr>
        <p:grpSp>
          <p:nvGrpSpPr>
            <p:cNvPr id="57" name="Group 56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Connector 76"/>
          <p:cNvCxnSpPr/>
          <p:nvPr/>
        </p:nvCxnSpPr>
        <p:spPr>
          <a:xfrm>
            <a:off x="662760" y="440342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648900" y="3719952"/>
            <a:ext cx="761998" cy="357895"/>
            <a:chOff x="648900" y="3719952"/>
            <a:chExt cx="761998" cy="357895"/>
          </a:xfrm>
        </p:grpSpPr>
        <p:grpSp>
          <p:nvGrpSpPr>
            <p:cNvPr id="63" name="Group 62"/>
            <p:cNvGrpSpPr/>
            <p:nvPr/>
          </p:nvGrpSpPr>
          <p:grpSpPr>
            <a:xfrm>
              <a:off x="648900" y="3719952"/>
              <a:ext cx="761998" cy="357895"/>
              <a:chOff x="1535550" y="3729182"/>
              <a:chExt cx="761998" cy="357895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Straight Connector 64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Connector 78"/>
            <p:cNvCxnSpPr/>
            <p:nvPr/>
          </p:nvCxnSpPr>
          <p:spPr>
            <a:xfrm>
              <a:off x="662760" y="387235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4-Point Star 80"/>
          <p:cNvSpPr/>
          <p:nvPr/>
        </p:nvSpPr>
        <p:spPr>
          <a:xfrm>
            <a:off x="1800992" y="3764942"/>
            <a:ext cx="311728" cy="23328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4-Point Star 81"/>
          <p:cNvSpPr/>
          <p:nvPr/>
        </p:nvSpPr>
        <p:spPr>
          <a:xfrm>
            <a:off x="850473" y="4317912"/>
            <a:ext cx="311728" cy="23328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3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37A5-BC95-634F-9123-F1523A2E0FA6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 descr="IMG_2286_E906_DA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5990" y="936236"/>
            <a:ext cx="6508464" cy="488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5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V1495 Board</a:t>
            </a:r>
            <a:br>
              <a:rPr lang="en-US" dirty="0" smtClean="0"/>
            </a:br>
            <a:r>
              <a:rPr lang="en-US" sz="2200" dirty="0" smtClean="0"/>
              <a:t>2 </a:t>
            </a:r>
            <a:r>
              <a:rPr lang="en-US" sz="2200" dirty="0" err="1" smtClean="0"/>
              <a:t>Altara</a:t>
            </a:r>
            <a:r>
              <a:rPr lang="en-US" sz="2200" dirty="0" smtClean="0"/>
              <a:t> FPGA Chips: Cyclone-V</a:t>
            </a:r>
            <a:endParaRPr lang="en-US" sz="2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FEC1-E675-AA44-8606-A71326F3DCDE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 descr="20150226_095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5637" y="1270061"/>
            <a:ext cx="206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lookup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E-1067 Future Upgrade: Phase-II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2020 ~ 2025+ ?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4E0F-FE70-0140-8B90-472969AF3F4E}" type="datetime1">
              <a:rPr lang="en-US" smtClean="0"/>
              <a:t>6/12/16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47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715818" y="5322454"/>
            <a:ext cx="250536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racking close to “target” to improve mass resolution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03274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 err="1" smtClean="0">
                <a:solidFill>
                  <a:srgbClr val="FF0000"/>
                </a:solidFill>
              </a:rPr>
              <a:t>EMCal</a:t>
            </a:r>
            <a:r>
              <a:rPr lang="en-US" dirty="0" smtClean="0">
                <a:solidFill>
                  <a:srgbClr val="FF0000"/>
                </a:solidFill>
              </a:rPr>
              <a:t> + </a:t>
            </a:r>
            <a:r>
              <a:rPr lang="en-US" dirty="0" err="1" smtClean="0">
                <a:solidFill>
                  <a:srgbClr val="FF0000"/>
                </a:solidFill>
              </a:rPr>
              <a:t>Hcal</a:t>
            </a:r>
            <a:r>
              <a:rPr lang="en-US" dirty="0" smtClean="0">
                <a:solidFill>
                  <a:srgbClr val="FF0000"/>
                </a:solidFill>
              </a:rPr>
              <a:t>, PID?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, h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 , π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00" y="4885526"/>
            <a:ext cx="2310853" cy="3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7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upgrades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47272" y="868850"/>
            <a:ext cx="2151533" cy="345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b22803\Desktop\loi_5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37521" y="3357914"/>
            <a:ext cx="2371034" cy="3457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85814" y="3878118"/>
            <a:ext cx="3192391" cy="2000990"/>
            <a:chOff x="5576067" y="914400"/>
            <a:chExt cx="2963916" cy="1676400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15336" y="1244776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3B9B-5347-6D49-99CA-85200BB0B613}" type="datetime1">
              <a:rPr lang="en-US" smtClean="0"/>
              <a:t>6/12/16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7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Full Coverage</a:t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RHIC/</a:t>
            </a:r>
            <a:r>
              <a:rPr lang="en-US" dirty="0" err="1" smtClean="0"/>
              <a:t>JLab</a:t>
            </a:r>
            <a:r>
              <a:rPr lang="en-US" dirty="0" smtClean="0"/>
              <a:t>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2019+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4F3B-BF76-E24F-88AD-96F939F0279F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11" name="Picture 10" descr="sensitivity_full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53" y="1350818"/>
            <a:ext cx="46136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4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Portals to a Dark Sectors?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 symmetries limit the allowed couplings </a:t>
            </a:r>
          </a:p>
          <a:p>
            <a:pPr lvl="1"/>
            <a:r>
              <a:rPr lang="en-US" dirty="0" smtClean="0"/>
              <a:t>scalar, vector, tensor interactions etc. </a:t>
            </a:r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1020" y="3201613"/>
            <a:ext cx="2965284" cy="1905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4607" y="3475791"/>
            <a:ext cx="2243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solidFill>
                  <a:srgbClr val="FF0000"/>
                </a:solidFill>
              </a:rPr>
              <a:t>SM</a:t>
            </a:r>
          </a:p>
          <a:p>
            <a:r>
              <a:rPr lang="de-DE" sz="3200" dirty="0" err="1" smtClean="0">
                <a:solidFill>
                  <a:srgbClr val="FF0000"/>
                </a:solidFill>
              </a:rPr>
              <a:t>g</a:t>
            </a:r>
            <a:r>
              <a:rPr lang="de-DE" sz="3200" dirty="0" smtClean="0">
                <a:solidFill>
                  <a:srgbClr val="FF0000"/>
                </a:solidFill>
              </a:rPr>
              <a:t>, </a:t>
            </a:r>
            <a:r>
              <a:rPr lang="de-DE" sz="3200" dirty="0">
                <a:solidFill>
                  <a:srgbClr val="FF0000"/>
                </a:solidFill>
              </a:rPr>
              <a:t>W</a:t>
            </a:r>
            <a:r>
              <a:rPr lang="de-DE" sz="3200" baseline="30000" dirty="0">
                <a:solidFill>
                  <a:srgbClr val="FF0000"/>
                </a:solidFill>
              </a:rPr>
              <a:t>±</a:t>
            </a:r>
            <a:r>
              <a:rPr lang="de-DE" sz="3200" dirty="0">
                <a:solidFill>
                  <a:srgbClr val="FF0000"/>
                </a:solidFill>
              </a:rPr>
              <a:t>,</a:t>
            </a:r>
            <a:r>
              <a:rPr lang="de-DE" sz="3200" dirty="0" smtClean="0">
                <a:solidFill>
                  <a:srgbClr val="FF0000"/>
                </a:solidFill>
              </a:rPr>
              <a:t>Z</a:t>
            </a:r>
            <a:r>
              <a:rPr lang="de-DE" sz="3200" baseline="30000" dirty="0" smtClean="0">
                <a:solidFill>
                  <a:srgbClr val="FF0000"/>
                </a:solidFill>
              </a:rPr>
              <a:t>0</a:t>
            </a:r>
            <a:r>
              <a:rPr lang="de-DE" sz="3200" dirty="0" smtClean="0">
                <a:solidFill>
                  <a:srgbClr val="FF0000"/>
                </a:solidFill>
              </a:rPr>
              <a:t>,γ, H </a:t>
            </a:r>
            <a:r>
              <a:rPr lang="de-DE" sz="4800" dirty="0"/>
              <a:t> 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5445191" y="3201613"/>
            <a:ext cx="3241610" cy="19712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649" y="3441366"/>
            <a:ext cx="236111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Dark </a:t>
            </a:r>
            <a:r>
              <a:rPr lang="en-US" sz="3600" dirty="0"/>
              <a:t>S</a:t>
            </a:r>
            <a:r>
              <a:rPr lang="en-US" sz="3600" dirty="0" smtClean="0"/>
              <a:t>ector</a:t>
            </a:r>
            <a:endParaRPr lang="en-US" sz="3600" dirty="0"/>
          </a:p>
          <a:p>
            <a:r>
              <a:rPr lang="en-US" sz="2800" dirty="0" smtClean="0"/>
              <a:t>particles &amp; </a:t>
            </a:r>
          </a:p>
          <a:p>
            <a:r>
              <a:rPr lang="en-US" sz="2800" dirty="0" smtClean="0"/>
              <a:t>interactions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8444" y="4228622"/>
            <a:ext cx="1648420" cy="13509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4642" y="5657842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E-1067/</a:t>
            </a:r>
            <a:r>
              <a:rPr lang="en-US" dirty="0" err="1" smtClean="0"/>
              <a:t>SeaQuest</a:t>
            </a:r>
            <a:r>
              <a:rPr lang="en-US" dirty="0" smtClean="0"/>
              <a:t>: Dark photon (vector) and Dark Higgs (</a:t>
            </a:r>
            <a:r>
              <a:rPr lang="en-US" dirty="0" smtClean="0"/>
              <a:t>scalar</a:t>
            </a:r>
            <a:r>
              <a:rPr lang="en-US" dirty="0" smtClean="0"/>
              <a:t>) Portals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9DC8-5479-CF45-A994-99FDA5F99685}" type="datetime1">
              <a:rPr lang="en-US" smtClean="0"/>
              <a:t>6/12/16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7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5893"/>
            <a:ext cx="8458200" cy="1007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Probe Non </a:t>
            </a:r>
            <a:r>
              <a:rPr lang="en-US" dirty="0" err="1" smtClean="0"/>
              <a:t>Abelian</a:t>
            </a:r>
            <a:r>
              <a:rPr lang="en-US" dirty="0" smtClean="0"/>
              <a:t> Dark Sector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with future detector </a:t>
            </a:r>
            <a:r>
              <a:rPr lang="en-US" sz="2700" dirty="0" smtClean="0">
                <a:solidFill>
                  <a:srgbClr val="0000FF"/>
                </a:solidFill>
              </a:rPr>
              <a:t>“</a:t>
            </a:r>
            <a:r>
              <a:rPr lang="en-US" sz="2700" dirty="0" err="1" smtClean="0">
                <a:solidFill>
                  <a:srgbClr val="0000FF"/>
                </a:solidFill>
              </a:rPr>
              <a:t>HCal</a:t>
            </a:r>
            <a:r>
              <a:rPr lang="en-US" sz="2700" dirty="0" smtClean="0">
                <a:solidFill>
                  <a:srgbClr val="0000FF"/>
                </a:solidFill>
              </a:rPr>
              <a:t>” upgrades 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40" y="1765705"/>
            <a:ext cx="3558066" cy="27196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28600" y="1396373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Abelian</a:t>
            </a:r>
            <a:r>
              <a:rPr lang="en-US" dirty="0"/>
              <a:t> dark sector process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C:\Users\b22803\Desktop\dark photon paper\susan4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51022" y="792938"/>
            <a:ext cx="3226621" cy="4644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83780" y="1270285"/>
            <a:ext cx="157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 and R. Holt</a:t>
            </a:r>
            <a:endParaRPr lang="en-US" sz="12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4971627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smtClean="0">
                <a:ea typeface="MS PGothic" charset="0"/>
                <a:cs typeface="MS PGothic" charset="0"/>
              </a:rPr>
              <a:t>Note: </a:t>
            </a:r>
            <a:r>
              <a:rPr lang="en-US" sz="1600" dirty="0" err="1">
                <a:ea typeface="MS PGothic" charset="0"/>
                <a:cs typeface="MS PGothic" charset="0"/>
              </a:rPr>
              <a:t>Batell</a:t>
            </a:r>
            <a:r>
              <a:rPr lang="en-US" sz="1600" dirty="0">
                <a:ea typeface="MS PGothic" charset="0"/>
                <a:cs typeface="MS PGothic" charset="0"/>
              </a:rPr>
              <a:t>, </a:t>
            </a:r>
            <a:r>
              <a:rPr lang="en-US" sz="1600" dirty="0" err="1">
                <a:ea typeface="MS PGothic" charset="0"/>
                <a:cs typeface="MS PGothic" charset="0"/>
              </a:rPr>
              <a:t>Pospelov</a:t>
            </a:r>
            <a:r>
              <a:rPr lang="en-US" sz="1600" dirty="0">
                <a:ea typeface="MS PGothic" charset="0"/>
                <a:cs typeface="MS PGothic" charset="0"/>
              </a:rPr>
              <a:t>, and Ritz, PRD 80 (2009) 095024 for a review re fixed target </a:t>
            </a:r>
            <a:r>
              <a:rPr lang="en-US" sz="1600" dirty="0" err="1">
                <a:ea typeface="MS PGothic" charset="0"/>
                <a:cs typeface="MS PGothic" charset="0"/>
              </a:rPr>
              <a:t>expts</a:t>
            </a:r>
            <a:r>
              <a:rPr lang="en-US" sz="1600" dirty="0">
                <a:ea typeface="MS PGothic" charset="0"/>
                <a:cs typeface="MS PGothic" charset="0"/>
              </a:rPr>
              <a:t>.]</a:t>
            </a: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Here we consider a non-</a:t>
            </a:r>
            <a:r>
              <a:rPr lang="en-US" sz="1600" dirty="0" err="1">
                <a:ea typeface="MS PGothic" charset="0"/>
                <a:cs typeface="MS PGothic" charset="0"/>
              </a:rPr>
              <a:t>Abelian</a:t>
            </a:r>
            <a:r>
              <a:rPr lang="en-US" sz="1600" dirty="0">
                <a:ea typeface="MS PGothic" charset="0"/>
                <a:cs typeface="MS PGothic" charset="0"/>
              </a:rPr>
              <a:t> (gluon) </a:t>
            </a:r>
            <a:r>
              <a:rPr lang="en-US" sz="1600" dirty="0" smtClean="0">
                <a:ea typeface="MS PGothic" charset="0"/>
                <a:cs typeface="MS PGothic" charset="0"/>
              </a:rPr>
              <a:t>portal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err="1">
                <a:ea typeface="MS PGothic" charset="0"/>
                <a:cs typeface="MS PGothic" charset="0"/>
              </a:rPr>
              <a:t>Baumgart</a:t>
            </a:r>
            <a:r>
              <a:rPr lang="en-US" sz="1600" dirty="0">
                <a:ea typeface="MS PGothic" charset="0"/>
                <a:cs typeface="MS PGothic" charset="0"/>
              </a:rPr>
              <a:t> et al., JHEP 0904,  014 (2009); Gardner and He, PRD 87 (2013) 116012</a:t>
            </a:r>
            <a:r>
              <a:rPr lang="en-US" sz="1600" dirty="0" smtClean="0">
                <a:ea typeface="MS PGothic" charset="0"/>
                <a:cs typeface="MS PGothic" charset="0"/>
              </a:rPr>
              <a:t>]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The “shining through walls” design – unique to </a:t>
            </a:r>
            <a:r>
              <a:rPr lang="en-US" sz="160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Seaquest</a:t>
            </a:r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 – makes this possible ,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to yield, e.g., via a “minimal” decay…</a:t>
            </a:r>
            <a:r>
              <a:rPr lang="en-US" sz="1600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.</a:t>
            </a:r>
            <a:endParaRPr lang="en-US" sz="1600" dirty="0">
              <a:solidFill>
                <a:srgbClr val="FF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C4E9-64D7-B547-9668-D6AAB92FF2C5}" type="datetime1">
              <a:rPr lang="en-US" smtClean="0"/>
              <a:t>6/12/16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1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39" y="213737"/>
            <a:ext cx="8520263" cy="12393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E-1067: A New Program to Probe Dark Sector in Beam Dump Mode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9F5D8-813A-4940-9060-6A041A752703}" type="datetime1">
              <a:rPr lang="en-US" smtClean="0"/>
              <a:t>6/12/16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16" y="2147494"/>
            <a:ext cx="8599886" cy="3120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5273" y="5496611"/>
            <a:ext cx="3792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E906/E1039: Targets ~10% </a:t>
            </a:r>
            <a:r>
              <a:rPr lang="en-US" sz="2400" dirty="0" err="1" smtClean="0">
                <a:solidFill>
                  <a:srgbClr val="0000FF"/>
                </a:solidFill>
              </a:rPr>
              <a:t>λ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I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3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01" y="105434"/>
            <a:ext cx="5000240" cy="838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Add a new displayed vertex trigger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2017-2019+</a:t>
            </a:r>
          </a:p>
          <a:p>
            <a:pPr lvl="2"/>
            <a:r>
              <a:rPr lang="en-US" b="1" i="1" dirty="0" smtClean="0"/>
              <a:t>A short dedicated run up to ~1 month if needed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Phase-II</a:t>
            </a:r>
          </a:p>
          <a:p>
            <a:pPr lvl="1"/>
            <a:r>
              <a:rPr lang="en-US" b="1" i="1" dirty="0" smtClean="0"/>
              <a:t>Possible detector upgrade later, add electrons and hadrons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64F2E-C5BD-8E40-91AC-1A76A3CEA1F4}" type="datetime1">
              <a:rPr lang="en-US" smtClean="0"/>
              <a:t>6/12/16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7" name="Picture 26" descr="sensitivity_full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738" y="3009966"/>
            <a:ext cx="2047915" cy="183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2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57"/>
            <a:ext cx="8229600" cy="1349487"/>
          </a:xfrm>
        </p:spPr>
        <p:txBody>
          <a:bodyPr>
            <a:normAutofit/>
          </a:bodyPr>
          <a:lstStyle/>
          <a:p>
            <a:r>
              <a:rPr lang="en-US" dirty="0"/>
              <a:t>Vector </a:t>
            </a:r>
            <a:r>
              <a:rPr lang="en-US" dirty="0" smtClean="0"/>
              <a:t>Portal and Dark </a:t>
            </a:r>
            <a:r>
              <a:rPr lang="en-US" dirty="0"/>
              <a:t>Photon</a:t>
            </a:r>
            <a:br>
              <a:rPr lang="en-US" dirty="0"/>
            </a:br>
            <a:r>
              <a:rPr lang="en-US" sz="3100" dirty="0" smtClean="0">
                <a:solidFill>
                  <a:schemeClr val="tx1"/>
                </a:solidFill>
              </a:rPr>
              <a:t>A simplest model of dark sector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6419"/>
            <a:ext cx="8229600" cy="452596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 extra U(1)</a:t>
            </a:r>
            <a:r>
              <a:rPr lang="en-US" baseline="-25000" dirty="0" smtClean="0"/>
              <a:t>X</a:t>
            </a:r>
            <a:r>
              <a:rPr lang="en-US" dirty="0"/>
              <a:t>, </a:t>
            </a:r>
            <a:r>
              <a:rPr lang="en-US" dirty="0" smtClean="0"/>
              <a:t>kinetic mixing</a:t>
            </a:r>
            <a:endParaRPr lang="en-US" baseline="-25000" dirty="0" smtClean="0"/>
          </a:p>
          <a:p>
            <a:r>
              <a:rPr lang="en-US" dirty="0" smtClean="0"/>
              <a:t>Not suppressed by mass scale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" y="4047636"/>
            <a:ext cx="7851281" cy="203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2" y="2813110"/>
            <a:ext cx="3606005" cy="1002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9374" y="1627266"/>
            <a:ext cx="1482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Holdom</a:t>
            </a:r>
            <a:endParaRPr lang="en-US" sz="1400" dirty="0" smtClean="0"/>
          </a:p>
          <a:p>
            <a:r>
              <a:rPr lang="en-US" sz="1400" dirty="0" err="1" smtClean="0"/>
              <a:t>Galison</a:t>
            </a:r>
            <a:r>
              <a:rPr lang="en-US" sz="1400" dirty="0" smtClean="0"/>
              <a:t>, </a:t>
            </a:r>
            <a:r>
              <a:rPr lang="en-US" sz="1400" dirty="0" err="1" smtClean="0"/>
              <a:t>Manohar</a:t>
            </a:r>
            <a:endParaRPr lang="en-US" sz="14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378-730E-F640-AC3A-3359A9F81EE7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53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2837" y="3201078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SU(3)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SU(2)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L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U(1)</a:t>
            </a:r>
            <a:r>
              <a:rPr lang="en-US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x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U(1)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2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 from GUT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37314"/>
            <a:ext cx="8229600" cy="199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EWSB, there is a coupling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/>
              <a:t> between the dark photon and the photon (also the Z, less important at low energies). </a:t>
            </a:r>
          </a:p>
          <a:p>
            <a:endParaRPr lang="en-US" dirty="0" smtClean="0"/>
          </a:p>
          <a:p>
            <a:r>
              <a:rPr lang="en-US" dirty="0" smtClean="0"/>
              <a:t>Theoretical prejudice for a mass scale </a:t>
            </a:r>
            <a:br>
              <a:rPr lang="en-US" dirty="0" smtClean="0"/>
            </a:b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’ ~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√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EW</a:t>
            </a:r>
            <a:r>
              <a:rPr lang="en-US" dirty="0" smtClean="0">
                <a:solidFill>
                  <a:srgbClr val="FF0000"/>
                </a:solidFill>
              </a:rPr>
              <a:t> ~ (MeV –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AAF3-C315-024E-9C2E-6A412039FFB8}" type="datetime1">
              <a:rPr lang="en-US" smtClean="0"/>
              <a:t>6/12/16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3" y="3440956"/>
            <a:ext cx="3233268" cy="261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76" y="3531678"/>
            <a:ext cx="3572624" cy="21398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60426" y="2398820"/>
            <a:ext cx="2430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e.g. </a:t>
            </a:r>
            <a:r>
              <a:rPr lang="en-US" sz="1050" dirty="0" err="1"/>
              <a:t>Arkani-Hamed</a:t>
            </a:r>
            <a:r>
              <a:rPr lang="en-US" sz="1050" dirty="0"/>
              <a:t> &amp; Weiner;</a:t>
            </a:r>
          </a:p>
          <a:p>
            <a:r>
              <a:rPr lang="en-US" sz="1050" dirty="0"/>
              <a:t>Cheung, </a:t>
            </a:r>
            <a:r>
              <a:rPr lang="en-US" sz="1050" dirty="0" err="1"/>
              <a:t>Ruderman</a:t>
            </a:r>
            <a:r>
              <a:rPr lang="en-US" sz="1050" dirty="0"/>
              <a:t>, Wang, </a:t>
            </a:r>
            <a:r>
              <a:rPr lang="en-US" sz="1050" dirty="0" err="1"/>
              <a:t>Yavin</a:t>
            </a:r>
            <a:r>
              <a:rPr lang="en-US" sz="1050" dirty="0"/>
              <a:t>;</a:t>
            </a:r>
          </a:p>
          <a:p>
            <a:r>
              <a:rPr lang="en-US" sz="1050" dirty="0"/>
              <a:t>Morrissey, Poland, </a:t>
            </a:r>
            <a:r>
              <a:rPr lang="en-US" sz="1050" dirty="0" err="1"/>
              <a:t>Zurek</a:t>
            </a:r>
            <a:r>
              <a:rPr lang="en-US" sz="1050" dirty="0" smtClean="0"/>
              <a:t>;</a:t>
            </a:r>
          </a:p>
          <a:p>
            <a:r>
              <a:rPr lang="en-US" sz="1050" dirty="0" err="1" smtClean="0"/>
              <a:t>Essig</a:t>
            </a:r>
            <a:r>
              <a:rPr lang="en-US" sz="1050" dirty="0" smtClean="0"/>
              <a:t>, Schuster, Toro;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02241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6" y="-36285"/>
            <a:ext cx="9032874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Current Limits on Dark Photon Search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918559"/>
            <a:ext cx="7896953" cy="5437791"/>
            <a:chOff x="1003300" y="393701"/>
            <a:chExt cx="6770936" cy="592613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393701"/>
              <a:ext cx="6770936" cy="592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5228215" y="571500"/>
              <a:ext cx="2315585" cy="4927600"/>
            </a:xfrm>
            <a:prstGeom prst="line">
              <a:avLst/>
            </a:prstGeom>
            <a:ln w="825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1B55-288F-D542-A422-4AB3B7EE8F7B}" type="datetime1">
              <a:rPr lang="en-US" smtClean="0"/>
              <a:t>6/12/16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55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3200" y="755472"/>
            <a:ext cx="99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BaBar</a:t>
            </a:r>
            <a:r>
              <a:rPr lang="en-US" sz="1200" dirty="0" smtClean="0"/>
              <a:t> (2014)</a:t>
            </a:r>
            <a:endParaRPr lang="en-US" sz="1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96" y="5014182"/>
            <a:ext cx="2285116" cy="4046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2710" y="0"/>
            <a:ext cx="31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Bertrand </a:t>
            </a:r>
            <a:r>
              <a:rPr lang="en-US" dirty="0" err="1" smtClean="0"/>
              <a:t>Echenard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27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E906 Trigger &amp; DAQ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D32C-E0EB-D343-A004-FE700CBCB409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56</a:t>
            </a:fld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795860" y="1219668"/>
            <a:ext cx="7348340" cy="4550939"/>
            <a:chOff x="735385" y="1413188"/>
            <a:chExt cx="7348340" cy="4550939"/>
          </a:xfrm>
        </p:grpSpPr>
        <p:sp>
          <p:nvSpPr>
            <p:cNvPr id="16" name="TextBox 15"/>
            <p:cNvSpPr txBox="1"/>
            <p:nvPr/>
          </p:nvSpPr>
          <p:spPr>
            <a:xfrm>
              <a:off x="775336" y="2589981"/>
              <a:ext cx="518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……</a:t>
              </a:r>
              <a:endParaRPr lang="en-US" dirty="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35385" y="1413188"/>
              <a:ext cx="7348340" cy="4550939"/>
              <a:chOff x="457200" y="1425283"/>
              <a:chExt cx="7348340" cy="455093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457200" y="1425283"/>
                <a:ext cx="7348340" cy="4550939"/>
                <a:chOff x="457200" y="1425283"/>
                <a:chExt cx="7348340" cy="4550939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6446762" y="5104190"/>
                  <a:ext cx="13587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Comm.</a:t>
                  </a:r>
                </a:p>
                <a:p>
                  <a:r>
                    <a:rPr lang="en-US" dirty="0" smtClean="0"/>
                    <a:t>Stop/Trigger</a:t>
                  </a:r>
                  <a:endParaRPr lang="en-US" dirty="0"/>
                </a:p>
              </p:txBody>
            </p:sp>
            <p:grpSp>
              <p:nvGrpSpPr>
                <p:cNvPr id="77" name="Group 76"/>
                <p:cNvGrpSpPr/>
                <p:nvPr/>
              </p:nvGrpSpPr>
              <p:grpSpPr>
                <a:xfrm>
                  <a:off x="457200" y="1425283"/>
                  <a:ext cx="6969276" cy="4550939"/>
                  <a:chOff x="457200" y="1425283"/>
                  <a:chExt cx="6969276" cy="4550939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4359124" y="3566069"/>
                    <a:ext cx="1289354" cy="2410153"/>
                    <a:chOff x="4359124" y="3566069"/>
                    <a:chExt cx="1289354" cy="2410153"/>
                  </a:xfrm>
                </p:grpSpPr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4359124" y="40434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L2-Trigger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V1495 (1)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4946955" y="3566069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4359124" y="52118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Trigger Supervisor</a:t>
                      </a:r>
                    </a:p>
                  </p:txBody>
                </p: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4930024" y="4807822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457200" y="1425283"/>
                    <a:ext cx="6969276" cy="4354531"/>
                    <a:chOff x="457200" y="1425283"/>
                    <a:chExt cx="6969276" cy="4354531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457200" y="1803757"/>
                      <a:ext cx="5167085" cy="1735310"/>
                      <a:chOff x="457200" y="1803757"/>
                      <a:chExt cx="5167085" cy="1735310"/>
                    </a:xfrm>
                  </p:grpSpPr>
                  <p:grpSp>
                    <p:nvGrpSpPr>
                      <p:cNvPr id="29" name="Group 28"/>
                      <p:cNvGrpSpPr/>
                      <p:nvPr/>
                    </p:nvGrpSpPr>
                    <p:grpSpPr>
                      <a:xfrm>
                        <a:off x="457200" y="2119944"/>
                        <a:ext cx="3877731" cy="1049791"/>
                        <a:chOff x="457200" y="2119944"/>
                        <a:chExt cx="3877731" cy="1049791"/>
                      </a:xfrm>
                    </p:grpSpPr>
                    <p:grpSp>
                      <p:nvGrpSpPr>
                        <p:cNvPr id="15" name="Group 14"/>
                        <p:cNvGrpSpPr/>
                        <p:nvPr/>
                      </p:nvGrpSpPr>
                      <p:grpSpPr>
                        <a:xfrm>
                          <a:off x="457200" y="2119944"/>
                          <a:ext cx="2636761" cy="1049791"/>
                          <a:chOff x="749905" y="1417637"/>
                          <a:chExt cx="2636761" cy="1049791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749905" y="1560286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" name="Rectangle 7"/>
                          <p:cNvSpPr/>
                          <p:nvPr/>
                        </p:nvSpPr>
                        <p:spPr>
                          <a:xfrm>
                            <a:off x="749905" y="1852991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" name="Rectangle 8"/>
                          <p:cNvSpPr/>
                          <p:nvPr/>
                        </p:nvSpPr>
                        <p:spPr>
                          <a:xfrm>
                            <a:off x="2590799" y="1417637"/>
                            <a:ext cx="795867" cy="1049791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800" dirty="0" smtClean="0">
                                <a:solidFill>
                                  <a:srgbClr val="FF0000"/>
                                </a:solidFill>
                              </a:rPr>
                              <a:t>Threshold Discriminator</a:t>
                            </a:r>
                            <a:endParaRPr lang="en-US" sz="80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" name="Rectangle 9"/>
                          <p:cNvSpPr/>
                          <p:nvPr/>
                        </p:nvSpPr>
                        <p:spPr>
                          <a:xfrm>
                            <a:off x="749905" y="2329542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cxnSp>
                        <p:nvCxnSpPr>
                          <p:cNvPr id="12" name="Straight Arrow Connector 11"/>
                          <p:cNvCxnSpPr/>
                          <p:nvPr/>
                        </p:nvCxnSpPr>
                        <p:spPr>
                          <a:xfrm>
                            <a:off x="1971524" y="1608667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" name="Straight Arrow Connector 12"/>
                          <p:cNvCxnSpPr/>
                          <p:nvPr/>
                        </p:nvCxnSpPr>
                        <p:spPr>
                          <a:xfrm>
                            <a:off x="1971524" y="1932820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" name="Straight Arrow Connector 13"/>
                          <p:cNvCxnSpPr/>
                          <p:nvPr/>
                        </p:nvCxnSpPr>
                        <p:spPr>
                          <a:xfrm>
                            <a:off x="1971524" y="2426304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24" name="Group 23"/>
                        <p:cNvGrpSpPr/>
                        <p:nvPr/>
                      </p:nvGrpSpPr>
                      <p:grpSpPr>
                        <a:xfrm>
                          <a:off x="3096379" y="2166296"/>
                          <a:ext cx="1238552" cy="911905"/>
                          <a:chOff x="3568094" y="2107066"/>
                          <a:chExt cx="1238552" cy="911905"/>
                        </a:xfrm>
                      </p:grpSpPr>
                      <p:cxnSp>
                        <p:nvCxnSpPr>
                          <p:cNvPr id="17" name="Straight Arrow Connector 16"/>
                          <p:cNvCxnSpPr/>
                          <p:nvPr/>
                        </p:nvCxnSpPr>
                        <p:spPr>
                          <a:xfrm>
                            <a:off x="3568094" y="238276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" name="Straight Connector 18"/>
                          <p:cNvCxnSpPr/>
                          <p:nvPr/>
                        </p:nvCxnSpPr>
                        <p:spPr>
                          <a:xfrm>
                            <a:off x="4187370" y="2107066"/>
                            <a:ext cx="0" cy="911905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" name="Straight Arrow Connector 19"/>
                          <p:cNvCxnSpPr/>
                          <p:nvPr/>
                        </p:nvCxnSpPr>
                        <p:spPr>
                          <a:xfrm>
                            <a:off x="4187370" y="3018971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" name="Straight Arrow Connector 20"/>
                          <p:cNvCxnSpPr/>
                          <p:nvPr/>
                        </p:nvCxnSpPr>
                        <p:spPr>
                          <a:xfrm>
                            <a:off x="4187370" y="211432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4334931" y="180375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TDC (xx)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4334931" y="277464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L1-Trigger</a:t>
                        </a:r>
                      </a:p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V1495 (4)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3715655" y="3141489"/>
                        <a:ext cx="55864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(96)</a:t>
                        </a:r>
                        <a:endParaRPr lang="en-US" dirty="0"/>
                      </a:p>
                    </p:txBody>
                  </p:sp>
                </p:grpSp>
                <p:sp>
                  <p:nvSpPr>
                    <p:cNvPr id="68" name="Right Arrow 67"/>
                    <p:cNvSpPr/>
                    <p:nvPr/>
                  </p:nvSpPr>
                  <p:spPr>
                    <a:xfrm>
                      <a:off x="5648478" y="1803757"/>
                      <a:ext cx="1124855" cy="179862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Can 68"/>
                    <p:cNvSpPr/>
                    <p:nvPr/>
                  </p:nvSpPr>
                  <p:spPr>
                    <a:xfrm>
                      <a:off x="6773333" y="1425283"/>
                      <a:ext cx="653143" cy="1142894"/>
                    </a:xfrm>
                    <a:prstGeom prst="ca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DAQ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73" name="Group 72"/>
                    <p:cNvGrpSpPr/>
                    <p:nvPr/>
                  </p:nvGrpSpPr>
                  <p:grpSpPr>
                    <a:xfrm>
                      <a:off x="5624285" y="2359355"/>
                      <a:ext cx="1149048" cy="3420459"/>
                      <a:chOff x="5624285" y="2359355"/>
                      <a:chExt cx="1149048" cy="3420459"/>
                    </a:xfrm>
                  </p:grpSpPr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>
                        <a:off x="5624285" y="2359355"/>
                        <a:ext cx="592667" cy="3420459"/>
                        <a:chOff x="5624285" y="2359355"/>
                        <a:chExt cx="592667" cy="3420459"/>
                      </a:xfrm>
                    </p:grpSpPr>
                    <p:cxnSp>
                      <p:nvCxnSpPr>
                        <p:cNvPr id="61" name="Elbow Connector 60"/>
                        <p:cNvCxnSpPr/>
                        <p:nvPr/>
                      </p:nvCxnSpPr>
                      <p:spPr>
                        <a:xfrm flipV="1">
                          <a:off x="5648478" y="2359355"/>
                          <a:ext cx="568474" cy="3420459"/>
                        </a:xfrm>
                        <a:prstGeom prst="bentConnector2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" name="Straight Arrow Connector 65"/>
                        <p:cNvCxnSpPr/>
                        <p:nvPr/>
                      </p:nvCxnSpPr>
                      <p:spPr>
                        <a:xfrm flipH="1">
                          <a:off x="5624285" y="2441993"/>
                          <a:ext cx="592667" cy="0"/>
                        </a:xfrm>
                        <a:prstGeom prst="straightConnector1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72" name="Straight Arrow Connector 71"/>
                      <p:cNvCxnSpPr/>
                      <p:nvPr/>
                    </p:nvCxnSpPr>
                    <p:spPr>
                      <a:xfrm>
                        <a:off x="6216952" y="2441993"/>
                        <a:ext cx="556381" cy="0"/>
                      </a:xfrm>
                      <a:prstGeom prst="straightConnector1">
                        <a:avLst/>
                      </a:prstGeom>
                      <a:ln w="34925">
                        <a:solidFill>
                          <a:srgbClr val="008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74" name="TextBox 73"/>
              <p:cNvSpPr txBox="1"/>
              <p:nvPr/>
            </p:nvSpPr>
            <p:spPr>
              <a:xfrm>
                <a:off x="3698519" y="1803757"/>
                <a:ext cx="636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Hits/</a:t>
                </a:r>
              </a:p>
              <a:p>
                <a:r>
                  <a:rPr lang="en-US" dirty="0" smtClean="0"/>
                  <a:t>Start</a:t>
                </a:r>
                <a:endParaRPr lang="en-US" dirty="0"/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1078708" y="3223973"/>
            <a:ext cx="268925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L0 Trigger: not “actively”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- 4 V1495 boards available</a:t>
            </a:r>
          </a:p>
          <a:p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L1 Trigger: in operation</a:t>
            </a:r>
          </a:p>
          <a:p>
            <a:r>
              <a:rPr lang="en-US" sz="1600" dirty="0" smtClean="0"/>
              <a:t> - 4 V1495 boards</a:t>
            </a:r>
          </a:p>
          <a:p>
            <a:r>
              <a:rPr lang="en-US" sz="1600" dirty="0" smtClean="0"/>
              <a:t>    (2) for Y-plane, not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(2) for X-Plane, in use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700nS latency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L2 Trigger: pass through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 V1495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Could do simple look-up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TS: Trigger Supervisor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06702" y="1378181"/>
            <a:ext cx="110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VME/CPU</a:t>
            </a:r>
          </a:p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0434" y="117950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Gen. </a:t>
            </a:r>
          </a:p>
          <a:p>
            <a:r>
              <a:rPr lang="en-US" dirty="0" smtClean="0"/>
              <a:t>V1495 @TB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85421" y="3723122"/>
            <a:ext cx="224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L2: limited I/O</a:t>
            </a:r>
          </a:p>
          <a:p>
            <a:r>
              <a:rPr lang="en-US" dirty="0" smtClean="0"/>
              <a:t>1(O), 5(I), 32x</a:t>
            </a:r>
          </a:p>
          <a:p>
            <a:r>
              <a:rPr lang="en-US" dirty="0" smtClean="0"/>
              <a:t>only 2 (I) used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60967" y="164117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6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-1" y="0"/>
            <a:ext cx="4416153" cy="1143000"/>
          </a:xfrm>
          <a:prstGeom prst="rect">
            <a:avLst/>
          </a:prstGeom>
        </p:spPr>
        <p:txBody>
          <a:bodyPr/>
          <a:lstStyle/>
          <a:p>
            <a:r>
              <a:rPr dirty="0"/>
              <a:t>PHENIX EMCal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57</a:t>
            </a:fld>
            <a:endParaRPr/>
          </a:p>
        </p:txBody>
      </p:sp>
      <p:pic>
        <p:nvPicPr>
          <p:cNvPr id="1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628" y="890792"/>
            <a:ext cx="4143854" cy="3486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5553" y="3652242"/>
            <a:ext cx="4312666" cy="2821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175" y="4552689"/>
            <a:ext cx="4143855" cy="1722157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4819638" y="896341"/>
            <a:ext cx="4143854" cy="2349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2700" i="1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Key specs: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Tower size: </a:t>
            </a:r>
            <a:r>
              <a:rPr sz="1600" dirty="0">
                <a:solidFill>
                  <a:schemeClr val="accent1"/>
                </a:solidFill>
              </a:rPr>
              <a:t>5.525 × 5.535 cm</a:t>
            </a:r>
            <a:r>
              <a:rPr sz="1600" baseline="31999" dirty="0">
                <a:solidFill>
                  <a:schemeClr val="accent1"/>
                </a:solidFill>
              </a:rPr>
              <a:t>2</a:t>
            </a:r>
            <a:endParaRPr sz="1600" dirty="0">
              <a:solidFill>
                <a:schemeClr val="accent1"/>
              </a:solidFill>
            </a:endParaRP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Number of towers per sector: </a:t>
            </a:r>
            <a:r>
              <a:rPr sz="1600" dirty="0">
                <a:solidFill>
                  <a:schemeClr val="accent1"/>
                </a:solidFill>
              </a:rPr>
              <a:t>72 × 36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Active sampling cells: </a:t>
            </a:r>
            <a:r>
              <a:rPr sz="1600" dirty="0">
                <a:solidFill>
                  <a:schemeClr val="accent1"/>
                </a:solidFill>
              </a:rPr>
              <a:t>66</a:t>
            </a:r>
          </a:p>
          <a:p>
            <a:pPr marL="464327" lvl="1" indent="-223234">
              <a:buSzPct val="100000"/>
              <a:buChar char="-"/>
              <a:defRPr sz="2500"/>
            </a:pPr>
            <a:r>
              <a:rPr sz="1600" dirty="0"/>
              <a:t>Scintillator: </a:t>
            </a:r>
            <a:r>
              <a:rPr sz="1600" dirty="0">
                <a:solidFill>
                  <a:schemeClr val="accent1"/>
                </a:solidFill>
              </a:rPr>
              <a:t>Polystyrene, 0.4 cm</a:t>
            </a:r>
          </a:p>
          <a:p>
            <a:pPr marL="464327" lvl="1" indent="-223234">
              <a:buSzPct val="100000"/>
              <a:buChar char="-"/>
              <a:defRPr sz="2500"/>
            </a:pPr>
            <a:r>
              <a:rPr sz="1600" dirty="0"/>
              <a:t>Absorber: </a:t>
            </a:r>
            <a:r>
              <a:rPr sz="1600" dirty="0">
                <a:solidFill>
                  <a:schemeClr val="accent1"/>
                </a:solidFill>
              </a:rPr>
              <a:t>Pb, 0.15 cm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Active depth: </a:t>
            </a:r>
            <a:r>
              <a:rPr sz="1600" dirty="0">
                <a:solidFill>
                  <a:schemeClr val="accent1"/>
                </a:solidFill>
              </a:rPr>
              <a:t>37.5 cm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Radiation Length: </a:t>
            </a:r>
            <a:r>
              <a:rPr sz="1600" dirty="0">
                <a:solidFill>
                  <a:schemeClr val="accent1"/>
                </a:solidFill>
              </a:rPr>
              <a:t>18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Nuclear Int. Length: </a:t>
            </a:r>
            <a:r>
              <a:rPr sz="1600" dirty="0">
                <a:solidFill>
                  <a:schemeClr val="accent1"/>
                </a:solidFill>
              </a:rPr>
              <a:t>0.85</a:t>
            </a:r>
          </a:p>
        </p:txBody>
      </p:sp>
      <p:sp>
        <p:nvSpPr>
          <p:cNvPr id="164" name="Shape 164"/>
          <p:cNvSpPr/>
          <p:nvPr/>
        </p:nvSpPr>
        <p:spPr>
          <a:xfrm>
            <a:off x="4902045" y="5546330"/>
            <a:ext cx="303549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Energy resolution</a:t>
            </a:r>
          </a:p>
        </p:txBody>
      </p:sp>
      <p:sp>
        <p:nvSpPr>
          <p:cNvPr id="165" name="Shape 165"/>
          <p:cNvSpPr/>
          <p:nvPr/>
        </p:nvSpPr>
        <p:spPr>
          <a:xfrm>
            <a:off x="1196221" y="6274846"/>
            <a:ext cx="2501057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/>
              <a:t>𝛑/e separation </a:t>
            </a:r>
          </a:p>
        </p:txBody>
      </p:sp>
      <p:sp>
        <p:nvSpPr>
          <p:cNvPr id="166" name="Shape 166"/>
          <p:cNvSpPr/>
          <p:nvPr/>
        </p:nvSpPr>
        <p:spPr>
          <a:xfrm>
            <a:off x="4167854" y="215471"/>
            <a:ext cx="4440365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i="1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/>
              <a:t>2 sectors available in this summer!</a:t>
            </a:r>
          </a:p>
        </p:txBody>
      </p:sp>
    </p:spTree>
    <p:extLst>
      <p:ext uri="{BB962C8B-B14F-4D97-AF65-F5344CB8AC3E}">
        <p14:creationId xmlns:p14="http://schemas.microsoft.com/office/powerpoint/2010/main" val="1135604374"/>
      </p:ext>
    </p:extLst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5"/>
            <a:ext cx="8925523" cy="12634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Photons and Dark Higgs Productions 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err="1" smtClean="0"/>
              <a:t>p+Fe</a:t>
            </a:r>
            <a:r>
              <a:rPr lang="en-US" sz="3600" dirty="0" smtClean="0"/>
              <a:t> Collisions at </a:t>
            </a:r>
            <a:r>
              <a:rPr lang="en-US" sz="3600" dirty="0" err="1" smtClean="0"/>
              <a:t>Fermilab</a:t>
            </a:r>
            <a:endParaRPr lang="en-US" sz="36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07" y="4042722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023" y="2829983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0352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51638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D678-B086-F346-92F2-7E875BE72253}" type="datetime1">
              <a:rPr lang="en-US" smtClean="0"/>
              <a:t>6/12/16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384266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392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on 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members, ~60)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818FD-AC63-F94D-975B-D2C963C8A9C1}" type="datetime1">
              <a:rPr lang="en-US" smtClean="0"/>
              <a:t>6/12/16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6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0962-5D71-EB4E-83D4-22424D49DA10}" type="datetime1">
              <a:rPr lang="en-US" smtClean="0"/>
              <a:t>6/12/16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634" y="499658"/>
            <a:ext cx="3760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New experiment!    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0779" y="493890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58479" y="2668460"/>
            <a:ext cx="3175736" cy="31700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LANL LDRD support: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- FY16-17-18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- $1M to implement 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the trigger upgrade and theory development</a:t>
            </a: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 smtClean="0">
                <a:solidFill>
                  <a:srgbClr val="FF0000"/>
                </a:solidFill>
              </a:rPr>
              <a:t>Goals: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Trigger installed, 2017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Physics run, 2017-18</a:t>
            </a:r>
          </a:p>
          <a:p>
            <a:pPr marL="342900" indent="-342900">
              <a:buFontTx/>
              <a:buChar char="-"/>
            </a:pPr>
            <a:r>
              <a:rPr lang="en-US" sz="2000" i="1" dirty="0" smtClean="0">
                <a:solidFill>
                  <a:srgbClr val="FF0000"/>
                </a:solidFill>
              </a:rPr>
              <a:t>Preliminary results 2018! 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4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74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</a:t>
            </a:r>
            <a:r>
              <a:rPr lang="en-US" sz="3200" dirty="0" smtClean="0"/>
              <a:t>Detection</a:t>
            </a:r>
            <a:r>
              <a:rPr lang="en-US" sz="3200" dirty="0" smtClean="0">
                <a:cs typeface="+mj-cs"/>
              </a:rPr>
              <a:t> 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Decay Channel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photon/Higgs search @SeaQuest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B2DD-8C6D-BC42-AA34-AFAD33B51B13}" type="datetime1">
              <a:rPr lang="en-US" smtClean="0"/>
              <a:t>6/12/16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4782" y="5836149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see: S. </a:t>
            </a:r>
            <a:r>
              <a:rPr lang="en-US" dirty="0" err="1" smtClean="0"/>
              <a:t>Gori</a:t>
            </a:r>
            <a:r>
              <a:rPr lang="en-US" dirty="0"/>
              <a:t>,</a:t>
            </a:r>
            <a:r>
              <a:rPr lang="en-US" dirty="0" smtClean="0"/>
              <a:t> S. Gardner and K Liu’s talks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0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4829</Words>
  <Application>Microsoft Macintosh PowerPoint</Application>
  <PresentationFormat>On-screen Show (4:3)</PresentationFormat>
  <Paragraphs>895</Paragraphs>
  <Slides>57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Status of Dark Photon/Higgs Search Upgrade</vt:lpstr>
      <vt:lpstr>Outline</vt:lpstr>
      <vt:lpstr>Dark Matter?</vt:lpstr>
      <vt:lpstr>No Luck so far in Direct Search for WIMP</vt:lpstr>
      <vt:lpstr>Portals to a Dark Sectors?</vt:lpstr>
      <vt:lpstr>Dark Photons and Dark Higgs Productions  in p+Fe Collisions at Fermilab</vt:lpstr>
      <vt:lpstr>PowerPoint Presentation</vt:lpstr>
      <vt:lpstr>PowerPoint Presentation</vt:lpstr>
      <vt:lpstr>Dark Photon Detection in Dimuon Decay Channel </vt:lpstr>
      <vt:lpstr>Dark Photon Decay Modes</vt:lpstr>
      <vt:lpstr>Expectations from GUT</vt:lpstr>
      <vt:lpstr>Dark Photon Current and Future Limits</vt:lpstr>
      <vt:lpstr>Detector Upgrades and Expected Signals </vt:lpstr>
      <vt:lpstr>A New High-Granularity Displayed Dimuon Vertex Trigger</vt:lpstr>
      <vt:lpstr>Single Muon Z-Vertex Resolutions</vt:lpstr>
      <vt:lpstr>Displaced Dark Photon Trigger</vt:lpstr>
      <vt:lpstr>Low Mass Prompt Dimuon Trigger Rate Study</vt:lpstr>
      <vt:lpstr>Trigger Scintillator Options</vt:lpstr>
      <vt:lpstr>Trigger Prototype R&amp;D (I)</vt:lpstr>
      <vt:lpstr>Trigger Prototype R&amp;D (II)</vt:lpstr>
      <vt:lpstr>DAQ and Trigger Upgrade R&amp;D Tasks </vt:lpstr>
      <vt:lpstr>A Standalone DAQ for Trigger Development</vt:lpstr>
      <vt:lpstr>Hardware in hand/Ordered</vt:lpstr>
      <vt:lpstr>Progress in Theory and Simulations</vt:lpstr>
      <vt:lpstr>Search Mode (1): Long-lived Dark Photons</vt:lpstr>
      <vt:lpstr>Search Mode (2): “Prompt” Dark Photons vs Drell-Yan Z-vertx &lt; 3m</vt:lpstr>
      <vt:lpstr>Summary: Dark Photon Sensitivity (parasitic run w/ E906/1039)</vt:lpstr>
      <vt:lpstr>Dark Higgs Search at E-1067</vt:lpstr>
      <vt:lpstr>E-1067 Dark Higgs Sensitivity POT:1.4x1018 (Phase-I)</vt:lpstr>
      <vt:lpstr>Future E1067/SeaQuest Upgrade</vt:lpstr>
      <vt:lpstr>Phase-II: Displaced Dark Photons with future detector “EMCal/HCal” upgrades </vt:lpstr>
      <vt:lpstr>EMCal from PHENIX/RHIC: this Year!</vt:lpstr>
      <vt:lpstr>PowerPoint Presentation</vt:lpstr>
      <vt:lpstr>Two Possible Configurations and Their Impacts</vt:lpstr>
      <vt:lpstr>μ/𝛑 separation: case 1 vs. case 2 vs. original</vt:lpstr>
      <vt:lpstr>Station-4 occupancy: case 1 vs. case 2 vs. original</vt:lpstr>
      <vt:lpstr>Extra DAQ requirements: case 1/2 vs. original</vt:lpstr>
      <vt:lpstr>Summary: EMCal Upgrade </vt:lpstr>
      <vt:lpstr>Schedules of SeaQuest Experiments </vt:lpstr>
      <vt:lpstr>backup</vt:lpstr>
      <vt:lpstr>2014 US P-5 Report</vt:lpstr>
      <vt:lpstr>PowerPoint Presentation</vt:lpstr>
      <vt:lpstr>Intensity Frontier at Fermilab: 120 GeV Beam</vt:lpstr>
      <vt:lpstr>A New High-Granularity Displayed Dimuon Vertex Trigger</vt:lpstr>
      <vt:lpstr>PowerPoint Presentation</vt:lpstr>
      <vt:lpstr>V1495 Board 2 Altara FPGA Chips: Cyclone-V</vt:lpstr>
      <vt:lpstr>E-1067 Future Upgrade: Phase-II 2020 ~ 2025+ ?</vt:lpstr>
      <vt:lpstr>Phase-II: Access Low Mass Region with e+e- with future detector upgrades </vt:lpstr>
      <vt:lpstr>Phase-II: Full Coverage with future detector “EMCal/HCal” upgrades </vt:lpstr>
      <vt:lpstr>Phase-II: Probe Non Abelian Dark Sector with future detector “HCal” upgrades  </vt:lpstr>
      <vt:lpstr>E-1067: A New Program to Probe Dark Sector in Beam Dump Mode </vt:lpstr>
      <vt:lpstr>Summary and Outlook</vt:lpstr>
      <vt:lpstr>Vector Portal and Dark Photon A simplest model of dark sector </vt:lpstr>
      <vt:lpstr>Expectations from GUT</vt:lpstr>
      <vt:lpstr>Current Limits on Dark Photon Search</vt:lpstr>
      <vt:lpstr>Current E906 Trigger &amp; DAQ System</vt:lpstr>
      <vt:lpstr>PHENIX EMCal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199</cp:revision>
  <dcterms:created xsi:type="dcterms:W3CDTF">2016-06-11T19:49:59Z</dcterms:created>
  <dcterms:modified xsi:type="dcterms:W3CDTF">2016-06-13T03:54:18Z</dcterms:modified>
</cp:coreProperties>
</file>