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306" r:id="rId12"/>
    <p:sldId id="307" r:id="rId13"/>
    <p:sldId id="272" r:id="rId14"/>
    <p:sldId id="273" r:id="rId15"/>
    <p:sldId id="303" r:id="rId16"/>
    <p:sldId id="304" r:id="rId17"/>
    <p:sldId id="276" r:id="rId18"/>
    <p:sldId id="305" r:id="rId19"/>
    <p:sldId id="301" r:id="rId20"/>
    <p:sldId id="302" r:id="rId21"/>
    <p:sldId id="278" r:id="rId22"/>
    <p:sldId id="271" r:id="rId23"/>
    <p:sldId id="279" r:id="rId24"/>
    <p:sldId id="293" r:id="rId25"/>
    <p:sldId id="270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286" r:id="rId34"/>
    <p:sldId id="291" r:id="rId35"/>
    <p:sldId id="296" r:id="rId36"/>
    <p:sldId id="297" r:id="rId37"/>
    <p:sldId id="298" r:id="rId38"/>
    <p:sldId id="299" r:id="rId39"/>
    <p:sldId id="300" r:id="rId40"/>
    <p:sldId id="267" r:id="rId41"/>
    <p:sldId id="274" r:id="rId42"/>
    <p:sldId id="288" r:id="rId43"/>
    <p:sldId id="275" r:id="rId44"/>
    <p:sldId id="292" r:id="rId45"/>
    <p:sldId id="282" r:id="rId46"/>
    <p:sldId id="283" r:id="rId47"/>
    <p:sldId id="284" r:id="rId48"/>
    <p:sldId id="285" r:id="rId49"/>
    <p:sldId id="268" r:id="rId50"/>
    <p:sldId id="287" r:id="rId51"/>
    <p:sldId id="265" r:id="rId52"/>
    <p:sldId id="266" r:id="rId53"/>
    <p:sldId id="289" r:id="rId54"/>
    <p:sldId id="290" r:id="rId55"/>
    <p:sldId id="295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C5BD-EEBE-7548-9E55-F86BD35E7D65}" type="datetimeFigureOut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5EC33-374D-D245-8C3B-79B96C4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21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8B6C9-A1EA-E34A-A8C6-89335BD0DB0D}" type="datetimeFigureOut">
              <a:rPr lang="en-US" smtClean="0"/>
              <a:t>6/11/16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1DDD7-4F56-DD49-B35A-CA4A46A7D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1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FA8E5-190F-0C43-8DE7-4951717157E8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251B9-6AB3-EC48-B801-C8D600483126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B00E-E7DD-2945-B6E6-8959D701DC77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39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91632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13E03-1EBA-CD47-A4C9-BD9E9FDA4D9F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A8E9-2D7E-4843-BE89-33D40ECB4F6C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9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407E-4338-EB43-9AE8-1B32E115D65B}" type="datetime1">
              <a:rPr lang="en-US" smtClean="0"/>
              <a:t>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5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C709C-0DFB-974D-A23A-120050A4A21D}" type="datetime1">
              <a:rPr lang="en-US" smtClean="0"/>
              <a:t>6/11/16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1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AFC2-83DE-F945-A2AA-0D5A0863B47C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9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F7A73-EA55-0C40-BE58-6B729CB3B38D}" type="datetime1">
              <a:rPr lang="en-US" smtClean="0"/>
              <a:t>6/11/16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7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6E516-AC44-6E49-B4CB-9B6397C5DB19}" type="datetime1">
              <a:rPr lang="en-US" smtClean="0"/>
              <a:t>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04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E2A6-0BD2-A94C-8A7D-B9DEB4B29847}" type="datetime1">
              <a:rPr lang="en-US" smtClean="0"/>
              <a:t>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7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E1957-1528-F446-A4F9-0F0FAE1DC581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44148-5432-DC4B-974C-5D44F9EAB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4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15.emf"/><Relationship Id="rId6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4" Type="http://schemas.openxmlformats.org/officeDocument/2006/relationships/image" Target="../media/image80.w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emf"/><Relationship Id="rId3" Type="http://schemas.openxmlformats.org/officeDocument/2006/relationships/image" Target="../media/image83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eg"/><Relationship Id="rId3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Status of Dark Photon/Higgs Search Upgrade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4393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Kun Liu and Ming Liu</a:t>
            </a:r>
          </a:p>
          <a:p>
            <a:r>
              <a:rPr lang="en-US" dirty="0" smtClean="0"/>
              <a:t>Los Alamos</a:t>
            </a:r>
          </a:p>
          <a:p>
            <a:r>
              <a:rPr lang="en-US" dirty="0" smtClean="0"/>
              <a:t>With Grass, Dave C., </a:t>
            </a:r>
            <a:r>
              <a:rPr lang="en-US" dirty="0" err="1" smtClean="0"/>
              <a:t>Xinkun</a:t>
            </a:r>
            <a:r>
              <a:rPr lang="en-US" dirty="0" smtClean="0"/>
              <a:t> et. al.</a:t>
            </a:r>
          </a:p>
        </p:txBody>
      </p:sp>
    </p:spTree>
    <p:extLst>
      <p:ext uri="{BB962C8B-B14F-4D97-AF65-F5344CB8AC3E}">
        <p14:creationId xmlns:p14="http://schemas.microsoft.com/office/powerpoint/2010/main" val="2841787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5"/>
            <a:ext cx="8925523" cy="12634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Photons and Dark Higgs Productions 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err="1" smtClean="0"/>
              <a:t>p+Fe</a:t>
            </a:r>
            <a:r>
              <a:rPr lang="en-US" sz="3600" dirty="0" smtClean="0"/>
              <a:t> Collisions at </a:t>
            </a:r>
            <a:r>
              <a:rPr lang="en-US" sz="3600" dirty="0" err="1" smtClean="0"/>
              <a:t>Fermilab</a:t>
            </a:r>
            <a:endParaRPr lang="en-US" sz="36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8C203-377D-504B-A3C1-B28CD2371514}" type="datetime1">
              <a:rPr lang="en-US" smtClean="0"/>
              <a:t>6/11/16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10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392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4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</a:t>
            </a:r>
            <a:r>
              <a:rPr lang="en-US" sz="3200" dirty="0" smtClean="0"/>
              <a:t>Detection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Decay Channel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solidFill>
                  <a:srgbClr val="008000"/>
                </a:solidFill>
                <a:latin typeface="Symbol" charset="0"/>
                <a:cs typeface="+mn-cs"/>
              </a:rPr>
              <a:t>p</a:t>
            </a:r>
            <a:r>
              <a:rPr lang="en-US" baseline="30000" dirty="0">
                <a:solidFill>
                  <a:srgbClr val="008000"/>
                </a:solidFill>
                <a:latin typeface="Calibri" charset="0"/>
                <a:cs typeface="+mn-cs"/>
              </a:rPr>
              <a:t>0</a:t>
            </a:r>
            <a:r>
              <a:rPr lang="en-US" dirty="0">
                <a:solidFill>
                  <a:srgbClr val="008000"/>
                </a:solidFill>
                <a:latin typeface="Calibri" charset="0"/>
                <a:cs typeface="+mn-cs"/>
              </a:rPr>
              <a:t>, </a:t>
            </a:r>
            <a:r>
              <a:rPr lang="en-US" dirty="0">
                <a:solidFill>
                  <a:srgbClr val="008000"/>
                </a:solidFill>
                <a:latin typeface="Symbol" charset="0"/>
                <a:cs typeface="+mn-cs"/>
              </a:rPr>
              <a:t>h</a:t>
            </a:r>
            <a:r>
              <a:rPr lang="en-US" dirty="0">
                <a:solidFill>
                  <a:srgbClr val="008000"/>
                </a:solidFill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008000"/>
                </a:solidFill>
                <a:latin typeface="Calibri" charset="0"/>
              </a:rPr>
              <a:t>Bremsstrahlung</a:t>
            </a:r>
            <a:endParaRPr lang="en-US" dirty="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BA40-F23B-A041-9E4F-797E6F6AAAD7}" type="datetime1">
              <a:rPr lang="en-US" smtClean="0"/>
              <a:t>6/11/16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74782" y="5836149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see: S. </a:t>
            </a:r>
            <a:r>
              <a:rPr lang="en-US" dirty="0" err="1" smtClean="0"/>
              <a:t>Gori</a:t>
            </a:r>
            <a:r>
              <a:rPr lang="en-US" dirty="0"/>
              <a:t>,</a:t>
            </a:r>
            <a:r>
              <a:rPr lang="en-US" dirty="0" smtClean="0"/>
              <a:t> S. Gardner and K Liu’s talks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0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Dark photon search status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D24B9-4645-5544-BC50-CA7934AC2B6E}" type="datetime1">
              <a:rPr lang="en-US" smtClean="0"/>
              <a:t>6/11/16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250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Current and Future Limits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359"/>
            <a:ext cx="5436794" cy="5323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794" y="1545997"/>
            <a:ext cx="3724096" cy="4739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Several new results in recent years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and more to come</a:t>
            </a:r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(g-2) region disfavored</a:t>
            </a:r>
          </a:p>
          <a:p>
            <a:r>
              <a:rPr lang="en-US" dirty="0" smtClean="0"/>
              <a:t> - </a:t>
            </a:r>
            <a:r>
              <a:rPr lang="en-US" sz="1400" dirty="0" smtClean="0"/>
              <a:t>for A’ directly decay into SM;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- but allowed with some “invisible modes”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ew experimental proposals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 E-1067 beam dump,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SHiP</a:t>
            </a:r>
            <a:r>
              <a:rPr lang="en-US" dirty="0" smtClean="0">
                <a:solidFill>
                  <a:srgbClr val="FF0000"/>
                </a:solidFill>
              </a:rPr>
              <a:t> at CERN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3A98-6D46-354B-BEA7-2B662D73A492}" type="datetime1">
              <a:rPr lang="en-US" smtClean="0"/>
              <a:t>6/11/16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65" y="3441869"/>
            <a:ext cx="2303779" cy="145542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3900835" y="3345367"/>
            <a:ext cx="1366557" cy="2452761"/>
          </a:xfrm>
          <a:prstGeom prst="line">
            <a:avLst/>
          </a:prstGeom>
          <a:ln w="762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074" y="4783674"/>
            <a:ext cx="1283317" cy="22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6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Detector Upgrades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4" y="880534"/>
            <a:ext cx="5025125" cy="24638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</a:t>
            </a:r>
            <a:r>
              <a:rPr lang="en-US" dirty="0" smtClean="0"/>
              <a:t>~10%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</a:t>
            </a:r>
            <a:r>
              <a:rPr lang="en-US" dirty="0" smtClean="0"/>
              <a:t>E906/E1039  </a:t>
            </a:r>
            <a:r>
              <a:rPr lang="en-US" dirty="0" smtClean="0"/>
              <a:t>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7D16-BEBA-6C4D-9D61-8DABF8C9745D}" type="datetime1">
              <a:rPr lang="en-US" smtClean="0"/>
              <a:t>6/11/16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7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New </a:t>
            </a:r>
            <a:r>
              <a:rPr lang="en-US" sz="2800" dirty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igh-Granularity Displayed </a:t>
            </a:r>
            <a:r>
              <a:rPr lang="en-US" sz="2800" dirty="0" err="1" smtClean="0">
                <a:solidFill>
                  <a:srgbClr val="FF0000"/>
                </a:solidFill>
              </a:rPr>
              <a:t>Dimuon</a:t>
            </a:r>
            <a:r>
              <a:rPr lang="en-US" sz="2800" dirty="0" smtClean="0">
                <a:solidFill>
                  <a:srgbClr val="FF0000"/>
                </a:solidFill>
              </a:rPr>
              <a:t> Vertex Trigger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E4423-9218-234C-B12E-C7FA84F001C5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36" y="1489397"/>
            <a:ext cx="60056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80cm x </a:t>
            </a:r>
            <a:r>
              <a:rPr lang="en-US" sz="1600" dirty="0" smtClean="0"/>
              <a:t>72cm</a:t>
            </a:r>
            <a:r>
              <a:rPr lang="en-US" sz="1600" dirty="0"/>
              <a:t> </a:t>
            </a:r>
            <a:r>
              <a:rPr lang="en-US" sz="1600" dirty="0" smtClean="0"/>
              <a:t>(100cmx72cm @ST-2)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ST1: 1cm x 1cm x 80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ST2: 2cm x 2 cm x 100 cm strips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67357" y="3971623"/>
            <a:ext cx="5879797" cy="2058806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511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954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kHz(current 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9511" y="3278970"/>
            <a:ext cx="2348828" cy="1498380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575" y="3411039"/>
            <a:ext cx="1874383" cy="16025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575" y="5013591"/>
            <a:ext cx="1874383" cy="17966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47103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ST1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247103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ST2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040247" y="3731497"/>
            <a:ext cx="1270753" cy="9778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892292" y="5261708"/>
            <a:ext cx="1516551" cy="12475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5610038" y="1463088"/>
            <a:ext cx="3313728" cy="138499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Y-channels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72</a:t>
            </a:r>
            <a:r>
              <a:rPr lang="en-US" sz="1400" dirty="0" smtClean="0">
                <a:solidFill>
                  <a:srgbClr val="008000"/>
                </a:solidFill>
              </a:rPr>
              <a:t>(</a:t>
            </a:r>
            <a:r>
              <a:rPr lang="en-US" sz="1400" dirty="0" smtClean="0">
                <a:solidFill>
                  <a:srgbClr val="008000"/>
                </a:solidFill>
              </a:rPr>
              <a:t>St1) + </a:t>
            </a:r>
            <a:r>
              <a:rPr lang="en-US" sz="1400" dirty="0" smtClean="0">
                <a:solidFill>
                  <a:srgbClr val="008000"/>
                </a:solidFill>
              </a:rPr>
              <a:t>72</a:t>
            </a:r>
            <a:r>
              <a:rPr lang="en-US" sz="1400" dirty="0" smtClean="0">
                <a:solidFill>
                  <a:srgbClr val="008000"/>
                </a:solidFill>
              </a:rPr>
              <a:t>(</a:t>
            </a:r>
            <a:r>
              <a:rPr lang="en-US" sz="1400" dirty="0" smtClean="0">
                <a:solidFill>
                  <a:srgbClr val="008000"/>
                </a:solidFill>
              </a:rPr>
              <a:t>St2) + 8x2 (St4-Y1,2) = 116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96+64 = 160 </a:t>
            </a:r>
            <a:r>
              <a:rPr lang="en-US" sz="1400" dirty="0" smtClean="0"/>
              <a:t>inputs possible </a:t>
            </a:r>
            <a:endParaRPr lang="en-US" sz="1400" dirty="0" smtClean="0"/>
          </a:p>
          <a:p>
            <a:pPr lvl="1"/>
            <a:r>
              <a:rPr lang="en-US" sz="1400" dirty="0" smtClean="0"/>
              <a:t>(2NIM</a:t>
            </a:r>
            <a:r>
              <a:rPr lang="en-US" sz="1400" dirty="0" smtClean="0"/>
              <a:t>=</a:t>
            </a:r>
            <a:r>
              <a:rPr lang="en-US" sz="1400" dirty="0" err="1" smtClean="0"/>
              <a:t>RFCLK+</a:t>
            </a:r>
            <a:r>
              <a:rPr lang="en-US" sz="1400" dirty="0" err="1" smtClean="0"/>
              <a:t>ComSTOP</a:t>
            </a:r>
            <a:r>
              <a:rPr lang="en-US" sz="14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72x4x2 =576 </a:t>
            </a:r>
            <a:r>
              <a:rPr lang="en-US" sz="1400" dirty="0" err="1" smtClean="0"/>
              <a:t>SiPMs</a:t>
            </a:r>
            <a:r>
              <a:rPr lang="en-US" sz="1400" dirty="0" smtClean="0"/>
              <a:t> needed (600)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973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964"/>
            <a:ext cx="8229600" cy="1143000"/>
          </a:xfrm>
        </p:spPr>
        <p:txBody>
          <a:bodyPr/>
          <a:lstStyle/>
          <a:p>
            <a:r>
              <a:rPr lang="en-US" dirty="0" smtClean="0"/>
              <a:t>Single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 smtClean="0"/>
              <a:t>Z-Vertex Resolutions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2629A-D3D5-5243-9A2C-6AB1D869E8D4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453463"/>
            <a:ext cx="3442411" cy="23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594" y="1919610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1cm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220" y="1369596"/>
            <a:ext cx="3616763" cy="2459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92536" y="1832355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2cm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9" y="3931733"/>
            <a:ext cx="3442411" cy="2306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02126" y="4323970"/>
            <a:ext cx="9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is-IS" dirty="0" smtClean="0"/>
              <a:t>E906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180" y="3870515"/>
            <a:ext cx="3618803" cy="2402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8853" y="3954638"/>
            <a:ext cx="11578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000090"/>
                </a:solidFill>
              </a:rPr>
              <a:t>Backward: </a:t>
            </a:r>
            <a:r>
              <a:rPr lang="en-US" sz="1200" dirty="0" smtClean="0">
                <a:solidFill>
                  <a:srgbClr val="000090"/>
                </a:solidFill>
              </a:rPr>
              <a:t>1cm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Backward: 2cm</a:t>
            </a:r>
          </a:p>
          <a:p>
            <a:endParaRPr lang="en-US" sz="1200" dirty="0" smtClean="0"/>
          </a:p>
          <a:p>
            <a:r>
              <a:rPr lang="en-US" sz="1200" dirty="0" smtClean="0">
                <a:solidFill>
                  <a:srgbClr val="CC66FF"/>
                </a:solidFill>
              </a:rPr>
              <a:t>Forward</a:t>
            </a:r>
            <a:r>
              <a:rPr lang="en-US" sz="1200" dirty="0">
                <a:solidFill>
                  <a:srgbClr val="CC66FF"/>
                </a:solidFill>
              </a:rPr>
              <a:t>: 2cm</a:t>
            </a:r>
          </a:p>
          <a:p>
            <a:r>
              <a:rPr lang="en-US" sz="1200" dirty="0">
                <a:solidFill>
                  <a:srgbClr val="CC66FF"/>
                </a:solidFill>
              </a:rPr>
              <a:t>Backward: </a:t>
            </a:r>
            <a:r>
              <a:rPr lang="en-US" sz="1200" dirty="0" smtClean="0">
                <a:solidFill>
                  <a:srgbClr val="CC66FF"/>
                </a:solidFill>
              </a:rPr>
              <a:t>2cm</a:t>
            </a:r>
          </a:p>
          <a:p>
            <a:endParaRPr lang="en-US" sz="1200" dirty="0"/>
          </a:p>
          <a:p>
            <a:r>
              <a:rPr lang="en-US" sz="1200" dirty="0" smtClean="0"/>
              <a:t>E906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6168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352"/>
          </a:xfrm>
        </p:spPr>
        <p:txBody>
          <a:bodyPr>
            <a:normAutofit/>
          </a:bodyPr>
          <a:lstStyle/>
          <a:p>
            <a:r>
              <a:rPr lang="en-US" dirty="0" smtClean="0"/>
              <a:t>Displaced Dark Photon 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CABF-EB00-EF40-BDE4-45B8CE5FD1F0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2307"/>
            <a:ext cx="294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Q1-4/V1495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2788" y="5798145"/>
            <a:ext cx="8289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</a:t>
            </a:r>
            <a:r>
              <a:rPr lang="en-US" dirty="0" smtClean="0"/>
              <a:t>72</a:t>
            </a:r>
            <a:r>
              <a:rPr lang="en-US" dirty="0" smtClean="0"/>
              <a:t>(</a:t>
            </a:r>
            <a:r>
              <a:rPr lang="en-US" dirty="0" smtClean="0"/>
              <a:t>ST1’) + </a:t>
            </a:r>
            <a:r>
              <a:rPr lang="en-US" dirty="0" smtClean="0"/>
              <a:t>72</a:t>
            </a:r>
            <a:r>
              <a:rPr lang="en-US" dirty="0" smtClean="0"/>
              <a:t> </a:t>
            </a:r>
            <a:r>
              <a:rPr lang="en-US" dirty="0" smtClean="0"/>
              <a:t>(ST2’) + 2x8(ST4-Y1/2) = </a:t>
            </a:r>
            <a:r>
              <a:rPr lang="en-US" dirty="0" smtClean="0"/>
              <a:t>160, </a:t>
            </a:r>
            <a:r>
              <a:rPr lang="en-US" dirty="0" smtClean="0"/>
              <a:t>FANOUT </a:t>
            </a:r>
            <a:r>
              <a:rPr lang="en-US" dirty="0" smtClean="0"/>
              <a:t>ST4 Hodo (or </a:t>
            </a:r>
            <a:r>
              <a:rPr lang="en-US" dirty="0" err="1" smtClean="0"/>
              <a:t>EMCal</a:t>
            </a:r>
            <a:r>
              <a:rPr lang="en-US" dirty="0" smtClean="0"/>
              <a:t> Cluster)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8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Study in 2015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</a:t>
            </a:r>
            <a:r>
              <a:rPr lang="en-US" dirty="0" smtClean="0"/>
              <a:t>~10kHz </a:t>
            </a:r>
            <a:r>
              <a:rPr lang="en-US" dirty="0" smtClean="0"/>
              <a:t>with small cost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100+kHz possible in the future (reprograming trigger firmware etc.)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04AA6-D590-4147-BEB7-051DBF9514B5}" type="datetime1">
              <a:rPr lang="en-US" smtClean="0"/>
              <a:t>6/11/16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06532" y="545304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Expected (Prompt</a:t>
            </a:r>
            <a:r>
              <a:rPr lang="en-US" b="1" dirty="0" smtClean="0">
                <a:solidFill>
                  <a:srgbClr val="0000FF"/>
                </a:solidFill>
              </a:rPr>
              <a:t>) Low </a:t>
            </a:r>
            <a:r>
              <a:rPr lang="en-US" b="1" dirty="0" smtClean="0">
                <a:solidFill>
                  <a:srgbClr val="0000FF"/>
                </a:solidFill>
              </a:rPr>
              <a:t>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performance</a:t>
            </a:r>
          </a:p>
        </p:txBody>
      </p:sp>
    </p:spTree>
    <p:extLst>
      <p:ext uri="{BB962C8B-B14F-4D97-AF65-F5344CB8AC3E}">
        <p14:creationId xmlns:p14="http://schemas.microsoft.com/office/powerpoint/2010/main" val="366010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746"/>
            <a:ext cx="8229600" cy="1143000"/>
          </a:xfrm>
        </p:spPr>
        <p:txBody>
          <a:bodyPr/>
          <a:lstStyle/>
          <a:p>
            <a:r>
              <a:rPr lang="en-US" dirty="0" smtClean="0"/>
              <a:t>Trigger Scintillator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4669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High quality Scintillator bars </a:t>
            </a:r>
          </a:p>
          <a:p>
            <a:pPr lvl="1"/>
            <a:r>
              <a:rPr lang="en-US" dirty="0" smtClean="0"/>
              <a:t>1x1x50cm 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EMCal</a:t>
            </a:r>
            <a:r>
              <a:rPr lang="en-US" dirty="0" smtClean="0"/>
              <a:t>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pPr lvl="1"/>
            <a:r>
              <a:rPr lang="en-US" dirty="0" smtClean="0"/>
              <a:t>Expensive, $100/per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Fermilab</a:t>
            </a:r>
            <a:r>
              <a:rPr lang="en-US" dirty="0" smtClean="0"/>
              <a:t> extruded scintillators + WLSF</a:t>
            </a:r>
          </a:p>
          <a:p>
            <a:pPr lvl="1"/>
            <a:r>
              <a:rPr lang="en-US" dirty="0" smtClean="0"/>
              <a:t>1x1cm</a:t>
            </a:r>
          </a:p>
          <a:p>
            <a:pPr lvl="1"/>
            <a:r>
              <a:rPr lang="en-US" dirty="0" smtClean="0"/>
              <a:t>2x2cm</a:t>
            </a:r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pic>
        <p:nvPicPr>
          <p:cNvPr id="4" name="Picture 3" descr="20150310_1522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56" y="1600200"/>
            <a:ext cx="3823854" cy="2150918"/>
          </a:xfrm>
          <a:prstGeom prst="rect">
            <a:avLst/>
          </a:prstGeom>
        </p:spPr>
      </p:pic>
      <p:pic>
        <p:nvPicPr>
          <p:cNvPr id="5" name="Picture 4" descr="20151104_090221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56" y="4194433"/>
            <a:ext cx="3742857" cy="210535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42910-1676-6441-8074-5F66022613E0}" type="datetime1">
              <a:rPr lang="en-US" smtClean="0"/>
              <a:t>6/11/16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31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Physics </a:t>
            </a:r>
          </a:p>
          <a:p>
            <a:r>
              <a:rPr lang="en-US" dirty="0" smtClean="0"/>
              <a:t>Detector upgrade </a:t>
            </a:r>
          </a:p>
          <a:p>
            <a:pPr lvl="1"/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trigger </a:t>
            </a:r>
          </a:p>
          <a:p>
            <a:pPr lvl="1"/>
            <a:r>
              <a:rPr lang="en-US" dirty="0" smtClean="0"/>
              <a:t>DAQ</a:t>
            </a:r>
          </a:p>
          <a:p>
            <a:r>
              <a:rPr lang="en-US" dirty="0" smtClean="0"/>
              <a:t>New development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 from PHENIX</a:t>
            </a:r>
          </a:p>
          <a:p>
            <a:pPr lvl="1"/>
            <a:r>
              <a:rPr lang="en-US" dirty="0" smtClean="0"/>
              <a:t>Early implementation of electron and charged pion capability </a:t>
            </a:r>
          </a:p>
          <a:p>
            <a:r>
              <a:rPr lang="en-US" dirty="0" smtClean="0"/>
              <a:t>Possible schedules and tasks </a:t>
            </a:r>
          </a:p>
          <a:p>
            <a:pPr lvl="1"/>
            <a:r>
              <a:rPr lang="en-US" dirty="0" smtClean="0"/>
              <a:t>E906 extended to summer 2017</a:t>
            </a:r>
          </a:p>
          <a:p>
            <a:pPr lvl="1"/>
            <a:r>
              <a:rPr lang="en-US" dirty="0" smtClean="0"/>
              <a:t>DAQ, Trigger</a:t>
            </a:r>
          </a:p>
          <a:p>
            <a:pPr lvl="1"/>
            <a:r>
              <a:rPr lang="en-US" dirty="0" smtClean="0"/>
              <a:t>Electron/hadron trigger</a:t>
            </a:r>
          </a:p>
          <a:p>
            <a:pPr lvl="1"/>
            <a:r>
              <a:rPr lang="en-US" dirty="0" smtClean="0"/>
              <a:t>ADC/TDC?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3B4F-2820-0C41-AC62-0546B4A70424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2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18" y="1"/>
            <a:ext cx="8229600" cy="858144"/>
          </a:xfrm>
        </p:spPr>
        <p:txBody>
          <a:bodyPr/>
          <a:lstStyle/>
          <a:p>
            <a:r>
              <a:rPr lang="en-US" dirty="0" smtClean="0"/>
              <a:t>Trigger Prototype R&amp;</a:t>
            </a:r>
            <a:r>
              <a:rPr lang="en-US" dirty="0" smtClean="0"/>
              <a:t>D (I)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6CB11-E62B-9A43-9A6D-9C8A95031154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20151113_151509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3415146"/>
            <a:ext cx="5126182" cy="2883477"/>
          </a:xfrm>
          <a:prstGeom prst="rect">
            <a:avLst/>
          </a:prstGeom>
        </p:spPr>
      </p:pic>
      <p:pic>
        <p:nvPicPr>
          <p:cNvPr id="9" name="Picture 8" descr="20151113_145837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0" y="958273"/>
            <a:ext cx="5680364" cy="3195205"/>
          </a:xfrm>
          <a:prstGeom prst="rect">
            <a:avLst/>
          </a:prstGeom>
        </p:spPr>
      </p:pic>
      <p:pic>
        <p:nvPicPr>
          <p:cNvPr id="10" name="Picture 9" descr="20151113_151254_resiz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1" r="13761"/>
          <a:stretch/>
        </p:blipFill>
        <p:spPr>
          <a:xfrm>
            <a:off x="647099" y="4315115"/>
            <a:ext cx="2569464" cy="2214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80088" y="1443181"/>
            <a:ext cx="2895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- 10mm x 10mm x 500 mm</a:t>
            </a:r>
          </a:p>
          <a:p>
            <a:r>
              <a:rPr lang="en-US" dirty="0" smtClean="0"/>
              <a:t>- Scintillators 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</a:p>
          <a:p>
            <a:r>
              <a:rPr lang="en-US" dirty="0" smtClean="0"/>
              <a:t>- Cosmic rays </a:t>
            </a:r>
          </a:p>
          <a:p>
            <a:r>
              <a:rPr lang="en-US" dirty="0" smtClean="0"/>
              <a:t>- Fast &lt;~ 10nS rising time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216563" y="3232727"/>
            <a:ext cx="2036619" cy="554182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2" idx="6"/>
          </p:cNvCxnSpPr>
          <p:nvPr/>
        </p:nvCxnSpPr>
        <p:spPr>
          <a:xfrm>
            <a:off x="5253182" y="3509818"/>
            <a:ext cx="3433618" cy="80529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51199" y="3604493"/>
            <a:ext cx="1055256" cy="1914237"/>
          </a:xfrm>
          <a:prstGeom prst="straightConnector1">
            <a:avLst/>
          </a:prstGeom>
          <a:ln w="476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16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957260"/>
          </a:xfrm>
        </p:spPr>
        <p:txBody>
          <a:bodyPr>
            <a:normAutofit/>
          </a:bodyPr>
          <a:lstStyle/>
          <a:p>
            <a:r>
              <a:rPr lang="en-US" dirty="0" smtClean="0"/>
              <a:t>Trigger Prototype R&amp;D (II)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B9CC6-DA47-B348-A1D1-9ADC0B392004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 descr="20151104_090630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947" y="1037452"/>
            <a:ext cx="3686432" cy="20736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1728" y="1293198"/>
            <a:ext cx="405212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    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 extruded </a:t>
            </a:r>
            <a:r>
              <a:rPr lang="en-US" dirty="0" smtClean="0">
                <a:solidFill>
                  <a:srgbClr val="0000FF"/>
                </a:solidFill>
              </a:rPr>
              <a:t>scintillators + WLSF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 smtClean="0">
                <a:solidFill>
                  <a:srgbClr val="0000FF"/>
                </a:solidFill>
              </a:rPr>
              <a:t> readout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Low </a:t>
            </a:r>
            <a:r>
              <a:rPr lang="en-US" dirty="0" smtClean="0">
                <a:solidFill>
                  <a:srgbClr val="0000FF"/>
                </a:solidFill>
              </a:rPr>
              <a:t>cost (~$10/per </a:t>
            </a:r>
            <a:r>
              <a:rPr lang="en-US" dirty="0" err="1" smtClean="0">
                <a:solidFill>
                  <a:srgbClr val="0000FF"/>
                </a:solidFill>
              </a:rPr>
              <a:t>ch.</a:t>
            </a:r>
            <a:r>
              <a:rPr lang="en-US" dirty="0" smtClean="0">
                <a:solidFill>
                  <a:srgbClr val="0000FF"/>
                </a:solidFill>
              </a:rPr>
              <a:t> ?)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42" y="3312558"/>
            <a:ext cx="4203350" cy="2865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189" y="2524761"/>
            <a:ext cx="328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x 2 x 50 cm + 1mmD WLSF</a:t>
            </a:r>
          </a:p>
          <a:p>
            <a:r>
              <a:rPr lang="en-US" dirty="0" smtClean="0"/>
              <a:t>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535" y="3449203"/>
            <a:ext cx="4251729" cy="288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DAQ and Trigger Upgrade R&amp;D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Improve the DAQ bandwidth </a:t>
            </a:r>
          </a:p>
          <a:p>
            <a:pPr lvl="1"/>
            <a:r>
              <a:rPr lang="en-US" dirty="0" err="1" smtClean="0"/>
              <a:t>Xinkun</a:t>
            </a:r>
            <a:r>
              <a:rPr lang="en-US" dirty="0" smtClean="0"/>
              <a:t>, Kun, Grass, Dave C. et al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Trigger upgrade </a:t>
            </a:r>
          </a:p>
          <a:p>
            <a:pPr lvl="1"/>
            <a:r>
              <a:rPr lang="en-US" dirty="0" smtClean="0"/>
              <a:t>Build scintillator based displaced </a:t>
            </a:r>
            <a:r>
              <a:rPr lang="en-US" dirty="0" err="1" smtClean="0"/>
              <a:t>dimuon</a:t>
            </a:r>
            <a:r>
              <a:rPr lang="en-US" dirty="0" smtClean="0"/>
              <a:t> trigger detectors</a:t>
            </a:r>
          </a:p>
          <a:p>
            <a:pPr lvl="2"/>
            <a:r>
              <a:rPr lang="en-US" dirty="0" smtClean="0"/>
              <a:t>Mechanical assembly and support structure </a:t>
            </a:r>
          </a:p>
          <a:p>
            <a:pPr lvl="2"/>
            <a:r>
              <a:rPr lang="en-US" dirty="0" smtClean="0"/>
              <a:t>Readout </a:t>
            </a:r>
          </a:p>
          <a:p>
            <a:pPr lvl="1"/>
            <a:r>
              <a:rPr lang="en-US" dirty="0" smtClean="0"/>
              <a:t>Develop trigger firmware for displaced vertex</a:t>
            </a:r>
          </a:p>
          <a:p>
            <a:pPr lvl="2"/>
            <a:r>
              <a:rPr lang="en-US" dirty="0" smtClean="0"/>
              <a:t>V1495 </a:t>
            </a:r>
          </a:p>
          <a:p>
            <a:pPr lvl="1"/>
            <a:r>
              <a:rPr lang="en-US" dirty="0" smtClean="0"/>
              <a:t>Grass, Kun, Hubert, Ming et al</a:t>
            </a:r>
          </a:p>
          <a:p>
            <a:pPr lvl="1"/>
            <a:r>
              <a:rPr lang="en-US" dirty="0" smtClean="0"/>
              <a:t>Can use more help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Standalone DAQ</a:t>
            </a:r>
          </a:p>
          <a:p>
            <a:pPr lvl="1"/>
            <a:r>
              <a:rPr lang="en-US" dirty="0" smtClean="0"/>
              <a:t>DAQ improvement </a:t>
            </a:r>
          </a:p>
          <a:p>
            <a:pPr lvl="1"/>
            <a:r>
              <a:rPr lang="en-US" dirty="0" smtClean="0"/>
              <a:t>Trigger algorithm development (Byron Roe, Daniel Morton, Kun et al) </a:t>
            </a:r>
          </a:p>
          <a:p>
            <a:pPr lvl="1"/>
            <a:r>
              <a:rPr lang="en-US" dirty="0" smtClean="0"/>
              <a:t>Trigger firmware and DAQ integration (?, LANL?)</a:t>
            </a:r>
          </a:p>
          <a:p>
            <a:pPr lvl="1"/>
            <a:r>
              <a:rPr lang="en-US" dirty="0" smtClean="0"/>
              <a:t>Can use more help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743" y="1417638"/>
            <a:ext cx="2839162" cy="130527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2B2E-90AD-9646-B3B3-802A3175DAB3}" type="datetime1">
              <a:rPr lang="en-US" smtClean="0"/>
              <a:t>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50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DAQ/Trigger R&amp;D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0FF1E-FEA5-5443-807B-1704E1ED061A}" type="datetime1">
              <a:rPr lang="en-US" smtClean="0"/>
              <a:t>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" y="1025093"/>
            <a:ext cx="4541602" cy="2554651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78" y="2970212"/>
            <a:ext cx="6911622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“TS” SIS3200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TDC-II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pulse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17" y="3974483"/>
            <a:ext cx="22240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-CNTRL</a:t>
            </a:r>
          </a:p>
          <a:p>
            <a:r>
              <a:rPr lang="en-US" dirty="0" smtClean="0"/>
              <a:t>-SIS3200, as TS 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-V1495, trigger inputs</a:t>
            </a:r>
          </a:p>
          <a:p>
            <a:r>
              <a:rPr lang="en-US" dirty="0"/>
              <a:t> </a:t>
            </a:r>
            <a:r>
              <a:rPr lang="en-US" dirty="0" smtClean="0"/>
              <a:t> at least 4</a:t>
            </a:r>
          </a:p>
          <a:p>
            <a:r>
              <a:rPr lang="en-US" dirty="0" smtClean="0"/>
              <a:t>-V1495 as trigger </a:t>
            </a:r>
          </a:p>
          <a:p>
            <a:r>
              <a:rPr lang="en-US" dirty="0" smtClean="0"/>
              <a:t>pattern emulator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8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1143000"/>
          </a:xfrm>
        </p:spPr>
        <p:txBody>
          <a:bodyPr/>
          <a:lstStyle/>
          <a:p>
            <a:r>
              <a:rPr lang="en-US" dirty="0" smtClean="0"/>
              <a:t>Hardware in hand/Ordered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29444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WLSF: Y-11 (200)</a:t>
            </a:r>
          </a:p>
          <a:p>
            <a:pPr lvl="1"/>
            <a:r>
              <a:rPr lang="en-US" dirty="0" smtClean="0"/>
              <a:t>1 mm D, 1,000m</a:t>
            </a:r>
          </a:p>
          <a:p>
            <a:pPr lvl="1"/>
            <a:r>
              <a:rPr lang="en-US" dirty="0" smtClean="0"/>
              <a:t>1.5 mm D, 1,000m</a:t>
            </a:r>
          </a:p>
          <a:p>
            <a:r>
              <a:rPr lang="en-US" dirty="0" smtClean="0"/>
              <a:t>Extruded scintillators</a:t>
            </a:r>
          </a:p>
          <a:p>
            <a:pPr lvl="1"/>
            <a:r>
              <a:rPr lang="en-US" dirty="0" err="1" smtClean="0"/>
              <a:t>Quote:work</a:t>
            </a:r>
            <a:r>
              <a:rPr lang="en-US" dirty="0" smtClean="0"/>
              <a:t> in progress </a:t>
            </a:r>
          </a:p>
          <a:p>
            <a:r>
              <a:rPr lang="en-US" dirty="0" err="1" smtClean="0"/>
              <a:t>SiPMs</a:t>
            </a:r>
            <a:endParaRPr lang="en-US" dirty="0" smtClean="0"/>
          </a:p>
          <a:p>
            <a:pPr lvl="1"/>
            <a:r>
              <a:rPr lang="en-US" dirty="0" smtClean="0"/>
              <a:t>3x3mm, 600 ordered</a:t>
            </a:r>
          </a:p>
          <a:p>
            <a:pPr lvl="1"/>
            <a:r>
              <a:rPr lang="en-US" dirty="0" smtClean="0"/>
              <a:t>S13360-3050CS </a:t>
            </a:r>
          </a:p>
          <a:p>
            <a:pPr lvl="1"/>
            <a:r>
              <a:rPr lang="en-US" dirty="0" smtClean="0"/>
              <a:t>Gain ~ 1.7 x 10^6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VMEs</a:t>
            </a:r>
          </a:p>
          <a:p>
            <a:pPr lvl="1"/>
            <a:r>
              <a:rPr lang="en-US" dirty="0"/>
              <a:t>1</a:t>
            </a:r>
            <a:r>
              <a:rPr lang="en-US" dirty="0" smtClean="0"/>
              <a:t> VME crates </a:t>
            </a:r>
          </a:p>
          <a:p>
            <a:pPr lvl="1"/>
            <a:r>
              <a:rPr lang="en-US" dirty="0" smtClean="0"/>
              <a:t>1 new Linux CPU</a:t>
            </a:r>
          </a:p>
          <a:p>
            <a:pPr lvl="1"/>
            <a:r>
              <a:rPr lang="en-US" dirty="0" smtClean="0"/>
              <a:t>2 old MW5500</a:t>
            </a:r>
          </a:p>
          <a:p>
            <a:pPr lvl="1"/>
            <a:r>
              <a:rPr lang="en-US" dirty="0" smtClean="0"/>
              <a:t>1 Linux computer</a:t>
            </a:r>
          </a:p>
          <a:p>
            <a:r>
              <a:rPr lang="en-US" dirty="0" smtClean="0"/>
              <a:t>V1495 boards</a:t>
            </a:r>
          </a:p>
          <a:p>
            <a:pPr lvl="1"/>
            <a:r>
              <a:rPr lang="en-US" dirty="0" smtClean="0"/>
              <a:t>2 V1495</a:t>
            </a:r>
          </a:p>
          <a:p>
            <a:pPr lvl="1"/>
            <a:r>
              <a:rPr lang="en-US" dirty="0" smtClean="0"/>
              <a:t>6 daughter cards</a:t>
            </a:r>
          </a:p>
          <a:p>
            <a:pPr lvl="1"/>
            <a:r>
              <a:rPr lang="en-US" dirty="0" smtClean="0"/>
              <a:t>Splitting Y-cables (12) </a:t>
            </a:r>
          </a:p>
          <a:p>
            <a:r>
              <a:rPr lang="en-US" dirty="0" smtClean="0"/>
              <a:t>E906 spares</a:t>
            </a:r>
          </a:p>
          <a:p>
            <a:pPr lvl="1"/>
            <a:r>
              <a:rPr lang="en-US" dirty="0" smtClean="0"/>
              <a:t>V1495, 4(LVL-0)+2</a:t>
            </a:r>
          </a:p>
          <a:p>
            <a:pPr lvl="1"/>
            <a:r>
              <a:rPr lang="en-US" dirty="0" smtClean="0"/>
              <a:t>Daughter cards, #?</a:t>
            </a:r>
          </a:p>
          <a:p>
            <a:r>
              <a:rPr lang="en-US" dirty="0" smtClean="0"/>
              <a:t>One standalone DAQ</a:t>
            </a:r>
          </a:p>
          <a:p>
            <a:pPr lvl="1"/>
            <a:r>
              <a:rPr lang="en-US" dirty="0" smtClean="0"/>
              <a:t>Full CODA</a:t>
            </a:r>
          </a:p>
          <a:p>
            <a:pPr lvl="1"/>
            <a:endParaRPr lang="en-US" dirty="0" smtClean="0"/>
          </a:p>
          <a:p>
            <a:pPr marL="5715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64" y="4427638"/>
            <a:ext cx="1963604" cy="196360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F319-354D-384A-BEBA-7B544D042BBA}" type="datetime1">
              <a:rPr lang="en-US" smtClean="0"/>
              <a:t>6/11/16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43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Progress in Theory and 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038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Active theoretical collaboration </a:t>
            </a:r>
          </a:p>
          <a:p>
            <a:pPr lvl="2"/>
            <a:r>
              <a:rPr lang="en-US" dirty="0" smtClean="0"/>
              <a:t>LANL (Kang, </a:t>
            </a:r>
            <a:r>
              <a:rPr lang="en-US" dirty="0" err="1" smtClean="0"/>
              <a:t>Vitev</a:t>
            </a:r>
            <a:r>
              <a:rPr lang="en-US" dirty="0" smtClean="0"/>
              <a:t>, </a:t>
            </a:r>
            <a:r>
              <a:rPr lang="en-US" dirty="0" err="1" smtClean="0"/>
              <a:t>Cirigliano</a:t>
            </a:r>
            <a:r>
              <a:rPr lang="en-US" dirty="0" smtClean="0"/>
              <a:t>, Gupta, </a:t>
            </a:r>
            <a:r>
              <a:rPr lang="en-US" dirty="0" err="1" smtClean="0"/>
              <a:t>Graesser</a:t>
            </a:r>
            <a:r>
              <a:rPr lang="en-US" dirty="0" smtClean="0"/>
              <a:t> et al)</a:t>
            </a:r>
          </a:p>
          <a:p>
            <a:pPr lvl="2"/>
            <a:r>
              <a:rPr lang="en-US" dirty="0" smtClean="0"/>
              <a:t>SLAC (Toro, Schuster, </a:t>
            </a:r>
            <a:r>
              <a:rPr lang="en-US" dirty="0" err="1" smtClean="0"/>
              <a:t>Gori</a:t>
            </a:r>
            <a:r>
              <a:rPr lang="en-US" dirty="0" smtClean="0"/>
              <a:t> et al)</a:t>
            </a:r>
          </a:p>
          <a:p>
            <a:pPr lvl="2"/>
            <a:r>
              <a:rPr lang="en-US" dirty="0" smtClean="0"/>
              <a:t>Caltech(Zhang, An et al)</a:t>
            </a:r>
          </a:p>
          <a:p>
            <a:pPr lvl="2"/>
            <a:r>
              <a:rPr lang="en-US" dirty="0" smtClean="0"/>
              <a:t>SBU (</a:t>
            </a:r>
            <a:r>
              <a:rPr lang="en-US" dirty="0" err="1" smtClean="0"/>
              <a:t>Zhong</a:t>
            </a:r>
            <a:r>
              <a:rPr lang="en-US" dirty="0" smtClean="0"/>
              <a:t>, </a:t>
            </a:r>
            <a:r>
              <a:rPr lang="en-US" dirty="0" err="1" smtClean="0"/>
              <a:t>Essig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cross check dark photon and dark Higgs signals</a:t>
            </a:r>
          </a:p>
          <a:p>
            <a:pPr lvl="2"/>
            <a:r>
              <a:rPr lang="en-US" dirty="0" smtClean="0"/>
              <a:t>Long-lived decays</a:t>
            </a:r>
          </a:p>
          <a:p>
            <a:pPr lvl="2"/>
            <a:r>
              <a:rPr lang="en-US" dirty="0" smtClean="0"/>
              <a:t>Bump search from “prompt” productions</a:t>
            </a:r>
          </a:p>
          <a:p>
            <a:pPr lvl="2"/>
            <a:r>
              <a:rPr lang="en-US" dirty="0" smtClean="0"/>
              <a:t>SM backgrounds </a:t>
            </a:r>
          </a:p>
          <a:p>
            <a:r>
              <a:rPr lang="en-US" dirty="0" smtClean="0"/>
              <a:t>Physics and Detector simulations</a:t>
            </a:r>
          </a:p>
          <a:p>
            <a:pPr lvl="1"/>
            <a:r>
              <a:rPr lang="en-US" dirty="0" smtClean="0"/>
              <a:t>New root-based GEANT package (Kun, </a:t>
            </a:r>
            <a:r>
              <a:rPr lang="en-US" dirty="0" err="1" smtClean="0"/>
              <a:t>DavidK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New trigger optimization (LANL, U. Michigan)</a:t>
            </a:r>
          </a:p>
          <a:p>
            <a:pPr lvl="1"/>
            <a:r>
              <a:rPr lang="en-US" dirty="0" smtClean="0"/>
              <a:t>Parasitic runs with E906/E1039</a:t>
            </a:r>
          </a:p>
          <a:p>
            <a:pPr lvl="2"/>
            <a:r>
              <a:rPr lang="en-US" dirty="0" smtClean="0"/>
              <a:t>Detector and trigger optimization </a:t>
            </a:r>
          </a:p>
          <a:p>
            <a:pPr lvl="2"/>
            <a:r>
              <a:rPr lang="en-US" dirty="0" smtClean="0"/>
              <a:t>Help polarized DY signals</a:t>
            </a:r>
          </a:p>
          <a:p>
            <a:pPr lvl="2"/>
            <a:r>
              <a:rPr lang="en-US" dirty="0" smtClean="0"/>
              <a:t>Single </a:t>
            </a:r>
            <a:r>
              <a:rPr lang="en-US" dirty="0" err="1" smtClean="0"/>
              <a:t>muons</a:t>
            </a:r>
            <a:r>
              <a:rPr lang="en-US" dirty="0" smtClean="0"/>
              <a:t> from target/dump   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ED7CA-F3CF-0549-BB18-A070E5D91A74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6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2131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Search Mode (1): Long-lived Dark Photons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76" y="1281290"/>
            <a:ext cx="3254349" cy="2400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</a:t>
            </a:r>
            <a:r>
              <a:rPr lang="en-US" dirty="0" err="1" smtClean="0"/>
              <a:t>dimuons</a:t>
            </a:r>
            <a:r>
              <a:rPr lang="en-US" dirty="0" smtClean="0"/>
              <a:t> with downstream Z-vertex: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</a:t>
            </a:r>
            <a:r>
              <a:rPr lang="en-US" sz="2400" dirty="0" smtClean="0">
                <a:solidFill>
                  <a:srgbClr val="0000FF"/>
                </a:solidFill>
              </a:rPr>
              <a:t>3m &lt; Z-vertex &lt; 6m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Very low trigger rate, &lt;&lt; 1kHz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Almost SM background free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Dimuon</a:t>
            </a:r>
            <a:r>
              <a:rPr lang="en-US" dirty="0" smtClean="0"/>
              <a:t> mass peak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0E5FA-03B4-E24E-93C9-610A91F2DA77}" type="datetime1">
              <a:rPr lang="en-US" smtClean="0"/>
              <a:t>6/11/16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5576" y="3706128"/>
            <a:ext cx="339247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-     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ppp</a:t>
            </a:r>
            <a:r>
              <a:rPr lang="en-US" sz="1800" dirty="0" smtClean="0"/>
              <a:t> ( current E906)</a:t>
            </a:r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200 days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1.4 </a:t>
            </a:r>
            <a:r>
              <a:rPr lang="en-US" sz="1800" dirty="0">
                <a:solidFill>
                  <a:srgbClr val="FF0000"/>
                </a:solidFill>
              </a:rPr>
              <a:t>x 10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 POT (recorded)</a:t>
            </a:r>
          </a:p>
          <a:p>
            <a:pPr eaLnBrk="1" hangingPunct="1"/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4 events contours (2-sigma)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2-sigma (95%) exclusion plots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Excellent coverage of uncharted region!</a:t>
            </a:r>
          </a:p>
        </p:txBody>
      </p:sp>
      <p:pic>
        <p:nvPicPr>
          <p:cNvPr id="10" name="Picture 9" descr="sensitivity_displaced_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053" y="1047965"/>
            <a:ext cx="4971697" cy="536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1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Z-</a:t>
            </a:r>
            <a:r>
              <a:rPr lang="en-US" sz="3200" dirty="0" err="1" smtClean="0">
                <a:solidFill>
                  <a:srgbClr val="0000FF"/>
                </a:solidFill>
              </a:rPr>
              <a:t>vertx</a:t>
            </a:r>
            <a:r>
              <a:rPr lang="en-US" sz="3200" dirty="0" smtClean="0">
                <a:solidFill>
                  <a:srgbClr val="0000FF"/>
                </a:solidFill>
              </a:rPr>
              <a:t> &lt; 3m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96A5-C123-544A-97E9-C957BB0C5655}" type="datetime1">
              <a:rPr lang="en-US" smtClean="0"/>
              <a:t>6/11/16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27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0976" y="1342716"/>
            <a:ext cx="444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</a:t>
            </a:r>
            <a:r>
              <a:rPr lang="en-US" sz="1600" dirty="0" err="1" smtClean="0"/>
              <a:t>Drell</a:t>
            </a:r>
            <a:r>
              <a:rPr lang="en-US" sz="1600" dirty="0" smtClean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7566" y="5540454"/>
            <a:ext cx="2658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Work in progress </a:t>
            </a:r>
            <a:r>
              <a:rPr lang="is-IS" sz="2400" i="1" dirty="0" smtClean="0">
                <a:solidFill>
                  <a:srgbClr val="FF0000"/>
                </a:solidFill>
              </a:rPr>
              <a:t>…</a:t>
            </a:r>
            <a:endParaRPr lang="en-US" sz="2400" i="1" dirty="0" smtClean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402962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Summary: Dark Photon Sensitivity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800" dirty="0" smtClean="0">
                <a:solidFill>
                  <a:srgbClr val="000000"/>
                </a:solidFill>
              </a:rPr>
              <a:t>(parasitic run w/ </a:t>
            </a:r>
            <a:r>
              <a:rPr lang="en-US" sz="2800" dirty="0" smtClean="0">
                <a:solidFill>
                  <a:srgbClr val="000000"/>
                </a:solidFill>
              </a:rPr>
              <a:t>E906/1039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E4B05-47D1-6149-A1D5-FD15DAE1E11C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5541385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Work in progress!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8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925769"/>
          </a:xfrm>
        </p:spPr>
        <p:txBody>
          <a:bodyPr>
            <a:normAutofit/>
          </a:bodyPr>
          <a:lstStyle/>
          <a:p>
            <a:r>
              <a:rPr lang="en-US" dirty="0" smtClean="0"/>
              <a:t>Dark Higgs Search at E-1067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46238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209259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0508" y="366307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9709-1256-3245-A387-41E60EBD1653}" type="datetime1">
              <a:rPr lang="en-US" smtClean="0"/>
              <a:t>6/11/16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29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17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820309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@E-1067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NN (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in 2 years of parasitic runs)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8CBE-30BB-494C-98DF-CC64E2EE50BD}" type="datetime1">
              <a:rPr lang="en-US" smtClean="0"/>
              <a:t>6/11/16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464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811"/>
            <a:ext cx="8229600" cy="1277827"/>
          </a:xfrm>
        </p:spPr>
        <p:txBody>
          <a:bodyPr>
            <a:normAutofit/>
          </a:bodyPr>
          <a:lstStyle/>
          <a:p>
            <a:r>
              <a:rPr lang="en-US" dirty="0" smtClean="0"/>
              <a:t>E-1067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434-5B9B-FB46-A9FE-FE0D06B6E2B7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30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640325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551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03" y="216270"/>
            <a:ext cx="8580457" cy="8257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E1067/</a:t>
            </a:r>
            <a:r>
              <a:rPr lang="en-US" dirty="0" err="1" smtClean="0"/>
              <a:t>SeaQuest</a:t>
            </a:r>
            <a:r>
              <a:rPr lang="en-US" dirty="0" smtClean="0"/>
              <a:t> Upgrade Plan(2020+)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4161" y="1041991"/>
            <a:ext cx="7973090" cy="250928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997299" y="1909967"/>
            <a:ext cx="0" cy="808074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8977" y="2046419"/>
            <a:ext cx="0" cy="556437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900531" y="1541720"/>
            <a:ext cx="95691" cy="157361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3903" y="3768444"/>
            <a:ext cx="4251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Fine-pitched vertex trigger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Efficiently trigger on the </a:t>
            </a:r>
            <a:r>
              <a:rPr lang="en-US" sz="1600" dirty="0" err="1" smtClean="0"/>
              <a:t>dilepton</a:t>
            </a:r>
            <a:r>
              <a:rPr lang="en-US" sz="1600" dirty="0" smtClean="0"/>
              <a:t> pairs generated from downstream while suppressing the background rate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Significantly enlarge the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region from ~2m to ~6m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Supported by LANL LDRD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85597" y="3768444"/>
            <a:ext cx="45183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EMCal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HCal</a:t>
            </a:r>
            <a:endParaRPr lang="en-US" sz="2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Add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𝜋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 to </a:t>
            </a:r>
            <a:r>
              <a:rPr lang="en-US" sz="1600" dirty="0" err="1" smtClean="0"/>
              <a:t>SeaQuest</a:t>
            </a:r>
            <a:r>
              <a:rPr lang="en-US" sz="1600" dirty="0"/>
              <a:t> </a:t>
            </a:r>
            <a:r>
              <a:rPr lang="en-US" sz="1600" dirty="0" smtClean="0"/>
              <a:t>spectrometer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Extend the physics reach to A’ from 𝜋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decay, dark 𝝆, and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decay mode for heavier A’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Re-commission the existing detectors (</a:t>
            </a:r>
            <a:r>
              <a:rPr lang="en-US" sz="1600" dirty="0" err="1" smtClean="0">
                <a:solidFill>
                  <a:srgbClr val="FF0000"/>
                </a:solidFill>
              </a:rPr>
              <a:t>EMCal</a:t>
            </a:r>
            <a:r>
              <a:rPr lang="en-US" sz="1600" dirty="0" smtClean="0">
                <a:solidFill>
                  <a:srgbClr val="FF0000"/>
                </a:solidFill>
              </a:rPr>
              <a:t> from PHENIX being considered)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7045" y="5803732"/>
            <a:ext cx="590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Modest upgrades with significantly increased physics reach.</a:t>
            </a:r>
          </a:p>
          <a:p>
            <a:pPr algn="ctr"/>
            <a:r>
              <a:rPr lang="en-US" b="1" i="1" dirty="0" smtClean="0"/>
              <a:t>Data taking expected to start in summer 2017!</a:t>
            </a:r>
            <a:endParaRPr lang="en-US" b="1" i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80F02-C791-E14F-9DBE-8455C0B027A2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9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Displaced Dark Photons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PHENIX/RHIC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100+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2020+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78BB8-9EF2-7F43-8AB4-5D6E7B855CCB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8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67"/>
            <a:ext cx="8229600" cy="87709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from PHENIX/RHIC in this Year!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97" y="926756"/>
            <a:ext cx="4683738" cy="195366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~Sept/Oct 2016</a:t>
            </a:r>
          </a:p>
          <a:p>
            <a:pPr lvl="1"/>
            <a:r>
              <a:rPr lang="en-US" dirty="0" smtClean="0"/>
              <a:t>A sector: </a:t>
            </a:r>
          </a:p>
          <a:p>
            <a:pPr lvl="2"/>
            <a:r>
              <a:rPr lang="en-US" dirty="0" smtClean="0"/>
              <a:t>2m x 4m, 18 (3x6)super modules</a:t>
            </a:r>
          </a:p>
          <a:p>
            <a:pPr lvl="2"/>
            <a:r>
              <a:rPr lang="en-US" dirty="0" smtClean="0"/>
              <a:t>Super module = 36 modules</a:t>
            </a:r>
          </a:p>
          <a:p>
            <a:pPr lvl="2"/>
            <a:r>
              <a:rPr lang="en-US" dirty="0" smtClean="0"/>
              <a:t>Module = 4 towers </a:t>
            </a:r>
          </a:p>
          <a:p>
            <a:pPr lvl="2"/>
            <a:r>
              <a:rPr lang="en-US" dirty="0" smtClean="0"/>
              <a:t>36 x 4 x 18 = 2592 channels</a:t>
            </a:r>
          </a:p>
          <a:p>
            <a:pPr lvl="2"/>
            <a:r>
              <a:rPr lang="en-US" dirty="0" smtClean="0"/>
              <a:t>Could gang 2x2 (or 3x3) into one ADC/TDC readout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65" y="2880417"/>
            <a:ext cx="4560170" cy="3582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05" y="1901568"/>
            <a:ext cx="4437495" cy="43729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95279" y="960066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dE</a:t>
            </a:r>
            <a:r>
              <a:rPr lang="en-US" dirty="0" smtClean="0">
                <a:solidFill>
                  <a:srgbClr val="FF0000"/>
                </a:solidFill>
              </a:rPr>
              <a:t>/E = 8.1%/</a:t>
            </a:r>
            <a:r>
              <a:rPr lang="en-US" dirty="0" err="1" smtClean="0">
                <a:solidFill>
                  <a:srgbClr val="FF0000"/>
                </a:solidFill>
              </a:rPr>
              <a:t>sqrt</a:t>
            </a:r>
            <a:r>
              <a:rPr lang="en-US" dirty="0" smtClean="0">
                <a:solidFill>
                  <a:srgbClr val="FF0000"/>
                </a:solidFill>
              </a:rPr>
              <a:t>(E) + 2.1%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dT</a:t>
            </a:r>
            <a:r>
              <a:rPr lang="en-US" dirty="0" smtClean="0">
                <a:solidFill>
                  <a:srgbClr val="FF0000"/>
                </a:solidFill>
              </a:rPr>
              <a:t> &lt; 200 </a:t>
            </a:r>
            <a:r>
              <a:rPr lang="en-US" dirty="0" err="1" smtClean="0">
                <a:solidFill>
                  <a:srgbClr val="FF0000"/>
                </a:solidFill>
              </a:rPr>
              <a:t>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985FE-2525-714F-BF4B-54FEB0A6CEE8}" type="datetime1">
              <a:rPr lang="en-US" smtClean="0"/>
              <a:t>6/11/16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50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HENIX_EMCal_4SeaQu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8451"/>
            <a:ext cx="41182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can just ship the whole PHENIX </a:t>
            </a:r>
            <a:r>
              <a:rPr lang="en-US" dirty="0" err="1" smtClean="0"/>
              <a:t>EMCal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detectors to </a:t>
            </a:r>
            <a:r>
              <a:rPr lang="en-US" dirty="0" err="1" smtClean="0"/>
              <a:t>Fermilab</a:t>
            </a:r>
            <a:r>
              <a:rPr lang="en-US" dirty="0" smtClean="0"/>
              <a:t> this summer</a:t>
            </a:r>
          </a:p>
          <a:p>
            <a:r>
              <a:rPr lang="en-US" dirty="0" smtClean="0"/>
              <a:t>and install them at </a:t>
            </a:r>
            <a:r>
              <a:rPr lang="en-US" dirty="0" err="1" smtClean="0"/>
              <a:t>SeaQuest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7413B-3CB4-EE4A-AD1B-7CEC271DCCA5}" type="datetime1">
              <a:rPr lang="en-US" smtClean="0"/>
              <a:t>6/11/16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50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892969" y="267890"/>
            <a:ext cx="7358063" cy="5268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800"/>
            </a:lvl1pPr>
          </a:lstStyle>
          <a:p>
            <a:r>
              <a:t>Two incorporation scenarios and potential impacts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170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512" y="1030730"/>
            <a:ext cx="5880430" cy="197913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6457310" y="1383339"/>
            <a:ext cx="2338311" cy="1364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28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200" dirty="0"/>
              <a:t>Incorporation options:</a:t>
            </a:r>
          </a:p>
          <a:p>
            <a:pPr algn="l">
              <a:defRPr sz="2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200" dirty="0"/>
          </a:p>
          <a:p>
            <a:pPr algn="l">
              <a:defRPr sz="2800"/>
            </a:pPr>
            <a:r>
              <a:rPr sz="12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1</a:t>
            </a:r>
            <a:r>
              <a:rPr sz="1200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200" dirty="0"/>
              <a:t> use EMCal to </a:t>
            </a:r>
          </a:p>
          <a:p>
            <a:pPr algn="l">
              <a:defRPr sz="2800"/>
            </a:pPr>
            <a:r>
              <a:rPr sz="1200" dirty="0"/>
              <a:t>replace the absorber</a:t>
            </a:r>
          </a:p>
          <a:p>
            <a:pPr algn="l">
              <a:defRPr sz="2800"/>
            </a:pPr>
            <a:r>
              <a:rPr sz="1200" i="1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Option II</a:t>
            </a:r>
            <a:r>
              <a:rPr sz="1200" dirty="0">
                <a:solidFill>
                  <a:srgbClr val="FF2600"/>
                </a:solidFill>
                <a:ea typeface="Gill Sans SemiBold"/>
                <a:cs typeface="Gill Sans SemiBold"/>
                <a:sym typeface="Gill Sans SemiBold"/>
              </a:rPr>
              <a:t>:</a:t>
            </a:r>
            <a:r>
              <a:rPr sz="1200" dirty="0"/>
              <a:t> insert EMCal between H3 and absorber (will need to slightly adjust station-3 position)</a:t>
            </a:r>
          </a:p>
        </p:txBody>
      </p:sp>
      <p:sp>
        <p:nvSpPr>
          <p:cNvPr id="172" name="Shape 172"/>
          <p:cNvSpPr/>
          <p:nvPr/>
        </p:nvSpPr>
        <p:spPr>
          <a:xfrm>
            <a:off x="4898352" y="872877"/>
            <a:ext cx="328585" cy="2294838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35717" tIns="35717" rIns="35717" bIns="35717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3663531" y="3167715"/>
            <a:ext cx="5132090" cy="2011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1400" dirty="0"/>
              <a:t>Potential impacts on our primary physics goal:</a:t>
            </a:r>
          </a:p>
          <a:p>
            <a:pPr algn="l">
              <a:defRPr sz="6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sz="1400" dirty="0"/>
          </a:p>
          <a:p>
            <a:pPr marL="223234" indent="-223234">
              <a:buSzPct val="100000"/>
              <a:buChar char="•"/>
              <a:defRPr sz="2800"/>
            </a:pPr>
            <a:r>
              <a:rPr sz="1400" dirty="0"/>
              <a:t>How does the EMCal affect our muon identification power?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1400" dirty="0"/>
              <a:t>How does the EMCal change our acceptance? (</a:t>
            </a:r>
            <a:r>
              <a:rPr sz="1400" i="1" dirty="0"/>
              <a:t>MC shows no impact</a:t>
            </a:r>
            <a:r>
              <a:rPr sz="1400" dirty="0"/>
              <a:t>)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1400" dirty="0"/>
              <a:t>How does the EMCal (particularly if absorber is removed) change the occupancy in station-4 and thus our raw trigger rate?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1400" dirty="0"/>
              <a:t>How does the additional detector changes our data volume and DAQ deadtime?</a:t>
            </a:r>
          </a:p>
        </p:txBody>
      </p:sp>
      <p:sp>
        <p:nvSpPr>
          <p:cNvPr id="174" name="Shape 174"/>
          <p:cNvSpPr/>
          <p:nvPr/>
        </p:nvSpPr>
        <p:spPr>
          <a:xfrm>
            <a:off x="336437" y="5115568"/>
            <a:ext cx="8313836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3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Test MC samples (for each scenario):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500k single 𝛑/μ/e tracks with 5 GeV &lt; </a:t>
            </a:r>
            <a:r>
              <a:rPr sz="2000" i="1" dirty="0"/>
              <a:t>P</a:t>
            </a:r>
            <a:r>
              <a:rPr sz="2000" dirty="0"/>
              <a:t> &lt; 115 GeV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1M high mass (M &gt; 4 GeV) target DY pairs</a:t>
            </a:r>
          </a:p>
          <a:p>
            <a:pPr marL="223234" indent="-223234">
              <a:buSzPct val="100000"/>
              <a:buChar char="•"/>
              <a:defRPr sz="2800"/>
            </a:pPr>
            <a:r>
              <a:rPr sz="2000" dirty="0"/>
              <a:t>2E10 inclusive pp collisions (</a:t>
            </a:r>
            <a:r>
              <a:rPr sz="2000" i="1" dirty="0"/>
              <a:t>refer to MC simulation talk by David K.</a:t>
            </a:r>
            <a:r>
              <a:rPr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2548953"/>
      </p:ext>
    </p:extLst>
  </p:cSld>
  <p:clrMapOvr>
    <a:masterClrMapping/>
  </p:clrMapOvr>
  <p:transition xmlns:p14="http://schemas.microsoft.com/office/powerpoint/2010/main"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title"/>
          </p:nvPr>
        </p:nvSpPr>
        <p:spPr>
          <a:xfrm>
            <a:off x="892969" y="267890"/>
            <a:ext cx="7358063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900"/>
            </a:pPr>
            <a:r>
              <a:rPr i="1">
                <a:latin typeface="Gill Sans SemiBold"/>
                <a:ea typeface="Gill Sans SemiBold"/>
                <a:cs typeface="Gill Sans SemiBold"/>
                <a:sym typeface="Gill Sans SemiBold"/>
              </a:rPr>
              <a:t>μ/𝛑 separation: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 case 1 vs. case 2 vs. original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1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5126" y="1412388"/>
            <a:ext cx="2806520" cy="197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9554" y="1412388"/>
            <a:ext cx="2824893" cy="197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679" y="1404914"/>
            <a:ext cx="2902196" cy="199007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236405" y="1100862"/>
            <a:ext cx="108082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Orignal</a:t>
            </a:r>
          </a:p>
        </p:txBody>
      </p:sp>
      <p:sp>
        <p:nvSpPr>
          <p:cNvPr id="182" name="Shape 182"/>
          <p:cNvSpPr/>
          <p:nvPr/>
        </p:nvSpPr>
        <p:spPr>
          <a:xfrm>
            <a:off x="4217464" y="1100862"/>
            <a:ext cx="97502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83" name="Shape 183"/>
          <p:cNvSpPr/>
          <p:nvPr/>
        </p:nvSpPr>
        <p:spPr>
          <a:xfrm>
            <a:off x="7113848" y="1100862"/>
            <a:ext cx="97502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184" name="Shape 184"/>
          <p:cNvSpPr/>
          <p:nvPr/>
        </p:nvSpPr>
        <p:spPr>
          <a:xfrm>
            <a:off x="488249" y="1595984"/>
            <a:ext cx="186273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</a:defRPr>
            </a:lvl1pPr>
          </a:lstStyle>
          <a:p>
            <a:r>
              <a:t>μ survival chance</a:t>
            </a:r>
          </a:p>
        </p:txBody>
      </p:sp>
      <p:sp>
        <p:nvSpPr>
          <p:cNvPr id="185" name="Shape 185"/>
          <p:cNvSpPr/>
          <p:nvPr/>
        </p:nvSpPr>
        <p:spPr>
          <a:xfrm>
            <a:off x="487844" y="2727334"/>
            <a:ext cx="1889912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</a:defRPr>
            </a:lvl1pPr>
          </a:lstStyle>
          <a:p>
            <a:r>
              <a:t>𝛑 survival chance</a:t>
            </a:r>
          </a:p>
        </p:txBody>
      </p:sp>
      <p:sp>
        <p:nvSpPr>
          <p:cNvPr id="186" name="Shape 186"/>
          <p:cNvSpPr/>
          <p:nvPr/>
        </p:nvSpPr>
        <p:spPr>
          <a:xfrm>
            <a:off x="360325" y="3429537"/>
            <a:ext cx="8423350" cy="265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600"/>
            </a:pPr>
            <a:r>
              <a:rPr sz="2800" dirty="0"/>
              <a:t>For μ survival chance (or μ-ID efficiency), all 3 cases are very close to 100%</a:t>
            </a:r>
          </a:p>
          <a:p>
            <a:pPr marL="223234" indent="-223234">
              <a:buSzPct val="100000"/>
              <a:buChar char="•"/>
              <a:defRPr sz="3600"/>
            </a:pPr>
            <a:r>
              <a:rPr sz="2800" dirty="0"/>
              <a:t>For 𝛑 survival change (or 𝛑 contamination):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original design is around 0.5%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case 1 is around 10%</a:t>
            </a:r>
          </a:p>
          <a:p>
            <a:pPr marL="464327" lvl="1" indent="-223234">
              <a:buSzPct val="100000"/>
              <a:buChar char="-"/>
              <a:defRPr sz="3600"/>
            </a:pPr>
            <a:r>
              <a:rPr sz="2800" dirty="0"/>
              <a:t>case 2 is around 0.1%</a:t>
            </a:r>
          </a:p>
        </p:txBody>
      </p:sp>
      <p:sp>
        <p:nvSpPr>
          <p:cNvPr id="187" name="Shape 187"/>
          <p:cNvSpPr/>
          <p:nvPr/>
        </p:nvSpPr>
        <p:spPr>
          <a:xfrm>
            <a:off x="1623559" y="6033899"/>
            <a:ext cx="6096949" cy="67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900" i="1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>
              <a:defRPr i="0">
                <a:latin typeface="+mn-lt"/>
                <a:ea typeface="+mn-ea"/>
                <a:cs typeface="+mn-cs"/>
                <a:sym typeface="Gill Sans"/>
              </a:defRPr>
            </a:pPr>
            <a:r>
              <a:rPr i="1" dirty="0">
                <a:latin typeface="Gill Sans SemiBold"/>
                <a:ea typeface="Gill Sans SemiBold"/>
                <a:cs typeface="Gill Sans SemiBold"/>
                <a:sym typeface="Gill Sans SemiBold"/>
              </a:rPr>
              <a:t>μ identification favors case 2</a:t>
            </a:r>
          </a:p>
        </p:txBody>
      </p:sp>
    </p:spTree>
    <p:extLst>
      <p:ext uri="{BB962C8B-B14F-4D97-AF65-F5344CB8AC3E}">
        <p14:creationId xmlns:p14="http://schemas.microsoft.com/office/powerpoint/2010/main" val="290943"/>
      </p:ext>
    </p:extLst>
  </p:cSld>
  <p:clrMapOvr>
    <a:masterClrMapping/>
  </p:clrMapOvr>
  <p:transition xmlns:p14="http://schemas.microsoft.com/office/powerpoint/2010/main"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93217" y="267890"/>
            <a:ext cx="8898840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3900"/>
            </a:pPr>
            <a:r>
              <a:rPr i="1" dirty="0">
                <a:latin typeface="Gill Sans SemiBold"/>
                <a:ea typeface="Gill Sans SemiBold"/>
                <a:cs typeface="Gill Sans SemiBold"/>
                <a:sym typeface="Gill Sans SemiBold"/>
              </a:rPr>
              <a:t>Station-4 occupancy</a:t>
            </a:r>
            <a:r>
              <a:rPr dirty="0">
                <a:latin typeface="Gill Sans SemiBold"/>
                <a:ea typeface="Gill Sans SemiBold"/>
                <a:cs typeface="Gill Sans SemiBold"/>
                <a:sym typeface="Gill Sans SemiBold"/>
              </a:rPr>
              <a:t>: case 1 vs. case 2 vs. original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19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6234" y="1292630"/>
            <a:ext cx="3880247" cy="2597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834" y="1279235"/>
            <a:ext cx="3956375" cy="2624527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4716234" y="1028442"/>
            <a:ext cx="4650308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/>
            </a:lvl1pPr>
          </a:lstStyle>
          <a:p>
            <a:r>
              <a:rPr dirty="0"/>
              <a:t>Avg. H4T occupancy per MATRIX1 event </a:t>
            </a:r>
          </a:p>
        </p:txBody>
      </p:sp>
      <p:sp>
        <p:nvSpPr>
          <p:cNvPr id="194" name="Shape 194"/>
          <p:cNvSpPr/>
          <p:nvPr/>
        </p:nvSpPr>
        <p:spPr>
          <a:xfrm>
            <a:off x="665076" y="920061"/>
            <a:ext cx="3143585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200"/>
            </a:lvl1pPr>
          </a:lstStyle>
          <a:p>
            <a:r>
              <a:rPr dirty="0"/>
              <a:t>Avg. RawMATRIX1 per spill</a:t>
            </a:r>
          </a:p>
        </p:txBody>
      </p:sp>
      <p:sp>
        <p:nvSpPr>
          <p:cNvPr id="195" name="Shape 195"/>
          <p:cNvSpPr/>
          <p:nvPr/>
        </p:nvSpPr>
        <p:spPr>
          <a:xfrm>
            <a:off x="3255841" y="1612831"/>
            <a:ext cx="147973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</a:defRPr>
            </a:lvl1pPr>
          </a:lstStyle>
          <a:p>
            <a:r>
              <a:t>Run 12525</a:t>
            </a:r>
          </a:p>
        </p:txBody>
      </p:sp>
      <p:sp>
        <p:nvSpPr>
          <p:cNvPr id="196" name="Shape 196"/>
          <p:cNvSpPr/>
          <p:nvPr/>
        </p:nvSpPr>
        <p:spPr>
          <a:xfrm>
            <a:off x="7512326" y="1916441"/>
            <a:ext cx="1479731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</a:defRPr>
            </a:lvl1pPr>
          </a:lstStyle>
          <a:p>
            <a:r>
              <a:t>Run 12525</a:t>
            </a:r>
          </a:p>
        </p:txBody>
      </p:sp>
      <p:sp>
        <p:nvSpPr>
          <p:cNvPr id="197" name="Shape 197"/>
          <p:cNvSpPr/>
          <p:nvPr/>
        </p:nvSpPr>
        <p:spPr>
          <a:xfrm>
            <a:off x="1650480" y="2161531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98" name="Shape 198"/>
          <p:cNvSpPr/>
          <p:nvPr/>
        </p:nvSpPr>
        <p:spPr>
          <a:xfrm>
            <a:off x="5835527" y="1798390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1</a:t>
            </a:r>
          </a:p>
        </p:txBody>
      </p:sp>
      <p:sp>
        <p:nvSpPr>
          <p:cNvPr id="199" name="Shape 199"/>
          <p:cNvSpPr/>
          <p:nvPr/>
        </p:nvSpPr>
        <p:spPr>
          <a:xfrm>
            <a:off x="2556088" y="2365826"/>
            <a:ext cx="97632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Original</a:t>
            </a:r>
          </a:p>
        </p:txBody>
      </p:sp>
      <p:sp>
        <p:nvSpPr>
          <p:cNvPr id="200" name="Shape 200"/>
          <p:cNvSpPr/>
          <p:nvPr/>
        </p:nvSpPr>
        <p:spPr>
          <a:xfrm>
            <a:off x="6741135" y="2633718"/>
            <a:ext cx="97632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Original</a:t>
            </a:r>
          </a:p>
        </p:txBody>
      </p:sp>
      <p:sp>
        <p:nvSpPr>
          <p:cNvPr id="201" name="Shape 201"/>
          <p:cNvSpPr/>
          <p:nvPr/>
        </p:nvSpPr>
        <p:spPr>
          <a:xfrm>
            <a:off x="3495949" y="2678366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202" name="Shape 202"/>
          <p:cNvSpPr/>
          <p:nvPr/>
        </p:nvSpPr>
        <p:spPr>
          <a:xfrm>
            <a:off x="7698855" y="2749804"/>
            <a:ext cx="8245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000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Case 2</a:t>
            </a:r>
          </a:p>
        </p:txBody>
      </p:sp>
      <p:sp>
        <p:nvSpPr>
          <p:cNvPr id="203" name="Shape 203"/>
          <p:cNvSpPr/>
          <p:nvPr/>
        </p:nvSpPr>
        <p:spPr>
          <a:xfrm>
            <a:off x="432206" y="4170143"/>
            <a:ext cx="8517713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200"/>
            </a:pPr>
            <a:r>
              <a:rPr sz="2400" dirty="0"/>
              <a:t>In terms of both raw trigger rate and station-4 occupancy, case 2 works much better than case 1</a:t>
            </a:r>
          </a:p>
          <a:p>
            <a:pPr marL="223234" indent="-223234">
              <a:buSzPct val="100000"/>
              <a:buChar char="•"/>
              <a:defRPr sz="3200"/>
            </a:pPr>
            <a:r>
              <a:rPr sz="2400" dirty="0"/>
              <a:t>By adding EMCal between station-3 and absorber (case 2), we could also slightly improve w.r.t our current design</a:t>
            </a:r>
          </a:p>
        </p:txBody>
      </p:sp>
      <p:sp>
        <p:nvSpPr>
          <p:cNvPr id="204" name="Shape 204"/>
          <p:cNvSpPr/>
          <p:nvPr/>
        </p:nvSpPr>
        <p:spPr>
          <a:xfrm>
            <a:off x="1051891" y="6065865"/>
            <a:ext cx="7199141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sz="3900">
                <a:solidFill>
                  <a:srgbClr val="FF2600"/>
                </a:solidFill>
              </a:defRPr>
            </a:pPr>
            <a:r>
              <a:rPr sz="2000" dirty="0"/>
              <a:t>S</a:t>
            </a:r>
            <a:r>
              <a:rPr sz="2000" i="1" dirty="0">
                <a:ea typeface="Gill Sans SemiBold"/>
                <a:cs typeface="Gill Sans SemiBold"/>
                <a:sym typeface="Gill Sans SemiBold"/>
              </a:rPr>
              <a:t>tation-4 occupancy and raw trigger rate favors case 2</a:t>
            </a:r>
          </a:p>
        </p:txBody>
      </p:sp>
    </p:spTree>
    <p:extLst>
      <p:ext uri="{BB962C8B-B14F-4D97-AF65-F5344CB8AC3E}">
        <p14:creationId xmlns:p14="http://schemas.microsoft.com/office/powerpoint/2010/main" val="3489045358"/>
      </p:ext>
    </p:extLst>
  </p:cSld>
  <p:clrMapOvr>
    <a:masterClrMapping/>
  </p:clrMapOvr>
  <p:transition xmlns:p14="http://schemas.microsoft.com/office/powerpoint/2010/main"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13211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4400"/>
            </a:pPr>
            <a:r>
              <a:rPr i="1" dirty="0"/>
              <a:t>Extra DAQ requirements:</a:t>
            </a:r>
            <a:r>
              <a:rPr dirty="0"/>
              <a:t> case 1/2 vs. original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574644" y="1275110"/>
            <a:ext cx="7994713" cy="161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3100" i="1">
                <a:solidFill>
                  <a:srgbClr val="0433FF"/>
                </a:solidFill>
              </a:defRPr>
            </a:pPr>
            <a:r>
              <a:rPr sz="2000" dirty="0"/>
              <a:t>If fully instrumented, 2 sectors of EMCal add 5184 channels to our DAQ: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5184/64 = 81 new TDCs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81/7 = 12 new VME crates (includes 12 new ROCs and trigger interface cards)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data volume per event will be increased by ~5% (based on simulation)</a:t>
            </a:r>
          </a:p>
        </p:txBody>
      </p:sp>
      <p:sp>
        <p:nvSpPr>
          <p:cNvPr id="209" name="Shape 209"/>
          <p:cNvSpPr/>
          <p:nvPr/>
        </p:nvSpPr>
        <p:spPr>
          <a:xfrm>
            <a:off x="574644" y="3272283"/>
            <a:ext cx="7994713" cy="161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3100" i="1">
                <a:solidFill>
                  <a:srgbClr val="0433FF"/>
                </a:solidFill>
              </a:defRPr>
            </a:pPr>
            <a:r>
              <a:rPr sz="2000" dirty="0"/>
              <a:t>If 4 towers are ganged together, total number of channels reduced by a factor of 4: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1296/64 = 21 new TDCs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21/7 = 3 new VME crates (includes 3 new ROCs and trigger interface cards)</a:t>
            </a:r>
          </a:p>
          <a:p>
            <a:pPr marL="223234" indent="-223234">
              <a:buSzPct val="100000"/>
              <a:buChar char="•"/>
              <a:defRPr sz="3000"/>
            </a:pPr>
            <a:r>
              <a:rPr sz="2000" dirty="0"/>
              <a:t>data volume per event will be increased by ~3%</a:t>
            </a:r>
          </a:p>
        </p:txBody>
      </p:sp>
      <p:sp>
        <p:nvSpPr>
          <p:cNvPr id="210" name="Shape 210"/>
          <p:cNvSpPr/>
          <p:nvPr/>
        </p:nvSpPr>
        <p:spPr>
          <a:xfrm>
            <a:off x="574644" y="5460291"/>
            <a:ext cx="8151738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3400" i="1">
                <a:solidFill>
                  <a:srgbClr val="FF2600"/>
                </a:solidFill>
              </a:defRPr>
            </a:lvl1pPr>
          </a:lstStyle>
          <a:p>
            <a:r>
              <a:rPr sz="2400" dirty="0"/>
              <a:t>Adding EMCal requires significant amount of extra electronics, but adds very little deadtime</a:t>
            </a:r>
          </a:p>
        </p:txBody>
      </p:sp>
    </p:spTree>
    <p:extLst>
      <p:ext uri="{BB962C8B-B14F-4D97-AF65-F5344CB8AC3E}">
        <p14:creationId xmlns:p14="http://schemas.microsoft.com/office/powerpoint/2010/main" val="983938780"/>
      </p:ext>
    </p:extLst>
  </p:cSld>
  <p:clrMapOvr>
    <a:masterClrMapping/>
  </p:clrMapOvr>
  <p:transition xmlns:p14="http://schemas.microsoft.com/office/powerpoint/2010/main"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1106951" y="407789"/>
            <a:ext cx="7096140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Summary</a:t>
            </a:r>
            <a:r>
              <a:rPr lang="en-US" dirty="0" smtClean="0"/>
              <a:t>: EMCal Upgrade </a:t>
            </a:r>
            <a:endParaRPr dirty="0"/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215132" y="1784401"/>
            <a:ext cx="5498409" cy="3765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2 sectors (4×4 m</a:t>
            </a:r>
            <a:r>
              <a:rPr sz="2000" baseline="31999" dirty="0"/>
              <a:t>2</a:t>
            </a:r>
            <a:r>
              <a:rPr sz="2000" dirty="0">
                <a:solidFill>
                  <a:schemeClr val="accent1"/>
                </a:solidFill>
              </a:rPr>
              <a:t> </a:t>
            </a:r>
            <a:r>
              <a:rPr sz="2000" dirty="0"/>
              <a:t>coverage) PHENIX EMCal will be available this summer almost for free (not including shipping and instrumentation)</a:t>
            </a:r>
          </a:p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With EMCal installed, we will be able to access: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dark photon from 𝛑</a:t>
            </a:r>
            <a:r>
              <a:rPr sz="2000" baseline="31999" dirty="0"/>
              <a:t>0</a:t>
            </a:r>
            <a:r>
              <a:rPr sz="2000" dirty="0"/>
              <a:t> decay 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dark 𝝆 decays to 𝛑𝛑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000" dirty="0"/>
              <a:t>enhanced dark higgs sensitivity</a:t>
            </a:r>
          </a:p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Two different scenarios of including EMCal have been studied via MC, and it poses little impact to our primary physics goal</a:t>
            </a:r>
          </a:p>
          <a:p>
            <a:pPr marL="223234" indent="-223234">
              <a:buSzPct val="100000"/>
              <a:buChar char="•"/>
              <a:defRPr sz="3100"/>
            </a:pPr>
            <a:r>
              <a:rPr sz="2000" dirty="0"/>
              <a:t>Potential bonus of better background rejection on trigger level (studies underway).</a:t>
            </a:r>
          </a:p>
        </p:txBody>
      </p:sp>
      <p:pic>
        <p:nvPicPr>
          <p:cNvPr id="215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7208" y="1403693"/>
            <a:ext cx="3208026" cy="2377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8407" y="3909156"/>
            <a:ext cx="3281347" cy="23073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0665563"/>
      </p:ext>
    </p:extLst>
  </p:cSld>
  <p:clrMapOvr>
    <a:masterClrMapping/>
  </p:clrMapOvr>
  <p:transition xmlns:p14="http://schemas.microsoft.com/office/powerpoint/2010/main"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on 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members, ~60)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1AE7-79F6-C445-94AE-994FDA6646D9}" type="datetime1">
              <a:rPr lang="en-US" smtClean="0"/>
              <a:t>6/11/16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6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Schedules </a:t>
            </a:r>
            <a:r>
              <a:rPr lang="en-US" sz="3600" dirty="0"/>
              <a:t>of </a:t>
            </a:r>
            <a:r>
              <a:rPr lang="en-US" sz="3600" dirty="0" err="1"/>
              <a:t>SeaQuest</a:t>
            </a:r>
            <a:r>
              <a:rPr lang="en-US" sz="3600" dirty="0"/>
              <a:t> Experiments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79886"/>
            <a:ext cx="8229600" cy="344744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E-906 complete data taking in summer </a:t>
            </a:r>
            <a:r>
              <a:rPr lang="en-US" dirty="0" smtClean="0"/>
              <a:t>2017</a:t>
            </a:r>
            <a:endParaRPr lang="en-US" dirty="0" smtClean="0"/>
          </a:p>
          <a:p>
            <a:pPr lvl="1"/>
            <a:r>
              <a:rPr lang="en-US" dirty="0" smtClean="0"/>
              <a:t>E906 </a:t>
            </a:r>
            <a:r>
              <a:rPr lang="en-US" dirty="0"/>
              <a:t>targets are located ~1.3m upstream of the beam-</a:t>
            </a:r>
            <a:r>
              <a:rPr lang="en-US" dirty="0" smtClean="0"/>
              <a:t>dump, ~10%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.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E-1039 will replace current E906 targets with a polarized NH</a:t>
            </a:r>
            <a:r>
              <a:rPr lang="en-US" baseline="-25000" dirty="0" smtClean="0"/>
              <a:t>3</a:t>
            </a:r>
            <a:r>
              <a:rPr lang="en-US" dirty="0" smtClean="0"/>
              <a:t> target. </a:t>
            </a:r>
          </a:p>
          <a:p>
            <a:pPr lvl="1"/>
            <a:r>
              <a:rPr lang="en-US" dirty="0"/>
              <a:t>No change to E906 spectrometer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New target located </a:t>
            </a:r>
            <a:r>
              <a:rPr lang="en-US" dirty="0"/>
              <a:t>about 3.5m upstream of the beam-</a:t>
            </a:r>
            <a:r>
              <a:rPr lang="en-US" dirty="0" smtClean="0"/>
              <a:t>dump,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Target/trigger installation: 2016 - 2017 </a:t>
            </a:r>
          </a:p>
          <a:p>
            <a:pPr lvl="1"/>
            <a:r>
              <a:rPr lang="en-US" dirty="0" smtClean="0"/>
              <a:t>Data taking: </a:t>
            </a:r>
            <a:r>
              <a:rPr lang="en-US" dirty="0" smtClean="0"/>
              <a:t>2017 </a:t>
            </a:r>
            <a:r>
              <a:rPr lang="en-US" dirty="0" smtClean="0"/>
              <a:t>– 2019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E-1067 Timeline – Dark photon/Higgs Search! </a:t>
            </a:r>
          </a:p>
          <a:p>
            <a:pPr lvl="1"/>
            <a:r>
              <a:rPr lang="en-US" dirty="0" smtClean="0"/>
              <a:t>Phase-I (Parasitic run) with </a:t>
            </a:r>
            <a:r>
              <a:rPr lang="en-US" dirty="0" smtClean="0"/>
              <a:t>E906/E1039</a:t>
            </a:r>
            <a:r>
              <a:rPr lang="en-US" dirty="0" smtClean="0"/>
              <a:t>: 2017-2019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(Phase-II: detector upgrades and dedicated runs)</a:t>
            </a:r>
          </a:p>
          <a:p>
            <a:pPr lvl="1"/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E-1027 polarized Main Injector (future)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4F50E-00E0-AE44-AAAE-775397458C9A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705927"/>
            <a:ext cx="8851900" cy="1562100"/>
            <a:chOff x="457200" y="5283200"/>
            <a:chExt cx="8585200" cy="1562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283200"/>
              <a:ext cx="8585200" cy="1562100"/>
            </a:xfrm>
            <a:prstGeom prst="rect">
              <a:avLst/>
            </a:prstGeom>
            <a:noFill/>
          </p:spPr>
        </p:pic>
        <p:sp>
          <p:nvSpPr>
            <p:cNvPr id="10" name="Up Arrow 9"/>
            <p:cNvSpPr/>
            <p:nvPr/>
          </p:nvSpPr>
          <p:spPr bwMode="auto">
            <a:xfrm>
              <a:off x="6765281" y="6032500"/>
              <a:ext cx="203200" cy="3048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72918" y="3833044"/>
            <a:ext cx="1881421" cy="135872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 photon(Higgs)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Search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 2017-2019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parasitic run, </a:t>
            </a:r>
            <a:r>
              <a:rPr lang="en-US" sz="1200" dirty="0" smtClean="0">
                <a:solidFill>
                  <a:srgbClr val="FF0000"/>
                </a:solidFill>
              </a:rPr>
              <a:t>E906/E1039 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01056" y="54829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E-1039 starts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4" y="5390695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started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918" y="3787276"/>
            <a:ext cx="8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-1067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98244" y="275567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 lot of upgrade tasks can be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done this summer !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4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4992-72CF-1045-835F-C6384B783C92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65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US P-5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0711-0BEF-E34C-921D-6505FD810377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42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0048" y="5663852"/>
            <a:ext cx="740335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Great Opportunities at the </a:t>
            </a:r>
            <a:r>
              <a:rPr lang="en-US" sz="24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Frontier!!!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4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0448-8263-5E45-B770-731BB44E81BD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1439" y="1489397"/>
            <a:ext cx="475001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50cm x 50cm, 1cm 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 x 1cm x 50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), or </a:t>
            </a:r>
            <a:r>
              <a:rPr lang="en-US" sz="1600" dirty="0" err="1" smtClean="0"/>
              <a:t>EMCal</a:t>
            </a:r>
            <a:r>
              <a:rPr lang="en-US" sz="1600" dirty="0" smtClean="0"/>
              <a:t>(e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)</a:t>
            </a:r>
            <a:endParaRPr lang="en-US" sz="16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75120" y="1508602"/>
            <a:ext cx="37753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0(St1) + 50(St2) + 8x2 (St4-Y1,2) = 116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</a:t>
            </a:r>
            <a:r>
              <a:rPr lang="en-US" sz="1600" dirty="0" smtClean="0"/>
              <a:t>inputs possible</a:t>
            </a:r>
            <a:endParaRPr lang="en-US" sz="1600" dirty="0" smtClean="0"/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Bigger one?!, 72 channel per Q/station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576 </a:t>
            </a:r>
            <a:r>
              <a:rPr lang="en-US" sz="1600" dirty="0" err="1" smtClean="0"/>
              <a:t>SiPMs</a:t>
            </a:r>
            <a:r>
              <a:rPr lang="en-US" sz="1600" dirty="0" smtClean="0"/>
              <a:t> needed (600)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3971623"/>
            <a:ext cx="6817996" cy="2058806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18245" y="4684141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46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kHz(E906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13506" y="4168120"/>
            <a:ext cx="21248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461830" y="3372178"/>
            <a:ext cx="0" cy="14051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9511" y="3980982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00910" y="32789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537865" y="3731497"/>
            <a:ext cx="761998" cy="357895"/>
            <a:chOff x="1535550" y="3729182"/>
            <a:chExt cx="761998" cy="357895"/>
          </a:xfrm>
        </p:grpSpPr>
        <p:grpSp>
          <p:nvGrpSpPr>
            <p:cNvPr id="36" name="Group 35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572500" y="4262567"/>
            <a:ext cx="761998" cy="357895"/>
            <a:chOff x="1535550" y="3729182"/>
            <a:chExt cx="761998" cy="357895"/>
          </a:xfrm>
        </p:grpSpPr>
        <p:grpSp>
          <p:nvGrpSpPr>
            <p:cNvPr id="57" name="Group 56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Straight Connector 76"/>
          <p:cNvCxnSpPr/>
          <p:nvPr/>
        </p:nvCxnSpPr>
        <p:spPr>
          <a:xfrm>
            <a:off x="662760" y="440342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648900" y="3719952"/>
            <a:ext cx="761998" cy="357895"/>
            <a:chOff x="648900" y="3719952"/>
            <a:chExt cx="761998" cy="357895"/>
          </a:xfrm>
        </p:grpSpPr>
        <p:grpSp>
          <p:nvGrpSpPr>
            <p:cNvPr id="63" name="Group 62"/>
            <p:cNvGrpSpPr/>
            <p:nvPr/>
          </p:nvGrpSpPr>
          <p:grpSpPr>
            <a:xfrm>
              <a:off x="648900" y="3719952"/>
              <a:ext cx="761998" cy="357895"/>
              <a:chOff x="1535550" y="3729182"/>
              <a:chExt cx="761998" cy="357895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Straight Connector 64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/>
            <p:cNvCxnSpPr/>
            <p:nvPr/>
          </p:nvCxnSpPr>
          <p:spPr>
            <a:xfrm>
              <a:off x="662760" y="387235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4-Point Star 80"/>
          <p:cNvSpPr/>
          <p:nvPr/>
        </p:nvSpPr>
        <p:spPr>
          <a:xfrm>
            <a:off x="1800992" y="376494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4-Point Star 81"/>
          <p:cNvSpPr/>
          <p:nvPr/>
        </p:nvSpPr>
        <p:spPr>
          <a:xfrm>
            <a:off x="850473" y="4317912"/>
            <a:ext cx="311728" cy="233280"/>
          </a:xfrm>
          <a:prstGeom prst="star4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3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V1495 Board</a:t>
            </a:r>
            <a:br>
              <a:rPr lang="en-US" dirty="0" smtClean="0"/>
            </a:br>
            <a:r>
              <a:rPr lang="en-US" sz="2200" dirty="0" smtClean="0"/>
              <a:t>2 </a:t>
            </a:r>
            <a:r>
              <a:rPr lang="en-US" sz="2200" dirty="0" err="1" smtClean="0"/>
              <a:t>Altara</a:t>
            </a:r>
            <a:r>
              <a:rPr lang="en-US" sz="2200" dirty="0" smtClean="0"/>
              <a:t> FPGA Chips: Cyclone-V</a:t>
            </a:r>
            <a:endParaRPr lang="en-US" sz="2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C35F5-2256-AE45-9BC1-59A743430EFA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 descr="20150226_095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65637" y="1270061"/>
            <a:ext cx="206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lookup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E-1067 Future Upgrade: Phase-II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2020 ~ 2025+ ?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6B29-ABA2-264B-9B22-C443D8588750}" type="datetime1">
              <a:rPr lang="en-US" smtClean="0"/>
              <a:t>6/11/16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45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715818" y="5322454"/>
            <a:ext cx="250536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racking close to “target” to improve mass resolution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403274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Add </a:t>
            </a:r>
            <a:r>
              <a:rPr lang="en-US" dirty="0" err="1" smtClean="0">
                <a:solidFill>
                  <a:srgbClr val="FF0000"/>
                </a:solidFill>
              </a:rPr>
              <a:t>EMCal</a:t>
            </a:r>
            <a:r>
              <a:rPr lang="en-US" dirty="0" smtClean="0">
                <a:solidFill>
                  <a:srgbClr val="FF0000"/>
                </a:solidFill>
              </a:rPr>
              <a:t> + </a:t>
            </a:r>
            <a:r>
              <a:rPr lang="en-US" dirty="0" err="1" smtClean="0">
                <a:solidFill>
                  <a:srgbClr val="FF0000"/>
                </a:solidFill>
              </a:rPr>
              <a:t>Hcal</a:t>
            </a:r>
            <a:r>
              <a:rPr lang="en-US" dirty="0" smtClean="0">
                <a:solidFill>
                  <a:srgbClr val="FF0000"/>
                </a:solidFill>
              </a:rPr>
              <a:t>, PID?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, h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r>
              <a:rPr lang="en-US" dirty="0" smtClean="0">
                <a:solidFill>
                  <a:srgbClr val="FF0000"/>
                </a:solidFill>
              </a:rPr>
              <a:t> , π</a:t>
            </a:r>
            <a:r>
              <a:rPr lang="en-US" baseline="30000" dirty="0" smtClean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00" y="4885526"/>
            <a:ext cx="2310853" cy="33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7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upgrades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47272" y="868850"/>
            <a:ext cx="2151533" cy="345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b22803\Desktop\loi_5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37521" y="3357914"/>
            <a:ext cx="2371034" cy="3457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85814" y="3878118"/>
            <a:ext cx="3192391" cy="2000990"/>
            <a:chOff x="5576067" y="914400"/>
            <a:chExt cx="2963916" cy="1676400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15336" y="1244776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D8755-4A29-B447-9A3C-CD4AA1AC6509}" type="datetime1">
              <a:rPr lang="en-US" smtClean="0"/>
              <a:t>6/11/16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76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Full Coverage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RHIC/</a:t>
            </a:r>
            <a:r>
              <a:rPr lang="en-US" dirty="0" err="1" smtClean="0"/>
              <a:t>JLab</a:t>
            </a:r>
            <a:r>
              <a:rPr lang="en-US" dirty="0" smtClean="0"/>
              <a:t>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2019+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590B-43BD-B74B-9A0E-99690D895D98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11" name="Picture 10" descr="sensitivity_full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53" y="1350818"/>
            <a:ext cx="46136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4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5893"/>
            <a:ext cx="8458200" cy="1007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Probe Non </a:t>
            </a:r>
            <a:r>
              <a:rPr lang="en-US" dirty="0" err="1" smtClean="0"/>
              <a:t>Abelian</a:t>
            </a:r>
            <a:r>
              <a:rPr lang="en-US" dirty="0" smtClean="0"/>
              <a:t> Dark Sector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with future detector </a:t>
            </a:r>
            <a:r>
              <a:rPr lang="en-US" sz="2700" dirty="0" smtClean="0">
                <a:solidFill>
                  <a:srgbClr val="0000FF"/>
                </a:solidFill>
              </a:rPr>
              <a:t>“</a:t>
            </a:r>
            <a:r>
              <a:rPr lang="en-US" sz="2700" dirty="0" err="1" smtClean="0">
                <a:solidFill>
                  <a:srgbClr val="0000FF"/>
                </a:solidFill>
              </a:rPr>
              <a:t>HCal</a:t>
            </a:r>
            <a:r>
              <a:rPr lang="en-US" sz="2700" dirty="0" smtClean="0">
                <a:solidFill>
                  <a:srgbClr val="0000FF"/>
                </a:solidFill>
              </a:rPr>
              <a:t>” upgrades 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40" y="1765705"/>
            <a:ext cx="3558066" cy="27196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1396373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dark sector process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C:\Users\b22803\Desktop\dark photon paper\susan4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51022" y="792938"/>
            <a:ext cx="3226621" cy="4644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83780" y="1270285"/>
            <a:ext cx="157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 and R. Holt</a:t>
            </a:r>
            <a:endParaRPr lang="en-US" sz="12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971627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smtClean="0">
                <a:ea typeface="MS PGothic" charset="0"/>
                <a:cs typeface="MS PGothic" charset="0"/>
              </a:rPr>
              <a:t>Note: </a:t>
            </a:r>
            <a:r>
              <a:rPr lang="en-US" sz="1600" dirty="0" err="1">
                <a:ea typeface="MS PGothic" charset="0"/>
                <a:cs typeface="MS PGothic" charset="0"/>
              </a:rPr>
              <a:t>Batell</a:t>
            </a:r>
            <a:r>
              <a:rPr lang="en-US" sz="1600" dirty="0">
                <a:ea typeface="MS PGothic" charset="0"/>
                <a:cs typeface="MS PGothic" charset="0"/>
              </a:rPr>
              <a:t>, </a:t>
            </a:r>
            <a:r>
              <a:rPr lang="en-US" sz="1600" dirty="0" err="1">
                <a:ea typeface="MS PGothic" charset="0"/>
                <a:cs typeface="MS PGothic" charset="0"/>
              </a:rPr>
              <a:t>Pospelov</a:t>
            </a:r>
            <a:r>
              <a:rPr lang="en-US" sz="1600" dirty="0">
                <a:ea typeface="MS PGothic" charset="0"/>
                <a:cs typeface="MS PGothic" charset="0"/>
              </a:rPr>
              <a:t>, and Ritz, PRD 80 (2009) 095024 for a review re fixed target </a:t>
            </a:r>
            <a:r>
              <a:rPr lang="en-US" sz="1600" dirty="0" err="1">
                <a:ea typeface="MS PGothic" charset="0"/>
                <a:cs typeface="MS PGothic" charset="0"/>
              </a:rPr>
              <a:t>expts</a:t>
            </a:r>
            <a:r>
              <a:rPr lang="en-US" sz="1600" dirty="0">
                <a:ea typeface="MS PGothic" charset="0"/>
                <a:cs typeface="MS PGothic" charset="0"/>
              </a:rPr>
              <a:t>.]</a:t>
            </a: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Here we consider a non-</a:t>
            </a:r>
            <a:r>
              <a:rPr lang="en-US" sz="1600" dirty="0" err="1">
                <a:ea typeface="MS PGothic" charset="0"/>
                <a:cs typeface="MS PGothic" charset="0"/>
              </a:rPr>
              <a:t>Abelian</a:t>
            </a:r>
            <a:r>
              <a:rPr lang="en-US" sz="1600" dirty="0">
                <a:ea typeface="MS PGothic" charset="0"/>
                <a:cs typeface="MS PGothic" charset="0"/>
              </a:rPr>
              <a:t> (gluon) </a:t>
            </a:r>
            <a:r>
              <a:rPr lang="en-US" sz="1600" dirty="0" smtClean="0">
                <a:ea typeface="MS PGothic" charset="0"/>
                <a:cs typeface="MS PGothic" charset="0"/>
              </a:rPr>
              <a:t>portal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err="1">
                <a:ea typeface="MS PGothic" charset="0"/>
                <a:cs typeface="MS PGothic" charset="0"/>
              </a:rPr>
              <a:t>Baumgart</a:t>
            </a:r>
            <a:r>
              <a:rPr lang="en-US" sz="1600" dirty="0">
                <a:ea typeface="MS PGothic" charset="0"/>
                <a:cs typeface="MS PGothic" charset="0"/>
              </a:rPr>
              <a:t> et al., JHEP 0904,  014 (2009); Gardner and He, PRD 87 (2013) 116012</a:t>
            </a:r>
            <a:r>
              <a:rPr lang="en-US" sz="1600" dirty="0" smtClean="0">
                <a:ea typeface="MS PGothic" charset="0"/>
                <a:cs typeface="MS PGothic" charset="0"/>
              </a:rPr>
              <a:t>]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The “shining through walls” design – unique to </a:t>
            </a:r>
            <a:r>
              <a:rPr lang="en-US" sz="160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Seaquest</a:t>
            </a:r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 – makes this possible 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to yield, e.g., via a “minimal” decay…</a:t>
            </a:r>
            <a:r>
              <a:rPr lang="en-US" sz="16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.</a:t>
            </a:r>
            <a:endParaRPr lang="en-US" sz="1600" dirty="0">
              <a:solidFill>
                <a:srgbClr val="FF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9F805-22D0-5140-A38C-B34E8EDDDD5F}" type="datetime1">
              <a:rPr lang="en-US" smtClean="0"/>
              <a:t>6/11/16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1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39" y="213737"/>
            <a:ext cx="8520263" cy="12393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E-1067: A New Program to Probe Dark Sector in Beam Dump Mode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DEA5-3375-EB4B-8B48-9589C6EEED0B}" type="datetime1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16" y="2147494"/>
            <a:ext cx="8599886" cy="3120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273" y="5496611"/>
            <a:ext cx="3792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E906/E1039: Targets ~10% </a:t>
            </a:r>
            <a:r>
              <a:rPr lang="en-US" sz="2400" dirty="0" err="1" smtClean="0">
                <a:solidFill>
                  <a:srgbClr val="0000FF"/>
                </a:solidFill>
              </a:rPr>
              <a:t>λ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I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3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0E719-51D8-C143-B7B1-E6157B935E28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102130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447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2017-2019+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F3A27-5FA7-8B45-8970-CFABE6FCACDE}" type="datetime1">
              <a:rPr lang="en-US" smtClean="0"/>
              <a:t>6/11/16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7" name="Picture 26" descr="sensitivity_full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738" y="3009966"/>
            <a:ext cx="2047915" cy="18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57"/>
            <a:ext cx="8229600" cy="1349487"/>
          </a:xfrm>
        </p:spPr>
        <p:txBody>
          <a:bodyPr>
            <a:normAutofit/>
          </a:bodyPr>
          <a:lstStyle/>
          <a:p>
            <a:r>
              <a:rPr lang="en-US" dirty="0"/>
              <a:t>Vector </a:t>
            </a:r>
            <a:r>
              <a:rPr lang="en-US" dirty="0" smtClean="0"/>
              <a:t>Portal and Dark </a:t>
            </a:r>
            <a:r>
              <a:rPr lang="en-US" dirty="0"/>
              <a:t>Photon</a:t>
            </a:r>
            <a:br>
              <a:rPr lang="en-US" dirty="0"/>
            </a:br>
            <a:r>
              <a:rPr lang="en-US" sz="3100" dirty="0" smtClean="0">
                <a:solidFill>
                  <a:schemeClr val="tx1"/>
                </a:solidFill>
              </a:rPr>
              <a:t>A simplest model of dark sector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6419"/>
            <a:ext cx="8229600" cy="452596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 extra U(1)</a:t>
            </a:r>
            <a:r>
              <a:rPr lang="en-US" baseline="-25000" dirty="0" smtClean="0"/>
              <a:t>X</a:t>
            </a:r>
            <a:r>
              <a:rPr lang="en-US" dirty="0"/>
              <a:t>, </a:t>
            </a:r>
            <a:r>
              <a:rPr lang="en-US" dirty="0" smtClean="0"/>
              <a:t>kinetic mixing</a:t>
            </a:r>
            <a:endParaRPr lang="en-US" baseline="-25000" dirty="0" smtClean="0"/>
          </a:p>
          <a:p>
            <a:r>
              <a:rPr lang="en-US" dirty="0" smtClean="0"/>
              <a:t>Not suppressed by mass scale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" y="4047636"/>
            <a:ext cx="7851281" cy="203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2" y="2813110"/>
            <a:ext cx="3606005" cy="10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374" y="1627266"/>
            <a:ext cx="1482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Holdom</a:t>
            </a:r>
            <a:endParaRPr lang="en-US" sz="1400" dirty="0" smtClean="0"/>
          </a:p>
          <a:p>
            <a:r>
              <a:rPr lang="en-US" sz="1400" dirty="0" err="1" smtClean="0"/>
              <a:t>Galison</a:t>
            </a:r>
            <a:r>
              <a:rPr lang="en-US" sz="1400" dirty="0" smtClean="0"/>
              <a:t>, </a:t>
            </a:r>
            <a:r>
              <a:rPr lang="en-US" sz="1400" dirty="0" err="1" smtClean="0"/>
              <a:t>Manohar</a:t>
            </a:r>
            <a:endParaRPr lang="en-US" sz="14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AEFD1-11AE-0042-8BF4-E6E774B19E87}" type="datetime1">
              <a:rPr lang="en-US" smtClean="0"/>
              <a:t>6/11/16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2837" y="3201078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x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U(1)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2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8D09-A72F-214B-8784-B608C940F33A}" type="datetime1">
              <a:rPr lang="en-US" smtClean="0"/>
              <a:t>6/11/16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4409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5316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398820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0224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6" y="-36285"/>
            <a:ext cx="9032874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Current Limits on Dark Photon Search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918559"/>
            <a:ext cx="7896953" cy="5437791"/>
            <a:chOff x="1003300" y="393701"/>
            <a:chExt cx="6770936" cy="592613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393701"/>
              <a:ext cx="6770936" cy="592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5228215" y="571500"/>
              <a:ext cx="2315585" cy="4927600"/>
            </a:xfrm>
            <a:prstGeom prst="line">
              <a:avLst/>
            </a:prstGeom>
            <a:ln w="825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53E7-70CC-634D-A992-ECE4FCC99708}" type="datetime1">
              <a:rPr lang="en-US" smtClean="0"/>
              <a:t>6/11/16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53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755472"/>
            <a:ext cx="99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BaBar</a:t>
            </a:r>
            <a:r>
              <a:rPr lang="en-US" sz="1200" dirty="0" smtClean="0"/>
              <a:t> (2014)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96" y="5014182"/>
            <a:ext cx="2285116" cy="404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2710" y="0"/>
            <a:ext cx="31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Bertrand </a:t>
            </a:r>
            <a:r>
              <a:rPr lang="en-US" dirty="0" err="1" smtClean="0"/>
              <a:t>Echenard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27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E906 Trigger &amp; DAQ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419AF-499B-6842-AA78-2E1AE2AD0A2D}" type="datetime1">
              <a:rPr lang="en-US" smtClean="0"/>
              <a:t>6/11/16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54</a:t>
            </a:fld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795860" y="1219668"/>
            <a:ext cx="7348340" cy="4550939"/>
            <a:chOff x="735385" y="1413188"/>
            <a:chExt cx="7348340" cy="4550939"/>
          </a:xfrm>
        </p:grpSpPr>
        <p:sp>
          <p:nvSpPr>
            <p:cNvPr id="16" name="TextBox 15"/>
            <p:cNvSpPr txBox="1"/>
            <p:nvPr/>
          </p:nvSpPr>
          <p:spPr>
            <a:xfrm>
              <a:off x="775336" y="2589981"/>
              <a:ext cx="51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……</a:t>
              </a:r>
              <a:endParaRPr lang="en-US" dirty="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35385" y="1413188"/>
              <a:ext cx="7348340" cy="4550939"/>
              <a:chOff x="457200" y="1425283"/>
              <a:chExt cx="7348340" cy="455093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57200" y="1425283"/>
                <a:ext cx="7348340" cy="4550939"/>
                <a:chOff x="457200" y="1425283"/>
                <a:chExt cx="7348340" cy="455093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6446762" y="5104190"/>
                  <a:ext cx="13587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Comm.</a:t>
                  </a:r>
                </a:p>
                <a:p>
                  <a:r>
                    <a:rPr lang="en-US" dirty="0" smtClean="0"/>
                    <a:t>Stop/Trigger</a:t>
                  </a:r>
                  <a:endParaRPr lang="en-US" dirty="0"/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457200" y="1425283"/>
                  <a:ext cx="6969276" cy="4550939"/>
                  <a:chOff x="457200" y="1425283"/>
                  <a:chExt cx="6969276" cy="4550939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359124" y="3566069"/>
                    <a:ext cx="1289354" cy="2410153"/>
                    <a:chOff x="4359124" y="3566069"/>
                    <a:chExt cx="1289354" cy="2410153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359124" y="40434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L2-Trigger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V1495 (1)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4946955" y="3566069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4359124" y="52118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Trigger Supervisor</a:t>
                      </a:r>
                    </a:p>
                  </p:txBody>
                </p: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4930024" y="4807822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457200" y="1425283"/>
                    <a:ext cx="6969276" cy="4354531"/>
                    <a:chOff x="457200" y="1425283"/>
                    <a:chExt cx="6969276" cy="4354531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457200" y="1803757"/>
                      <a:ext cx="5167085" cy="1735310"/>
                      <a:chOff x="457200" y="1803757"/>
                      <a:chExt cx="5167085" cy="1735310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457200" y="2119944"/>
                        <a:ext cx="3877731" cy="1049791"/>
                        <a:chOff x="457200" y="2119944"/>
                        <a:chExt cx="3877731" cy="1049791"/>
                      </a:xfrm>
                    </p:grpSpPr>
                    <p:grpSp>
                      <p:nvGrpSpPr>
                        <p:cNvPr id="15" name="Group 14"/>
                        <p:cNvGrpSpPr/>
                        <p:nvPr/>
                      </p:nvGrpSpPr>
                      <p:grpSpPr>
                        <a:xfrm>
                          <a:off x="457200" y="2119944"/>
                          <a:ext cx="2636761" cy="1049791"/>
                          <a:chOff x="749905" y="1417637"/>
                          <a:chExt cx="2636761" cy="1049791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749905" y="1560286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" name="Rectangle 7"/>
                          <p:cNvSpPr/>
                          <p:nvPr/>
                        </p:nvSpPr>
                        <p:spPr>
                          <a:xfrm>
                            <a:off x="749905" y="1852991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" name="Rectangle 8"/>
                          <p:cNvSpPr/>
                          <p:nvPr/>
                        </p:nvSpPr>
                        <p:spPr>
                          <a:xfrm>
                            <a:off x="2590799" y="1417637"/>
                            <a:ext cx="795867" cy="104979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800" dirty="0" smtClean="0">
                                <a:solidFill>
                                  <a:srgbClr val="FF0000"/>
                                </a:solidFill>
                              </a:rPr>
                              <a:t>Threshold Discriminator</a:t>
                            </a:r>
                            <a:endParaRPr lang="en-US" sz="8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749905" y="2329542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12" name="Straight Arrow Connector 11"/>
                          <p:cNvCxnSpPr/>
                          <p:nvPr/>
                        </p:nvCxnSpPr>
                        <p:spPr>
                          <a:xfrm>
                            <a:off x="1971524" y="1608667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" name="Straight Arrow Connector 12"/>
                          <p:cNvCxnSpPr/>
                          <p:nvPr/>
                        </p:nvCxnSpPr>
                        <p:spPr>
                          <a:xfrm>
                            <a:off x="1971524" y="1932820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" name="Straight Arrow Connector 13"/>
                          <p:cNvCxnSpPr/>
                          <p:nvPr/>
                        </p:nvCxnSpPr>
                        <p:spPr>
                          <a:xfrm>
                            <a:off x="1971524" y="2426304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3096379" y="2166296"/>
                          <a:ext cx="1238552" cy="911905"/>
                          <a:chOff x="3568094" y="2107066"/>
                          <a:chExt cx="1238552" cy="911905"/>
                        </a:xfrm>
                      </p:grpSpPr>
                      <p:cxnSp>
                        <p:nvCxnSpPr>
                          <p:cNvPr id="17" name="Straight Arrow Connector 16"/>
                          <p:cNvCxnSpPr/>
                          <p:nvPr/>
                        </p:nvCxnSpPr>
                        <p:spPr>
                          <a:xfrm>
                            <a:off x="3568094" y="238276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" name="Straight Connector 18"/>
                          <p:cNvCxnSpPr/>
                          <p:nvPr/>
                        </p:nvCxnSpPr>
                        <p:spPr>
                          <a:xfrm>
                            <a:off x="4187370" y="2107066"/>
                            <a:ext cx="0" cy="91190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" name="Straight Arrow Connector 19"/>
                          <p:cNvCxnSpPr/>
                          <p:nvPr/>
                        </p:nvCxnSpPr>
                        <p:spPr>
                          <a:xfrm>
                            <a:off x="4187370" y="3018971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" name="Straight Arrow Connector 20"/>
                          <p:cNvCxnSpPr/>
                          <p:nvPr/>
                        </p:nvCxnSpPr>
                        <p:spPr>
                          <a:xfrm>
                            <a:off x="4187370" y="211432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4334931" y="180375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TDC (xx)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4334931" y="277464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L1-Trigger</a:t>
                        </a:r>
                      </a:p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V1495 (4)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3715655" y="3141489"/>
                        <a:ext cx="5586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(96)</a:t>
                        </a:r>
                        <a:endParaRPr lang="en-US" dirty="0"/>
                      </a:p>
                    </p:txBody>
                  </p:sp>
                </p:grpSp>
                <p:sp>
                  <p:nvSpPr>
                    <p:cNvPr id="68" name="Right Arrow 67"/>
                    <p:cNvSpPr/>
                    <p:nvPr/>
                  </p:nvSpPr>
                  <p:spPr>
                    <a:xfrm>
                      <a:off x="5648478" y="1803757"/>
                      <a:ext cx="1124855" cy="179862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Can 68"/>
                    <p:cNvSpPr/>
                    <p:nvPr/>
                  </p:nvSpPr>
                  <p:spPr>
                    <a:xfrm>
                      <a:off x="6773333" y="1425283"/>
                      <a:ext cx="653143" cy="1142894"/>
                    </a:xfrm>
                    <a:prstGeom prst="ca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DAQ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5624285" y="2359355"/>
                      <a:ext cx="1149048" cy="3420459"/>
                      <a:chOff x="5624285" y="2359355"/>
                      <a:chExt cx="1149048" cy="3420459"/>
                    </a:xfrm>
                  </p:grpSpPr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5624285" y="2359355"/>
                        <a:ext cx="592667" cy="3420459"/>
                        <a:chOff x="5624285" y="2359355"/>
                        <a:chExt cx="592667" cy="3420459"/>
                      </a:xfrm>
                    </p:grpSpPr>
                    <p:cxnSp>
                      <p:nvCxnSpPr>
                        <p:cNvPr id="61" name="Elbow Connector 60"/>
                        <p:cNvCxnSpPr/>
                        <p:nvPr/>
                      </p:nvCxnSpPr>
                      <p:spPr>
                        <a:xfrm flipV="1">
                          <a:off x="5648478" y="2359355"/>
                          <a:ext cx="568474" cy="3420459"/>
                        </a:xfrm>
                        <a:prstGeom prst="bentConnector2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Straight Arrow Connector 65"/>
                        <p:cNvCxnSpPr/>
                        <p:nvPr/>
                      </p:nvCxnSpPr>
                      <p:spPr>
                        <a:xfrm flipH="1">
                          <a:off x="5624285" y="2441993"/>
                          <a:ext cx="592667" cy="0"/>
                        </a:xfrm>
                        <a:prstGeom prst="straightConnector1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72" name="Straight Arrow Connector 71"/>
                      <p:cNvCxnSpPr/>
                      <p:nvPr/>
                    </p:nvCxnSpPr>
                    <p:spPr>
                      <a:xfrm>
                        <a:off x="6216952" y="2441993"/>
                        <a:ext cx="556381" cy="0"/>
                      </a:xfrm>
                      <a:prstGeom prst="straightConnector1">
                        <a:avLst/>
                      </a:prstGeom>
                      <a:ln w="34925">
                        <a:solidFill>
                          <a:srgbClr val="008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74" name="TextBox 73"/>
              <p:cNvSpPr txBox="1"/>
              <p:nvPr/>
            </p:nvSpPr>
            <p:spPr>
              <a:xfrm>
                <a:off x="3698519" y="1803757"/>
                <a:ext cx="63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Hits/</a:t>
                </a:r>
              </a:p>
              <a:p>
                <a:r>
                  <a:rPr lang="en-US" dirty="0" smtClean="0"/>
                  <a:t>Start</a:t>
                </a:r>
                <a:endParaRPr lang="en-US" dirty="0"/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1078708" y="3223973"/>
            <a:ext cx="268925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L0 Trigger: not “actively”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- 4 V1495 boards available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L1 Trigger: in operation</a:t>
            </a:r>
          </a:p>
          <a:p>
            <a:r>
              <a:rPr lang="en-US" sz="1600" dirty="0" smtClean="0"/>
              <a:t> - 4 V1495 boards</a:t>
            </a:r>
          </a:p>
          <a:p>
            <a:r>
              <a:rPr lang="en-US" sz="1600" dirty="0" smtClean="0"/>
              <a:t>    (2) for Y-plane, not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(2) for X-Plane, in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700nS latency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L2 Trigger: pass through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Could do simple look-up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TS: Trigger Supervisor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06702" y="1378181"/>
            <a:ext cx="110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VME/CPU</a:t>
            </a:r>
          </a:p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0434" y="117950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Gen. </a:t>
            </a:r>
          </a:p>
          <a:p>
            <a:r>
              <a:rPr lang="en-US" dirty="0" smtClean="0"/>
              <a:t>V1495 @TB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85421" y="3723122"/>
            <a:ext cx="224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L2: limited I/O</a:t>
            </a:r>
          </a:p>
          <a:p>
            <a:r>
              <a:rPr lang="en-US" dirty="0" smtClean="0"/>
              <a:t>1(O), 5(I), 32x</a:t>
            </a:r>
          </a:p>
          <a:p>
            <a:r>
              <a:rPr lang="en-US" dirty="0" smtClean="0"/>
              <a:t>only 2 (I) used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60967" y="16411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6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-1" y="0"/>
            <a:ext cx="4416153" cy="1143000"/>
          </a:xfrm>
          <a:prstGeom prst="rect">
            <a:avLst/>
          </a:prstGeom>
        </p:spPr>
        <p:txBody>
          <a:bodyPr/>
          <a:lstStyle/>
          <a:p>
            <a:r>
              <a:rPr dirty="0"/>
              <a:t>PHENIX EMCal</a:t>
            </a:r>
          </a:p>
        </p:txBody>
      </p:sp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8496597" y="6447234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55</a:t>
            </a:fld>
            <a:endParaRPr/>
          </a:p>
        </p:txBody>
      </p:sp>
      <p:pic>
        <p:nvPicPr>
          <p:cNvPr id="1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628" y="890792"/>
            <a:ext cx="4143854" cy="348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5553" y="3652242"/>
            <a:ext cx="4312666" cy="2821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asted-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175" y="4552689"/>
            <a:ext cx="4143855" cy="1722157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4819638" y="896341"/>
            <a:ext cx="4143854" cy="2349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algn="l">
              <a:defRPr sz="2700" i="1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sz="2000" dirty="0"/>
              <a:t>Key specs: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Tower size: </a:t>
            </a:r>
            <a:r>
              <a:rPr sz="1600" dirty="0">
                <a:solidFill>
                  <a:schemeClr val="accent1"/>
                </a:solidFill>
              </a:rPr>
              <a:t>5.525 × 5.535 cm</a:t>
            </a:r>
            <a:r>
              <a:rPr sz="1600" baseline="31999" dirty="0">
                <a:solidFill>
                  <a:schemeClr val="accent1"/>
                </a:solidFill>
              </a:rPr>
              <a:t>2</a:t>
            </a:r>
            <a:endParaRPr sz="1600" dirty="0">
              <a:solidFill>
                <a:schemeClr val="accent1"/>
              </a:solidFill>
            </a:endParaRP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Number of towers per sector: </a:t>
            </a:r>
            <a:r>
              <a:rPr sz="1600" dirty="0">
                <a:solidFill>
                  <a:schemeClr val="accent1"/>
                </a:solidFill>
              </a:rPr>
              <a:t>72 × 36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Active sampling cells: </a:t>
            </a:r>
            <a:r>
              <a:rPr sz="1600" dirty="0">
                <a:solidFill>
                  <a:schemeClr val="accent1"/>
                </a:solidFill>
              </a:rPr>
              <a:t>66</a:t>
            </a:r>
          </a:p>
          <a:p>
            <a:pPr marL="464327" lvl="1" indent="-223234">
              <a:buSzPct val="100000"/>
              <a:buChar char="-"/>
              <a:defRPr sz="2500"/>
            </a:pPr>
            <a:r>
              <a:rPr sz="1600" dirty="0"/>
              <a:t>Scintillator: </a:t>
            </a:r>
            <a:r>
              <a:rPr sz="1600" dirty="0">
                <a:solidFill>
                  <a:schemeClr val="accent1"/>
                </a:solidFill>
              </a:rPr>
              <a:t>Polystyrene, 0.4 cm</a:t>
            </a:r>
          </a:p>
          <a:p>
            <a:pPr marL="464327" lvl="1" indent="-223234">
              <a:buSzPct val="100000"/>
              <a:buChar char="-"/>
              <a:defRPr sz="2500"/>
            </a:pPr>
            <a:r>
              <a:rPr sz="1600" dirty="0"/>
              <a:t>Absorber: </a:t>
            </a:r>
            <a:r>
              <a:rPr sz="1600" dirty="0">
                <a:solidFill>
                  <a:schemeClr val="accent1"/>
                </a:solidFill>
              </a:rPr>
              <a:t>Pb, 0.15 cm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Active depth: </a:t>
            </a:r>
            <a:r>
              <a:rPr sz="1600" dirty="0">
                <a:solidFill>
                  <a:schemeClr val="accent1"/>
                </a:solidFill>
              </a:rPr>
              <a:t>37.5 cm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Radiation Length: </a:t>
            </a:r>
            <a:r>
              <a:rPr sz="1600" dirty="0">
                <a:solidFill>
                  <a:schemeClr val="accent1"/>
                </a:solidFill>
              </a:rPr>
              <a:t>18</a:t>
            </a:r>
          </a:p>
          <a:p>
            <a:pPr marL="223234" indent="-223234">
              <a:buSzPct val="100000"/>
              <a:buChar char="•"/>
              <a:defRPr sz="2500"/>
            </a:pPr>
            <a:r>
              <a:rPr sz="1600" dirty="0"/>
              <a:t>Nuclear Int. Length: </a:t>
            </a:r>
            <a:r>
              <a:rPr sz="1600" dirty="0">
                <a:solidFill>
                  <a:schemeClr val="accent1"/>
                </a:solidFill>
              </a:rPr>
              <a:t>0.85</a:t>
            </a:r>
          </a:p>
        </p:txBody>
      </p:sp>
      <p:sp>
        <p:nvSpPr>
          <p:cNvPr id="164" name="Shape 164"/>
          <p:cNvSpPr/>
          <p:nvPr/>
        </p:nvSpPr>
        <p:spPr>
          <a:xfrm>
            <a:off x="4902045" y="5546330"/>
            <a:ext cx="303549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Energy resolution</a:t>
            </a:r>
          </a:p>
        </p:txBody>
      </p:sp>
      <p:sp>
        <p:nvSpPr>
          <p:cNvPr id="165" name="Shape 165"/>
          <p:cNvSpPr/>
          <p:nvPr/>
        </p:nvSpPr>
        <p:spPr>
          <a:xfrm>
            <a:off x="1196221" y="6274846"/>
            <a:ext cx="2501057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0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/>
              <a:t>𝛑/e separation </a:t>
            </a:r>
          </a:p>
        </p:txBody>
      </p:sp>
      <p:sp>
        <p:nvSpPr>
          <p:cNvPr id="166" name="Shape 166"/>
          <p:cNvSpPr/>
          <p:nvPr/>
        </p:nvSpPr>
        <p:spPr>
          <a:xfrm>
            <a:off x="4167854" y="215471"/>
            <a:ext cx="4440365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2400" i="1"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dirty="0"/>
              <a:t>2 sectors available in this summer!</a:t>
            </a:r>
          </a:p>
        </p:txBody>
      </p:sp>
    </p:spTree>
    <p:extLst>
      <p:ext uri="{BB962C8B-B14F-4D97-AF65-F5344CB8AC3E}">
        <p14:creationId xmlns:p14="http://schemas.microsoft.com/office/powerpoint/2010/main" val="1135604374"/>
      </p:ext>
    </p:extLst>
  </p:cSld>
  <p:clrMapOvr>
    <a:masterClrMapping/>
  </p:clrMapOvr>
  <p:transition xmlns:p14="http://schemas.microsoft.com/office/powerpoint/2010/main"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C050-5B2E-2E41-ACC3-B7AD72F95B3C}" type="datetime1">
              <a:rPr lang="en-US" smtClean="0"/>
              <a:t>6/11/16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9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8899154" cy="800902"/>
          </a:xfrm>
        </p:spPr>
        <p:txBody>
          <a:bodyPr>
            <a:normAutofit/>
          </a:bodyPr>
          <a:lstStyle/>
          <a:p>
            <a:r>
              <a:rPr lang="en-US" dirty="0" smtClean="0"/>
              <a:t>Direct Search for WIMP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7313"/>
            <a:ext cx="3537414" cy="469026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 being excluded?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</a:t>
            </a:r>
            <a:r>
              <a:rPr lang="en-US" b="1" dirty="0" smtClean="0">
                <a:solidFill>
                  <a:srgbClr val="000000"/>
                </a:solidFill>
              </a:rPr>
              <a:t>“dark sector”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/>
              <a:t>There are “portals” between the dark sector and the SM.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“vector portal”: dark photon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“scalar portal”:  dark Higgs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…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“Sub-</a:t>
            </a:r>
            <a:r>
              <a:rPr lang="en-US" b="1" i="1" dirty="0" err="1" smtClean="0">
                <a:solidFill>
                  <a:schemeClr val="tx1"/>
                </a:solidFill>
              </a:rPr>
              <a:t>GeV</a:t>
            </a:r>
            <a:r>
              <a:rPr lang="en-US" b="1" i="1" dirty="0" smtClean="0">
                <a:solidFill>
                  <a:schemeClr val="tx1"/>
                </a:solidFill>
              </a:rPr>
              <a:t>” </a:t>
            </a:r>
            <a:r>
              <a:rPr lang="en-US" b="1" i="1" dirty="0">
                <a:solidFill>
                  <a:schemeClr val="tx1"/>
                </a:solidFill>
              </a:rPr>
              <a:t>l</a:t>
            </a:r>
            <a:r>
              <a:rPr lang="en-US" b="1" i="1" dirty="0" smtClean="0">
                <a:solidFill>
                  <a:schemeClr val="tx1"/>
                </a:solidFill>
              </a:rPr>
              <a:t>ow mass weakly-interacting dark particles become very interesting!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chemeClr val="tx1"/>
                </a:solidFill>
              </a:rPr>
              <a:t>Mass:  </a:t>
            </a:r>
            <a:r>
              <a:rPr lang="en-US" i="1" dirty="0" smtClean="0">
                <a:solidFill>
                  <a:schemeClr val="tx1"/>
                </a:solidFill>
              </a:rPr>
              <a:t>O(MeV ~ </a:t>
            </a:r>
            <a:r>
              <a:rPr lang="en-US" i="1" dirty="0" err="1" smtClean="0">
                <a:solidFill>
                  <a:schemeClr val="tx1"/>
                </a:solidFill>
              </a:rPr>
              <a:t>GeV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LHC etc.)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1B0C8-8968-4B47-BE40-586270537285}" type="datetime1">
              <a:rPr lang="en-US" smtClean="0"/>
              <a:t>6/11/16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7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064755"/>
            <a:ext cx="5361740" cy="402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86383" y="1362199"/>
            <a:ext cx="47381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Imaginable space for these experiments is rapidly disappearing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the “natural” theory space is also disappearing.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 like to think that Dark Matter is on solid ground, maybe not!!!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3906" y="867203"/>
            <a:ext cx="236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Montgomery’s talk at CIPANP2015</a:t>
            </a:r>
            <a:endParaRPr lang="en-US" sz="1000" dirty="0" smtClean="0"/>
          </a:p>
          <a:p>
            <a:r>
              <a:rPr lang="en-US" sz="1000" dirty="0" smtClean="0">
                <a:solidFill>
                  <a:srgbClr val="FF0000"/>
                </a:solidFill>
              </a:rPr>
              <a:t>“a vision of nuclear and particle physics”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What is Dark Matter?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13345" y="1314905"/>
            <a:ext cx="5011608" cy="3464209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60105" y="4244801"/>
            <a:ext cx="1670699" cy="9387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Dark sector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19655" y="895919"/>
            <a:ext cx="1636164" cy="8379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WIMP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24115" y="4007528"/>
            <a:ext cx="1895540" cy="9155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Extra dimension</a:t>
            </a:r>
            <a:endParaRPr lang="en-US" sz="1400" i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41119" y="3148628"/>
            <a:ext cx="1955443" cy="9622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Sterile neutrino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41118" y="1779322"/>
            <a:ext cx="1911997" cy="9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cs typeface="Arial" pitchFamily="34" charset="0"/>
              </a:rPr>
              <a:t>Axion</a:t>
            </a: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 &amp; </a:t>
            </a:r>
            <a:br>
              <a:rPr lang="en-US" b="1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ALPs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  <a:p>
            <a:endParaRPr lang="en-US" sz="500" b="1" dirty="0" smtClean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6994" y="2615156"/>
            <a:ext cx="2136767" cy="10146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cs typeface="Arial" pitchFamily="34" charset="0"/>
              </a:rPr>
              <a:t>Superheavy</a:t>
            </a:r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DM</a:t>
            </a:r>
            <a:endParaRPr lang="en-US" sz="16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07542" y="1409021"/>
            <a:ext cx="1600382" cy="809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…</a:t>
            </a:r>
            <a:endParaRPr lang="en-US" sz="16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8458" y="2804922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Dark Matter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519441" y="5593258"/>
            <a:ext cx="839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Recent results from the LHC and direct detection experiments “challenge” the traditional WIMP paradigm and motivate the exploration of new ideas.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5944-8858-514C-BC10-E71F242CE3FF}" type="datetime1">
              <a:rPr lang="en-US" smtClean="0"/>
              <a:t>6/11/16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3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Portals to a Dark Sectors?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symmetries limit the allowed couplings </a:t>
            </a:r>
          </a:p>
          <a:p>
            <a:pPr lvl="1"/>
            <a:r>
              <a:rPr lang="en-US" dirty="0" smtClean="0"/>
              <a:t>scalar, vector, tensor interactions etc. </a:t>
            </a:r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1020" y="3201613"/>
            <a:ext cx="2965284" cy="1905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4607" y="3475791"/>
            <a:ext cx="2243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rgbClr val="FF0000"/>
                </a:solidFill>
              </a:rPr>
              <a:t>SM</a:t>
            </a:r>
          </a:p>
          <a:p>
            <a:r>
              <a:rPr lang="de-DE" sz="3200" dirty="0" err="1" smtClean="0">
                <a:solidFill>
                  <a:srgbClr val="FF0000"/>
                </a:solidFill>
              </a:rPr>
              <a:t>g</a:t>
            </a:r>
            <a:r>
              <a:rPr lang="de-DE" sz="3200" dirty="0" smtClean="0">
                <a:solidFill>
                  <a:srgbClr val="FF0000"/>
                </a:solidFill>
              </a:rPr>
              <a:t>, </a:t>
            </a:r>
            <a:r>
              <a:rPr lang="de-DE" sz="3200" dirty="0">
                <a:solidFill>
                  <a:srgbClr val="FF0000"/>
                </a:solidFill>
              </a:rPr>
              <a:t>W</a:t>
            </a:r>
            <a:r>
              <a:rPr lang="de-DE" sz="3200" baseline="30000" dirty="0">
                <a:solidFill>
                  <a:srgbClr val="FF0000"/>
                </a:solidFill>
              </a:rPr>
              <a:t>±</a:t>
            </a:r>
            <a:r>
              <a:rPr lang="de-DE" sz="3200" dirty="0">
                <a:solidFill>
                  <a:srgbClr val="FF0000"/>
                </a:solidFill>
              </a:rPr>
              <a:t>,</a:t>
            </a:r>
            <a:r>
              <a:rPr lang="de-DE" sz="3200" dirty="0" smtClean="0">
                <a:solidFill>
                  <a:srgbClr val="FF0000"/>
                </a:solidFill>
              </a:rPr>
              <a:t>Z</a:t>
            </a:r>
            <a:r>
              <a:rPr lang="de-DE" sz="3200" baseline="30000" dirty="0" smtClean="0">
                <a:solidFill>
                  <a:srgbClr val="FF0000"/>
                </a:solidFill>
              </a:rPr>
              <a:t>0</a:t>
            </a:r>
            <a:r>
              <a:rPr lang="de-DE" sz="3200" dirty="0" smtClean="0">
                <a:solidFill>
                  <a:srgbClr val="FF0000"/>
                </a:solidFill>
              </a:rPr>
              <a:t>,γ, H </a:t>
            </a:r>
            <a:r>
              <a:rPr lang="de-DE" sz="4800" dirty="0"/>
              <a:t> 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5445191" y="3201613"/>
            <a:ext cx="3241610" cy="19712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649" y="3441366"/>
            <a:ext cx="23611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</a:t>
            </a:r>
            <a:r>
              <a:rPr lang="en-US" sz="3600" dirty="0"/>
              <a:t>S</a:t>
            </a:r>
            <a:r>
              <a:rPr lang="en-US" sz="3600" dirty="0" smtClean="0"/>
              <a:t>ector</a:t>
            </a:r>
            <a:endParaRPr lang="en-US" sz="3600" dirty="0"/>
          </a:p>
          <a:p>
            <a:r>
              <a:rPr lang="en-US" sz="2800" dirty="0" smtClean="0"/>
              <a:t>particles &amp; </a:t>
            </a:r>
          </a:p>
          <a:p>
            <a:r>
              <a:rPr lang="en-US" sz="2800" dirty="0" smtClean="0"/>
              <a:t>interactions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8444" y="4228622"/>
            <a:ext cx="1648420" cy="13509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4114" y="5657842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E-1067/</a:t>
            </a:r>
            <a:r>
              <a:rPr lang="en-US" dirty="0" err="1" smtClean="0"/>
              <a:t>SeaQuest</a:t>
            </a:r>
            <a:r>
              <a:rPr lang="en-US" dirty="0" smtClean="0"/>
              <a:t>: Dark photon (vector) and Dark Higgs (</a:t>
            </a:r>
            <a:r>
              <a:rPr lang="en-US" dirty="0" err="1" smtClean="0"/>
              <a:t>saclar</a:t>
            </a:r>
            <a:r>
              <a:rPr lang="en-US" dirty="0" smtClean="0"/>
              <a:t>) Portals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22BE2-C4DC-9648-93D2-DD02BB92D48E}" type="datetime1">
              <a:rPr lang="en-US" smtClean="0"/>
              <a:t>6/11/16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search status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4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4525</Words>
  <Application>Microsoft Macintosh PowerPoint</Application>
  <PresentationFormat>On-screen Show (4:3)</PresentationFormat>
  <Paragraphs>852</Paragraphs>
  <Slides>55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Status of Dark Photon/Higgs Search Upgrade</vt:lpstr>
      <vt:lpstr>Outline</vt:lpstr>
      <vt:lpstr>Intensity Frontier at Fermilab: 120 GeV Beam</vt:lpstr>
      <vt:lpstr>PowerPoint Presentation</vt:lpstr>
      <vt:lpstr>PowerPoint Presentation</vt:lpstr>
      <vt:lpstr>Dark Matter?</vt:lpstr>
      <vt:lpstr>Direct Search for WIMP</vt:lpstr>
      <vt:lpstr>PowerPoint Presentation</vt:lpstr>
      <vt:lpstr>Portals to a Dark Sectors?</vt:lpstr>
      <vt:lpstr>Dark Photons and Dark Higgs Productions  in p+Fe Collisions at Fermilab</vt:lpstr>
      <vt:lpstr>Dark Photon Detection in Dimuon Decay Channel </vt:lpstr>
      <vt:lpstr>Dark Photon Decay Modes</vt:lpstr>
      <vt:lpstr>Dark Photon Current and Future Limits</vt:lpstr>
      <vt:lpstr>Detector Upgrades and Expected Signals </vt:lpstr>
      <vt:lpstr>A New High-Granularity Displayed Dimuon Vertex Trigger</vt:lpstr>
      <vt:lpstr>Single Muon Z-Vertex Resolutions</vt:lpstr>
      <vt:lpstr>Displaced Dark Photon Trigger</vt:lpstr>
      <vt:lpstr>Low Mass Prompt Dimuon Trigger Rate Study in 2015</vt:lpstr>
      <vt:lpstr>Trigger Scintillator Options</vt:lpstr>
      <vt:lpstr>Trigger Prototype R&amp;D (I)</vt:lpstr>
      <vt:lpstr>Trigger Prototype R&amp;D (II)</vt:lpstr>
      <vt:lpstr>DAQ and Trigger Upgrade R&amp;D </vt:lpstr>
      <vt:lpstr>DAQ/Trigger R&amp;D</vt:lpstr>
      <vt:lpstr>Hardware in hand/Ordered</vt:lpstr>
      <vt:lpstr>Progress in Theory and Simulations</vt:lpstr>
      <vt:lpstr>Search Mode (1): Long-lived Dark Photons</vt:lpstr>
      <vt:lpstr>Search Mode (2): “Prompt” Dark Photons vs Drell-Yan Z-vertx &lt; 3m</vt:lpstr>
      <vt:lpstr>Summary: Dark Photon Sensitivity (parasitic run w/ E906/1039)</vt:lpstr>
      <vt:lpstr>Dark Higgs Search at E-1067</vt:lpstr>
      <vt:lpstr>E-1067 Dark Higgs Sensitivity POT:1.4x1018 (Phase-I)</vt:lpstr>
      <vt:lpstr>E1067/SeaQuest Upgrade Plan(2020+)</vt:lpstr>
      <vt:lpstr>Phase-II: Displaced Dark Photons with future detector “EMCal/HCal” upgrades </vt:lpstr>
      <vt:lpstr>EMCal from PHENIX/RHIC in this Year!</vt:lpstr>
      <vt:lpstr>PowerPoint Presentation</vt:lpstr>
      <vt:lpstr>Two incorporation scenarios and potential impacts</vt:lpstr>
      <vt:lpstr>μ/𝛑 separation: case 1 vs. case 2 vs. original</vt:lpstr>
      <vt:lpstr>Station-4 occupancy: case 1 vs. case 2 vs. original</vt:lpstr>
      <vt:lpstr>Extra DAQ requirements: case 1/2 vs. original</vt:lpstr>
      <vt:lpstr>Summary: EMCal Upgrade </vt:lpstr>
      <vt:lpstr>Schedules of SeaQuest Experiments </vt:lpstr>
      <vt:lpstr>backup</vt:lpstr>
      <vt:lpstr>2014 US P-5 Report</vt:lpstr>
      <vt:lpstr>A New High-Granularity Displayed Dimuon Vertex Trigger</vt:lpstr>
      <vt:lpstr>V1495 Board 2 Altara FPGA Chips: Cyclone-V</vt:lpstr>
      <vt:lpstr>E-1067 Future Upgrade: Phase-II 2020 ~ 2025+ ?</vt:lpstr>
      <vt:lpstr>Phase-II: Access Low Mass Region with e+e- with future detector upgrades </vt:lpstr>
      <vt:lpstr>Phase-II: Full Coverage with future detector “EMCal/HCal” upgrades </vt:lpstr>
      <vt:lpstr>Phase-II: Probe Non Abelian Dark Sector with future detector “HCal” upgrades  </vt:lpstr>
      <vt:lpstr>E-1067: A New Program to Probe Dark Sector in Beam Dump Mode </vt:lpstr>
      <vt:lpstr>Summary and Outlook</vt:lpstr>
      <vt:lpstr>Vector Portal and Dark Photon A simplest model of dark sector </vt:lpstr>
      <vt:lpstr>Expectations from GUT</vt:lpstr>
      <vt:lpstr>Current Limits on Dark Photon Search</vt:lpstr>
      <vt:lpstr>Current E906 Trigger &amp; DAQ System</vt:lpstr>
      <vt:lpstr>PHENIX EMCal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120</cp:revision>
  <dcterms:created xsi:type="dcterms:W3CDTF">2016-06-11T19:49:59Z</dcterms:created>
  <dcterms:modified xsi:type="dcterms:W3CDTF">2016-06-12T05:49:39Z</dcterms:modified>
</cp:coreProperties>
</file>