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8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212CE-0A24-804B-BDCA-A1A77200E839}" type="datetimeFigureOut">
              <a:rPr lang="en-US" smtClean="0"/>
              <a:t>7/7/16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15346-0F5F-6F40-AAAD-E5D09510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97D0D-F6A5-DE46-84C4-B92E0B82E6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8283-EA96-BC40-80E6-81968B4C64B6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1620-4177-3445-B12C-E9773DDF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F048-9120-CA4F-9507-DEE27C85615B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1620-4177-3445-B12C-E9773DDF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2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0726-0BB4-7A4A-BBE7-3D057DE1B1E6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1620-4177-3445-B12C-E9773DDF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8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BCA1-150A-9F49-83C2-54430D13C9E2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1620-4177-3445-B12C-E9773DDF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0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0883-D659-1947-8624-B86FF1FCE033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1620-4177-3445-B12C-E9773DDF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9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F5F2-C783-1947-8974-94A28F918030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1620-4177-3445-B12C-E9773DDF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1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400E-4DF8-4041-8043-ED47F738AD34}" type="datetime1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1620-4177-3445-B12C-E9773DDF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9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D736-54DE-9441-A2BC-28B832DF92D0}" type="datetime1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1620-4177-3445-B12C-E9773DDF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38AF-73EB-6C44-88F4-11FA965E7B7E}" type="datetime1">
              <a:rPr lang="en-US" smtClean="0"/>
              <a:t>7/7/16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1620-4177-3445-B12C-E9773DDF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3B8E-D024-5B45-820C-AE8CB052F283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1620-4177-3445-B12C-E9773DDF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4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B73EC-12A5-5F42-80F8-B7C1F64D3468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1620-4177-3445-B12C-E9773DDF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E393A-5DF9-5A42-A150-B13B1AAAA49F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1620-4177-3445-B12C-E9773DDFA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5.emf"/><Relationship Id="rId9" Type="http://schemas.openxmlformats.org/officeDocument/2006/relationships/image" Target="../media/image17.png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8.em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2371"/>
          </a:xfrm>
        </p:spPr>
        <p:txBody>
          <a:bodyPr/>
          <a:lstStyle/>
          <a:p>
            <a:r>
              <a:rPr lang="en-US" dirty="0" smtClean="0"/>
              <a:t>New Physics Topics with E1039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Gluons </a:t>
            </a:r>
            <a:r>
              <a:rPr lang="en-US" dirty="0" err="1" smtClean="0"/>
              <a:t>Sivers</a:t>
            </a:r>
            <a:r>
              <a:rPr lang="en-US" dirty="0" smtClean="0"/>
              <a:t> functions in “valence region”</a:t>
            </a:r>
          </a:p>
          <a:p>
            <a:pPr lvl="1"/>
            <a:r>
              <a:rPr lang="en-US" dirty="0" err="1" smtClean="0"/>
              <a:t>Xg</a:t>
            </a:r>
            <a:r>
              <a:rPr lang="en-US" dirty="0" smtClean="0"/>
              <a:t> = 0.1~0.3</a:t>
            </a:r>
          </a:p>
          <a:p>
            <a:pPr lvl="1"/>
            <a:r>
              <a:rPr lang="en-US" dirty="0" smtClean="0"/>
              <a:t>Gluon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functinos</a:t>
            </a:r>
            <a:r>
              <a:rPr lang="en-US" dirty="0" smtClean="0"/>
              <a:t> can be best determined in E1039 </a:t>
            </a:r>
          </a:p>
          <a:p>
            <a:pPr lvl="1"/>
            <a:r>
              <a:rPr lang="en-US" dirty="0" smtClean="0"/>
              <a:t>Large AN observed from valance quark in this x-range, it would be very interesting to explore the gluon sector in this kinematic region.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Open charm and anti-Charm A</a:t>
            </a:r>
            <a:r>
              <a:rPr lang="en-US" baseline="-25000" dirty="0" smtClean="0"/>
              <a:t>N</a:t>
            </a:r>
          </a:p>
          <a:p>
            <a:pPr lvl="1"/>
            <a:r>
              <a:rPr lang="en-US" dirty="0" smtClean="0"/>
              <a:t>Single muon A</a:t>
            </a:r>
            <a:r>
              <a:rPr lang="en-US" baseline="-25000" dirty="0" smtClean="0"/>
              <a:t>N</a:t>
            </a:r>
            <a:r>
              <a:rPr lang="en-US" dirty="0" smtClean="0"/>
              <a:t> for mu+ and mu-  from charm decay</a:t>
            </a:r>
          </a:p>
          <a:p>
            <a:pPr lvl="1"/>
            <a:r>
              <a:rPr lang="en-US" dirty="0" smtClean="0"/>
              <a:t>Reveals the underlying physics of color interaction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J/Psi and Psi’</a:t>
            </a:r>
          </a:p>
          <a:p>
            <a:pPr lvl="1"/>
            <a:r>
              <a:rPr lang="en-US" dirty="0" smtClean="0"/>
              <a:t>If Gluon’s </a:t>
            </a:r>
            <a:r>
              <a:rPr lang="en-US" dirty="0" err="1" smtClean="0"/>
              <a:t>Sivers</a:t>
            </a:r>
            <a:r>
              <a:rPr lang="en-US" dirty="0" smtClean="0"/>
              <a:t> functions are non-zero, one could study the J/Psi production mechanisms with A</a:t>
            </a:r>
            <a:r>
              <a:rPr lang="en-US" baseline="-25000" dirty="0" smtClean="0"/>
              <a:t>N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Early theoretical work shows J/Psi A</a:t>
            </a:r>
            <a:r>
              <a:rPr lang="en-US" baseline="-25000" dirty="0" smtClean="0"/>
              <a:t>N</a:t>
            </a:r>
            <a:r>
              <a:rPr lang="en-US" dirty="0" smtClean="0"/>
              <a:t> is sensitive to production processes (Feng Yuan et al) </a:t>
            </a:r>
          </a:p>
          <a:p>
            <a:r>
              <a:rPr lang="en-US" dirty="0" err="1" smtClean="0"/>
              <a:t>Ligh</a:t>
            </a:r>
            <a:r>
              <a:rPr lang="en-US" dirty="0" smtClean="0"/>
              <a:t> </a:t>
            </a:r>
            <a:r>
              <a:rPr lang="en-US" dirty="0" err="1" smtClean="0"/>
              <a:t>hadrom</a:t>
            </a:r>
            <a:r>
              <a:rPr lang="en-US" dirty="0" smtClean="0"/>
              <a:t> AN using decay muons</a:t>
            </a:r>
          </a:p>
          <a:p>
            <a:pPr lvl="1"/>
            <a:r>
              <a:rPr lang="en-US" dirty="0" smtClean="0"/>
              <a:t>This is the one we plan to use to calibrate the Drell-Yan A</a:t>
            </a:r>
            <a:r>
              <a:rPr lang="en-US" baseline="-25000" dirty="0" smtClean="0"/>
              <a:t>N</a:t>
            </a:r>
            <a:r>
              <a:rPr lang="en-US" dirty="0" smtClean="0"/>
              <a:t> measurements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D608-A491-ED4A-8A1A-EF5B0DAD6FBA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1620-4177-3445-B12C-E9773DDFA3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7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on Open Charm Production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417638"/>
            <a:ext cx="4038600" cy="4525962"/>
          </a:xfrm>
        </p:spPr>
        <p:txBody>
          <a:bodyPr/>
          <a:lstStyle/>
          <a:p>
            <a:r>
              <a:rPr lang="en-US" dirty="0" smtClean="0"/>
              <a:t>Fixed targets </a:t>
            </a:r>
            <a:r>
              <a:rPr lang="en-US" dirty="0" err="1" smtClean="0"/>
              <a:t>vs</a:t>
            </a:r>
            <a:r>
              <a:rPr lang="en-US" dirty="0" smtClean="0"/>
              <a:t> NLO</a:t>
            </a:r>
          </a:p>
        </p:txBody>
      </p:sp>
      <p:sp>
        <p:nvSpPr>
          <p:cNvPr id="43012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417638"/>
            <a:ext cx="4038600" cy="4525962"/>
          </a:xfrm>
        </p:spPr>
        <p:txBody>
          <a:bodyPr/>
          <a:lstStyle/>
          <a:p>
            <a:r>
              <a:rPr lang="en-US" smtClean="0"/>
              <a:t>Collider mode @RHIC</a:t>
            </a:r>
          </a:p>
        </p:txBody>
      </p:sp>
      <p:pic>
        <p:nvPicPr>
          <p:cNvPr id="4301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474913"/>
            <a:ext cx="4495800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550" y="2474913"/>
            <a:ext cx="32893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1613" y="4624388"/>
            <a:ext cx="30988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Box 7"/>
          <p:cNvSpPr txBox="1">
            <a:spLocks noChangeArrowheads="1"/>
          </p:cNvSpPr>
          <p:nvPr/>
        </p:nvSpPr>
        <p:spPr bwMode="auto">
          <a:xfrm>
            <a:off x="6819900" y="2197101"/>
            <a:ext cx="3429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</a:rPr>
              <a:t>PRL 95, 122001 (2005) M. Cacciari, P. Nason, R. Vogt</a:t>
            </a: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2109789" y="2279651"/>
            <a:ext cx="35210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charset="0"/>
              </a:rPr>
              <a:t>EPJ C 52, 987 (2007) J. Riedl, A. Schafer, M. Stratmann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08786F7-62A7-B04B-9164-A342D7E114FC}" type="datetime1">
              <a:rPr lang="en-US" smtClean="0"/>
              <a:t>7/7/16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705B6-DC6A-D141-9D94-8385CC3EDF3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  INT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882"/>
            <a:ext cx="10515600" cy="835819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J/</a:t>
            </a:r>
            <a:r>
              <a:rPr lang="en-US" i="1" dirty="0" err="1">
                <a:solidFill>
                  <a:srgbClr val="FF0000"/>
                </a:solidFill>
              </a:rPr>
              <a:t>ψ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i="1" baseline="-25000" dirty="0" smtClean="0">
                <a:solidFill>
                  <a:srgbClr val="FF0000"/>
                </a:solidFill>
              </a:rPr>
              <a:t>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28701"/>
            <a:ext cx="8512629" cy="236984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i="1" dirty="0" smtClean="0"/>
              <a:t> J/</a:t>
            </a:r>
            <a:r>
              <a:rPr lang="en-US" i="1" dirty="0" err="1" smtClean="0"/>
              <a:t>ψ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is </a:t>
            </a:r>
            <a:r>
              <a:rPr lang="en-US" dirty="0"/>
              <a:t>sensitive to the production mechanisms </a:t>
            </a:r>
          </a:p>
          <a:p>
            <a:pPr lvl="1"/>
            <a:r>
              <a:rPr lang="en-US" dirty="0"/>
              <a:t>Assuming a non-zero </a:t>
            </a:r>
            <a:r>
              <a:rPr lang="en-US" dirty="0" smtClean="0"/>
              <a:t>gluon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/>
              <a:t>function, </a:t>
            </a:r>
            <a:r>
              <a:rPr lang="en-US" dirty="0" smtClean="0"/>
              <a:t>in </a:t>
            </a:r>
            <a:r>
              <a:rPr lang="en-US" dirty="0"/>
              <a:t>pp scattering, </a:t>
            </a:r>
            <a:r>
              <a:rPr lang="en-US" i="1" dirty="0"/>
              <a:t>J/</a:t>
            </a:r>
            <a:r>
              <a:rPr lang="en-US" i="1" dirty="0" err="1"/>
              <a:t>ψ</a:t>
            </a:r>
            <a:r>
              <a:rPr lang="en-US" dirty="0"/>
              <a:t> A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 smtClean="0"/>
              <a:t>vanishes </a:t>
            </a:r>
            <a:r>
              <a:rPr lang="en-US" dirty="0"/>
              <a:t>if the pair are produced in a color-octet model but survives in the color-singlet model </a:t>
            </a:r>
            <a:endParaRPr lang="en-US" dirty="0" smtClean="0"/>
          </a:p>
          <a:p>
            <a:pPr lvl="1"/>
            <a:r>
              <a:rPr lang="pt-BR" sz="2000" i="1" dirty="0" err="1"/>
              <a:t>Feng</a:t>
            </a:r>
            <a:r>
              <a:rPr lang="pt-BR" sz="2000" i="1" dirty="0"/>
              <a:t> </a:t>
            </a:r>
            <a:r>
              <a:rPr lang="pt-BR" sz="2000" i="1" dirty="0"/>
              <a:t>Yuan, </a:t>
            </a:r>
            <a:r>
              <a:rPr lang="pt-BR" sz="2000" i="1" dirty="0" err="1"/>
              <a:t>Phys</a:t>
            </a:r>
            <a:r>
              <a:rPr lang="pt-BR" sz="2000" i="1" dirty="0"/>
              <a:t>. </a:t>
            </a:r>
            <a:r>
              <a:rPr lang="pt-BR" sz="2000" i="1" dirty="0" err="1"/>
              <a:t>Rev</a:t>
            </a:r>
            <a:r>
              <a:rPr lang="pt-BR" sz="2000" i="1" dirty="0"/>
              <a:t> D78, 014024(2008</a:t>
            </a:r>
            <a:r>
              <a:rPr lang="pt-BR" sz="2000" i="1" dirty="0"/>
              <a:t>)</a:t>
            </a:r>
            <a:endParaRPr lang="pt-BR" sz="2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F38-A481-1C48-B6D7-EAAF9EF2706F}" type="datetime1"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7/7/16</a:t>
            </a:fld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Ming Liu, New Ideas for E1039</a:t>
            </a: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05B3-F0E6-B645-A1F6-5D4123BFD979}" type="slidenum"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11</a:t>
            </a:fld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438400" y="3463636"/>
            <a:ext cx="7620000" cy="2952750"/>
            <a:chOff x="576" y="1488"/>
            <a:chExt cx="4800" cy="18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956"/>
            <a:stretch>
              <a:fillRect/>
            </a:stretch>
          </p:blipFill>
          <p:spPr bwMode="auto">
            <a:xfrm>
              <a:off x="1104" y="1488"/>
              <a:ext cx="3600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1392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576" y="2592"/>
              <a:ext cx="2016" cy="756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One color-singlet diagram</a:t>
              </a:r>
            </a:p>
            <a:p>
              <a:pPr>
                <a:defRPr/>
              </a:pPr>
              <a:r>
                <a:rPr lang="en-US" altLang="zh-CN" dirty="0">
                  <a:latin typeface="Times New Roman" charset="0"/>
                  <a:ea typeface="Times New Roman" charset="0"/>
                  <a:cs typeface="Times New Roman" charset="0"/>
                </a:rPr>
                <a:t>— no cancellation, asymmetry generated by the initial state </a:t>
              </a:r>
              <a:r>
                <a:rPr lang="en-US" altLang="zh-CN" dirty="0">
                  <a:latin typeface="Times New Roman" charset="0"/>
                  <a:ea typeface="Times New Roman" charset="0"/>
                  <a:cs typeface="Times New Roman" charset="0"/>
                </a:rPr>
                <a:t>interaction,  </a:t>
              </a:r>
              <a:r>
                <a:rPr lang="en-US" altLang="zh-CN" i="1" dirty="0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  <a:r>
                <a:rPr lang="en-US" altLang="zh-CN" i="1" baseline="-25000" dirty="0">
                  <a:latin typeface="Times New Roman" charset="0"/>
                  <a:ea typeface="Times New Roman" charset="0"/>
                  <a:cs typeface="Times New Roman" charset="0"/>
                </a:rPr>
                <a:t>N</a:t>
              </a:r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≠0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2832" y="2352"/>
              <a:ext cx="2544" cy="960"/>
              <a:chOff x="2832" y="2647"/>
              <a:chExt cx="2544" cy="960"/>
            </a:xfrm>
          </p:grpSpPr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2544" cy="583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dirty="0">
                    <a:latin typeface="Times New Roman" charset="0"/>
                    <a:ea typeface="Times New Roman" charset="0"/>
                    <a:cs typeface="Times New Roman" charset="0"/>
                  </a:rPr>
                  <a:t>    </a:t>
                </a:r>
                <a:r>
                  <a:rPr lang="en-US" altLang="zh-CN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 charset="0"/>
                    <a:ea typeface="Times New Roman" charset="0"/>
                    <a:cs typeface="Times New Roman" charset="0"/>
                  </a:rPr>
                  <a:t>Two color-octet diagrams</a:t>
                </a:r>
              </a:p>
              <a:p>
                <a:pPr>
                  <a:defRPr/>
                </a:pPr>
                <a:r>
                  <a:rPr lang="en-US" altLang="zh-CN" dirty="0">
                    <a:latin typeface="Times New Roman" charset="0"/>
                    <a:ea typeface="Times New Roman" charset="0"/>
                    <a:cs typeface="Times New Roman" charset="0"/>
                  </a:rPr>
                  <a:t>— cancellation between initial and final state interactions, no </a:t>
                </a:r>
                <a:r>
                  <a:rPr lang="en-US" altLang="zh-CN" dirty="0">
                    <a:latin typeface="Times New Roman" charset="0"/>
                    <a:ea typeface="Times New Roman" charset="0"/>
                    <a:cs typeface="Times New Roman" charset="0"/>
                  </a:rPr>
                  <a:t>asymmetry </a:t>
                </a:r>
                <a:r>
                  <a:rPr lang="en-US" altLang="zh-CN" i="1" dirty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altLang="zh-CN" i="1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N</a:t>
                </a:r>
                <a:r>
                  <a:rPr lang="en-US" altLang="zh-CN" dirty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0</a:t>
                </a:r>
                <a:endParaRPr lang="en-US" altLang="zh-CN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flipH="1" flipV="1">
                <a:off x="3216" y="2647"/>
                <a:ext cx="24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V="1">
                <a:off x="3456" y="2647"/>
                <a:ext cx="48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40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01F0E-E8EE-F947-9D21-16BA73F1C683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2150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905000" y="76200"/>
            <a:ext cx="7772400" cy="1143000"/>
          </a:xfr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CN">
                <a:effectLst/>
                <a:latin typeface="Times New Roman" charset="0"/>
                <a:ea typeface="宋体" charset="-122"/>
                <a:cs typeface="宋体" charset="-122"/>
              </a:rPr>
              <a:t>NRQCD and J/</a:t>
            </a:r>
            <a:r>
              <a:rPr lang="el-GR">
                <a:effectLst/>
                <a:latin typeface="Times New Roman" charset="0"/>
                <a:ea typeface="ＭＳ Ｐゴシック" charset="-128"/>
              </a:rPr>
              <a:t>ψ</a:t>
            </a:r>
            <a:r>
              <a:rPr lang="en-US" altLang="zh-CN">
                <a:effectLst/>
                <a:latin typeface="Times New Roman" charset="0"/>
                <a:ea typeface="宋体" charset="-122"/>
                <a:cs typeface="宋体" charset="-122"/>
              </a:rPr>
              <a:t> Polarization</a:t>
            </a:r>
            <a:endParaRPr lang="zh-CN" altLang="en-US">
              <a:effectLst/>
              <a:latin typeface="Times New Roman" charset="0"/>
              <a:ea typeface="宋体" charset="-122"/>
              <a:cs typeface="宋体" charset="-122"/>
            </a:endParaRPr>
          </a:p>
        </p:txBody>
      </p:sp>
      <p:pic>
        <p:nvPicPr>
          <p:cNvPr id="21504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553200" y="1447801"/>
            <a:ext cx="3733800" cy="3465513"/>
          </a:xfrm>
          <a:noFill/>
        </p:spPr>
      </p:pic>
      <p:pic>
        <p:nvPicPr>
          <p:cNvPr id="21504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216026"/>
            <a:ext cx="4724400" cy="4162425"/>
          </a:xfrm>
          <a:noFill/>
        </p:spPr>
      </p:pic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2743200" y="5378451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NRQCD  failed on J/</a:t>
            </a:r>
            <a:r>
              <a:rPr lang="el-GR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ψ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polarization.</a:t>
            </a:r>
          </a:p>
          <a:p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J/</a:t>
            </a:r>
            <a:r>
              <a:rPr lang="el-G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ψ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 production mechanism  is still an open question. </a:t>
            </a:r>
          </a:p>
          <a:p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-122"/>
                <a:cs typeface="宋体" charset="-122"/>
              </a:rPr>
              <a:t>Very active field of theoretical study…</a:t>
            </a:r>
            <a:endParaRPr lang="el-GR" altLang="zh-CN" sz="20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734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 samples of MB, J/Psi and Open charm</a:t>
            </a:r>
          </a:p>
          <a:p>
            <a:endParaRPr lang="en-US" dirty="0" smtClean="0"/>
          </a:p>
          <a:p>
            <a:r>
              <a:rPr lang="en-US" dirty="0" smtClean="0"/>
              <a:t>Open charm measurements with single muons</a:t>
            </a:r>
          </a:p>
          <a:p>
            <a:pPr lvl="1"/>
            <a:r>
              <a:rPr lang="en-US" dirty="0" smtClean="0"/>
              <a:t>High </a:t>
            </a:r>
            <a:r>
              <a:rPr lang="en-US" dirty="0" err="1" smtClean="0"/>
              <a:t>pT</a:t>
            </a:r>
            <a:r>
              <a:rPr lang="en-US" dirty="0" smtClean="0"/>
              <a:t> single muons?</a:t>
            </a:r>
          </a:p>
          <a:p>
            <a:endParaRPr lang="en-US" dirty="0" smtClean="0"/>
          </a:p>
          <a:p>
            <a:r>
              <a:rPr lang="en-US" dirty="0" smtClean="0"/>
              <a:t>Decay light hadrons?</a:t>
            </a:r>
          </a:p>
          <a:p>
            <a:pPr lvl="1"/>
            <a:r>
              <a:rPr lang="en-US" dirty="0" smtClean="0"/>
              <a:t>Move th</a:t>
            </a:r>
            <a:r>
              <a:rPr lang="en-US" dirty="0"/>
              <a:t>e</a:t>
            </a:r>
            <a:r>
              <a:rPr lang="en-US" dirty="0" smtClean="0"/>
              <a:t> polarized target to different locations?</a:t>
            </a:r>
          </a:p>
          <a:p>
            <a:pPr lvl="1"/>
            <a:r>
              <a:rPr lang="en-US" dirty="0" smtClean="0"/>
              <a:t>Add an </a:t>
            </a:r>
            <a:r>
              <a:rPr lang="en-US" dirty="0" err="1" smtClean="0"/>
              <a:t>intermidiate</a:t>
            </a:r>
            <a:r>
              <a:rPr lang="en-US" dirty="0" smtClean="0"/>
              <a:t> C-target at different locations to determine the light hadron contribution?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BCA1-150A-9F49-83C2-54430D13C9E2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1620-4177-3445-B12C-E9773DDFA3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3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1" y="135759"/>
            <a:ext cx="8555421" cy="1143000"/>
          </a:xfrm>
        </p:spPr>
        <p:txBody>
          <a:bodyPr>
            <a:normAutofit/>
          </a:bodyPr>
          <a:lstStyle/>
          <a:p>
            <a:r>
              <a:rPr lang="en-US" sz="2800" dirty="0"/>
              <a:t>New Idea: High Luminosity Polarized Fixed Target </a:t>
            </a:r>
            <a:r>
              <a:rPr lang="en-US" sz="2800" dirty="0" err="1"/>
              <a:t>p+p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78761"/>
            <a:ext cx="8229600" cy="131866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Drell</a:t>
            </a:r>
            <a:r>
              <a:rPr lang="en-US" dirty="0"/>
              <a:t>-Yan</a:t>
            </a:r>
          </a:p>
          <a:p>
            <a:r>
              <a:rPr lang="en-US" dirty="0"/>
              <a:t>Open charm@ low √</a:t>
            </a:r>
            <a:r>
              <a:rPr lang="en-US" dirty="0" smtClean="0"/>
              <a:t>s</a:t>
            </a:r>
          </a:p>
          <a:p>
            <a:r>
              <a:rPr lang="en-US" dirty="0" smtClean="0"/>
              <a:t>J/Psi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3D1C5-C05C-A548-AC6F-17ED4C7F735E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  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84013-A17D-2D4B-B48D-AC298C71762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3" descr="fi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082" y="2286000"/>
            <a:ext cx="5865489" cy="4215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9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604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/>
              <a:t>TSSA in Heavy Quark Production in </a:t>
            </a:r>
            <a:r>
              <a:rPr lang="en-US" sz="3600" dirty="0" err="1"/>
              <a:t>p+p</a:t>
            </a:r>
            <a:endParaRPr lang="en-US" sz="3600" dirty="0"/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 rotWithShape="1">
          <a:blip r:embed="rId2"/>
          <a:srcRect l="-30" t="1611" r="30" b="11145"/>
          <a:stretch/>
        </p:blipFill>
        <p:spPr bwMode="auto">
          <a:xfrm>
            <a:off x="2264664" y="1207008"/>
            <a:ext cx="7761288" cy="501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6905626" y="774700"/>
            <a:ext cx="3725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Kang, Qiu, Vogelsang, Yuan, PRD 2008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BB46B7-985A-2443-8872-A9D306AFD4D2}" type="datetime1">
              <a:rPr lang="en-US" smtClean="0"/>
              <a:t>7/7/16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B036A-C40C-E745-938B-86772EF2576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Liu, New Ideas for E1039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483611-6EBA-E441-BB29-3A6604931BC9}" type="datetime1">
              <a:rPr lang="en-US" smtClean="0"/>
              <a:t>7/7/16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E30E-5F6E-9749-BFCB-9A37ECE9B94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0" y="0"/>
            <a:ext cx="8229600" cy="9779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Open Charm </a:t>
            </a:r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TSSA in Twist-3 Approach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55968" y="885534"/>
            <a:ext cx="7677150" cy="5349011"/>
            <a:chOff x="631968" y="885533"/>
            <a:chExt cx="7677150" cy="5349011"/>
          </a:xfrm>
        </p:grpSpPr>
        <p:pic>
          <p:nvPicPr>
            <p:cNvPr id="25602" name="Picture 2"/>
            <p:cNvPicPr>
              <a:picLocks noChangeAspect="1"/>
            </p:cNvPicPr>
            <p:nvPr/>
          </p:nvPicPr>
          <p:blipFill rotWithShape="1">
            <a:blip r:embed="rId2"/>
            <a:srcRect t="4783" b="7866"/>
            <a:stretch/>
          </p:blipFill>
          <p:spPr bwMode="auto">
            <a:xfrm>
              <a:off x="631968" y="885533"/>
              <a:ext cx="7677150" cy="5349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1082042" y="5555317"/>
              <a:ext cx="5583826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9548091" y="977900"/>
            <a:ext cx="109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Qiu</a:t>
            </a:r>
            <a:r>
              <a:rPr lang="en-US" dirty="0"/>
              <a:t>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60" y="32733"/>
            <a:ext cx="10840279" cy="8381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from Run </a:t>
            </a:r>
            <a:r>
              <a:rPr lang="en-US" dirty="0" smtClean="0"/>
              <a:t>2015 </a:t>
            </a:r>
            <a:r>
              <a:rPr lang="en-US" dirty="0" err="1" smtClean="0"/>
              <a:t>p+p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p+A</a:t>
            </a:r>
            <a:r>
              <a:rPr lang="en-US" dirty="0" smtClean="0"/>
              <a:t> with F/VTX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038" y="1219345"/>
            <a:ext cx="4373524" cy="13252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Expect much improved results from Run 15</a:t>
            </a:r>
          </a:p>
          <a:p>
            <a:pPr lvl="1"/>
            <a:r>
              <a:rPr lang="en-US" dirty="0" smtClean="0"/>
              <a:t>110 pb</a:t>
            </a:r>
            <a:r>
              <a:rPr lang="en-US" baseline="30000" dirty="0" smtClean="0"/>
              <a:t>-1</a:t>
            </a:r>
            <a:r>
              <a:rPr lang="en-US" dirty="0" smtClean="0"/>
              <a:t>, Pol = 57% (Run15)</a:t>
            </a:r>
          </a:p>
          <a:p>
            <a:pPr lvl="1"/>
            <a:r>
              <a:rPr lang="en-US" dirty="0" smtClean="0"/>
              <a:t>10x FOM(Run12)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798" y="3026891"/>
            <a:ext cx="4324879" cy="341924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A999-81C6-C34D-8CC8-59F10E0855B7}" type="datetime1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New Ideas for E1039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B4E3-05F3-6844-BB50-5CA9BD406712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87" y="3026891"/>
            <a:ext cx="3997614" cy="3419240"/>
          </a:xfrm>
          <a:prstGeom prst="rect">
            <a:avLst/>
          </a:prstGeom>
        </p:spPr>
      </p:pic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6910170" y="560466"/>
            <a:ext cx="3423045" cy="2210087"/>
            <a:chOff x="3354" y="991"/>
            <a:chExt cx="2632" cy="1439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3354" y="991"/>
              <a:ext cx="2632" cy="1439"/>
              <a:chOff x="3354" y="991"/>
              <a:chExt cx="2632" cy="1439"/>
            </a:xfrm>
          </p:grpSpPr>
          <p:grpSp>
            <p:nvGrpSpPr>
              <p:cNvPr id="14" name="Group 8"/>
              <p:cNvGrpSpPr>
                <a:grpSpLocks/>
              </p:cNvGrpSpPr>
              <p:nvPr/>
            </p:nvGrpSpPr>
            <p:grpSpPr bwMode="auto">
              <a:xfrm>
                <a:off x="3354" y="991"/>
                <a:ext cx="2632" cy="1439"/>
                <a:chOff x="3354" y="991"/>
                <a:chExt cx="2632" cy="1439"/>
              </a:xfrm>
            </p:grpSpPr>
            <p:pic>
              <p:nvPicPr>
                <p:cNvPr id="18" name="Picture 9" descr="Picture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354" y="1107"/>
                  <a:ext cx="2096" cy="13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375" y="1295"/>
                  <a:ext cx="474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latin typeface="Symbol" charset="2"/>
                      <a:ea typeface="Arial Unicode MS" pitchFamily="34" charset="-128"/>
                      <a:cs typeface="Arial Unicode MS" pitchFamily="34" charset="-128"/>
                    </a:rPr>
                    <a:t>p</a:t>
                  </a:r>
                  <a:r>
                    <a:rPr lang="en-US" sz="1600">
                      <a:latin typeface="Times" charset="0"/>
                      <a:ea typeface="Arial Unicode MS" pitchFamily="34" charset="-128"/>
                      <a:cs typeface="Arial Unicode MS" pitchFamily="34" charset="-128"/>
                      <a:sym typeface="Wingdings" charset="2"/>
                    </a:rPr>
                    <a:t></a:t>
                  </a:r>
                  <a:r>
                    <a:rPr lang="en-US" sz="1600">
                      <a:latin typeface="Symbol" charset="2"/>
                      <a:ea typeface="Arial Unicode MS" pitchFamily="34" charset="-128"/>
                      <a:cs typeface="Arial Unicode MS" pitchFamily="34" charset="-128"/>
                      <a:sym typeface="Wingdings" charset="2"/>
                    </a:rPr>
                    <a:t>m</a:t>
                  </a:r>
                  <a:endParaRPr lang="en-US" sz="1600">
                    <a:latin typeface="Symbol" charset="2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156" y="991"/>
                  <a:ext cx="830" cy="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solidFill>
                        <a:srgbClr val="CC33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Drell-Yan </a:t>
                  </a:r>
                </a:p>
                <a:p>
                  <a:r>
                    <a:rPr lang="en-US" sz="1600">
                      <a:solidFill>
                        <a:srgbClr val="CC33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prompt</a:t>
                  </a:r>
                </a:p>
              </p:txBody>
            </p:sp>
          </p:grp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V="1">
                <a:off x="3729" y="2082"/>
                <a:ext cx="69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V="1">
                <a:off x="4389" y="1446"/>
                <a:ext cx="984" cy="6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flipH="1">
                <a:off x="3867" y="2082"/>
                <a:ext cx="522" cy="3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3816" y="1194"/>
              <a:ext cx="1320" cy="966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335698" y="2735834"/>
            <a:ext cx="145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GTMD model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5293" y="2770552"/>
            <a:ext cx="186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Twist-3 Approach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0138"/>
            <a:ext cx="8229600" cy="1143000"/>
          </a:xfrm>
        </p:spPr>
        <p:txBody>
          <a:bodyPr/>
          <a:lstStyle/>
          <a:p>
            <a:r>
              <a:rPr lang="en-US" sz="3600" dirty="0"/>
              <a:t>TSSA in Charm Production at Low Energy (I)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Low energy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Initial state interactions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Final state interactions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3D1C5-C05C-A548-AC6F-17ED4C7F735E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  INT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84013-A17D-2D4B-B48D-AC298C7176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15" y="2527870"/>
            <a:ext cx="3119433" cy="133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1" y="4341405"/>
            <a:ext cx="2830795" cy="680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819" y="2380184"/>
            <a:ext cx="3409293" cy="114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1008" y="4855816"/>
            <a:ext cx="2443560" cy="977424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4855816"/>
            <a:ext cx="2241337" cy="977425"/>
          </a:xfrm>
          <a:prstGeom prst="rect">
            <a:avLst/>
          </a:prstGeom>
          <a:ln>
            <a:solidFill>
              <a:srgbClr val="0000FF"/>
            </a:solidFill>
          </a:ln>
        </p:spPr>
      </p:pic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5099051" y="1174750"/>
          <a:ext cx="17367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673100" imgH="165100" progId="Equation.3">
                  <p:embed/>
                </p:oleObj>
              </mc:Choice>
              <mc:Fallback>
                <p:oleObj name="Equation" r:id="rId8" imgW="673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1" y="1174750"/>
                        <a:ext cx="17367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7329488" y="1283138"/>
            <a:ext cx="28813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Calibri" charset="0"/>
              </a:rPr>
              <a:t>F. Yuan and J. Zhou PLB 668 (2008) 216-220</a:t>
            </a:r>
          </a:p>
        </p:txBody>
      </p:sp>
    </p:spTree>
    <p:extLst>
      <p:ext uri="{BB962C8B-B14F-4D97-AF65-F5344CB8AC3E}">
        <p14:creationId xmlns:p14="http://schemas.microsoft.com/office/powerpoint/2010/main" val="5573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dirty="0"/>
              <a:t>Heavy Quark TSSA at Low Energy (cont.)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3111" dirty="0">
                <a:solidFill>
                  <a:srgbClr val="000000"/>
                </a:solidFill>
              </a:rPr>
              <a:t>Twist-3 quark-gluon cor</a:t>
            </a:r>
            <a:r>
              <a:rPr lang="en-US" altLang="zh-CN" sz="3111" dirty="0">
                <a:solidFill>
                  <a:srgbClr val="000000"/>
                </a:solidFill>
              </a:rPr>
              <a:t>r</a:t>
            </a:r>
            <a:r>
              <a:rPr lang="en-US" sz="3111" dirty="0">
                <a:solidFill>
                  <a:srgbClr val="000000"/>
                </a:solidFill>
              </a:rPr>
              <a:t>elation fun. </a:t>
            </a:r>
            <a:endParaRPr lang="en-US" sz="3111" dirty="0">
              <a:solidFill>
                <a:srgbClr val="000000"/>
              </a:solidFill>
            </a:endParaRPr>
          </a:p>
        </p:txBody>
      </p:sp>
      <p:sp>
        <p:nvSpPr>
          <p:cNvPr id="26631" name="Content Placeholder 2"/>
          <p:cNvSpPr>
            <a:spLocks noGrp="1"/>
          </p:cNvSpPr>
          <p:nvPr>
            <p:ph idx="1"/>
          </p:nvPr>
        </p:nvSpPr>
        <p:spPr>
          <a:xfrm>
            <a:off x="1981200" y="1363663"/>
            <a:ext cx="8229600" cy="4762500"/>
          </a:xfrm>
        </p:spPr>
        <p:txBody>
          <a:bodyPr/>
          <a:lstStyle/>
          <a:p>
            <a:r>
              <a:rPr lang="en-US" dirty="0"/>
              <a:t>Different color factors for charm and anti-charm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044825" y="4651376"/>
          <a:ext cx="6238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" imgW="457200" imgH="393700" progId="Equation.3">
                  <p:embed/>
                </p:oleObj>
              </mc:Choice>
              <mc:Fallback>
                <p:oleObj name="Equation" r:id="rId3" imgW="45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4651376"/>
                        <a:ext cx="623888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680075" y="4683125"/>
          <a:ext cx="8953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5" imgW="596900" imgH="419100" progId="Equation.3">
                  <p:embed/>
                </p:oleObj>
              </mc:Choice>
              <mc:Fallback>
                <p:oleObj name="Equation" r:id="rId5" imgW="596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4683125"/>
                        <a:ext cx="8953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8456613" y="4648200"/>
          <a:ext cx="685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7" imgW="457200" imgH="393700" progId="Equation.3">
                  <p:embed/>
                </p:oleObj>
              </mc:Choice>
              <mc:Fallback>
                <p:oleObj name="Equation" r:id="rId7" imgW="45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613" y="4648200"/>
                        <a:ext cx="6858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5734051" y="5448300"/>
            <a:ext cx="804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Charm</a:t>
            </a:r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8131176" y="5448300"/>
            <a:ext cx="1233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nti-Charm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2846389" y="5448300"/>
            <a:ext cx="1220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Initial state</a:t>
            </a:r>
          </a:p>
        </p:txBody>
      </p:sp>
      <p:pic>
        <p:nvPicPr>
          <p:cNvPr id="26635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14588" y="2949575"/>
            <a:ext cx="74295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Box 11"/>
          <p:cNvSpPr txBox="1">
            <a:spLocks noChangeArrowheads="1"/>
          </p:cNvSpPr>
          <p:nvPr/>
        </p:nvSpPr>
        <p:spPr bwMode="auto">
          <a:xfrm>
            <a:off x="7329488" y="2151063"/>
            <a:ext cx="28813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Calibri" charset="0"/>
              </a:rPr>
              <a:t>F. Yuan and J. Zhou PLB 668 (2008) 216-220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9160CC-7BD1-5142-AEA2-68B8D0050BB0}" type="datetime1">
              <a:rPr lang="en-US" smtClean="0"/>
              <a:t>7/7/16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F6113-A6CF-5442-90E2-0669EE6BB9E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  INT Workshop</a:t>
            </a:r>
            <a:endParaRPr lang="en-US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264567" y="2002651"/>
          <a:ext cx="1735522" cy="42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10" imgW="673100" imgH="165100" progId="Equation.3">
                  <p:embed/>
                </p:oleObj>
              </mc:Choice>
              <mc:Fallback>
                <p:oleObj name="Equation" r:id="rId10" imgW="6731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567" y="2002651"/>
                        <a:ext cx="1735522" cy="42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4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798763" y="128589"/>
          <a:ext cx="59229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1320800" imgH="177800" progId="Equation.3">
                  <p:embed/>
                </p:oleObj>
              </mc:Choice>
              <mc:Fallback>
                <p:oleObj name="Equation" r:id="rId3" imgW="1320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128589"/>
                        <a:ext cx="592296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1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7639" y="1382714"/>
            <a:ext cx="667702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87638" y="4222751"/>
            <a:ext cx="64262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2892425" y="1085850"/>
            <a:ext cx="1150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JPARC p+p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2892426" y="3949700"/>
            <a:ext cx="1279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GSI: p+pbar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64E591-C8A5-3045-A977-E7C4165DDBEE}" type="datetime1">
              <a:rPr lang="en-US" smtClean="0"/>
              <a:t>7/7/16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707A9-C933-6647-A923-31028429414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  INT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5250"/>
            <a:ext cx="8229600" cy="129063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Open Charm Production in </a:t>
            </a:r>
            <a:r>
              <a:rPr lang="en-US" dirty="0" err="1" smtClean="0">
                <a:ea typeface="+mj-ea"/>
                <a:cs typeface="+mj-cs"/>
              </a:rPr>
              <a:t>p+p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with PYTHIA (LO) 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4035" name="Picture 6" descr="total_char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9513" y="1544639"/>
            <a:ext cx="6832600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BBCF19-B54B-9A41-8A51-B426D79E3042}" type="datetime1">
              <a:rPr lang="en-US" smtClean="0"/>
              <a:t>7/7/16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20C42-1D9A-624C-8ABF-DE905021EE7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X. Liu  INT Workshop</a:t>
            </a:r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3875088" y="4994275"/>
            <a:ext cx="266700" cy="35083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40" name="TextBox 11"/>
          <p:cNvSpPr txBox="1">
            <a:spLocks noChangeArrowheads="1"/>
          </p:cNvSpPr>
          <p:nvPr/>
        </p:nvSpPr>
        <p:spPr bwMode="auto">
          <a:xfrm>
            <a:off x="3711575" y="5289550"/>
            <a:ext cx="649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E906</a:t>
            </a:r>
          </a:p>
        </p:txBody>
      </p:sp>
      <p:sp>
        <p:nvSpPr>
          <p:cNvPr id="13" name="Up Arrow 12"/>
          <p:cNvSpPr/>
          <p:nvPr/>
        </p:nvSpPr>
        <p:spPr>
          <a:xfrm>
            <a:off x="6292850" y="3748089"/>
            <a:ext cx="266700" cy="3508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42" name="TextBox 13"/>
          <p:cNvSpPr txBox="1">
            <a:spLocks noChangeArrowheads="1"/>
          </p:cNvSpPr>
          <p:nvPr/>
        </p:nvSpPr>
        <p:spPr bwMode="auto">
          <a:xfrm>
            <a:off x="5830888" y="4102100"/>
            <a:ext cx="1314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RHIC 62GeV</a:t>
            </a:r>
          </a:p>
        </p:txBody>
      </p:sp>
      <p:sp>
        <p:nvSpPr>
          <p:cNvPr id="15" name="Up Arrow 14"/>
          <p:cNvSpPr/>
          <p:nvPr/>
        </p:nvSpPr>
        <p:spPr>
          <a:xfrm>
            <a:off x="3195638" y="5637214"/>
            <a:ext cx="265112" cy="3524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44" name="TextBox 15"/>
          <p:cNvSpPr txBox="1">
            <a:spLocks noChangeArrowheads="1"/>
          </p:cNvSpPr>
          <p:nvPr/>
        </p:nvSpPr>
        <p:spPr bwMode="auto">
          <a:xfrm>
            <a:off x="3349625" y="58356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JAPRC</a:t>
            </a:r>
          </a:p>
        </p:txBody>
      </p:sp>
      <p:sp>
        <p:nvSpPr>
          <p:cNvPr id="14" name="Up Arrow 13"/>
          <p:cNvSpPr/>
          <p:nvPr/>
        </p:nvSpPr>
        <p:spPr>
          <a:xfrm>
            <a:off x="8308727" y="3397252"/>
            <a:ext cx="266700" cy="3508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5516" y="3914259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RHIC 200 </a:t>
            </a:r>
            <a:r>
              <a:rPr lang="en-US" dirty="0" err="1"/>
              <a:t>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610</Words>
  <Application>Microsoft Macintosh PowerPoint</Application>
  <PresentationFormat>Widescreen</PresentationFormat>
  <Paragraphs>117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 Unicode MS</vt:lpstr>
      <vt:lpstr>Calibri</vt:lpstr>
      <vt:lpstr>Calibri Light</vt:lpstr>
      <vt:lpstr>DengXian</vt:lpstr>
      <vt:lpstr>DengXian Light</vt:lpstr>
      <vt:lpstr>ＭＳ Ｐゴシック</vt:lpstr>
      <vt:lpstr>Symbol</vt:lpstr>
      <vt:lpstr>Times</vt:lpstr>
      <vt:lpstr>Times New Roman</vt:lpstr>
      <vt:lpstr>Wingdings</vt:lpstr>
      <vt:lpstr>宋体</vt:lpstr>
      <vt:lpstr>Arial</vt:lpstr>
      <vt:lpstr>Office Theme</vt:lpstr>
      <vt:lpstr>Equation</vt:lpstr>
      <vt:lpstr>New Physics Topics with E1039</vt:lpstr>
      <vt:lpstr>New Idea: High Luminosity Polarized Fixed Target p+p?</vt:lpstr>
      <vt:lpstr>TSSA in Heavy Quark Production in p+p</vt:lpstr>
      <vt:lpstr>PowerPoint Presentation</vt:lpstr>
      <vt:lpstr>Expectation from Run 2015 p+p &amp; p+A with F/VTX</vt:lpstr>
      <vt:lpstr>TSSA in Charm Production at Low Energy (I)</vt:lpstr>
      <vt:lpstr>Heavy Quark TSSA at Low Energy (cont.) Twist-3 quark-gluon correlation fun. </vt:lpstr>
      <vt:lpstr>PowerPoint Presentation</vt:lpstr>
      <vt:lpstr>Open Charm Production in p+p with PYTHIA (LO) </vt:lpstr>
      <vt:lpstr>More on Open Charm Production</vt:lpstr>
      <vt:lpstr>J/ψ AN</vt:lpstr>
      <vt:lpstr>NRQCD and J/ψ Polarization</vt:lpstr>
      <vt:lpstr>To Do List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mingxiong.liu@gmail.com</dc:creator>
  <cp:lastModifiedBy>mingxiong.liu@gmail.com</cp:lastModifiedBy>
  <cp:revision>17</cp:revision>
  <dcterms:created xsi:type="dcterms:W3CDTF">2016-07-06T12:26:18Z</dcterms:created>
  <dcterms:modified xsi:type="dcterms:W3CDTF">2016-07-07T09:47:11Z</dcterms:modified>
</cp:coreProperties>
</file>