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6" r:id="rId4"/>
    <p:sldId id="265" r:id="rId5"/>
    <p:sldId id="262" r:id="rId6"/>
    <p:sldId id="264" r:id="rId7"/>
    <p:sldId id="263" r:id="rId8"/>
    <p:sldId id="267" r:id="rId9"/>
    <p:sldId id="259" r:id="rId10"/>
    <p:sldId id="257" r:id="rId11"/>
    <p:sldId id="25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A86A1-00F1-6E45-81DB-D6BDBD67EC19}" type="datetimeFigureOut">
              <a:rPr lang="en-US" smtClean="0"/>
              <a:t>5/16/15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3F7C1-B7D3-234E-861C-3A5627E5A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79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55107-5C5F-7D4C-9EF3-805E763753CD}" type="datetimeFigureOut">
              <a:rPr lang="en-US" smtClean="0"/>
              <a:t>5/16/15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55CE-275D-5544-94F7-03CD18FD0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04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LANL has been carrying out a very active study of dE/dx using E906 spextrometer …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hav eprovide St-4 MuID and St-1 DC…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606753BE-63F0-2C4B-9676-56568D3B2D3B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369F-9695-F547-BC4B-763B8CE9D0B5}" type="datetime1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1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320-9DBA-B949-957D-F3379D77B869}" type="datetime1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3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A60D-E959-F140-94D2-473D2C9F7018}" type="datetime1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1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E4D7-3906-6A40-ABBA-5A73E6704E76}" type="datetime1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1765-1CAD-AF49-8135-40424182A9EA}" type="datetime1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BA42-FF28-9146-A270-C3D467E935EA}" type="datetime1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8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97BC-BBE4-DA43-932F-0FE6B62B5911}" type="datetime1">
              <a:rPr lang="en-US" smtClean="0"/>
              <a:t>5/16/15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8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CF80-1649-0F49-950A-100F73F3B688}" type="datetime1">
              <a:rPr lang="en-US" smtClean="0"/>
              <a:t>5/16/15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1E9B-596C-264A-AD25-031265560908}" type="datetime1">
              <a:rPr lang="en-US" smtClean="0"/>
              <a:t>5/16/15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0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3B4B-92ED-A949-8451-E4AA1A9F08A7}" type="datetime1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3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255-1D46-894E-A224-6916ED1C2B78}" type="datetime1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73450-597D-5248-954B-4A109BDBB929}" type="datetime1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BDC6-1473-FF42-AF46-688D66A8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8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12634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Search for Dark Photon and Dark Higgs at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68779"/>
            <a:ext cx="8229600" cy="4976836"/>
          </a:xfrm>
        </p:spPr>
        <p:txBody>
          <a:bodyPr/>
          <a:lstStyle/>
          <a:p>
            <a:r>
              <a:rPr lang="en-US" dirty="0" smtClean="0"/>
              <a:t>Weakly interacting dark photon(Higgs)</a:t>
            </a:r>
          </a:p>
          <a:p>
            <a:pPr lvl="1"/>
            <a:endParaRPr lang="en-US" dirty="0"/>
          </a:p>
        </p:txBody>
      </p:sp>
      <p:pic>
        <p:nvPicPr>
          <p:cNvPr id="7" name="Picture 6" descr="dark-produ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7" y="4042722"/>
            <a:ext cx="3721954" cy="20284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49" y="2829983"/>
            <a:ext cx="2516768" cy="71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ark_Higgs_produc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46" y="3895961"/>
            <a:ext cx="3422966" cy="231283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23" y="2829983"/>
            <a:ext cx="2616820" cy="56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57200" y="2358691"/>
            <a:ext cx="163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Photon Portal: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7538" y="2267037"/>
            <a:ext cx="147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Higgs Portal: 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451638" y="2358691"/>
            <a:ext cx="13955" cy="3986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9E0-74C5-0545-9555-1E9451822DEE}" type="datetime1">
              <a:rPr lang="en-US" smtClean="0"/>
              <a:t>5/16/15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67"/>
            <a:ext cx="8229600" cy="4682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LANL’s Long Term Program @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5415"/>
            <a:ext cx="4417779" cy="583392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E906: 2010 – 2016+</a:t>
            </a:r>
          </a:p>
          <a:p>
            <a:pPr lvl="1"/>
            <a:r>
              <a:rPr lang="en-US" dirty="0" smtClean="0"/>
              <a:t>Parton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bar</a:t>
            </a:r>
            <a:r>
              <a:rPr lang="en-US" dirty="0" smtClean="0"/>
              <a:t>/</a:t>
            </a:r>
            <a:r>
              <a:rPr lang="en-US" dirty="0" err="1" smtClean="0"/>
              <a:t>ubar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E1039: 2016 – 2018+?( – 2020+?)</a:t>
            </a:r>
          </a:p>
          <a:p>
            <a:pPr lvl="1"/>
            <a:r>
              <a:rPr lang="en-US" dirty="0" smtClean="0"/>
              <a:t>Polarized fixed target NH</a:t>
            </a:r>
            <a:r>
              <a:rPr lang="en-US" baseline="-25000" dirty="0" smtClean="0"/>
              <a:t>3</a:t>
            </a:r>
          </a:p>
          <a:p>
            <a:pPr lvl="2"/>
            <a:r>
              <a:rPr lang="en-US" dirty="0" smtClean="0"/>
              <a:t>2017-2018</a:t>
            </a:r>
          </a:p>
          <a:p>
            <a:pPr lvl="1"/>
            <a:r>
              <a:rPr lang="en-US" dirty="0" smtClean="0"/>
              <a:t>Polarized fixed target ND</a:t>
            </a:r>
            <a:r>
              <a:rPr lang="en-US" baseline="-25000" dirty="0" smtClean="0"/>
              <a:t>3</a:t>
            </a:r>
            <a:r>
              <a:rPr lang="en-US" dirty="0" smtClean="0"/>
              <a:t>(?)</a:t>
            </a:r>
          </a:p>
          <a:p>
            <a:pPr lvl="2"/>
            <a:r>
              <a:rPr lang="en-US" dirty="0" smtClean="0"/>
              <a:t>2019 – 2020+?</a:t>
            </a:r>
          </a:p>
          <a:p>
            <a:pPr lvl="2"/>
            <a:r>
              <a:rPr lang="en-US" dirty="0" smtClean="0"/>
              <a:t>Parasitic Dark Photon Search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Dark Photon/Dark Higgs Search: 2016 ~ 2021+ </a:t>
            </a:r>
          </a:p>
          <a:p>
            <a:pPr lvl="1"/>
            <a:r>
              <a:rPr lang="en-US" dirty="0" smtClean="0"/>
              <a:t>2016 – 2018, parasitic run with E1039 </a:t>
            </a:r>
          </a:p>
          <a:p>
            <a:pPr lvl="2"/>
            <a:r>
              <a:rPr lang="en-US" dirty="0" smtClean="0"/>
              <a:t>1.4 x10</a:t>
            </a:r>
            <a:r>
              <a:rPr lang="en-US" baseline="30000" dirty="0" smtClean="0"/>
              <a:t>18</a:t>
            </a:r>
            <a:r>
              <a:rPr lang="en-US" dirty="0" smtClean="0"/>
              <a:t> POT</a:t>
            </a:r>
          </a:p>
          <a:p>
            <a:pPr lvl="1"/>
            <a:r>
              <a:rPr lang="en-US" dirty="0" smtClean="0"/>
              <a:t>2019 – 2021+, dedicated search </a:t>
            </a:r>
          </a:p>
          <a:p>
            <a:pPr lvl="2"/>
            <a:r>
              <a:rPr lang="en-US" dirty="0" smtClean="0"/>
              <a:t>1x 10</a:t>
            </a:r>
            <a:r>
              <a:rPr lang="en-US" baseline="30000" dirty="0" smtClean="0"/>
              <a:t>20</a:t>
            </a:r>
            <a:r>
              <a:rPr lang="en-US" dirty="0" smtClean="0"/>
              <a:t> POT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etector upgrades: electron and charged </a:t>
            </a:r>
            <a:r>
              <a:rPr lang="en-US" dirty="0" err="1" smtClean="0"/>
              <a:t>pions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DAQ upgrade: 100 kHz </a:t>
            </a:r>
          </a:p>
          <a:p>
            <a:pPr lvl="1"/>
            <a:r>
              <a:rPr lang="en-US" dirty="0" smtClean="0"/>
              <a:t>LANL LDRD proposal submitted </a:t>
            </a:r>
          </a:p>
          <a:p>
            <a:pPr lvl="1"/>
            <a:r>
              <a:rPr lang="en-US" dirty="0" err="1" smtClean="0"/>
              <a:t>Fermilab</a:t>
            </a:r>
            <a:r>
              <a:rPr lang="en-US" dirty="0" smtClean="0"/>
              <a:t> LOI planned for this summer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E1027: 202x?</a:t>
            </a:r>
          </a:p>
          <a:p>
            <a:pPr lvl="1"/>
            <a:r>
              <a:rPr lang="en-US" dirty="0" smtClean="0"/>
              <a:t>Polarized beam in the Main Injector</a:t>
            </a:r>
          </a:p>
          <a:p>
            <a:r>
              <a:rPr lang="en-US" dirty="0" smtClean="0"/>
              <a:t>New ideas? </a:t>
            </a:r>
            <a:endParaRPr lang="en-US" dirty="0"/>
          </a:p>
        </p:txBody>
      </p:sp>
      <p:pic>
        <p:nvPicPr>
          <p:cNvPr id="4" name="Picture 7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77" y="491562"/>
            <a:ext cx="3823513" cy="30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87" y="3536529"/>
            <a:ext cx="3823513" cy="322247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A5BA-EC98-7F48-8081-086DFEC0F40D}" type="datetime1">
              <a:rPr lang="en-US" smtClean="0"/>
              <a:t>5/16/15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B988-7B4F-1044-956A-26BC32071E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1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08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LANL LDRD submitted: FY16-FY18</a:t>
            </a:r>
            <a:br>
              <a:rPr lang="en-US" sz="2800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Direct Search for Low Mass Dark Photon Production in </a:t>
            </a:r>
            <a:r>
              <a:rPr lang="en-US" sz="1800" dirty="0" err="1" smtClean="0">
                <a:solidFill>
                  <a:srgbClr val="0000FF"/>
                </a:solidFill>
              </a:rPr>
              <a:t>p+A</a:t>
            </a:r>
            <a:r>
              <a:rPr lang="en-US" sz="1800" dirty="0" smtClean="0">
                <a:solidFill>
                  <a:srgbClr val="0000FF"/>
                </a:solidFill>
              </a:rPr>
              <a:t> Collisions at </a:t>
            </a:r>
            <a:r>
              <a:rPr lang="en-US" sz="1800" dirty="0" err="1" smtClean="0">
                <a:solidFill>
                  <a:srgbClr val="0000FF"/>
                </a:solidFill>
              </a:rPr>
              <a:t>Fermilab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43646" y="1189440"/>
            <a:ext cx="4194175" cy="1300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High Intensity Frontier – Main Injector</a:t>
            </a:r>
          </a:p>
          <a:p>
            <a:r>
              <a:rPr lang="en-US" dirty="0" smtClean="0"/>
              <a:t>E906 </a:t>
            </a:r>
            <a:r>
              <a:rPr lang="en-US" dirty="0" err="1" smtClean="0"/>
              <a:t>Dimuon</a:t>
            </a:r>
            <a:r>
              <a:rPr lang="en-US" dirty="0" smtClean="0"/>
              <a:t> Spectrometer</a:t>
            </a:r>
          </a:p>
          <a:p>
            <a:r>
              <a:rPr lang="en-US" dirty="0" smtClean="0"/>
              <a:t>New dedicated dark photon triggers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91503" y="39199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dark-Feynm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9" y="1996600"/>
            <a:ext cx="3691482" cy="14221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5964" y="3434384"/>
            <a:ext cx="39486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A </a:t>
            </a:r>
            <a:r>
              <a:rPr lang="en-US" sz="1400" dirty="0"/>
              <a:t>dark photon of mass m</a:t>
            </a:r>
            <a:r>
              <a:rPr lang="en-US" sz="1400" baseline="-25000" dirty="0"/>
              <a:t>A’</a:t>
            </a:r>
            <a:r>
              <a:rPr lang="en-US" sz="1400" dirty="0"/>
              <a:t> is produced via kinetic mixing with a virtual photon produced through quark and antiquark annihilation in a high-energy proton-nucleus collision with a coupling constant </a:t>
            </a:r>
            <a:r>
              <a:rPr lang="en-US" sz="1400" dirty="0" err="1"/>
              <a:t>ε</a:t>
            </a:r>
            <a:r>
              <a:rPr lang="en-US" sz="1400" dirty="0"/>
              <a:t>. 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pic>
        <p:nvPicPr>
          <p:cNvPr id="12" name="Picture 11" descr="mass_resolution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4681" r="5083"/>
          <a:stretch>
            <a:fillRect/>
          </a:stretch>
        </p:blipFill>
        <p:spPr bwMode="auto">
          <a:xfrm>
            <a:off x="5915185" y="4892040"/>
            <a:ext cx="3228815" cy="17101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0A76-D71B-3D47-A49F-E352F7CC5A64}" type="datetime1">
              <a:rPr lang="en-US" smtClean="0"/>
              <a:t>5/16/15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4F8-3A1B-A346-8116-5ACAAD3FCC2A}" type="slidenum">
              <a:rPr lang="en-US" smtClean="0"/>
              <a:t>11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1395" r="76"/>
          <a:stretch/>
        </p:blipFill>
        <p:spPr>
          <a:xfrm>
            <a:off x="0" y="4539833"/>
            <a:ext cx="6125973" cy="231816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87" y="945372"/>
            <a:ext cx="3823513" cy="37409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8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6493"/>
            <a:ext cx="8229600" cy="7255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i="1" dirty="0">
                <a:latin typeface="Trebuchet MS" charset="0"/>
                <a:cs typeface="+mj-cs"/>
              </a:rPr>
              <a:t>Rotation curves of galaxies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fld id="{B509FF1A-56F4-5E4B-9F7F-9FA169ACA284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762000"/>
            <a:ext cx="7134225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362200" y="6110288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F. Zwicky, ApJ 86 (1937) 217, V. Rubin et al, ApJ 238 (1980) 471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228600" y="6018213"/>
            <a:ext cx="189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Figure credit: H. Merkel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3331" y="131744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Roy Holt,</a:t>
            </a:r>
          </a:p>
          <a:p>
            <a:r>
              <a:rPr lang="en-US" sz="1400" dirty="0" smtClean="0"/>
              <a:t>LANL Seminar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9E1-924D-F845-BE04-1FC5D4E009C8}" type="datetime1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15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i="1" dirty="0">
                <a:latin typeface="Trebuchet MS" charset="0"/>
                <a:cs typeface="+mj-cs"/>
              </a:rPr>
              <a:t>Very active field with many new results</a:t>
            </a:r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fld id="{4DE6D4A3-5DF3-464C-B1B3-A4B8AEA12D4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67" y="1149350"/>
            <a:ext cx="6948683" cy="52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07161" y="47077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Roy Holt,</a:t>
            </a:r>
          </a:p>
          <a:p>
            <a:r>
              <a:rPr lang="en-US" sz="1400" dirty="0" smtClean="0"/>
              <a:t>LANL Seminar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199-EA76-154F-B667-4BC0A7DE3682}" type="datetime1">
              <a:rPr lang="en-US" smtClean="0"/>
              <a:t>5/16/15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6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85" y="219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Dark Photon(Higgs) Search @</a:t>
            </a:r>
            <a:r>
              <a:rPr lang="en-US" dirty="0" err="1" smtClean="0"/>
              <a:t>SeaQuest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Beam Dump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53" y="1311056"/>
            <a:ext cx="8513231" cy="126570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Displaced </a:t>
            </a:r>
            <a:r>
              <a:rPr lang="en-US" dirty="0" err="1" smtClean="0"/>
              <a:t>Dimuon</a:t>
            </a:r>
            <a:r>
              <a:rPr lang="en-US" dirty="0" smtClean="0"/>
              <a:t> Vertex Trigger Upgrade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err="1"/>
              <a:t>d</a:t>
            </a:r>
            <a:r>
              <a:rPr lang="en-US" dirty="0" err="1" smtClean="0"/>
              <a:t>imuon</a:t>
            </a:r>
            <a:r>
              <a:rPr lang="en-US" dirty="0" smtClean="0"/>
              <a:t> </a:t>
            </a:r>
            <a:r>
              <a:rPr lang="en-US" dirty="0" err="1" smtClean="0"/>
              <a:t>Zvtx</a:t>
            </a:r>
            <a:r>
              <a:rPr lang="en-US" dirty="0" smtClean="0"/>
              <a:t> &gt; 200 cm, “SM background free”  </a:t>
            </a:r>
            <a:endParaRPr lang="en-US" dirty="0"/>
          </a:p>
        </p:txBody>
      </p:sp>
      <p:pic>
        <p:nvPicPr>
          <p:cNvPr id="4" name="Picture 3" descr="displaced_dimu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387"/>
            <a:ext cx="9144000" cy="3430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5760" y="6226408"/>
            <a:ext cx="89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(meter)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7382-F097-A748-846B-D69BBEF82CF7}" type="datetime1">
              <a:rPr lang="en-US" smtClean="0"/>
              <a:t>5/16/15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7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107" y="157647"/>
            <a:ext cx="5562600" cy="10845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Dark Photon -&gt; </a:t>
            </a:r>
            <a:r>
              <a:rPr lang="en-US" sz="4000" dirty="0" err="1" smtClean="0"/>
              <a:t>DiMuon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C4C-2CE9-F549-BC84-07333FB62E57}" type="datetime1">
              <a:rPr lang="en-US" smtClean="0"/>
              <a:t>5/16/15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80D2-850A-174B-9924-94B9342D747D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25861" y="1106147"/>
            <a:ext cx="6418139" cy="4864546"/>
            <a:chOff x="6177349" y="4323428"/>
            <a:chExt cx="2981018" cy="20744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87"/>
            <a:stretch/>
          </p:blipFill>
          <p:spPr bwMode="auto">
            <a:xfrm>
              <a:off x="6296025" y="4323429"/>
              <a:ext cx="2862342" cy="207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5278631" y="5222146"/>
              <a:ext cx="20744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A’ BF</a:t>
              </a:r>
              <a:endParaRPr lang="en-US" sz="1200" dirty="0"/>
            </a:p>
          </p:txBody>
        </p:sp>
      </p:grpSp>
      <p:pic>
        <p:nvPicPr>
          <p:cNvPr id="9" name="Picture 8" descr="dark-dec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1" y="1985354"/>
            <a:ext cx="2894351" cy="1553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831" y="4302817"/>
            <a:ext cx="2270048" cy="120032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Future upgrades:</a:t>
            </a:r>
          </a:p>
          <a:p>
            <a:endParaRPr lang="en-US" dirty="0"/>
          </a:p>
          <a:p>
            <a:r>
              <a:rPr lang="en-US" dirty="0" smtClean="0"/>
              <a:t>- Electrons  (</a:t>
            </a:r>
            <a:r>
              <a:rPr lang="en-US" dirty="0" err="1" smtClean="0"/>
              <a:t>EMCal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Charged </a:t>
            </a:r>
            <a:r>
              <a:rPr lang="en-US" dirty="0" err="1" smtClean="0"/>
              <a:t>pions</a:t>
            </a:r>
            <a:r>
              <a:rPr lang="en-US" dirty="0" smtClean="0"/>
              <a:t> (</a:t>
            </a:r>
            <a:r>
              <a:rPr lang="en-US" dirty="0" err="1" smtClean="0"/>
              <a:t>HCal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18"/>
            <a:ext cx="8229600" cy="132809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SeaQuest</a:t>
            </a:r>
            <a:r>
              <a:rPr lang="en-US" sz="4000" dirty="0" smtClean="0"/>
              <a:t> Dark Photon Sensitivity</a:t>
            </a:r>
            <a:br>
              <a:rPr lang="en-US" sz="40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POT:1.4x10</a:t>
            </a:r>
            <a:r>
              <a:rPr lang="en-US" sz="2800" baseline="30000" dirty="0" smtClean="0">
                <a:solidFill>
                  <a:srgbClr val="0000FF"/>
                </a:solidFill>
              </a:rPr>
              <a:t>18</a:t>
            </a:r>
            <a:r>
              <a:rPr lang="en-US" sz="2800" dirty="0" smtClean="0">
                <a:solidFill>
                  <a:srgbClr val="0000FF"/>
                </a:solidFill>
              </a:rPr>
              <a:t> (parasitic w/ E1039), 5x, 25x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0C41-6F92-104D-AD8D-398F340CE34C}" type="datetime1">
              <a:rPr lang="en-US" smtClean="0"/>
              <a:t>5/16/15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80D2-850A-174B-9924-94B9342D747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ensitivity_2sigma_25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33" y="1420221"/>
            <a:ext cx="6128381" cy="48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57" y="229486"/>
            <a:ext cx="5806278" cy="1022920"/>
          </a:xfrm>
        </p:spPr>
        <p:txBody>
          <a:bodyPr/>
          <a:lstStyle/>
          <a:p>
            <a:r>
              <a:rPr lang="en-US" dirty="0" smtClean="0"/>
              <a:t>Dark Higgs -&gt; </a:t>
            </a:r>
            <a:r>
              <a:rPr lang="en-US" dirty="0" err="1" smtClean="0"/>
              <a:t>Dimuon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6004" y="5868599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Note: </a:t>
            </a:r>
            <a:r>
              <a:rPr lang="en-US" b="1" dirty="0" err="1" smtClean="0">
                <a:solidFill>
                  <a:srgbClr val="0000FF"/>
                </a:solidFill>
              </a:rPr>
              <a:t>diMuon</a:t>
            </a:r>
            <a:r>
              <a:rPr lang="en-US" b="1" dirty="0" smtClean="0">
                <a:solidFill>
                  <a:srgbClr val="0000FF"/>
                </a:solidFill>
              </a:rPr>
              <a:t> yields &gt;&gt; di-electrons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Macintosh HD:Users:zym:Desktop:FermiLab beam dump:subGeV CP-even New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88" y="1853131"/>
            <a:ext cx="5511367" cy="388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ark_Higgs_dec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9" y="1853131"/>
            <a:ext cx="2848156" cy="179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079" y="4426107"/>
            <a:ext cx="2270048" cy="92333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Future upgrades:</a:t>
            </a:r>
          </a:p>
          <a:p>
            <a:endParaRPr lang="en-US" dirty="0" smtClean="0"/>
          </a:p>
          <a:p>
            <a:r>
              <a:rPr lang="en-US" dirty="0" smtClean="0"/>
              <a:t>- Charged </a:t>
            </a:r>
            <a:r>
              <a:rPr lang="en-US" dirty="0" err="1" smtClean="0"/>
              <a:t>pions</a:t>
            </a:r>
            <a:r>
              <a:rPr lang="en-US" dirty="0" smtClean="0"/>
              <a:t> (</a:t>
            </a:r>
            <a:r>
              <a:rPr lang="en-US" dirty="0" err="1" smtClean="0"/>
              <a:t>HCal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C73B-1400-3848-9C1E-759B0A607DB2}" type="datetime1">
              <a:rPr lang="en-US" smtClean="0"/>
              <a:t>5/16/15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422" y="18819"/>
            <a:ext cx="675357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SeaQuest</a:t>
            </a:r>
            <a:r>
              <a:rPr lang="en-US" dirty="0" smtClean="0"/>
              <a:t> Dark Higgs Sensitivity</a:t>
            </a:r>
            <a:br>
              <a:rPr lang="en-US" dirty="0" smtClean="0"/>
            </a:br>
            <a:r>
              <a:rPr lang="en-US" sz="3100" dirty="0" smtClean="0">
                <a:solidFill>
                  <a:srgbClr val="0000FF"/>
                </a:solidFill>
              </a:rPr>
              <a:t>POT:1.4x10</a:t>
            </a:r>
            <a:r>
              <a:rPr lang="en-US" sz="3100" baseline="30000" dirty="0" smtClean="0">
                <a:solidFill>
                  <a:srgbClr val="0000FF"/>
                </a:solidFill>
              </a:rPr>
              <a:t>18</a:t>
            </a:r>
            <a:r>
              <a:rPr lang="en-US" sz="3100" dirty="0" smtClean="0">
                <a:solidFill>
                  <a:srgbClr val="0000FF"/>
                </a:solidFill>
              </a:rPr>
              <a:t>, 5x, 25x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DBD2-0BE1-1643-B605-BD39AE594B57}" type="datetime1">
              <a:rPr lang="en-US" smtClean="0"/>
              <a:t>5/16/15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80D2-850A-174B-9924-94B9342D747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Future_limits_v3_dark_higg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72" y="829664"/>
            <a:ext cx="6489479" cy="52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33"/>
            <a:ext cx="8229600" cy="899943"/>
          </a:xfrm>
        </p:spPr>
        <p:txBody>
          <a:bodyPr/>
          <a:lstStyle/>
          <a:p>
            <a:r>
              <a:rPr lang="en-US" dirty="0" err="1" smtClean="0"/>
              <a:t>SeaQuest@FNAL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SHiP@CERN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9A1A-EF86-8346-948C-12354B90D725}" type="datetime1">
              <a:rPr lang="en-US" smtClean="0"/>
              <a:t>5/16/15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LANL, Dark Photon/Higgs Search@Fermilab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sensitivity_2sigma_25x_with_SP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8" y="1910523"/>
            <a:ext cx="4358005" cy="4442460"/>
          </a:xfrm>
          <a:prstGeom prst="rect">
            <a:avLst/>
          </a:prstGeom>
        </p:spPr>
      </p:pic>
      <p:pic>
        <p:nvPicPr>
          <p:cNvPr id="7" name="Picture 6" descr="Future_limits_v3_SPS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7" y="1713730"/>
            <a:ext cx="4717644" cy="46885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781" y="1663945"/>
            <a:ext cx="135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Dark photon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913" y="168907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Dark Higgs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396" y="912076"/>
            <a:ext cx="777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120 </a:t>
            </a:r>
            <a:r>
              <a:rPr lang="en-US" dirty="0" err="1" smtClean="0">
                <a:solidFill>
                  <a:srgbClr val="0000FF"/>
                </a:solidFill>
              </a:rPr>
              <a:t>GeV@FNAL</a:t>
            </a:r>
            <a:r>
              <a:rPr lang="en-US" dirty="0" smtClean="0">
                <a:solidFill>
                  <a:srgbClr val="0000FF"/>
                </a:solidFill>
              </a:rPr>
              <a:t>: 2016 – 2018 - 2025?             400GeV@SPS: ~2025 or sooner? POT: 1.4x 10</a:t>
            </a:r>
            <a:r>
              <a:rPr lang="en-US" baseline="30000" dirty="0" smtClean="0">
                <a:solidFill>
                  <a:srgbClr val="0000FF"/>
                </a:solidFill>
              </a:rPr>
              <a:t>18</a:t>
            </a:r>
            <a:r>
              <a:rPr lang="en-US" dirty="0" smtClean="0">
                <a:solidFill>
                  <a:srgbClr val="0000FF"/>
                </a:solidFill>
              </a:rPr>
              <a:t>, 5x, 25x(0.35 x10</a:t>
            </a:r>
            <a:r>
              <a:rPr lang="en-US" baseline="30000" dirty="0" smtClean="0">
                <a:solidFill>
                  <a:srgbClr val="0000FF"/>
                </a:solidFill>
              </a:rPr>
              <a:t>20</a:t>
            </a:r>
            <a:r>
              <a:rPr lang="en-US" dirty="0" smtClean="0">
                <a:solidFill>
                  <a:srgbClr val="0000FF"/>
                </a:solidFill>
              </a:rPr>
              <a:t>)                   POT: 4x10</a:t>
            </a:r>
            <a:r>
              <a:rPr lang="en-US" baseline="30000" dirty="0" smtClean="0">
                <a:solidFill>
                  <a:srgbClr val="0000FF"/>
                </a:solidFill>
              </a:rPr>
              <a:t>20</a:t>
            </a:r>
            <a:r>
              <a:rPr lang="en-US" dirty="0" smtClean="0">
                <a:solidFill>
                  <a:srgbClr val="0000FF"/>
                </a:solidFill>
              </a:rPr>
              <a:t> over 5 years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0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177"/>
            <a:ext cx="8715689" cy="6127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 smtClean="0"/>
              <a:t>LANL Efforts at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: E906 (</a:t>
            </a:r>
            <a:r>
              <a:rPr lang="en-US" sz="2000" dirty="0" err="1" smtClean="0"/>
              <a:t>dE</a:t>
            </a:r>
            <a:r>
              <a:rPr lang="en-US" sz="2000" dirty="0" smtClean="0"/>
              <a:t>/dx)-&gt;E1039(Pol </a:t>
            </a:r>
            <a:r>
              <a:rPr lang="en-US" sz="2000" dirty="0" err="1" smtClean="0"/>
              <a:t>Drell</a:t>
            </a:r>
            <a:r>
              <a:rPr lang="en-US" sz="2000" dirty="0" smtClean="0"/>
              <a:t>-Yan)-&gt;E????(Dark Photon/Higgs)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4724400" cy="2874962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US" dirty="0" smtClean="0"/>
              <a:t>LANL built Stat-4 </a:t>
            </a:r>
            <a:r>
              <a:rPr lang="en-US" dirty="0" err="1" smtClean="0"/>
              <a:t>muon</a:t>
            </a:r>
            <a:r>
              <a:rPr lang="en-US" dirty="0" smtClean="0"/>
              <a:t> ID commissioned &amp; operated in the first engineering run 2012 </a:t>
            </a:r>
          </a:p>
          <a:p>
            <a:pPr lvl="1">
              <a:defRPr/>
            </a:pPr>
            <a:r>
              <a:rPr lang="en-US" dirty="0" smtClean="0"/>
              <a:t>LANL/LDRD $1M contribution in hardware</a:t>
            </a:r>
          </a:p>
          <a:p>
            <a:pPr lvl="1">
              <a:defRPr/>
            </a:pPr>
            <a:endParaRPr lang="en-US" sz="1700" dirty="0" smtClean="0"/>
          </a:p>
          <a:p>
            <a:pPr>
              <a:defRPr/>
            </a:pPr>
            <a:r>
              <a:rPr lang="en-US" dirty="0" smtClean="0"/>
              <a:t>Developed offline tracking</a:t>
            </a:r>
          </a:p>
          <a:p>
            <a:pPr lvl="1">
              <a:defRPr/>
            </a:pPr>
            <a:r>
              <a:rPr lang="en-US" dirty="0" smtClean="0"/>
              <a:t>First J/Psi reported, Jan. 2013</a:t>
            </a:r>
          </a:p>
          <a:p>
            <a:pPr lvl="1">
              <a:defRPr/>
            </a:pPr>
            <a:r>
              <a:rPr lang="en-US" dirty="0" smtClean="0"/>
              <a:t>First results from Run-2,   2015 </a:t>
            </a:r>
          </a:p>
          <a:p>
            <a:pPr marL="0" indent="0">
              <a:buFont typeface="Arial" charset="0"/>
              <a:buNone/>
              <a:defRPr/>
            </a:pPr>
            <a:endParaRPr lang="en-US" sz="1700" dirty="0" smtClean="0"/>
          </a:p>
          <a:p>
            <a:pPr>
              <a:defRPr/>
            </a:pPr>
            <a:r>
              <a:rPr lang="en-US" dirty="0" smtClean="0"/>
              <a:t>LANL-Led Physics @E906 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uark energy loss in </a:t>
            </a:r>
            <a:r>
              <a:rPr lang="en-US" dirty="0" err="1" smtClean="0">
                <a:solidFill>
                  <a:srgbClr val="000000"/>
                </a:solidFill>
              </a:rPr>
              <a:t>p+A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dE</a:t>
            </a:r>
            <a:r>
              <a:rPr lang="en-US" dirty="0" smtClean="0">
                <a:solidFill>
                  <a:srgbClr val="000000"/>
                </a:solidFill>
              </a:rPr>
              <a:t>/dx (2013-16+)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new follow-up program with polarized targets @E1039</a:t>
            </a:r>
          </a:p>
          <a:p>
            <a:pPr lvl="1">
              <a:defRPr/>
            </a:pPr>
            <a:r>
              <a:rPr lang="en-US" dirty="0" smtClean="0"/>
              <a:t>LANL T/P LDRD (FY13-16) </a:t>
            </a:r>
          </a:p>
          <a:p>
            <a:pPr lvl="1">
              <a:defRPr/>
            </a:pPr>
            <a:r>
              <a:rPr lang="en-US" dirty="0" smtClean="0"/>
              <a:t>E1039 pol. </a:t>
            </a:r>
            <a:r>
              <a:rPr lang="en-US" dirty="0" err="1" smtClean="0"/>
              <a:t>Drell</a:t>
            </a:r>
            <a:r>
              <a:rPr lang="en-US" dirty="0" smtClean="0"/>
              <a:t>-Yan 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ark photon/Higgs search – new development</a:t>
            </a:r>
          </a:p>
        </p:txBody>
      </p:sp>
      <p:grpSp>
        <p:nvGrpSpPr>
          <p:cNvPr id="34819" name="Group 40"/>
          <p:cNvGrpSpPr>
            <a:grpSpLocks/>
          </p:cNvGrpSpPr>
          <p:nvPr/>
        </p:nvGrpSpPr>
        <p:grpSpPr bwMode="auto">
          <a:xfrm>
            <a:off x="4878388" y="4764088"/>
            <a:ext cx="4183062" cy="1592262"/>
            <a:chOff x="266700" y="1046163"/>
            <a:chExt cx="5411788" cy="2298700"/>
          </a:xfrm>
        </p:grpSpPr>
        <p:pic>
          <p:nvPicPr>
            <p:cNvPr id="34862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63" y="1046163"/>
              <a:ext cx="4708525" cy="229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3" name="Line 87"/>
            <p:cNvSpPr>
              <a:spLocks noChangeShapeType="1"/>
            </p:cNvSpPr>
            <p:nvPr/>
          </p:nvSpPr>
          <p:spPr bwMode="auto">
            <a:xfrm flipV="1">
              <a:off x="266700" y="2844800"/>
              <a:ext cx="561975" cy="17938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82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4222750"/>
            <a:ext cx="3536950" cy="20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Up Arrow Callout 10"/>
          <p:cNvSpPr/>
          <p:nvPr/>
        </p:nvSpPr>
        <p:spPr>
          <a:xfrm>
            <a:off x="5340350" y="5843588"/>
            <a:ext cx="128588" cy="263525"/>
          </a:xfrm>
          <a:prstGeom prst="upArrowCallou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3" name="TextBox 40"/>
          <p:cNvSpPr txBox="1">
            <a:spLocks noChangeArrowheads="1"/>
          </p:cNvSpPr>
          <p:nvPr/>
        </p:nvSpPr>
        <p:spPr bwMode="auto">
          <a:xfrm>
            <a:off x="4218781" y="5204691"/>
            <a:ext cx="1468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 err="1"/>
              <a:t>p+A</a:t>
            </a:r>
            <a:r>
              <a:rPr lang="en-US" sz="1800" dirty="0"/>
              <a:t> collisions</a:t>
            </a:r>
          </a:p>
        </p:txBody>
      </p:sp>
      <p:sp>
        <p:nvSpPr>
          <p:cNvPr id="34825" name="Footer Placeholder 43"/>
          <p:cNvSpPr>
            <a:spLocks noGrp="1"/>
          </p:cNvSpPr>
          <p:nvPr>
            <p:ph type="ftr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i="0" smtClean="0">
                <a:solidFill>
                  <a:srgbClr val="215968"/>
                </a:solidFill>
                <a:latin typeface="Calibri" charset="0"/>
              </a:rPr>
              <a:t>Ming Liu, LANL, Dark Photon/Higgs Search@Fermilab</a:t>
            </a:r>
            <a:endParaRPr lang="en-US" sz="1200" i="0">
              <a:solidFill>
                <a:srgbClr val="215968"/>
              </a:solidFill>
              <a:latin typeface="Calibri" charset="0"/>
            </a:endParaRPr>
          </a:p>
        </p:txBody>
      </p:sp>
      <p:sp>
        <p:nvSpPr>
          <p:cNvPr id="34828" name="TextBox 49"/>
          <p:cNvSpPr txBox="1">
            <a:spLocks noChangeArrowheads="1"/>
          </p:cNvSpPr>
          <p:nvPr/>
        </p:nvSpPr>
        <p:spPr bwMode="auto">
          <a:xfrm>
            <a:off x="349250" y="3958102"/>
            <a:ext cx="4010157" cy="276999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0000"/>
                </a:solidFill>
              </a:rPr>
              <a:t>LANL LDRD investments: &gt;$6.5M in E906/</a:t>
            </a:r>
            <a:r>
              <a:rPr lang="en-US" sz="1200" dirty="0" err="1">
                <a:solidFill>
                  <a:srgbClr val="FF0000"/>
                </a:solidFill>
              </a:rPr>
              <a:t>Fermilab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829" name="TextBox 50"/>
          <p:cNvSpPr txBox="1">
            <a:spLocks noChangeArrowheads="1"/>
          </p:cNvSpPr>
          <p:nvPr/>
        </p:nvSpPr>
        <p:spPr bwMode="auto">
          <a:xfrm>
            <a:off x="3984625" y="4462463"/>
            <a:ext cx="64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E906</a:t>
            </a:r>
          </a:p>
        </p:txBody>
      </p:sp>
      <p:sp>
        <p:nvSpPr>
          <p:cNvPr id="3483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19DE9C61-54C5-C74C-B2AF-39C3C0E89C4D}" type="slidenum">
              <a:rPr lang="en-US" sz="1200">
                <a:solidFill>
                  <a:srgbClr val="215968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215968"/>
              </a:solidFill>
              <a:latin typeface="Calibri" charset="0"/>
            </a:endParaRPr>
          </a:p>
        </p:txBody>
      </p:sp>
      <p:sp>
        <p:nvSpPr>
          <p:cNvPr id="34832" name="TextBox 41"/>
          <p:cNvSpPr txBox="1">
            <a:spLocks noChangeArrowheads="1"/>
          </p:cNvSpPr>
          <p:nvPr/>
        </p:nvSpPr>
        <p:spPr bwMode="auto">
          <a:xfrm>
            <a:off x="6626225" y="6107113"/>
            <a:ext cx="1970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200"/>
              <a:t>E906 Experiment @Fermilab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0" y="747232"/>
            <a:ext cx="91440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350" y="863030"/>
            <a:ext cx="3122895" cy="426084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F9EC-C632-AB48-B402-38D6E05496D6}" type="datetime1">
              <a:rPr lang="en-US" smtClean="0"/>
              <a:t>5/16/15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7799" y="863030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Physics </a:t>
            </a:r>
          </a:p>
          <a:p>
            <a:r>
              <a:rPr lang="en-US" dirty="0" smtClean="0"/>
              <a:t>@DIS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1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742</Words>
  <Application>Microsoft Macintosh PowerPoint</Application>
  <PresentationFormat>On-screen Show (4:3)</PresentationFormat>
  <Paragraphs>125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Direct Search for Dark Photon and Dark Higgs at Fermilab</vt:lpstr>
      <vt:lpstr>Very active field with many new results</vt:lpstr>
      <vt:lpstr>Dark Photon(Higgs) Search @SeaQuest Beam Dump Mode</vt:lpstr>
      <vt:lpstr>Dark Photon -&gt; DiMuon </vt:lpstr>
      <vt:lpstr>SeaQuest Dark Photon Sensitivity POT:1.4x1018 (parasitic w/ E1039), 5x, 25x</vt:lpstr>
      <vt:lpstr>Dark Higgs -&gt; Dimuon</vt:lpstr>
      <vt:lpstr>SeaQuest Dark Higgs Sensitivity POT:1.4x1018, 5x, 25x</vt:lpstr>
      <vt:lpstr>SeaQuest@FNAL vs SHiP@CERN</vt:lpstr>
      <vt:lpstr>LANL Efforts at Fermilab: E906 (dE/dx)-&gt;E1039(Pol Drell-Yan)-&gt;E????(Dark Photon/Higgs)</vt:lpstr>
      <vt:lpstr>LANL’s Long Term Program @Fermilab</vt:lpstr>
      <vt:lpstr>LANL LDRD submitted: FY16-FY18 Direct Search for Low Mass Dark Photon Production in p+A Collisions at Fermilab</vt:lpstr>
      <vt:lpstr>Rotation curves of galaxies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Search for Dark Photon and Dark Higgs at Fermilab</dc:title>
  <dc:creator>Ming Liu</dc:creator>
  <cp:lastModifiedBy>Ming Liu</cp:lastModifiedBy>
  <cp:revision>65</cp:revision>
  <dcterms:created xsi:type="dcterms:W3CDTF">2015-05-13T21:11:53Z</dcterms:created>
  <dcterms:modified xsi:type="dcterms:W3CDTF">2015-05-16T20:43:09Z</dcterms:modified>
</cp:coreProperties>
</file>