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256" r:id="rId2"/>
    <p:sldId id="288" r:id="rId3"/>
    <p:sldId id="289" r:id="rId4"/>
    <p:sldId id="333" r:id="rId5"/>
    <p:sldId id="269" r:id="rId6"/>
    <p:sldId id="290" r:id="rId7"/>
    <p:sldId id="291" r:id="rId8"/>
    <p:sldId id="332" r:id="rId9"/>
    <p:sldId id="328" r:id="rId10"/>
    <p:sldId id="261" r:id="rId11"/>
    <p:sldId id="262" r:id="rId12"/>
    <p:sldId id="324" r:id="rId13"/>
    <p:sldId id="325" r:id="rId14"/>
    <p:sldId id="326" r:id="rId15"/>
    <p:sldId id="327" r:id="rId16"/>
    <p:sldId id="323" r:id="rId17"/>
    <p:sldId id="260" r:id="rId18"/>
    <p:sldId id="263" r:id="rId19"/>
    <p:sldId id="264" r:id="rId20"/>
    <p:sldId id="265" r:id="rId21"/>
    <p:sldId id="266" r:id="rId22"/>
    <p:sldId id="267" r:id="rId23"/>
    <p:sldId id="329" r:id="rId24"/>
    <p:sldId id="330" r:id="rId25"/>
    <p:sldId id="298" r:id="rId26"/>
    <p:sldId id="268" r:id="rId27"/>
    <p:sldId id="292" r:id="rId28"/>
    <p:sldId id="293" r:id="rId29"/>
    <p:sldId id="294" r:id="rId30"/>
    <p:sldId id="295" r:id="rId31"/>
    <p:sldId id="296" r:id="rId32"/>
    <p:sldId id="297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257" r:id="rId47"/>
    <p:sldId id="258" r:id="rId48"/>
    <p:sldId id="259" r:id="rId49"/>
    <p:sldId id="270" r:id="rId50"/>
    <p:sldId id="271" r:id="rId51"/>
    <p:sldId id="272" r:id="rId52"/>
    <p:sldId id="286" r:id="rId53"/>
    <p:sldId id="287" r:id="rId54"/>
    <p:sldId id="273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274" r:id="rId66"/>
    <p:sldId id="279" r:id="rId67"/>
    <p:sldId id="280" r:id="rId68"/>
    <p:sldId id="282" r:id="rId69"/>
    <p:sldId id="283" r:id="rId70"/>
    <p:sldId id="281" r:id="rId71"/>
    <p:sldId id="284" r:id="rId72"/>
    <p:sldId id="285" r:id="rId73"/>
    <p:sldId id="331" r:id="rId74"/>
    <p:sldId id="322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11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notesMaster" Target="notesMasters/notesMaster1.xml"/><Relationship Id="rId77" Type="http://schemas.openxmlformats.org/officeDocument/2006/relationships/handoutMaster" Target="handoutMasters/handoutMaster1.xml"/><Relationship Id="rId78" Type="http://schemas.openxmlformats.org/officeDocument/2006/relationships/printerSettings" Target="printerSettings/printerSettings1.bin"/><Relationship Id="rId79" Type="http://schemas.openxmlformats.org/officeDocument/2006/relationships/presProps" Target="pres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AD4F7-049A-E641-BDCC-EF6D790F3ED7}" type="datetimeFigureOut">
              <a:rPr lang="en-US" smtClean="0"/>
              <a:t>11/14/15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361FD-EF50-9842-83CE-C4C808D43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296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9F27B-574D-894C-8150-279210FDE48A}" type="datetimeFigureOut">
              <a:rPr lang="en-US" smtClean="0"/>
              <a:t>11/14/15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50643-424B-6847-9CC5-B4263C4B1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747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Responding</a:t>
            </a:r>
            <a:r>
              <a:rPr lang="en-US" baseline="0" dirty="0" smtClean="0"/>
              <a:t> to P5 </a:t>
            </a:r>
            <a:r>
              <a:rPr lang="en-US" baseline="0" dirty="0" err="1" smtClean="0"/>
              <a:t>reprot</a:t>
            </a:r>
            <a:r>
              <a:rPr lang="en-US" baseline="0" dirty="0" smtClean="0"/>
              <a:t>, we submitted LOI last month ..  And the membership is growing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08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widely accepted today that visible</a:t>
            </a:r>
            <a:r>
              <a:rPr lang="en-US" baseline="0" dirty="0" smtClean="0"/>
              <a:t> matter only account for 5% of matter and energy, with 25% dark matter .. With many compelling experimental </a:t>
            </a:r>
            <a:r>
              <a:rPr lang="en-US" baseline="0" dirty="0" err="1" smtClean="0"/>
              <a:t>obseravtions</a:t>
            </a:r>
            <a:r>
              <a:rPr lang="en-US" baseline="0" dirty="0" smtClean="0"/>
              <a:t> , how ever the nature of dark matter and dark energy </a:t>
            </a:r>
            <a:r>
              <a:rPr lang="en-US" baseline="0" dirty="0" err="1" smtClean="0"/>
              <a:t>remtain</a:t>
            </a:r>
            <a:r>
              <a:rPr lang="en-US" baseline="0" dirty="0" smtClean="0"/>
              <a:t> as the biggest scientific challenges for </a:t>
            </a:r>
            <a:r>
              <a:rPr lang="en-US" baseline="0" dirty="0" err="1" smtClean="0"/>
              <a:t>hunam</a:t>
            </a:r>
            <a:r>
              <a:rPr lang="en-US" baseline="0" dirty="0" smtClean="0"/>
              <a:t> being …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they only </a:t>
            </a:r>
            <a:r>
              <a:rPr lang="en-US" baseline="0" dirty="0" err="1" smtClean="0"/>
              <a:t>interactio</a:t>
            </a:r>
            <a:r>
              <a:rPr lang="en-US" baseline="0" dirty="0" smtClean="0"/>
              <a:t> with SM </a:t>
            </a:r>
            <a:r>
              <a:rPr lang="en-US" baseline="0" dirty="0" err="1" smtClean="0"/>
              <a:t>particels</a:t>
            </a:r>
            <a:r>
              <a:rPr lang="en-US" baseline="0" dirty="0" smtClean="0"/>
              <a:t> very weakly .. Only shown in </a:t>
            </a:r>
            <a:r>
              <a:rPr lang="en-US" baseline="0" dirty="0" err="1" smtClean="0"/>
              <a:t>gravitaiton</a:t>
            </a:r>
            <a:r>
              <a:rPr lang="en-US" baseline="0" dirty="0" smtClean="0"/>
              <a:t> sectors 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56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the DM?</a:t>
            </a:r>
            <a:r>
              <a:rPr lang="en-US" baseline="0" dirty="0" smtClean="0"/>
              <a:t> WIMP is considered one of the primary candidates of DM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4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details from p906 proposal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39BF9-25AD-6D45-9E74-ECE743D787D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30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P5 </a:t>
            </a:r>
            <a:r>
              <a:rPr lang="en-US" dirty="0" err="1" smtClean="0"/>
              <a:t>reprot</a:t>
            </a:r>
            <a:r>
              <a:rPr lang="en-US" dirty="0" smtClean="0"/>
              <a:t> </a:t>
            </a:r>
            <a:r>
              <a:rPr lang="en-US" dirty="0" err="1" smtClean="0"/>
              <a:t>highted</a:t>
            </a:r>
            <a:r>
              <a:rPr lang="en-US" dirty="0" smtClean="0"/>
              <a:t> the 5 </a:t>
            </a:r>
            <a:r>
              <a:rPr lang="en-US" dirty="0" err="1" smtClean="0"/>
              <a:t>sciecne</a:t>
            </a:r>
            <a:r>
              <a:rPr lang="en-US" dirty="0" smtClean="0"/>
              <a:t> driver …</a:t>
            </a:r>
          </a:p>
          <a:p>
            <a:r>
              <a:rPr lang="en-US" dirty="0" smtClean="0"/>
              <a:t>We respond</a:t>
            </a:r>
            <a:r>
              <a:rPr lang="en-US" baseline="0" dirty="0" smtClean="0"/>
              <a:t> to the call of P5 report and identified a new opportunity to explore key physics at </a:t>
            </a:r>
            <a:r>
              <a:rPr lang="en-US" baseline="0" dirty="0" err="1" smtClean="0"/>
              <a:t>Femirlab</a:t>
            </a:r>
            <a:r>
              <a:rPr lang="en-US" baseline="0" dirty="0" smtClean="0"/>
              <a:t> intensity frontier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66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F3E58-6D9F-304C-8882-EA2B7B346C61}" type="datetime1">
              <a:rPr lang="en-US" smtClean="0"/>
              <a:t>11/14/15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02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2DC8-F06C-C143-B269-118223E56238}" type="datetime1">
              <a:rPr lang="en-US" smtClean="0"/>
              <a:t>11/14/15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12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490A-AFCA-E346-83C0-C08F7EEEA625}" type="datetime1">
              <a:rPr lang="en-US" smtClean="0"/>
              <a:t>11/14/15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99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1490-56F9-2C4F-93CD-3F231A4CC3D5}" type="datetime1">
              <a:rPr lang="en-US" smtClean="0"/>
              <a:t>11/14/15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50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13A0C-7093-1046-846E-9BBED2224841}" type="datetime1">
              <a:rPr lang="en-US" smtClean="0"/>
              <a:t>11/14/15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66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F059F-A29C-374A-BF28-2AA63D422283}" type="datetime1">
              <a:rPr lang="en-US" smtClean="0"/>
              <a:t>11/14/15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620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9EE6-FD0C-8D40-91C3-326C9FF6AE06}" type="datetime1">
              <a:rPr lang="en-US" smtClean="0"/>
              <a:t>11/14/15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0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A0C0C-E43D-EE43-A4F1-2E1515007F35}" type="datetime1">
              <a:rPr lang="en-US" smtClean="0"/>
              <a:t>11/14/15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96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80293-69CB-5C4C-916E-8F47224E21A4}" type="datetime1">
              <a:rPr lang="en-US" smtClean="0"/>
              <a:t>11/14/15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26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9A31E-1E40-0940-AECD-BBA6C0542761}" type="datetime1">
              <a:rPr lang="en-US" smtClean="0"/>
              <a:t>11/14/15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62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A681C-A727-5F48-A5BC-EAB7AF5581A7}" type="datetime1">
              <a:rPr lang="en-US" smtClean="0"/>
              <a:t>11/14/15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65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E8059-1E98-984F-9765-4A6A0C0A7C53}" type="datetime1">
              <a:rPr lang="en-US" smtClean="0"/>
              <a:t>11/14/15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9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jp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emf"/><Relationship Id="rId5" Type="http://schemas.openxmlformats.org/officeDocument/2006/relationships/image" Target="../media/image61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jpeg"/><Relationship Id="rId3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Relationship Id="rId3" Type="http://schemas.openxmlformats.org/officeDocument/2006/relationships/image" Target="../media/image69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emf"/><Relationship Id="rId3" Type="http://schemas.openxmlformats.org/officeDocument/2006/relationships/image" Target="../media/image71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emf"/><Relationship Id="rId5" Type="http://schemas.openxmlformats.org/officeDocument/2006/relationships/image" Target="../media/image76.emf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60.emf"/><Relationship Id="rId9" Type="http://schemas.openxmlformats.org/officeDocument/2006/relationships/image" Target="../media/image6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Relationship Id="rId3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81.emf"/><Relationship Id="rId5" Type="http://schemas.openxmlformats.org/officeDocument/2006/relationships/image" Target="../media/image37.emf"/><Relationship Id="rId6" Type="http://schemas.openxmlformats.org/officeDocument/2006/relationships/image" Target="../media/image8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7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emf"/><Relationship Id="rId3" Type="http://schemas.openxmlformats.org/officeDocument/2006/relationships/image" Target="../media/image10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7.emf"/><Relationship Id="rId3" Type="http://schemas.openxmlformats.org/officeDocument/2006/relationships/image" Target="../media/image108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4" Type="http://schemas.openxmlformats.org/officeDocument/2006/relationships/image" Target="../media/image109.wmf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Relationship Id="rId3" Type="http://schemas.openxmlformats.org/officeDocument/2006/relationships/image" Target="../media/image11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6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4" Type="http://schemas.openxmlformats.org/officeDocument/2006/relationships/image" Target="../media/image130.gif"/><Relationship Id="rId5" Type="http://schemas.openxmlformats.org/officeDocument/2006/relationships/image" Target="../media/image131.jpeg"/><Relationship Id="rId6" Type="http://schemas.openxmlformats.org/officeDocument/2006/relationships/image" Target="../media/image16.png"/><Relationship Id="rId7" Type="http://schemas.openxmlformats.org/officeDocument/2006/relationships/image" Target="../media/image132.png"/><Relationship Id="rId8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9919"/>
            <a:ext cx="7772400" cy="26190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Prospects of direct search for dark photons and dark Higgs in </a:t>
            </a:r>
            <a:r>
              <a:rPr lang="en-US" dirty="0" err="1" smtClean="0"/>
              <a:t>p+A</a:t>
            </a:r>
            <a:r>
              <a:rPr lang="en-US" dirty="0" smtClean="0"/>
              <a:t> collisions at </a:t>
            </a:r>
            <a:r>
              <a:rPr lang="en-US" dirty="0" err="1" smtClean="0"/>
              <a:t>Fermilab</a:t>
            </a:r>
            <a:r>
              <a:rPr lang="en-US" dirty="0" smtClean="0"/>
              <a:t> E-1067/</a:t>
            </a:r>
            <a:r>
              <a:rPr lang="en-US" dirty="0" err="1" smtClean="0"/>
              <a:t>SeaQuest</a:t>
            </a:r>
            <a:r>
              <a:rPr lang="en-US" dirty="0" smtClean="0"/>
              <a:t> Experiment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79344"/>
            <a:ext cx="6400800" cy="1752600"/>
          </a:xfrm>
        </p:spPr>
        <p:txBody>
          <a:bodyPr/>
          <a:lstStyle/>
          <a:p>
            <a:r>
              <a:rPr lang="en-US" dirty="0" smtClean="0"/>
              <a:t>Ming Liu </a:t>
            </a:r>
          </a:p>
          <a:p>
            <a:r>
              <a:rPr lang="en-US" dirty="0" smtClean="0"/>
              <a:t>Los Alamos National Laboratory</a:t>
            </a: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5" y="5009161"/>
            <a:ext cx="2987445" cy="176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231" y="4932997"/>
            <a:ext cx="5643855" cy="191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96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Portals to a Dark Sectors?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 symmetry limits the allowed couplings </a:t>
            </a:r>
          </a:p>
          <a:p>
            <a:pPr lvl="1"/>
            <a:r>
              <a:rPr lang="en-US" dirty="0" err="1" smtClean="0"/>
              <a:t>scaler</a:t>
            </a:r>
            <a:r>
              <a:rPr lang="en-US" dirty="0" smtClean="0"/>
              <a:t>, vector, tensor interactions  </a:t>
            </a:r>
          </a:p>
          <a:p>
            <a:pPr lvl="1"/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91020" y="3201613"/>
            <a:ext cx="2965284" cy="19050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1020" y="3757264"/>
            <a:ext cx="27587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err="1"/>
              <a:t>g</a:t>
            </a:r>
            <a:r>
              <a:rPr lang="de-DE" sz="4000" dirty="0" smtClean="0"/>
              <a:t>, </a:t>
            </a:r>
            <a:r>
              <a:rPr lang="de-DE" sz="4000" dirty="0"/>
              <a:t>W</a:t>
            </a:r>
            <a:r>
              <a:rPr lang="de-DE" sz="4000" baseline="30000" dirty="0"/>
              <a:t>±</a:t>
            </a:r>
            <a:r>
              <a:rPr lang="de-DE" sz="4000" dirty="0"/>
              <a:t>,</a:t>
            </a:r>
            <a:r>
              <a:rPr lang="de-DE" sz="4000" dirty="0" smtClean="0"/>
              <a:t>Z</a:t>
            </a:r>
            <a:r>
              <a:rPr lang="de-DE" sz="4000" baseline="30000" dirty="0" smtClean="0"/>
              <a:t>0</a:t>
            </a:r>
            <a:r>
              <a:rPr lang="de-DE" sz="4000" dirty="0" smtClean="0"/>
              <a:t>,γ,</a:t>
            </a:r>
            <a:r>
              <a:rPr lang="de-DE" sz="4000" dirty="0" smtClean="0">
                <a:solidFill>
                  <a:srgbClr val="0000FF"/>
                </a:solidFill>
              </a:rPr>
              <a:t> </a:t>
            </a:r>
            <a:r>
              <a:rPr lang="de-DE" sz="4000" dirty="0" smtClean="0"/>
              <a:t>H </a:t>
            </a:r>
            <a:r>
              <a:rPr lang="de-DE" sz="4800" dirty="0"/>
              <a:t> </a:t>
            </a:r>
            <a:endParaRPr lang="en-US" sz="4800" dirty="0"/>
          </a:p>
        </p:txBody>
      </p:sp>
      <p:sp>
        <p:nvSpPr>
          <p:cNvPr id="6" name="Rounded Rectangle 5"/>
          <p:cNvSpPr/>
          <p:nvPr/>
        </p:nvSpPr>
        <p:spPr>
          <a:xfrm>
            <a:off x="5445191" y="3201613"/>
            <a:ext cx="3241610" cy="197124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38649" y="3475791"/>
            <a:ext cx="232955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Dark sector</a:t>
            </a:r>
            <a:endParaRPr lang="en-US" sz="3600" dirty="0"/>
          </a:p>
          <a:p>
            <a:r>
              <a:rPr lang="en-US" sz="2800" dirty="0" smtClean="0"/>
              <a:t>particles &amp; </a:t>
            </a:r>
          </a:p>
          <a:p>
            <a:r>
              <a:rPr lang="en-US" sz="2800" dirty="0" smtClean="0"/>
              <a:t>interactions</a:t>
            </a:r>
            <a:endParaRPr lang="en-US" sz="28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418444" y="4228622"/>
            <a:ext cx="1648420" cy="13509"/>
          </a:xfrm>
          <a:prstGeom prst="straightConnector1">
            <a:avLst/>
          </a:prstGeom>
          <a:ln w="57150" cmpd="sng">
            <a:solidFill>
              <a:srgbClr val="0000FF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68896" y="5751049"/>
            <a:ext cx="678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E-1067/</a:t>
            </a:r>
            <a:r>
              <a:rPr lang="en-US" dirty="0" err="1" smtClean="0"/>
              <a:t>SeaQuest</a:t>
            </a:r>
            <a:r>
              <a:rPr lang="en-US" dirty="0" smtClean="0"/>
              <a:t>: Dark photon (vector) and Dark Higgs (</a:t>
            </a:r>
            <a:r>
              <a:rPr lang="en-US" dirty="0" err="1" smtClean="0"/>
              <a:t>sacler</a:t>
            </a:r>
            <a:r>
              <a:rPr lang="en-US" dirty="0" smtClean="0"/>
              <a:t>) Portals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B63F-3E03-7D4F-9439-E16B6C3DB7A6}" type="datetime1">
              <a:rPr lang="en-US" smtClean="0"/>
              <a:t>11/14/15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68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349487"/>
          </a:xfrm>
        </p:spPr>
        <p:txBody>
          <a:bodyPr>
            <a:normAutofit/>
          </a:bodyPr>
          <a:lstStyle/>
          <a:p>
            <a:r>
              <a:rPr lang="en-US" dirty="0" smtClean="0"/>
              <a:t>Dark Photon</a:t>
            </a:r>
            <a:br>
              <a:rPr lang="en-US" dirty="0" smtClean="0"/>
            </a:br>
            <a:r>
              <a:rPr lang="en-US" sz="3100" dirty="0">
                <a:solidFill>
                  <a:schemeClr val="tx1"/>
                </a:solidFill>
              </a:rPr>
              <a:t>A</a:t>
            </a:r>
            <a:r>
              <a:rPr lang="en-US" sz="3100" dirty="0" smtClean="0">
                <a:solidFill>
                  <a:schemeClr val="tx1"/>
                </a:solidFill>
              </a:rPr>
              <a:t> simplest model of dark sector 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9909"/>
            <a:ext cx="8229600" cy="4525963"/>
          </a:xfrm>
        </p:spPr>
        <p:txBody>
          <a:bodyPr/>
          <a:lstStyle/>
          <a:p>
            <a:r>
              <a:rPr lang="en-US" dirty="0" smtClean="0"/>
              <a:t>Kinetic mixing, an extra U(1)</a:t>
            </a:r>
            <a:r>
              <a:rPr lang="en-US" baseline="-25000" dirty="0" smtClean="0"/>
              <a:t>X</a:t>
            </a:r>
          </a:p>
          <a:p>
            <a:r>
              <a:rPr lang="en-US" dirty="0" smtClean="0"/>
              <a:t>Not suppressed by mass scale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36" y="4047636"/>
            <a:ext cx="7851281" cy="2033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012" y="2813110"/>
            <a:ext cx="3606005" cy="10027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09374" y="1627266"/>
            <a:ext cx="1853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Holdom</a:t>
            </a:r>
            <a:endParaRPr lang="en-US" dirty="0" smtClean="0"/>
          </a:p>
          <a:p>
            <a:r>
              <a:rPr lang="en-US" dirty="0" err="1" smtClean="0"/>
              <a:t>Galison</a:t>
            </a:r>
            <a:r>
              <a:rPr lang="en-US" dirty="0" smtClean="0"/>
              <a:t>, </a:t>
            </a:r>
            <a:r>
              <a:rPr lang="en-US" dirty="0" err="1" smtClean="0"/>
              <a:t>Manohar</a:t>
            </a: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5CCDB-00CD-504D-8A5C-534DAF2B54AC}" type="datetime1">
              <a:rPr lang="en-US" smtClean="0"/>
              <a:t>11/14/15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11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22837" y="3201078"/>
            <a:ext cx="3557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SU(3)</a:t>
            </a:r>
            <a:r>
              <a:rPr lang="en-US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C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x SU(2)</a:t>
            </a:r>
            <a:r>
              <a:rPr lang="en-US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L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x U(1)</a:t>
            </a:r>
            <a:r>
              <a:rPr lang="en-US" baseline="-25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Y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x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U(1)</a:t>
            </a:r>
            <a:r>
              <a:rPr lang="en-US" b="1" baseline="-2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X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336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Matter Interactions?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1620317"/>
            <a:ext cx="6946900" cy="3975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1559" y="5642451"/>
            <a:ext cx="464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Could solve some of the “small-scale” problems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B170-D9BD-2E47-B5CE-0F5446E64F6F}" type="datetime1">
              <a:rPr lang="en-US" smtClean="0"/>
              <a:t>11/14/15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48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Observations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04" y="1799252"/>
            <a:ext cx="4725684" cy="43137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320" y="2010929"/>
            <a:ext cx="4005680" cy="3695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3E43E-1D1B-4F47-B4ED-98151E5BD9B9}" type="datetime1">
              <a:rPr lang="en-US" smtClean="0"/>
              <a:t>11/14/15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24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02"/>
            <a:ext cx="8229600" cy="1143000"/>
          </a:xfrm>
        </p:spPr>
        <p:txBody>
          <a:bodyPr/>
          <a:lstStyle/>
          <a:p>
            <a:r>
              <a:rPr lang="en-US" dirty="0" smtClean="0"/>
              <a:t>New Results from AMS-2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82" y="1334934"/>
            <a:ext cx="7600916" cy="5287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50322" y="1007341"/>
            <a:ext cx="2893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Slides from </a:t>
            </a:r>
            <a:r>
              <a:rPr lang="en-US" dirty="0" err="1" smtClean="0"/>
              <a:t>S.Ting</a:t>
            </a:r>
            <a:r>
              <a:rPr lang="en-US" dirty="0" smtClean="0"/>
              <a:t> 4/15/2015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02DAA-6FD1-3B4F-A739-3A587CEAD44B}" type="datetime1">
              <a:rPr lang="en-US" smtClean="0"/>
              <a:t>11/14/15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65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More New Results from AMS-02</a:t>
            </a:r>
            <a:br>
              <a:rPr lang="en-US" dirty="0" smtClean="0"/>
            </a:br>
            <a:r>
              <a:rPr lang="en-US" dirty="0" smtClean="0"/>
              <a:t>Hints of Dark Matter?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50322" y="1007341"/>
            <a:ext cx="2893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Slides from </a:t>
            </a:r>
            <a:r>
              <a:rPr lang="en-US" dirty="0" err="1" smtClean="0"/>
              <a:t>S.Ting</a:t>
            </a:r>
            <a:r>
              <a:rPr lang="en-US" dirty="0" smtClean="0"/>
              <a:t> 4/15/2015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6673"/>
            <a:ext cx="7401964" cy="517709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737C-6EC1-0149-A6E9-A9E3B6A321A2}" type="datetime1">
              <a:rPr lang="en-US" smtClean="0"/>
              <a:t>11/14/15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17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9683" y="57090"/>
            <a:ext cx="8692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A dizzying </a:t>
            </a:r>
            <a:r>
              <a:rPr lang="en-US" sz="2000" u="sng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list</a:t>
            </a: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of candidates…</a:t>
            </a:r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113345" y="1314905"/>
            <a:ext cx="5011608" cy="3464209"/>
          </a:xfrm>
          <a:prstGeom prst="ellipse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460105" y="4244801"/>
            <a:ext cx="1670699" cy="93870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Dark sector</a:t>
            </a:r>
            <a:endParaRPr lang="en-US" b="1" dirty="0">
              <a:solidFill>
                <a:schemeClr val="tx1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019655" y="895919"/>
            <a:ext cx="1636164" cy="83797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WIMP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124115" y="4007528"/>
            <a:ext cx="1895540" cy="9155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Extra dimension</a:t>
            </a:r>
            <a:endParaRPr lang="en-US" sz="14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841119" y="3148628"/>
            <a:ext cx="1955443" cy="96229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Sterile neutrino</a:t>
            </a:r>
            <a:endParaRPr lang="en-US" b="1" dirty="0">
              <a:solidFill>
                <a:schemeClr val="tx1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841118" y="1779322"/>
            <a:ext cx="1911997" cy="9657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Axion</a:t>
            </a:r>
            <a:r>
              <a:rPr lang="en-US" b="1" dirty="0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 &amp; </a:t>
            </a:r>
            <a:br>
              <a:rPr lang="en-US" b="1" dirty="0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ALPs</a:t>
            </a:r>
            <a:endParaRPr lang="en-US" b="1" dirty="0">
              <a:solidFill>
                <a:schemeClr val="tx1"/>
              </a:solidFill>
              <a:latin typeface="Comic Sans MS" pitchFamily="66" charset="0"/>
              <a:cs typeface="Arial" pitchFamily="34" charset="0"/>
            </a:endParaRPr>
          </a:p>
          <a:p>
            <a:endParaRPr lang="en-US" sz="500" b="1" dirty="0" smtClean="0">
              <a:solidFill>
                <a:schemeClr val="tx1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16994" y="2615156"/>
            <a:ext cx="2136767" cy="10146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Superheavy</a:t>
            </a:r>
            <a:r>
              <a:rPr lang="en-US" sz="1600" b="1" dirty="0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DM</a:t>
            </a:r>
            <a:endParaRPr lang="en-US" sz="1600" dirty="0" smtClean="0">
              <a:solidFill>
                <a:schemeClr val="tx1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007542" y="1409021"/>
            <a:ext cx="1600382" cy="80944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…</a:t>
            </a:r>
            <a:endParaRPr lang="en-US" sz="16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58458" y="2804922"/>
            <a:ext cx="2097360" cy="4841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Dark Matter</a:t>
            </a:r>
            <a:endParaRPr lang="en-US" sz="20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9441" y="5599899"/>
            <a:ext cx="8393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Recent results from the LHC and direct detection experiments “challenge” the traditional WIMP paradigm and motivate the exploration of new ideas.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806EC-5780-A046-8495-0CA30A7324B0}" type="datetime1">
              <a:rPr lang="en-US" smtClean="0"/>
              <a:t>11/14/15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53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Physics: Dark Matter?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58963" cy="4525963"/>
          </a:xfrm>
        </p:spPr>
        <p:txBody>
          <a:bodyPr/>
          <a:lstStyle/>
          <a:p>
            <a:r>
              <a:rPr lang="en-US" dirty="0" smtClean="0"/>
              <a:t>Strong hints from astrophysical observations</a:t>
            </a:r>
          </a:p>
          <a:p>
            <a:pPr lvl="1"/>
            <a:r>
              <a:rPr lang="en-US" dirty="0" smtClean="0"/>
              <a:t>Rotation curve</a:t>
            </a:r>
          </a:p>
          <a:p>
            <a:pPr lvl="1"/>
            <a:r>
              <a:rPr lang="en-US" dirty="0" smtClean="0"/>
              <a:t>Gravitational lensing effects</a:t>
            </a:r>
          </a:p>
          <a:p>
            <a:pPr lvl="1"/>
            <a:r>
              <a:rPr lang="en-US" dirty="0" smtClean="0"/>
              <a:t>Dark sector?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552" y="1600200"/>
            <a:ext cx="2627253" cy="214228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9EFE-8167-2548-83DC-92BDF1F80F75}" type="datetime1">
              <a:rPr lang="en-US" smtClean="0"/>
              <a:t>11/14/15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539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GUT: the coupling constant “</a:t>
            </a:r>
            <a:r>
              <a:rPr lang="en-US" dirty="0" err="1" smtClean="0"/>
              <a:t>ε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13" y="2434283"/>
            <a:ext cx="3822203" cy="30923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908" y="2540121"/>
            <a:ext cx="3847892" cy="23047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17872" y="2183469"/>
            <a:ext cx="1099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Essig</a:t>
            </a:r>
            <a:r>
              <a:rPr lang="en-US" dirty="0" smtClean="0"/>
              <a:t> et al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1FFE-5F45-424F-9448-0CFDF5839F5E}" type="datetime1">
              <a:rPr lang="en-US" smtClean="0"/>
              <a:t>11/14/15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79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Coupling to SM particles via photon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58880"/>
            <a:ext cx="8229600" cy="4525963"/>
          </a:xfrm>
        </p:spPr>
        <p:txBody>
          <a:bodyPr/>
          <a:lstStyle/>
          <a:p>
            <a:r>
              <a:rPr lang="en-US" dirty="0" smtClean="0"/>
              <a:t>Could be within experimental reach!</a:t>
            </a:r>
          </a:p>
          <a:p>
            <a:pPr lvl="1"/>
            <a:r>
              <a:rPr lang="en-US" dirty="0" smtClean="0"/>
              <a:t>Production </a:t>
            </a:r>
          </a:p>
          <a:p>
            <a:pPr lvl="1"/>
            <a:r>
              <a:rPr lang="en-US" dirty="0" smtClean="0"/>
              <a:t>Decay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572" y="2920974"/>
            <a:ext cx="6818430" cy="3275082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7B88A-0761-404B-AD97-46ABA23A5083}" type="datetime1">
              <a:rPr lang="en-US" smtClean="0"/>
              <a:t>11/14/15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91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15449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370357" y="356106"/>
            <a:ext cx="4773644" cy="127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0000"/>
                </a:solidFill>
              </a:rPr>
              <a:t>LOI submitted to </a:t>
            </a:r>
            <a:r>
              <a:rPr lang="en-US" sz="3600" dirty="0" err="1" smtClean="0">
                <a:solidFill>
                  <a:srgbClr val="FF0000"/>
                </a:solidFill>
              </a:rPr>
              <a:t>Fermilab</a:t>
            </a:r>
            <a:r>
              <a:rPr lang="en-US" sz="3600" dirty="0" smtClean="0">
                <a:solidFill>
                  <a:srgbClr val="FF0000"/>
                </a:solidFill>
              </a:rPr>
              <a:t> PAC 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on May 20, 2015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A joint experimental and theoretical collaboration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(most E906/E1039 + new members)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23528" y="1495698"/>
            <a:ext cx="2940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---------------------------------------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F978B-0C07-954D-A2B7-18E85EA0F201}" type="datetime1">
              <a:rPr lang="en-US" smtClean="0"/>
              <a:t>11/14/15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92774" y="192784"/>
            <a:ext cx="44904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2774" y="361083"/>
            <a:ext cx="42637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456477" y="2098248"/>
            <a:ext cx="4687524" cy="40934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Phase-I: (parasitic runs)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Addition of a new displaced </a:t>
            </a:r>
            <a:r>
              <a:rPr lang="en-US" sz="1600" dirty="0" err="1" smtClean="0"/>
              <a:t>dimuon</a:t>
            </a:r>
            <a:r>
              <a:rPr lang="en-US" sz="1600" dirty="0" smtClean="0"/>
              <a:t> trigger to tag long-lived downstream decayed dark photons (dark Higgs).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Parasitic data taking with E1039 in 2017-2019; 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/>
              <a:t>A</a:t>
            </a:r>
            <a:r>
              <a:rPr lang="en-US" sz="1600" dirty="0" smtClean="0"/>
              <a:t> short dedicated run (up to ~1 month) if needed.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POT 1.44x10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 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Phase-II: (upgrade)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Dedicated runs later with </a:t>
            </a:r>
            <a:r>
              <a:rPr lang="en-US" sz="1600" dirty="0" err="1" smtClean="0"/>
              <a:t>EMCal</a:t>
            </a:r>
            <a:r>
              <a:rPr lang="en-US" sz="1600" dirty="0" smtClean="0"/>
              <a:t>/</a:t>
            </a:r>
            <a:r>
              <a:rPr lang="en-US" sz="1600" dirty="0" err="1" smtClean="0"/>
              <a:t>HCal</a:t>
            </a:r>
            <a:r>
              <a:rPr lang="en-US" sz="1600" dirty="0" smtClean="0"/>
              <a:t>  upgrades,  e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and h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capabilities.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Cover the full parameter phase space allowed by beam energy and luminosity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POT: &gt;&gt; 1.4x10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 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400" i="1" dirty="0" smtClean="0">
                <a:solidFill>
                  <a:srgbClr val="0000FF"/>
                </a:solidFill>
              </a:rPr>
              <a:t>Phase-II request will be presented to PAC at a later time.  </a:t>
            </a:r>
            <a:endParaRPr lang="en-US" sz="14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74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(g-2) Anomaly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3.6 </a:t>
            </a:r>
            <a:r>
              <a:rPr lang="en-US" dirty="0" err="1" smtClean="0"/>
              <a:t>σ</a:t>
            </a:r>
            <a:r>
              <a:rPr lang="en-US" dirty="0" smtClean="0"/>
              <a:t> deviation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20" y="3385149"/>
            <a:ext cx="5384800" cy="2971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91898" y="4895028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Boehm, </a:t>
            </a:r>
            <a:r>
              <a:rPr lang="en-US" dirty="0" err="1" smtClean="0"/>
              <a:t>Fayet</a:t>
            </a:r>
            <a:endParaRPr lang="en-US" dirty="0" smtClean="0"/>
          </a:p>
          <a:p>
            <a:r>
              <a:rPr lang="en-US" dirty="0" err="1" smtClean="0"/>
              <a:t>Pospelov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041" y="1600200"/>
            <a:ext cx="3862097" cy="2718498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F5EE1-2AB8-3145-92E7-D5C016C86B6C}" type="datetime1">
              <a:rPr lang="en-US" smtClean="0"/>
              <a:t>11/14/15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42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Dark Photon Today</a:t>
            </a:r>
            <a:br>
              <a:rPr lang="en-US" dirty="0" smtClean="0"/>
            </a:br>
            <a:r>
              <a:rPr lang="en-US" dirty="0" smtClean="0"/>
              <a:t>Very Active!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82" y="1534946"/>
            <a:ext cx="5436794" cy="53230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16068" y="2124348"/>
            <a:ext cx="341632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Many new results in recent years</a:t>
            </a:r>
          </a:p>
          <a:p>
            <a:endParaRPr lang="en-US" dirty="0" smtClean="0"/>
          </a:p>
          <a:p>
            <a:r>
              <a:rPr lang="en-US" dirty="0" err="1" smtClean="0"/>
              <a:t>Muon</a:t>
            </a:r>
            <a:r>
              <a:rPr lang="en-US" dirty="0" smtClean="0"/>
              <a:t> (g-2) region disfavored,</a:t>
            </a:r>
          </a:p>
          <a:p>
            <a:r>
              <a:rPr lang="en-US" dirty="0" smtClean="0"/>
              <a:t> for A’ directly decay into SM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- Several new proposals!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777CA-EB50-4B4C-B9CF-32C0F7A2175F}" type="datetime1">
              <a:rPr lang="en-US" smtClean="0"/>
              <a:t>11/14/15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0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6599"/>
          </a:xfrm>
        </p:spPr>
        <p:txBody>
          <a:bodyPr/>
          <a:lstStyle/>
          <a:p>
            <a:r>
              <a:rPr lang="en-US" dirty="0" smtClean="0"/>
              <a:t>Dark Higgs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804" y="1163362"/>
            <a:ext cx="4226070" cy="4682284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Dark photon mass is generated via the Higgs mechanism, adding a dark Higgs boson (h')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 minimal scenario has a single dark photon and a single dark Higgs boson.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Theoretical prejudice for dark Higgs mass at the MeV-</a:t>
            </a:r>
            <a:r>
              <a:rPr lang="en-US" dirty="0" err="1" smtClean="0">
                <a:solidFill>
                  <a:srgbClr val="000000"/>
                </a:solidFill>
              </a:rPr>
              <a:t>GeV</a:t>
            </a:r>
            <a:r>
              <a:rPr lang="en-US" dirty="0" smtClean="0">
                <a:solidFill>
                  <a:srgbClr val="000000"/>
                </a:solidFill>
              </a:rPr>
              <a:t> scale.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7" y="1100111"/>
            <a:ext cx="3268663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891607" y="3475526"/>
            <a:ext cx="3795193" cy="2961984"/>
            <a:chOff x="4642250" y="2676816"/>
            <a:chExt cx="4420268" cy="3298107"/>
          </a:xfrm>
        </p:grpSpPr>
        <p:sp>
          <p:nvSpPr>
            <p:cNvPr id="6" name="Rectangle 5"/>
            <p:cNvSpPr/>
            <p:nvPr/>
          </p:nvSpPr>
          <p:spPr>
            <a:xfrm>
              <a:off x="4642250" y="2676816"/>
              <a:ext cx="4420268" cy="3298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2250" y="3120598"/>
              <a:ext cx="4420268" cy="285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546587" y="2709082"/>
              <a:ext cx="1042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</a:t>
              </a:r>
              <a:r>
                <a:rPr lang="en-US" baseline="-25000" dirty="0" err="1" smtClean="0"/>
                <a:t>h</a:t>
              </a:r>
              <a:r>
                <a:rPr lang="en-US" dirty="0" smtClean="0"/>
                <a:t> &lt; m</a:t>
              </a:r>
              <a:r>
                <a:rPr lang="en-US" baseline="-25000" dirty="0" smtClean="0"/>
                <a:t>A</a:t>
              </a:r>
              <a:r>
                <a:rPr lang="en-US" baseline="-25000" dirty="0"/>
                <a:t>’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42974" y="2708959"/>
              <a:ext cx="1170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</a:t>
              </a:r>
              <a:r>
                <a:rPr lang="en-US" baseline="-25000" dirty="0" err="1" smtClean="0"/>
                <a:t>h</a:t>
              </a:r>
              <a:r>
                <a:rPr lang="en-US" dirty="0" smtClean="0"/>
                <a:t> &gt; 2m</a:t>
              </a:r>
              <a:r>
                <a:rPr lang="en-US" baseline="-25000" dirty="0"/>
                <a:t>A’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36948" y="4224594"/>
              <a:ext cx="1025570" cy="582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Prompt decays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52907" y="4256463"/>
              <a:ext cx="1086067" cy="582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Invisible decays</a:t>
              </a:r>
              <a:endParaRPr lang="en-US" sz="14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838723" y="3160048"/>
            <a:ext cx="2427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Dark Higgs decay model 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52B1-92DC-B348-A7BA-28562853A0A9}" type="datetime1">
              <a:rPr lang="en-US" smtClean="0"/>
              <a:t>11/14/15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327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331"/>
            <a:ext cx="8229600" cy="7448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Dark Higgs Search at </a:t>
            </a:r>
            <a:r>
              <a:rPr lang="en-US" dirty="0" err="1" smtClean="0"/>
              <a:t>BaBar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03391" cy="3525581"/>
          </a:xfrm>
        </p:spPr>
        <p:txBody>
          <a:bodyPr>
            <a:normAutofit fontScale="47500" lnSpcReduction="20000"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 err="1" smtClean="0">
                <a:solidFill>
                  <a:srgbClr val="000000"/>
                </a:solidFill>
              </a:rPr>
              <a:t>Higgsstrahlung</a:t>
            </a:r>
            <a:r>
              <a:rPr lang="en-US" dirty="0" smtClean="0">
                <a:solidFill>
                  <a:srgbClr val="000000"/>
                </a:solidFill>
              </a:rPr>
              <a:t> process </a:t>
            </a:r>
          </a:p>
          <a:p>
            <a:endParaRPr lang="en-US" sz="1800" dirty="0" smtClean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                </a:t>
            </a:r>
            <a:r>
              <a:rPr lang="pt-BR" b="1" dirty="0" err="1" smtClean="0">
                <a:solidFill>
                  <a:srgbClr val="000000"/>
                </a:solidFill>
              </a:rPr>
              <a:t>e</a:t>
            </a:r>
            <a:r>
              <a:rPr lang="pt-BR" b="1" baseline="30000" dirty="0" err="1" smtClean="0">
                <a:solidFill>
                  <a:srgbClr val="000000"/>
                </a:solidFill>
              </a:rPr>
              <a:t>+</a:t>
            </a:r>
            <a:r>
              <a:rPr lang="pt-BR" b="1" dirty="0" err="1" smtClean="0">
                <a:solidFill>
                  <a:srgbClr val="000000"/>
                </a:solidFill>
              </a:rPr>
              <a:t>e</a:t>
            </a:r>
            <a:r>
              <a:rPr lang="pt-BR" b="1" baseline="30000" dirty="0" smtClean="0">
                <a:solidFill>
                  <a:srgbClr val="000000"/>
                </a:solidFill>
              </a:rPr>
              <a:t>-</a:t>
            </a:r>
            <a:r>
              <a:rPr lang="pt-BR" b="1" dirty="0" smtClean="0">
                <a:solidFill>
                  <a:srgbClr val="000000"/>
                </a:solidFill>
              </a:rPr>
              <a:t> → A'* → </a:t>
            </a:r>
            <a:r>
              <a:rPr lang="pt-BR" b="1" dirty="0" err="1" smtClean="0">
                <a:solidFill>
                  <a:srgbClr val="000000"/>
                </a:solidFill>
              </a:rPr>
              <a:t>h</a:t>
            </a:r>
            <a:r>
              <a:rPr lang="pt-BR" b="1" dirty="0" smtClean="0">
                <a:solidFill>
                  <a:srgbClr val="000000"/>
                </a:solidFill>
              </a:rPr>
              <a:t>' A'</a:t>
            </a:r>
            <a:br>
              <a:rPr lang="pt-BR" b="1" dirty="0" smtClean="0">
                <a:solidFill>
                  <a:srgbClr val="000000"/>
                </a:solidFill>
              </a:rPr>
            </a:br>
            <a:r>
              <a:rPr lang="pt-BR" sz="1800" b="1" dirty="0" smtClean="0">
                <a:solidFill>
                  <a:srgbClr val="000000"/>
                </a:solidFill>
              </a:rPr>
              <a:t>      </a:t>
            </a:r>
          </a:p>
          <a:p>
            <a:r>
              <a:rPr lang="pt-BR" b="1" dirty="0" smtClean="0">
                <a:solidFill>
                  <a:srgbClr val="000000"/>
                </a:solidFill>
              </a:rPr>
              <a:t>    </a:t>
            </a:r>
            <a:r>
              <a:rPr lang="en-US" dirty="0" smtClean="0">
                <a:solidFill>
                  <a:srgbClr val="000000"/>
                </a:solidFill>
              </a:rPr>
              <a:t>is very interesting, as it is only suppressed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      by e</a:t>
            </a:r>
            <a:r>
              <a:rPr lang="en-US" baseline="30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 and should have low background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Also sensitive to the dark sector coupling constant </a:t>
            </a:r>
            <a:r>
              <a:rPr lang="en-US" dirty="0" err="1" smtClean="0">
                <a:solidFill>
                  <a:srgbClr val="000000"/>
                </a:solidFill>
              </a:rPr>
              <a:t>a</a:t>
            </a:r>
            <a:r>
              <a:rPr lang="en-US" baseline="-25000" dirty="0" err="1" smtClean="0">
                <a:solidFill>
                  <a:srgbClr val="000000"/>
                </a:solidFill>
              </a:rPr>
              <a:t>D</a:t>
            </a:r>
            <a:r>
              <a:rPr lang="en-US" dirty="0" smtClean="0">
                <a:solidFill>
                  <a:srgbClr val="000000"/>
                </a:solidFill>
              </a:rPr>
              <a:t> = g</a:t>
            </a:r>
            <a:r>
              <a:rPr lang="en-US" baseline="-25000" dirty="0" smtClean="0">
                <a:solidFill>
                  <a:srgbClr val="000000"/>
                </a:solidFill>
              </a:rPr>
              <a:t>D</a:t>
            </a:r>
            <a:r>
              <a:rPr lang="en-US" baseline="30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 / 4p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Search for prompt h’ decays at B</a:t>
            </a:r>
            <a:r>
              <a:rPr lang="en-US" sz="2800" dirty="0" smtClean="0">
                <a:solidFill>
                  <a:srgbClr val="000000"/>
                </a:solidFill>
              </a:rPr>
              <a:t>A</a:t>
            </a:r>
            <a:r>
              <a:rPr lang="en-US" dirty="0" smtClean="0">
                <a:solidFill>
                  <a:srgbClr val="000000"/>
                </a:solidFill>
              </a:rPr>
              <a:t>B</a:t>
            </a:r>
            <a:r>
              <a:rPr lang="en-US" sz="2800" dirty="0" smtClean="0">
                <a:solidFill>
                  <a:srgbClr val="000000"/>
                </a:solidFill>
              </a:rPr>
              <a:t>AR</a:t>
            </a:r>
            <a:r>
              <a:rPr lang="en-US" dirty="0" smtClean="0">
                <a:solidFill>
                  <a:srgbClr val="000000"/>
                </a:solidFill>
              </a:rPr>
              <a:t>: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  </a:t>
            </a:r>
            <a:r>
              <a:rPr lang="pt-BR" b="1" dirty="0" err="1" smtClean="0">
                <a:solidFill>
                  <a:srgbClr val="000000"/>
                </a:solidFill>
              </a:rPr>
              <a:t>e</a:t>
            </a:r>
            <a:r>
              <a:rPr lang="pt-BR" b="1" baseline="30000" dirty="0" err="1" smtClean="0">
                <a:solidFill>
                  <a:srgbClr val="000000"/>
                </a:solidFill>
              </a:rPr>
              <a:t>+</a:t>
            </a:r>
            <a:r>
              <a:rPr lang="pt-BR" b="1" dirty="0" err="1" smtClean="0">
                <a:solidFill>
                  <a:srgbClr val="000000"/>
                </a:solidFill>
              </a:rPr>
              <a:t>e</a:t>
            </a:r>
            <a:r>
              <a:rPr lang="pt-BR" b="1" baseline="30000" dirty="0" smtClean="0">
                <a:solidFill>
                  <a:srgbClr val="000000"/>
                </a:solidFill>
              </a:rPr>
              <a:t>-</a:t>
            </a:r>
            <a:r>
              <a:rPr lang="pt-BR" b="1" dirty="0" smtClean="0">
                <a:solidFill>
                  <a:srgbClr val="000000"/>
                </a:solidFill>
              </a:rPr>
              <a:t> → A'* → </a:t>
            </a:r>
            <a:r>
              <a:rPr lang="pt-BR" b="1" dirty="0" err="1" smtClean="0">
                <a:solidFill>
                  <a:srgbClr val="000000"/>
                </a:solidFill>
              </a:rPr>
              <a:t>h</a:t>
            </a:r>
            <a:r>
              <a:rPr lang="pt-BR" b="1" dirty="0" smtClean="0">
                <a:solidFill>
                  <a:srgbClr val="000000"/>
                </a:solidFill>
              </a:rPr>
              <a:t>' A‘, </a:t>
            </a:r>
            <a:r>
              <a:rPr lang="pt-BR" b="1" dirty="0" err="1" smtClean="0">
                <a:solidFill>
                  <a:srgbClr val="000000"/>
                </a:solidFill>
              </a:rPr>
              <a:t>h</a:t>
            </a:r>
            <a:r>
              <a:rPr lang="pt-BR" b="1" dirty="0" smtClean="0">
                <a:solidFill>
                  <a:srgbClr val="000000"/>
                </a:solidFill>
              </a:rPr>
              <a:t>’ → A’ A’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1169331"/>
            <a:ext cx="385442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347106" y="892332"/>
            <a:ext cx="16317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PRL 108 (2012) 211801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CC180-B47B-3A44-A31D-AA36511A09BE}" type="datetime1">
              <a:rPr lang="en-US" smtClean="0"/>
              <a:t>11/14/15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35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Dark Higgs Search in </a:t>
            </a:r>
            <a:r>
              <a:rPr lang="en-US" dirty="0" err="1" smtClean="0"/>
              <a:t>Hadronic</a:t>
            </a:r>
            <a:r>
              <a:rPr lang="en-US" dirty="0" smtClean="0"/>
              <a:t> Reactions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Fermilab</a:t>
            </a:r>
            <a:r>
              <a:rPr lang="en-US" dirty="0" smtClean="0"/>
              <a:t> </a:t>
            </a:r>
            <a:r>
              <a:rPr lang="en-US" dirty="0" err="1" smtClean="0"/>
              <a:t>p+A</a:t>
            </a:r>
            <a:r>
              <a:rPr lang="en-US" dirty="0" smtClean="0"/>
              <a:t> collisions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658A4-AC95-2A4E-AD12-9D94BFB2AF07}" type="datetime1">
              <a:rPr lang="en-US" smtClean="0"/>
              <a:t>11/14/15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296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8173" y="105305"/>
            <a:ext cx="8925523" cy="126347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E-1067: Direct Productions of Dark Photons and Dark Higgs in </a:t>
            </a:r>
            <a:r>
              <a:rPr lang="en-US" sz="3600" dirty="0" err="1" smtClean="0"/>
              <a:t>p+Fe</a:t>
            </a:r>
            <a:r>
              <a:rPr lang="en-US" sz="3600" dirty="0" smtClean="0"/>
              <a:t> at </a:t>
            </a:r>
            <a:r>
              <a:rPr lang="en-US" sz="3600" dirty="0" err="1" smtClean="0"/>
              <a:t>Fermilab</a:t>
            </a:r>
            <a:endParaRPr lang="en-US" sz="3600" dirty="0"/>
          </a:p>
        </p:txBody>
      </p:sp>
      <p:pic>
        <p:nvPicPr>
          <p:cNvPr id="7" name="Picture 6" descr="dark-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07" y="4042722"/>
            <a:ext cx="3721954" cy="202846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749" y="2829983"/>
            <a:ext cx="2516768" cy="71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ark_Higgs_product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46" y="3895961"/>
            <a:ext cx="3422966" cy="231283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1023" y="2829983"/>
            <a:ext cx="2616820" cy="566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580352" y="1897705"/>
            <a:ext cx="2573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Photon portal: “vector” 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96811" y="1897705"/>
            <a:ext cx="229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Higgs portal: “scalar” </a:t>
            </a:r>
            <a:endParaRPr lang="en-US" b="1" i="1" dirty="0">
              <a:solidFill>
                <a:srgbClr val="0000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4451638" y="2358691"/>
            <a:ext cx="13955" cy="39869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51C35-569D-0F43-B53D-895A0A1694AB}" type="datetime1">
              <a:rPr lang="en-US" smtClean="0"/>
              <a:t>11/14/15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5BDC6-1473-FF42-AF46-688D66A8C0AC}" type="slidenum">
              <a:rPr lang="en-US" smtClean="0"/>
              <a:t>25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026034" y="3842667"/>
            <a:ext cx="1381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 smtClean="0">
                <a:effectLst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69430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Status at </a:t>
            </a:r>
            <a:r>
              <a:rPr lang="en-US" dirty="0" err="1" smtClean="0"/>
              <a:t>Fermilab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9B083-8006-204B-B727-0AF4F7E0E0FE}" type="datetime1">
              <a:rPr lang="en-US" smtClean="0"/>
              <a:t>11/14/15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41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436439" y="0"/>
            <a:ext cx="8355336" cy="735191"/>
          </a:xfrm>
        </p:spPr>
        <p:txBody>
          <a:bodyPr>
            <a:normAutofit/>
          </a:bodyPr>
          <a:lstStyle/>
          <a:p>
            <a:pPr defTabSz="385079"/>
            <a:r>
              <a:rPr lang="en-US" sz="3200" dirty="0" smtClean="0">
                <a:cs typeface="Gill Sans" charset="0"/>
                <a:sym typeface="Gill Sans" charset="0"/>
              </a:rPr>
              <a:t>Intensity Frontier </a:t>
            </a:r>
            <a:r>
              <a:rPr lang="en-US" sz="3200" dirty="0">
                <a:cs typeface="Gill Sans" charset="0"/>
                <a:sym typeface="Gill Sans" charset="0"/>
              </a:rPr>
              <a:t>at </a:t>
            </a:r>
            <a:r>
              <a:rPr lang="en-US" sz="3200" dirty="0" err="1" smtClean="0">
                <a:cs typeface="Gill Sans" charset="0"/>
                <a:sym typeface="Gill Sans" charset="0"/>
              </a:rPr>
              <a:t>Fermilab</a:t>
            </a:r>
            <a:r>
              <a:rPr lang="en-US" sz="3200" dirty="0" smtClean="0">
                <a:cs typeface="Gill Sans" charset="0"/>
                <a:sym typeface="Gill Sans" charset="0"/>
              </a:rPr>
              <a:t>: 120 </a:t>
            </a:r>
            <a:r>
              <a:rPr lang="en-US" sz="3200" dirty="0" err="1" smtClean="0">
                <a:cs typeface="Gill Sans" charset="0"/>
                <a:sym typeface="Gill Sans" charset="0"/>
              </a:rPr>
              <a:t>GeV</a:t>
            </a:r>
            <a:r>
              <a:rPr lang="en-US" sz="3200" dirty="0" smtClean="0">
                <a:cs typeface="Gill Sans" charset="0"/>
                <a:sym typeface="Gill Sans" charset="0"/>
              </a:rPr>
              <a:t> Beam</a:t>
            </a:r>
            <a:endParaRPr lang="en-US" baseline="30000" dirty="0"/>
          </a:p>
        </p:txBody>
      </p:sp>
      <p:pic>
        <p:nvPicPr>
          <p:cNvPr id="3077" name="Picture 5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795" y="1869803"/>
            <a:ext cx="6037585" cy="296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2932287" y="4380012"/>
            <a:ext cx="2395389" cy="574849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5954986" y="3675683"/>
            <a:ext cx="2256979" cy="54136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0" name="AutoShape 8"/>
          <p:cNvSpPr>
            <a:spLocks/>
          </p:cNvSpPr>
          <p:nvPr/>
        </p:nvSpPr>
        <p:spPr bwMode="auto">
          <a:xfrm rot="20730000">
            <a:off x="5389067" y="4129980"/>
            <a:ext cx="519038" cy="321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Gill Sans" charset="0"/>
                <a:cs typeface="Gill Sans" charset="0"/>
                <a:sym typeface="Gill Sans" charset="0"/>
              </a:rPr>
              <a:t>25 m</a:t>
            </a:r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436439" y="4151189"/>
            <a:ext cx="1593949" cy="397371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2" name="AutoShape 10"/>
          <p:cNvSpPr>
            <a:spLocks/>
          </p:cNvSpPr>
          <p:nvPr/>
        </p:nvSpPr>
        <p:spPr bwMode="auto">
          <a:xfrm rot="20760000">
            <a:off x="133946" y="3644429"/>
            <a:ext cx="2160984" cy="5982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10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19ns RF,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4s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spill,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0.5×10</a:t>
            </a:r>
            <a:r>
              <a:rPr lang="en-US" sz="1000" baseline="32000" dirty="0" smtClean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protons per spill</a:t>
            </a:r>
            <a:endParaRPr lang="en-US" dirty="0"/>
          </a:p>
        </p:txBody>
      </p:sp>
      <p:sp>
        <p:nvSpPr>
          <p:cNvPr id="3083" name="AutoShape 11"/>
          <p:cNvSpPr>
            <a:spLocks/>
          </p:cNvSpPr>
          <p:nvPr/>
        </p:nvSpPr>
        <p:spPr bwMode="auto">
          <a:xfrm rot="20760000">
            <a:off x="1795984" y="2143125"/>
            <a:ext cx="1721197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Focusing magnet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and solid iron dump</a:t>
            </a:r>
          </a:p>
          <a:p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 dirty="0" err="1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= 2.9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endParaRPr lang="en-US" dirty="0"/>
          </a:p>
        </p:txBody>
      </p:sp>
      <p:sp>
        <p:nvSpPr>
          <p:cNvPr id="3084" name="AutoShape 12"/>
          <p:cNvSpPr>
            <a:spLocks/>
          </p:cNvSpPr>
          <p:nvPr/>
        </p:nvSpPr>
        <p:spPr bwMode="auto">
          <a:xfrm rot="20760000">
            <a:off x="3560713" y="1867421"/>
            <a:ext cx="1783705" cy="5089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Spectrometer magnet</a:t>
            </a:r>
          </a:p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 = 0.4 GeV</a:t>
            </a:r>
            <a:endParaRPr lang="en-US"/>
          </a:p>
        </p:txBody>
      </p:sp>
      <p:sp>
        <p:nvSpPr>
          <p:cNvPr id="3085" name="AutoShape 13"/>
          <p:cNvSpPr>
            <a:spLocks/>
          </p:cNvSpPr>
          <p:nvPr/>
        </p:nvSpPr>
        <p:spPr bwMode="auto">
          <a:xfrm rot="20760000">
            <a:off x="5664771" y="1294804"/>
            <a:ext cx="2598539" cy="500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Absorber wall and proportional 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tube based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Muon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500" dirty="0" smtClean="0">
                <a:latin typeface="Gill Sans" charset="0"/>
                <a:cs typeface="Gill Sans" charset="0"/>
                <a:sym typeface="Gill Sans" charset="0"/>
              </a:rPr>
              <a:t>ID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86" name="Picture 14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2333998" y="1504652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7" name="Picture 15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4041800" y="1043658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8" name="Picture 16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6568902" y="641822"/>
            <a:ext cx="794742" cy="262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9" name="AutoShape 17"/>
          <p:cNvSpPr>
            <a:spLocks/>
          </p:cNvSpPr>
          <p:nvPr/>
        </p:nvSpPr>
        <p:spPr bwMode="auto">
          <a:xfrm rot="20760000">
            <a:off x="2079502" y="4020592"/>
            <a:ext cx="483319" cy="926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gradFill rotWithShape="0">
            <a:gsLst>
              <a:gs pos="0">
                <a:srgbClr val="FF2600"/>
              </a:gs>
              <a:gs pos="100000">
                <a:srgbClr val="942192"/>
              </a:gs>
            </a:gsLst>
            <a:lin ang="54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90" name="AutoShape 18"/>
          <p:cNvSpPr>
            <a:spLocks/>
          </p:cNvSpPr>
          <p:nvPr/>
        </p:nvSpPr>
        <p:spPr bwMode="auto">
          <a:xfrm rot="20760000">
            <a:off x="1278459" y="4345360"/>
            <a:ext cx="1382985" cy="69651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Target system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Liquid H and D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Solid C, Fe, W</a:t>
            </a:r>
            <a:endParaRPr lang="en-US" dirty="0"/>
          </a:p>
        </p:txBody>
      </p:sp>
      <p:sp>
        <p:nvSpPr>
          <p:cNvPr id="3095" name="AutoShape 23"/>
          <p:cNvSpPr>
            <a:spLocks/>
          </p:cNvSpPr>
          <p:nvPr/>
        </p:nvSpPr>
        <p:spPr bwMode="auto">
          <a:xfrm>
            <a:off x="190500" y="750403"/>
            <a:ext cx="6006503" cy="10827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World’s highest intensity high energy proton beam: 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  “beam dump mode” @</a:t>
            </a:r>
            <a:r>
              <a:rPr lang="en-US" sz="1400" b="1" dirty="0" err="1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SeaQuest</a:t>
            </a:r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/E906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35,000 fb</a:t>
            </a:r>
            <a:r>
              <a:rPr lang="en-US" sz="1400" b="1" baseline="30000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(in 2 years of parasitic runs)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LHC-II: 300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(~2025), achieved 25fb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in Run-I</a:t>
            </a:r>
          </a:p>
          <a:p>
            <a:pPr marL="285750" indent="-285750">
              <a:buFontTx/>
              <a:buChar char="-"/>
            </a:pPr>
            <a:r>
              <a:rPr lang="en-US" sz="1400" b="1" dirty="0" err="1" smtClean="0">
                <a:latin typeface="Gill Sans" charset="0"/>
                <a:cs typeface="Gill Sans" charset="0"/>
                <a:sym typeface="Gill Sans" charset="0"/>
              </a:rPr>
              <a:t>B-factory@KEK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: 50,000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(~2023)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98A3D-78E3-7E44-860E-8927ACCABF14}" type="datetime1">
              <a:rPr lang="en-US" smtClean="0"/>
              <a:t>11/14/15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C2647-C464-4E54-808B-4B2B00B885C1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6" name="Picture 2" descr="dropped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1764" y="4511308"/>
            <a:ext cx="2580011" cy="152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5139" y="5403336"/>
            <a:ext cx="5804494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- Capture most beam in beam dump mode: </a:t>
            </a:r>
            <a:r>
              <a:rPr lang="en-US" sz="1600" dirty="0" err="1" smtClean="0">
                <a:solidFill>
                  <a:srgbClr val="FF0000"/>
                </a:solidFill>
              </a:rPr>
              <a:t>p+Fe</a:t>
            </a:r>
            <a:r>
              <a:rPr lang="en-US" sz="1600" dirty="0" smtClean="0">
                <a:solidFill>
                  <a:srgbClr val="FF0000"/>
                </a:solidFill>
              </a:rPr>
              <a:t> collisions!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- Parasitic run mode possible with other experiments, E1039/E1027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6996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55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Schedules </a:t>
            </a:r>
            <a:r>
              <a:rPr lang="en-US" sz="3600" dirty="0"/>
              <a:t>of </a:t>
            </a:r>
            <a:r>
              <a:rPr lang="en-US" sz="3600" dirty="0" err="1"/>
              <a:t>SeaQuest</a:t>
            </a:r>
            <a:r>
              <a:rPr lang="en-US" sz="3600" dirty="0"/>
              <a:t> Experiments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979886"/>
            <a:ext cx="8229600" cy="3447447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E-906 complete data taking in summer 2016</a:t>
            </a:r>
          </a:p>
          <a:p>
            <a:pPr lvl="1"/>
            <a:r>
              <a:rPr lang="en-US" dirty="0" smtClean="0"/>
              <a:t>E906 </a:t>
            </a:r>
            <a:r>
              <a:rPr lang="en-US" dirty="0"/>
              <a:t>targets are located ~1.3m upstream of the beam-</a:t>
            </a:r>
            <a:r>
              <a:rPr lang="en-US" dirty="0" smtClean="0"/>
              <a:t>dump, ~10% </a:t>
            </a:r>
            <a:r>
              <a:rPr lang="en-US" dirty="0" err="1" smtClean="0"/>
              <a:t>λ</a:t>
            </a:r>
            <a:r>
              <a:rPr lang="en-US" baseline="-25000" dirty="0" err="1" smtClean="0"/>
              <a:t>I</a:t>
            </a:r>
            <a:r>
              <a:rPr lang="en-US" dirty="0" smtClean="0"/>
              <a:t>.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E-1039 will replace current E906 targets with a polarized NH</a:t>
            </a:r>
            <a:r>
              <a:rPr lang="en-US" baseline="-25000" dirty="0" smtClean="0"/>
              <a:t>3</a:t>
            </a:r>
            <a:r>
              <a:rPr lang="en-US" dirty="0" smtClean="0"/>
              <a:t> target. </a:t>
            </a:r>
          </a:p>
          <a:p>
            <a:pPr lvl="1"/>
            <a:r>
              <a:rPr lang="en-US" dirty="0"/>
              <a:t>No change to E906 spectrometer </a:t>
            </a:r>
            <a:r>
              <a:rPr lang="en-US" dirty="0" smtClean="0"/>
              <a:t>setup</a:t>
            </a:r>
          </a:p>
          <a:p>
            <a:pPr lvl="1"/>
            <a:r>
              <a:rPr lang="en-US" dirty="0" smtClean="0"/>
              <a:t>New target located </a:t>
            </a:r>
            <a:r>
              <a:rPr lang="en-US" dirty="0"/>
              <a:t>about 3.5m upstream of the beam-</a:t>
            </a:r>
            <a:r>
              <a:rPr lang="en-US" dirty="0" smtClean="0"/>
              <a:t>dump, ~6% </a:t>
            </a:r>
            <a:r>
              <a:rPr lang="en-US" dirty="0" err="1"/>
              <a:t>λ</a:t>
            </a:r>
            <a:r>
              <a:rPr lang="en-US" baseline="-25000" dirty="0" err="1"/>
              <a:t>I</a:t>
            </a:r>
            <a:r>
              <a:rPr lang="en-US" dirty="0"/>
              <a:t>.</a:t>
            </a:r>
          </a:p>
          <a:p>
            <a:pPr lvl="1"/>
            <a:r>
              <a:rPr lang="en-US" dirty="0" smtClean="0"/>
              <a:t>Target/trigger installation: 2016 - 2017 </a:t>
            </a:r>
          </a:p>
          <a:p>
            <a:pPr lvl="1"/>
            <a:r>
              <a:rPr lang="en-US" dirty="0" smtClean="0"/>
              <a:t>Data taking: 2017 – 2019</a:t>
            </a:r>
          </a:p>
          <a:p>
            <a:pPr lvl="1"/>
            <a:endParaRPr lang="en-US" dirty="0" smtClean="0"/>
          </a:p>
          <a:p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1067 Timeline (New!) </a:t>
            </a:r>
          </a:p>
          <a:p>
            <a:pPr lvl="1"/>
            <a:r>
              <a:rPr lang="en-US" dirty="0" smtClean="0"/>
              <a:t>Phase-I (Parasitic run) with E1039: 2017-2019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(Phase-II: detector upgrades and dedicated runs)</a:t>
            </a:r>
          </a:p>
          <a:p>
            <a:pPr lvl="1"/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E-1027 polarized Main Injector (future)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5C2FA-DE00-EF46-A0ED-F6A3E441CC93}" type="datetime1">
              <a:rPr lang="en-US" smtClean="0"/>
              <a:t>11/14/15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28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4705927"/>
            <a:ext cx="8851900" cy="1562100"/>
            <a:chOff x="457200" y="5283200"/>
            <a:chExt cx="8585200" cy="15621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5283200"/>
              <a:ext cx="8585200" cy="1562100"/>
            </a:xfrm>
            <a:prstGeom prst="rect">
              <a:avLst/>
            </a:prstGeom>
            <a:noFill/>
          </p:spPr>
        </p:pic>
        <p:sp>
          <p:nvSpPr>
            <p:cNvPr id="10" name="Up Arrow 9"/>
            <p:cNvSpPr/>
            <p:nvPr/>
          </p:nvSpPr>
          <p:spPr bwMode="auto">
            <a:xfrm>
              <a:off x="6462959" y="6032500"/>
              <a:ext cx="203200" cy="304800"/>
            </a:xfrm>
            <a:prstGeom prst="up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1" name="Right Arrow 10"/>
          <p:cNvSpPr/>
          <p:nvPr/>
        </p:nvSpPr>
        <p:spPr>
          <a:xfrm>
            <a:off x="7172918" y="3833044"/>
            <a:ext cx="1881421" cy="1358726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rgbClr val="FF0000"/>
                </a:solidFill>
              </a:rPr>
              <a:t>Dark photon(Higgs)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Search</a:t>
            </a:r>
            <a:r>
              <a:rPr lang="en-US" sz="1200" dirty="0">
                <a:solidFill>
                  <a:srgbClr val="FF0000"/>
                </a:solidFill>
              </a:rPr>
              <a:t>:</a:t>
            </a:r>
            <a:r>
              <a:rPr lang="en-US" sz="1200" dirty="0" smtClean="0">
                <a:solidFill>
                  <a:srgbClr val="FF0000"/>
                </a:solidFill>
              </a:rPr>
              <a:t> 2017-2019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parasitic run, E-1039 </a:t>
            </a:r>
          </a:p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428338" y="546574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E-1039 starts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6184" y="5390695"/>
            <a:ext cx="1372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E906 started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72918" y="3787276"/>
            <a:ext cx="83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-1067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925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8"/>
            <a:ext cx="8229600" cy="948704"/>
          </a:xfrm>
        </p:spPr>
        <p:txBody>
          <a:bodyPr/>
          <a:lstStyle/>
          <a:p>
            <a:r>
              <a:rPr lang="en-US" dirty="0" err="1" smtClean="0"/>
              <a:t>SeaQuest</a:t>
            </a:r>
            <a:r>
              <a:rPr lang="en-US" dirty="0" smtClean="0"/>
              <a:t> Schematic</a:t>
            </a:r>
            <a:endParaRPr lang="en-US" dirty="0"/>
          </a:p>
        </p:txBody>
      </p:sp>
      <p:pic>
        <p:nvPicPr>
          <p:cNvPr id="3" name="Picture 2" descr="e906_schematic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721" y="828410"/>
            <a:ext cx="7123151" cy="479332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0" y="3391120"/>
            <a:ext cx="1111206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471987" y="2438721"/>
            <a:ext cx="1024619" cy="1847078"/>
          </a:xfrm>
          <a:prstGeom prst="rect">
            <a:avLst/>
          </a:prstGeom>
          <a:solidFill>
            <a:schemeClr val="accent4">
              <a:lumMod val="60000"/>
              <a:lumOff val="40000"/>
              <a:alpha val="25000"/>
            </a:schemeClr>
          </a:solidFill>
          <a:ln>
            <a:solidFill>
              <a:schemeClr val="accent4">
                <a:lumMod val="60000"/>
                <a:lumOff val="4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 rot="16200000">
            <a:off x="1684851" y="2918493"/>
            <a:ext cx="519525" cy="945252"/>
          </a:xfrm>
          <a:prstGeom prst="triangle">
            <a:avLst>
              <a:gd name="adj" fmla="val 55554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95677" y="3194951"/>
            <a:ext cx="109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Dump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368425" y="1572903"/>
            <a:ext cx="360781" cy="3607575"/>
          </a:xfrm>
          <a:prstGeom prst="rect">
            <a:avLst/>
          </a:prstGeom>
          <a:solidFill>
            <a:srgbClr val="3366FF">
              <a:alpha val="24000"/>
            </a:srgbClr>
          </a:solidFill>
          <a:ln>
            <a:solidFill>
              <a:srgbClr val="3366FF">
                <a:alpha val="21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H="1">
            <a:off x="5844656" y="1566570"/>
            <a:ext cx="259762" cy="3607575"/>
          </a:xfrm>
          <a:prstGeom prst="rect">
            <a:avLst/>
          </a:prstGeom>
          <a:solidFill>
            <a:srgbClr val="3366FF">
              <a:alpha val="24000"/>
            </a:srgbClr>
          </a:solidFill>
          <a:ln>
            <a:solidFill>
              <a:srgbClr val="3366FF">
                <a:alpha val="21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>
            <a:off x="6169357" y="1587332"/>
            <a:ext cx="129881" cy="3607575"/>
          </a:xfrm>
          <a:prstGeom prst="rect">
            <a:avLst/>
          </a:prstGeom>
          <a:solidFill>
            <a:srgbClr val="3366FF">
              <a:alpha val="24000"/>
            </a:srgbClr>
          </a:solidFill>
          <a:ln>
            <a:solidFill>
              <a:srgbClr val="3366FF">
                <a:alpha val="21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32600" y="1803787"/>
            <a:ext cx="432937" cy="3145806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471987" y="4285799"/>
            <a:ext cx="1024619" cy="663794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solidFill>
              <a:schemeClr val="tx1">
                <a:alpha val="24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471987" y="1774927"/>
            <a:ext cx="1024619" cy="663794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solidFill>
              <a:schemeClr val="tx1">
                <a:alpha val="24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471987" y="4574405"/>
            <a:ext cx="1024619" cy="375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FMAG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2269982" y="3466216"/>
            <a:ext cx="2294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KMAG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238945" y="5902911"/>
            <a:ext cx="6666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4 scintillator </a:t>
            </a:r>
            <a:r>
              <a:rPr lang="en-US" dirty="0" err="1"/>
              <a:t>hodoscope</a:t>
            </a:r>
            <a:r>
              <a:rPr lang="en-US" dirty="0"/>
              <a:t> stations (x and y)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4 tracking stations (x and stereos</a:t>
            </a:r>
            <a:r>
              <a:rPr lang="en-US" dirty="0" smtClean="0"/>
              <a:t>) MWPC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01E81-7EA0-9E4D-83C4-A55F13001925}" type="datetime1">
              <a:rPr lang="en-US" smtClean="0"/>
              <a:t>11/14/15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83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2D218-4EAF-6746-817C-B5619AB5B892}" type="datetime1">
              <a:rPr lang="en-US" smtClean="0"/>
              <a:t>11/14/15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36332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02634" y="1021308"/>
            <a:ext cx="37603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 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eart-full endorsement </a:t>
            </a:r>
          </a:p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rom </a:t>
            </a:r>
            <a:r>
              <a:rPr lang="en-US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Fermilab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Director and PAC </a:t>
            </a:r>
          </a:p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July 15, 2015!   </a:t>
            </a:r>
          </a:p>
          <a:p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New experiment!    E-1067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961720" y="4101110"/>
            <a:ext cx="11535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10779" y="4253510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0779" y="4404971"/>
            <a:ext cx="4311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93553" y="3578689"/>
            <a:ext cx="28090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10779" y="3731089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76765" y="3847599"/>
            <a:ext cx="18167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578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2483"/>
            <a:ext cx="569788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E-906 </a:t>
            </a:r>
            <a:r>
              <a:rPr lang="en-US" dirty="0" err="1" smtClean="0"/>
              <a:t>Drell</a:t>
            </a:r>
            <a:r>
              <a:rPr lang="en-US" dirty="0" smtClean="0"/>
              <a:t>-Yan Acceptance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82D5-0575-CB4A-9453-48683E50F6EB}" type="datetime1">
              <a:rPr lang="en-US" smtClean="0"/>
              <a:t>11/14/15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7775" y="2434902"/>
            <a:ext cx="4637629" cy="360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061" y="206026"/>
            <a:ext cx="2971290" cy="2228876"/>
          </a:xfrm>
          <a:prstGeom prst="rect">
            <a:avLst/>
          </a:prstGeom>
        </p:spPr>
      </p:pic>
      <p:pic>
        <p:nvPicPr>
          <p:cNvPr id="9" name="Picture 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475" y="2832809"/>
            <a:ext cx="4634508" cy="320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/>
          </p:cNvSpPr>
          <p:nvPr/>
        </p:nvSpPr>
        <p:spPr bwMode="auto">
          <a:xfrm>
            <a:off x="2605237" y="3848887"/>
            <a:ext cx="1593861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- J/</a:t>
            </a:r>
            <a:r>
              <a:rPr lang="en-US" sz="1300" dirty="0" err="1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ψ</a:t>
            </a:r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 Monte Carlo</a:t>
            </a:r>
          </a:p>
          <a:p>
            <a:pPr algn="l"/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- </a:t>
            </a:r>
            <a:r>
              <a:rPr lang="en-US" sz="1300" dirty="0" err="1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ψ</a:t>
            </a:r>
            <a:r>
              <a:rPr lang="ja-JP" altLang="en-US" sz="1300" dirty="0">
                <a:solidFill>
                  <a:srgbClr val="FF0000"/>
                </a:solidFill>
                <a:latin typeface="Arial"/>
                <a:ea typeface="ＭＳ Ｐゴシック" charset="0"/>
                <a:cs typeface="Lucida Grande" charset="0"/>
              </a:rPr>
              <a:t>’</a:t>
            </a:r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 Monte Carlo</a:t>
            </a:r>
          </a:p>
          <a:p>
            <a:pPr algn="l"/>
            <a:r>
              <a:rPr lang="en-US" sz="1300" dirty="0">
                <a:solidFill>
                  <a:srgbClr val="FF00FF"/>
                </a:solidFill>
                <a:ea typeface="ＭＳ Ｐゴシック" charset="0"/>
                <a:cs typeface="Gill Sans" charset="0"/>
              </a:rPr>
              <a:t>- </a:t>
            </a:r>
            <a:r>
              <a:rPr lang="en-US" sz="1300" dirty="0" err="1">
                <a:solidFill>
                  <a:srgbClr val="FF00FF"/>
                </a:solidFill>
                <a:ea typeface="ＭＳ Ｐゴシック" charset="0"/>
                <a:cs typeface="Gill Sans" charset="0"/>
              </a:rPr>
              <a:t>Drell</a:t>
            </a:r>
            <a:r>
              <a:rPr lang="en-US" sz="1300" dirty="0">
                <a:solidFill>
                  <a:srgbClr val="FF00FF"/>
                </a:solidFill>
                <a:ea typeface="ＭＳ Ｐゴシック" charset="0"/>
                <a:cs typeface="Gill Sans" charset="0"/>
              </a:rPr>
              <a:t>-Yan Monte Carlo</a:t>
            </a:r>
          </a:p>
          <a:p>
            <a:pPr algn="l"/>
            <a:r>
              <a:rPr lang="en-US" sz="1300" dirty="0">
                <a:ea typeface="ＭＳ Ｐゴシック" charset="0"/>
                <a:cs typeface="Gill Sans" charset="0"/>
              </a:rPr>
              <a:t>- Random Background</a:t>
            </a:r>
          </a:p>
          <a:p>
            <a:pPr algn="l"/>
            <a:r>
              <a:rPr lang="en-US" sz="1300" dirty="0">
                <a:solidFill>
                  <a:srgbClr val="0000FF"/>
                </a:solidFill>
                <a:ea typeface="ＭＳ Ｐゴシック" charset="0"/>
                <a:cs typeface="Gill Sans" charset="0"/>
              </a:rPr>
              <a:t>- Combined MC and </a:t>
            </a:r>
            <a:r>
              <a:rPr lang="en-US" sz="1300" dirty="0" err="1">
                <a:solidFill>
                  <a:srgbClr val="0000FF"/>
                </a:solidFill>
                <a:ea typeface="ＭＳ Ｐゴシック" charset="0"/>
                <a:cs typeface="Gill Sans" charset="0"/>
              </a:rPr>
              <a:t>bg</a:t>
            </a:r>
            <a:endParaRPr lang="en-US" sz="1300" dirty="0">
              <a:solidFill>
                <a:srgbClr val="0000FF"/>
              </a:solidFill>
              <a:ea typeface="ＭＳ Ｐゴシック" charset="0"/>
              <a:cs typeface="Gill San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8964" y="2434902"/>
            <a:ext cx="381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Run-II data:  5% of total projected stat.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3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3816"/>
          </a:xfrm>
        </p:spPr>
        <p:txBody>
          <a:bodyPr/>
          <a:lstStyle/>
          <a:p>
            <a:r>
              <a:rPr lang="en-US" dirty="0" smtClean="0"/>
              <a:t>E906 Physics Programs: 2009-2016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83" y="1001077"/>
            <a:ext cx="4765552" cy="381091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Sea quark flavor asymmetry </a:t>
            </a:r>
            <a:r>
              <a:rPr lang="en-US" dirty="0" err="1" smtClean="0"/>
              <a:t>p+p</a:t>
            </a:r>
            <a:endParaRPr lang="en-US" dirty="0" smtClean="0"/>
          </a:p>
          <a:p>
            <a:pPr lvl="1"/>
            <a:r>
              <a:rPr lang="en-US" dirty="0" smtClean="0"/>
              <a:t>Pion cloud model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Quark energy loss in </a:t>
            </a:r>
            <a:r>
              <a:rPr lang="en-US" dirty="0" err="1" smtClean="0"/>
              <a:t>p+A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2EC5D-C855-FD43-BF76-DABF062E9833}" type="datetime1">
              <a:rPr lang="en-US" smtClean="0"/>
              <a:t>11/14/15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31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0272" y="1001076"/>
            <a:ext cx="3288265" cy="311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1695" y="3831953"/>
            <a:ext cx="3652242" cy="274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8838" y="5230565"/>
            <a:ext cx="1340569" cy="80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2752" y="4366617"/>
            <a:ext cx="1090538" cy="44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3289" y="4117397"/>
            <a:ext cx="2239277" cy="62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811987"/>
            <a:ext cx="2780778" cy="159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5748" y="4518368"/>
            <a:ext cx="2055947" cy="69100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57200" y="1759659"/>
            <a:ext cx="2342105" cy="2155413"/>
            <a:chOff x="42705" y="1748181"/>
            <a:chExt cx="5366753" cy="5098414"/>
          </a:xfrm>
        </p:grpSpPr>
        <p:pic>
          <p:nvPicPr>
            <p:cNvPr id="18" name="Picture 17" descr="000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05" y="1748181"/>
              <a:ext cx="5366753" cy="509841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52800" y="3124200"/>
              <a:ext cx="53519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 smtClean="0">
                  <a:solidFill>
                    <a:schemeClr val="bg1"/>
                  </a:solidFill>
                </a:rPr>
                <a:t>π</a:t>
              </a:r>
              <a:r>
                <a:rPr lang="en-US" sz="3000" b="1" baseline="30000" dirty="0" smtClean="0">
                  <a:solidFill>
                    <a:schemeClr val="bg1"/>
                  </a:solidFill>
                </a:rPr>
                <a:t>+</a:t>
              </a:r>
              <a:endParaRPr lang="en-US" sz="3000" b="1" baseline="30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3081" y="2575596"/>
            <a:ext cx="1936454" cy="9922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5748" y="2112960"/>
            <a:ext cx="2611956" cy="27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21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38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E1039 Physics Program: 2016-2019</a:t>
            </a:r>
            <a:br>
              <a:rPr lang="en-US" dirty="0" smtClean="0"/>
            </a:br>
            <a:r>
              <a:rPr lang="en-US" sz="3100" dirty="0" smtClean="0">
                <a:solidFill>
                  <a:schemeClr val="tx1"/>
                </a:solidFill>
              </a:rPr>
              <a:t>Polarized Fixed Target </a:t>
            </a:r>
            <a:r>
              <a:rPr lang="en-US" sz="3100" dirty="0" err="1" smtClean="0">
                <a:solidFill>
                  <a:schemeClr val="tx1"/>
                </a:solidFill>
              </a:rPr>
              <a:t>Drell</a:t>
            </a:r>
            <a:r>
              <a:rPr lang="en-US" sz="3100" dirty="0" smtClean="0">
                <a:solidFill>
                  <a:schemeClr val="tx1"/>
                </a:solidFill>
              </a:rPr>
              <a:t>-Yan Experiment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342" y="1191824"/>
            <a:ext cx="4765552" cy="133641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Sea quark flavor asymmetry and OAM</a:t>
            </a:r>
          </a:p>
          <a:p>
            <a:pPr lvl="1"/>
            <a:r>
              <a:rPr lang="en-US" dirty="0" smtClean="0"/>
              <a:t>Pion cloud and OAM</a:t>
            </a:r>
          </a:p>
          <a:p>
            <a:pPr lvl="1"/>
            <a:r>
              <a:rPr lang="en-US" dirty="0" smtClean="0"/>
              <a:t>Non-zero </a:t>
            </a:r>
            <a:r>
              <a:rPr lang="en-US" dirty="0" err="1" smtClean="0"/>
              <a:t>Drell</a:t>
            </a:r>
            <a:r>
              <a:rPr lang="en-US" dirty="0" smtClean="0"/>
              <a:t>-Yan </a:t>
            </a:r>
            <a:r>
              <a:rPr lang="en-US" dirty="0" err="1" smtClean="0"/>
              <a:t>Sivers</a:t>
            </a:r>
            <a:r>
              <a:rPr lang="en-US" dirty="0" smtClean="0"/>
              <a:t> Transverse Spin Asymmetry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A7EF-507D-1646-9F29-BE8336A9EE39}" type="datetime1">
              <a:rPr lang="en-US" smtClean="0"/>
              <a:t>11/14/15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32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476" y="1075314"/>
            <a:ext cx="3106499" cy="159183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148460" y="2559910"/>
            <a:ext cx="4538051" cy="3711600"/>
            <a:chOff x="1447800" y="0"/>
            <a:chExt cx="6231548" cy="6858000"/>
          </a:xfrm>
        </p:grpSpPr>
        <p:pic>
          <p:nvPicPr>
            <p:cNvPr id="22" name="Picture 21" descr="DY_AN_FYuan_nopoints051314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800" y="0"/>
              <a:ext cx="6231548" cy="6858000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2557992" y="4022555"/>
              <a:ext cx="2332567" cy="300737"/>
              <a:chOff x="2557992" y="4022555"/>
              <a:chExt cx="2332567" cy="300737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2557992" y="4026626"/>
                <a:ext cx="120650" cy="273050"/>
                <a:chOff x="2162175" y="4004733"/>
                <a:chExt cx="120650" cy="302684"/>
              </a:xfrm>
            </p:grpSpPr>
            <p:sp>
              <p:nvSpPr>
                <p:cNvPr id="37" name="Oval 36"/>
                <p:cNvSpPr/>
                <p:nvPr/>
              </p:nvSpPr>
              <p:spPr>
                <a:xfrm>
                  <a:off x="2162175" y="4095750"/>
                  <a:ext cx="120650" cy="1143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38" name="Straight Connector 37"/>
                <p:cNvCxnSpPr>
                  <a:stCxn id="37" idx="0"/>
                </p:cNvCxnSpPr>
                <p:nvPr/>
              </p:nvCxnSpPr>
              <p:spPr>
                <a:xfrm flipH="1" flipV="1">
                  <a:off x="2218267" y="4004733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H="1" flipV="1">
                  <a:off x="2222500" y="4216400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/>
            </p:nvGrpSpPr>
            <p:grpSpPr>
              <a:xfrm>
                <a:off x="4769909" y="4049628"/>
                <a:ext cx="120650" cy="273050"/>
                <a:chOff x="2162175" y="4004733"/>
                <a:chExt cx="120650" cy="302684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2162175" y="4095750"/>
                  <a:ext cx="120650" cy="1143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35" name="Straight Connector 34"/>
                <p:cNvCxnSpPr>
                  <a:stCxn id="34" idx="0"/>
                </p:cNvCxnSpPr>
                <p:nvPr/>
              </p:nvCxnSpPr>
              <p:spPr>
                <a:xfrm flipH="1" flipV="1">
                  <a:off x="2218267" y="4004733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H="1" flipV="1">
                  <a:off x="2222500" y="4216400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/>
              <p:cNvGrpSpPr/>
              <p:nvPr/>
            </p:nvGrpSpPr>
            <p:grpSpPr>
              <a:xfrm>
                <a:off x="3704167" y="4050242"/>
                <a:ext cx="120650" cy="273050"/>
                <a:chOff x="2162175" y="4004733"/>
                <a:chExt cx="120650" cy="302684"/>
              </a:xfrm>
            </p:grpSpPr>
            <p:sp>
              <p:nvSpPr>
                <p:cNvPr id="31" name="Oval 30"/>
                <p:cNvSpPr/>
                <p:nvPr/>
              </p:nvSpPr>
              <p:spPr>
                <a:xfrm>
                  <a:off x="2162175" y="4095750"/>
                  <a:ext cx="120650" cy="1143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32" name="Straight Connector 31"/>
                <p:cNvCxnSpPr>
                  <a:stCxn id="31" idx="0"/>
                </p:cNvCxnSpPr>
                <p:nvPr/>
              </p:nvCxnSpPr>
              <p:spPr>
                <a:xfrm flipH="1" flipV="1">
                  <a:off x="2218267" y="4004733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flipH="1" flipV="1">
                  <a:off x="2222500" y="4216400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/>
              <p:cNvGrpSpPr/>
              <p:nvPr/>
            </p:nvGrpSpPr>
            <p:grpSpPr>
              <a:xfrm>
                <a:off x="3068108" y="4022555"/>
                <a:ext cx="120650" cy="273050"/>
                <a:chOff x="2162175" y="4004733"/>
                <a:chExt cx="120650" cy="302684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2162175" y="4095750"/>
                  <a:ext cx="120650" cy="1143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29" name="Straight Connector 28"/>
                <p:cNvCxnSpPr>
                  <a:stCxn id="28" idx="0"/>
                </p:cNvCxnSpPr>
                <p:nvPr/>
              </p:nvCxnSpPr>
              <p:spPr>
                <a:xfrm flipH="1" flipV="1">
                  <a:off x="2218267" y="4004733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 flipV="1">
                  <a:off x="2222500" y="4216400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40" name="Picture 39" descr="slac_poltg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035" y="2644750"/>
            <a:ext cx="2210538" cy="3278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43907" y="5902178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LANL polarized proton (NH</a:t>
            </a:r>
            <a:r>
              <a:rPr lang="en-US" baseline="-25000" dirty="0" smtClean="0"/>
              <a:t>3</a:t>
            </a:r>
            <a:r>
              <a:rPr lang="en-US" dirty="0" smtClean="0"/>
              <a:t>) target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902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85893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>
                <a:cs typeface="+mj-cs"/>
              </a:rPr>
              <a:t>Dark Photon Search in </a:t>
            </a:r>
            <a:r>
              <a:rPr lang="en-US" sz="3200" dirty="0" err="1" smtClean="0">
                <a:cs typeface="+mj-cs"/>
              </a:rPr>
              <a:t>Dimuon</a:t>
            </a:r>
            <a:r>
              <a:rPr lang="en-US" sz="3200" dirty="0" smtClean="0">
                <a:cs typeface="+mj-cs"/>
              </a:rPr>
              <a:t> Channel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>
                <a:cs typeface="+mj-cs"/>
              </a:rPr>
              <a:t>at </a:t>
            </a:r>
            <a:r>
              <a:rPr lang="en-US" sz="3200" dirty="0" err="1" smtClean="0">
                <a:cs typeface="+mj-cs"/>
              </a:rPr>
              <a:t>SeaQuest</a:t>
            </a:r>
            <a:r>
              <a:rPr lang="en-US" sz="3200" dirty="0" smtClean="0">
                <a:cs typeface="+mj-cs"/>
              </a:rPr>
              <a:t> in </a:t>
            </a:r>
            <a:r>
              <a:rPr lang="en-US" sz="3200" dirty="0" smtClean="0"/>
              <a:t>Beam Dump Mode (</a:t>
            </a:r>
            <a:r>
              <a:rPr lang="en-US" sz="3200" dirty="0" err="1" smtClean="0"/>
              <a:t>p+Fe</a:t>
            </a:r>
            <a:r>
              <a:rPr lang="en-US" sz="3200" dirty="0" smtClean="0"/>
              <a:t>)</a:t>
            </a:r>
            <a:endParaRPr lang="en-US" sz="3200" dirty="0"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431480"/>
            <a:ext cx="4572000" cy="400048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 err="1" smtClean="0">
                <a:latin typeface="Calibri" charset="0"/>
                <a:cs typeface="+mn-cs"/>
              </a:rPr>
              <a:t>Drell</a:t>
            </a:r>
            <a:r>
              <a:rPr lang="en-US" dirty="0" smtClean="0">
                <a:latin typeface="Calibri" charset="0"/>
                <a:cs typeface="+mn-cs"/>
              </a:rPr>
              <a:t>-Yan like</a:t>
            </a: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latin typeface="Symbol" charset="0"/>
                <a:cs typeface="+mn-cs"/>
              </a:rPr>
              <a:t>p</a:t>
            </a:r>
            <a:r>
              <a:rPr lang="en-US" baseline="30000" dirty="0">
                <a:latin typeface="Calibri" charset="0"/>
                <a:cs typeface="+mn-cs"/>
              </a:rPr>
              <a:t>0</a:t>
            </a:r>
            <a:r>
              <a:rPr lang="en-US" dirty="0">
                <a:latin typeface="Calibri" charset="0"/>
                <a:cs typeface="+mn-cs"/>
              </a:rPr>
              <a:t>, </a:t>
            </a:r>
            <a:r>
              <a:rPr lang="en-US" dirty="0">
                <a:latin typeface="Symbol" charset="0"/>
                <a:cs typeface="+mn-cs"/>
              </a:rPr>
              <a:t>h</a:t>
            </a:r>
            <a:r>
              <a:rPr lang="en-US" dirty="0">
                <a:latin typeface="Calibri" charset="0"/>
                <a:cs typeface="+mn-cs"/>
              </a:rPr>
              <a:t>, … decay</a:t>
            </a: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latin typeface="Calibri" charset="0"/>
              </a:rPr>
              <a:t>Bremsstrahlung</a:t>
            </a:r>
            <a:endParaRPr lang="en-US" dirty="0">
              <a:latin typeface="Calibri" charset="0"/>
            </a:endParaRPr>
          </a:p>
        </p:txBody>
      </p:sp>
      <p:sp>
        <p:nvSpPr>
          <p:cNvPr id="22532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22533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D76EA484-094D-2047-A575-BAD985F9AE6F}" type="slidenum">
              <a:rPr lang="en-US" smtClean="0"/>
              <a:pPr>
                <a:defRPr/>
              </a:pPr>
              <a:t>33</a:t>
            </a:fld>
            <a:endParaRPr lang="en-US" smtClean="0"/>
          </a:p>
        </p:txBody>
      </p:sp>
      <p:pic>
        <p:nvPicPr>
          <p:cNvPr id="37894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1105" y="2650414"/>
            <a:ext cx="32099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5" name="Group 5"/>
          <p:cNvGrpSpPr>
            <a:grpSpLocks/>
          </p:cNvGrpSpPr>
          <p:nvPr/>
        </p:nvGrpSpPr>
        <p:grpSpPr bwMode="auto">
          <a:xfrm>
            <a:off x="4555933" y="4429219"/>
            <a:ext cx="2963863" cy="1676400"/>
            <a:chOff x="5576067" y="914400"/>
            <a:chExt cx="2963916" cy="1676400"/>
          </a:xfrm>
        </p:grpSpPr>
        <p:pic>
          <p:nvPicPr>
            <p:cNvPr id="3789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067" y="914400"/>
              <a:ext cx="2963916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7" name="TextBox 1"/>
            <p:cNvSpPr txBox="1">
              <a:spLocks noChangeArrowheads="1"/>
            </p:cNvSpPr>
            <p:nvPr/>
          </p:nvSpPr>
          <p:spPr bwMode="auto">
            <a:xfrm>
              <a:off x="5697538" y="1296988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p</a:t>
              </a:r>
            </a:p>
          </p:txBody>
        </p:sp>
        <p:sp>
          <p:nvSpPr>
            <p:cNvPr id="37898" name="Rectangle 3"/>
            <p:cNvSpPr>
              <a:spLocks noChangeArrowheads="1"/>
            </p:cNvSpPr>
            <p:nvPr/>
          </p:nvSpPr>
          <p:spPr bwMode="auto">
            <a:xfrm>
              <a:off x="7149976" y="916770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404040"/>
                  </a:solidFill>
                </a:rPr>
                <a:t>p</a:t>
              </a:r>
            </a:p>
          </p:txBody>
        </p:sp>
        <p:sp>
          <p:nvSpPr>
            <p:cNvPr id="37899" name="TextBox 4"/>
            <p:cNvSpPr txBox="1">
              <a:spLocks noChangeArrowheads="1"/>
            </p:cNvSpPr>
            <p:nvPr/>
          </p:nvSpPr>
          <p:spPr bwMode="auto">
            <a:xfrm>
              <a:off x="8179505" y="1101436"/>
              <a:ext cx="314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+</a:t>
              </a:r>
            </a:p>
          </p:txBody>
        </p:sp>
        <p:sp>
          <p:nvSpPr>
            <p:cNvPr id="37900" name="TextBox 15"/>
            <p:cNvSpPr txBox="1">
              <a:spLocks noChangeArrowheads="1"/>
            </p:cNvSpPr>
            <p:nvPr/>
          </p:nvSpPr>
          <p:spPr bwMode="auto">
            <a:xfrm>
              <a:off x="8179505" y="1752600"/>
              <a:ext cx="28405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-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DAAB0-8252-9246-A076-1B71109D5A56}" type="datetime1">
              <a:rPr lang="en-US" smtClean="0"/>
              <a:t>11/14/15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433637" y="938782"/>
            <a:ext cx="3972152" cy="1454970"/>
            <a:chOff x="191304" y="2713628"/>
            <a:chExt cx="4928656" cy="1653375"/>
          </a:xfrm>
        </p:grpSpPr>
        <p:sp>
          <p:nvSpPr>
            <p:cNvPr id="20" name="Rectangle 19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18" name="Picture 17" descr="dark-2.eps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19" name="Picture 18" descr="dark-1.eps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4" name="TextBox 3"/>
          <p:cNvSpPr txBox="1"/>
          <p:nvPr/>
        </p:nvSpPr>
        <p:spPr>
          <a:xfrm>
            <a:off x="7519796" y="3299312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(DM)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7519796" y="4058554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(DM)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797849" y="3619693"/>
            <a:ext cx="954183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MiniBooNE</a:t>
            </a:r>
            <a:endParaRPr lang="en-US" sz="1200" dirty="0" smtClean="0"/>
          </a:p>
          <a:p>
            <a:r>
              <a:rPr lang="en-US" sz="1200" dirty="0" smtClean="0"/>
              <a:t>Beam-dump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44679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53918" y="100467"/>
            <a:ext cx="8734149" cy="74085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Dark </a:t>
            </a:r>
            <a:r>
              <a:rPr lang="en-US" sz="4000" dirty="0" smtClean="0"/>
              <a:t>Photon Decay Modes</a:t>
            </a:r>
            <a:endParaRPr lang="en-US" sz="4000" dirty="0"/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Ming Liu, Dark Photons &amp; Dark Higgs Search @Fermilab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62248BF9-8E51-9841-9DAD-226D9E86AA9D}" type="slidenum">
              <a:rPr lang="en-US" smtClean="0"/>
              <a:pPr>
                <a:defRPr/>
              </a:pPr>
              <a:t>34</a:t>
            </a:fld>
            <a:endParaRPr lang="en-US" smtClean="0"/>
          </a:p>
        </p:txBody>
      </p:sp>
      <p:pic>
        <p:nvPicPr>
          <p:cNvPr id="10" name="Picture 9" descr="dark-deca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140" y="1138600"/>
            <a:ext cx="2351877" cy="12619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9381" y="969124"/>
            <a:ext cx="369220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“Minimal” Decay: 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Dark photon is the lightest in the dark sector;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008000"/>
                </a:solidFill>
              </a:rPr>
              <a:t>SM final state particles only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Long proper decay length: L</a:t>
            </a:r>
            <a:r>
              <a:rPr lang="en-US" baseline="-25000" dirty="0" smtClean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 ~ </a:t>
            </a:r>
            <a:r>
              <a:rPr lang="en-US" i="1" dirty="0" smtClean="0">
                <a:solidFill>
                  <a:srgbClr val="FF0000"/>
                </a:solidFill>
              </a:rPr>
              <a:t>O(1m)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684E2-8ECC-EA4F-958F-11263813532B}" type="datetime1">
              <a:rPr lang="en-US" smtClean="0"/>
              <a:t>11/14/15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7184" y="4399535"/>
            <a:ext cx="34034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“General” Decay: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Decay into other dark particles,</a:t>
            </a:r>
          </a:p>
          <a:p>
            <a:r>
              <a:rPr lang="en-US" dirty="0"/>
              <a:t>dominant channel if </a:t>
            </a:r>
            <a:r>
              <a:rPr lang="en-US" dirty="0" smtClean="0"/>
              <a:t>allowed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Dark -&gt; </a:t>
            </a:r>
            <a:r>
              <a:rPr lang="en-US" dirty="0" smtClean="0"/>
              <a:t>Dark 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Dark -&gt; SM </a:t>
            </a:r>
            <a:r>
              <a:rPr lang="en-US" dirty="0" smtClean="0"/>
              <a:t>particles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3412" y="2400583"/>
            <a:ext cx="3373028" cy="41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66" y="3000449"/>
            <a:ext cx="2449317" cy="834036"/>
          </a:xfrm>
          <a:prstGeom prst="rect">
            <a:avLst/>
          </a:prstGeom>
          <a:solidFill>
            <a:srgbClr val="FFFF00"/>
          </a:solidFill>
        </p:spPr>
      </p:pic>
      <p:grpSp>
        <p:nvGrpSpPr>
          <p:cNvPr id="15" name="Group 14"/>
          <p:cNvGrpSpPr/>
          <p:nvPr/>
        </p:nvGrpSpPr>
        <p:grpSpPr>
          <a:xfrm>
            <a:off x="3881040" y="3146210"/>
            <a:ext cx="4805760" cy="3008537"/>
            <a:chOff x="3881040" y="3146210"/>
            <a:chExt cx="4805760" cy="3008537"/>
          </a:xfrm>
        </p:grpSpPr>
        <p:grpSp>
          <p:nvGrpSpPr>
            <p:cNvPr id="7" name="Group 6"/>
            <p:cNvGrpSpPr/>
            <p:nvPr/>
          </p:nvGrpSpPr>
          <p:grpSpPr>
            <a:xfrm>
              <a:off x="3881040" y="3146210"/>
              <a:ext cx="4805760" cy="3008537"/>
              <a:chOff x="3881040" y="3299237"/>
              <a:chExt cx="4805760" cy="3008537"/>
            </a:xfrm>
          </p:grpSpPr>
          <p:pic>
            <p:nvPicPr>
              <p:cNvPr id="11" name="Picture 10" descr="darkphoton-branchingratio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81040" y="3299237"/>
                <a:ext cx="4805760" cy="3008537"/>
              </a:xfrm>
              <a:prstGeom prst="rect">
                <a:avLst/>
              </a:prstGeom>
              <a:ln w="9525">
                <a:noFill/>
              </a:ln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6599382" y="6015381"/>
                <a:ext cx="538955" cy="27699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(</a:t>
                </a:r>
                <a:r>
                  <a:rPr lang="en-US" sz="1200" dirty="0" err="1" smtClean="0"/>
                  <a:t>GeV</a:t>
                </a:r>
                <a:r>
                  <a:rPr lang="en-US" sz="1200" dirty="0" smtClean="0"/>
                  <a:t>)</a:t>
                </a:r>
                <a:endParaRPr lang="en-US" sz="1200" dirty="0"/>
              </a:p>
            </p:txBody>
          </p:sp>
        </p:grpSp>
        <p:sp>
          <p:nvSpPr>
            <p:cNvPr id="12" name="Freeform 11"/>
            <p:cNvSpPr/>
            <p:nvPr/>
          </p:nvSpPr>
          <p:spPr>
            <a:xfrm>
              <a:off x="5325241" y="4667828"/>
              <a:ext cx="3139800" cy="999000"/>
            </a:xfrm>
            <a:custGeom>
              <a:avLst/>
              <a:gdLst>
                <a:gd name="connsiteX0" fmla="*/ 0 w 3139800"/>
                <a:gd name="connsiteY0" fmla="*/ 999000 h 999000"/>
                <a:gd name="connsiteX1" fmla="*/ 26276 w 3139800"/>
                <a:gd name="connsiteY1" fmla="*/ 701206 h 999000"/>
                <a:gd name="connsiteX2" fmla="*/ 35035 w 3139800"/>
                <a:gd name="connsiteY2" fmla="*/ 438448 h 999000"/>
                <a:gd name="connsiteX3" fmla="*/ 131380 w 3139800"/>
                <a:gd name="connsiteY3" fmla="*/ 228241 h 999000"/>
                <a:gd name="connsiteX4" fmla="*/ 324069 w 3139800"/>
                <a:gd name="connsiteY4" fmla="*/ 44310 h 999000"/>
                <a:gd name="connsiteX5" fmla="*/ 683173 w 3139800"/>
                <a:gd name="connsiteY5" fmla="*/ 517 h 999000"/>
                <a:gd name="connsiteX6" fmla="*/ 1024759 w 3139800"/>
                <a:gd name="connsiteY6" fmla="*/ 61827 h 999000"/>
                <a:gd name="connsiteX7" fmla="*/ 1348828 w 3139800"/>
                <a:gd name="connsiteY7" fmla="*/ 166931 h 999000"/>
                <a:gd name="connsiteX8" fmla="*/ 1602828 w 3139800"/>
                <a:gd name="connsiteY8" fmla="*/ 359620 h 999000"/>
                <a:gd name="connsiteX9" fmla="*/ 1804276 w 3139800"/>
                <a:gd name="connsiteY9" fmla="*/ 526034 h 999000"/>
                <a:gd name="connsiteX10" fmla="*/ 2023242 w 3139800"/>
                <a:gd name="connsiteY10" fmla="*/ 718724 h 999000"/>
                <a:gd name="connsiteX11" fmla="*/ 2215931 w 3139800"/>
                <a:gd name="connsiteY11" fmla="*/ 806310 h 999000"/>
                <a:gd name="connsiteX12" fmla="*/ 2242207 w 3139800"/>
                <a:gd name="connsiteY12" fmla="*/ 823827 h 999000"/>
                <a:gd name="connsiteX13" fmla="*/ 2277242 w 3139800"/>
                <a:gd name="connsiteY13" fmla="*/ 893896 h 999000"/>
                <a:gd name="connsiteX14" fmla="*/ 2303518 w 3139800"/>
                <a:gd name="connsiteY14" fmla="*/ 806310 h 999000"/>
                <a:gd name="connsiteX15" fmla="*/ 2321035 w 3139800"/>
                <a:gd name="connsiteY15" fmla="*/ 753758 h 999000"/>
                <a:gd name="connsiteX16" fmla="*/ 2461173 w 3139800"/>
                <a:gd name="connsiteY16" fmla="*/ 631138 h 999000"/>
                <a:gd name="connsiteX17" fmla="*/ 2627587 w 3139800"/>
                <a:gd name="connsiteY17" fmla="*/ 473482 h 999000"/>
                <a:gd name="connsiteX18" fmla="*/ 2872828 w 3139800"/>
                <a:gd name="connsiteY18" fmla="*/ 272034 h 999000"/>
                <a:gd name="connsiteX19" fmla="*/ 3021725 w 3139800"/>
                <a:gd name="connsiteY19" fmla="*/ 219482 h 999000"/>
                <a:gd name="connsiteX20" fmla="*/ 3091793 w 3139800"/>
                <a:gd name="connsiteY20" fmla="*/ 193206 h 999000"/>
                <a:gd name="connsiteX21" fmla="*/ 3135587 w 3139800"/>
                <a:gd name="connsiteY21" fmla="*/ 254517 h 999000"/>
                <a:gd name="connsiteX22" fmla="*/ 3135587 w 3139800"/>
                <a:gd name="connsiteY22" fmla="*/ 280793 h 99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39800" h="999000">
                  <a:moveTo>
                    <a:pt x="0" y="999000"/>
                  </a:moveTo>
                  <a:cubicBezTo>
                    <a:pt x="10218" y="896815"/>
                    <a:pt x="20437" y="794631"/>
                    <a:pt x="26276" y="701206"/>
                  </a:cubicBezTo>
                  <a:cubicBezTo>
                    <a:pt x="32115" y="607781"/>
                    <a:pt x="17518" y="517275"/>
                    <a:pt x="35035" y="438448"/>
                  </a:cubicBezTo>
                  <a:cubicBezTo>
                    <a:pt x="52552" y="359621"/>
                    <a:pt x="83208" y="293931"/>
                    <a:pt x="131380" y="228241"/>
                  </a:cubicBezTo>
                  <a:cubicBezTo>
                    <a:pt x="179552" y="162551"/>
                    <a:pt x="232104" y="82264"/>
                    <a:pt x="324069" y="44310"/>
                  </a:cubicBezTo>
                  <a:cubicBezTo>
                    <a:pt x="416034" y="6356"/>
                    <a:pt x="566391" y="-2402"/>
                    <a:pt x="683173" y="517"/>
                  </a:cubicBezTo>
                  <a:cubicBezTo>
                    <a:pt x="799955" y="3436"/>
                    <a:pt x="913817" y="34091"/>
                    <a:pt x="1024759" y="61827"/>
                  </a:cubicBezTo>
                  <a:cubicBezTo>
                    <a:pt x="1135701" y="89563"/>
                    <a:pt x="1252483" y="117299"/>
                    <a:pt x="1348828" y="166931"/>
                  </a:cubicBezTo>
                  <a:cubicBezTo>
                    <a:pt x="1445173" y="216563"/>
                    <a:pt x="1526920" y="299770"/>
                    <a:pt x="1602828" y="359620"/>
                  </a:cubicBezTo>
                  <a:cubicBezTo>
                    <a:pt x="1678736" y="419470"/>
                    <a:pt x="1734207" y="466183"/>
                    <a:pt x="1804276" y="526034"/>
                  </a:cubicBezTo>
                  <a:cubicBezTo>
                    <a:pt x="1874345" y="585885"/>
                    <a:pt x="1954633" y="672011"/>
                    <a:pt x="2023242" y="718724"/>
                  </a:cubicBezTo>
                  <a:cubicBezTo>
                    <a:pt x="2091851" y="765437"/>
                    <a:pt x="2179437" y="788793"/>
                    <a:pt x="2215931" y="806310"/>
                  </a:cubicBezTo>
                  <a:cubicBezTo>
                    <a:pt x="2252425" y="823827"/>
                    <a:pt x="2231989" y="809229"/>
                    <a:pt x="2242207" y="823827"/>
                  </a:cubicBezTo>
                  <a:cubicBezTo>
                    <a:pt x="2252425" y="838425"/>
                    <a:pt x="2267024" y="896815"/>
                    <a:pt x="2277242" y="893896"/>
                  </a:cubicBezTo>
                  <a:cubicBezTo>
                    <a:pt x="2287461" y="890976"/>
                    <a:pt x="2296219" y="829666"/>
                    <a:pt x="2303518" y="806310"/>
                  </a:cubicBezTo>
                  <a:cubicBezTo>
                    <a:pt x="2310817" y="782954"/>
                    <a:pt x="2294759" y="782953"/>
                    <a:pt x="2321035" y="753758"/>
                  </a:cubicBezTo>
                  <a:cubicBezTo>
                    <a:pt x="2347311" y="724563"/>
                    <a:pt x="2410081" y="677851"/>
                    <a:pt x="2461173" y="631138"/>
                  </a:cubicBezTo>
                  <a:cubicBezTo>
                    <a:pt x="2512265" y="584425"/>
                    <a:pt x="2558978" y="533333"/>
                    <a:pt x="2627587" y="473482"/>
                  </a:cubicBezTo>
                  <a:cubicBezTo>
                    <a:pt x="2696196" y="413631"/>
                    <a:pt x="2807138" y="314367"/>
                    <a:pt x="2872828" y="272034"/>
                  </a:cubicBezTo>
                  <a:cubicBezTo>
                    <a:pt x="2938518" y="229701"/>
                    <a:pt x="2985231" y="232620"/>
                    <a:pt x="3021725" y="219482"/>
                  </a:cubicBezTo>
                  <a:cubicBezTo>
                    <a:pt x="3058219" y="206344"/>
                    <a:pt x="3072816" y="187367"/>
                    <a:pt x="3091793" y="193206"/>
                  </a:cubicBezTo>
                  <a:cubicBezTo>
                    <a:pt x="3110770" y="199045"/>
                    <a:pt x="3128288" y="239919"/>
                    <a:pt x="3135587" y="254517"/>
                  </a:cubicBezTo>
                  <a:cubicBezTo>
                    <a:pt x="3142886" y="269115"/>
                    <a:pt x="3139236" y="274954"/>
                    <a:pt x="3135587" y="280793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342955" y="2883236"/>
            <a:ext cx="2205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Curtin, et al, </a:t>
            </a:r>
            <a:r>
              <a:rPr lang="en-US" sz="1200" dirty="0" err="1" smtClean="0"/>
              <a:t>arXiv</a:t>
            </a:r>
            <a:r>
              <a:rPr lang="en-US" sz="1200" dirty="0" smtClean="0"/>
              <a:t>: 1312.4992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09957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6" y="-36285"/>
            <a:ext cx="9032874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Current Limits on Dark Photon Search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200" y="918559"/>
            <a:ext cx="7896953" cy="5437791"/>
            <a:chOff x="1003300" y="393701"/>
            <a:chExt cx="6770936" cy="5926138"/>
          </a:xfrm>
        </p:grpSpPr>
        <p:pic>
          <p:nvPicPr>
            <p:cNvPr id="10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300" y="393701"/>
              <a:ext cx="6770936" cy="5926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 flipH="1">
              <a:off x="5228215" y="571500"/>
              <a:ext cx="2315585" cy="4927600"/>
            </a:xfrm>
            <a:prstGeom prst="line">
              <a:avLst/>
            </a:prstGeom>
            <a:ln w="82550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C2CD-ADF0-0D42-8551-AB20516C8D44}" type="datetime1">
              <a:rPr lang="en-US" smtClean="0"/>
              <a:t>11/14/15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35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553200" y="755472"/>
            <a:ext cx="993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BaBar</a:t>
            </a:r>
            <a:r>
              <a:rPr lang="en-US" sz="1200" dirty="0" smtClean="0"/>
              <a:t> (2014)</a:t>
            </a:r>
            <a:endParaRPr lang="en-US" sz="120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896" y="5014182"/>
            <a:ext cx="2285116" cy="4046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92710" y="0"/>
            <a:ext cx="3107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credit: Bertrand </a:t>
            </a:r>
            <a:r>
              <a:rPr lang="en-US" dirty="0" err="1" smtClean="0"/>
              <a:t>Echenard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675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53"/>
            <a:ext cx="8229600" cy="85951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Proposed Experimental Measurements 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8774" y="880534"/>
            <a:ext cx="5025125" cy="2463800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Dark photon trigger upgrade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Add a fine-granularity scintillating strip based trigger/tracking to tag </a:t>
            </a:r>
            <a:r>
              <a:rPr lang="en-US" dirty="0" err="1" smtClean="0"/>
              <a:t>dimuons</a:t>
            </a:r>
            <a:r>
              <a:rPr lang="en-US" dirty="0" smtClean="0"/>
              <a:t> from the same  decay Z-vertex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 new trigger for events with displaced down-stream </a:t>
            </a:r>
            <a:r>
              <a:rPr lang="en-US" dirty="0" err="1" smtClean="0"/>
              <a:t>dimuons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Unique signals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Displaced </a:t>
            </a:r>
            <a:r>
              <a:rPr lang="en-US" dirty="0" err="1" smtClean="0"/>
              <a:t>dimuon</a:t>
            </a:r>
            <a:r>
              <a:rPr lang="en-US" dirty="0" smtClean="0"/>
              <a:t> decay vertex for long-lived particles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Invariant mass peak in </a:t>
            </a:r>
            <a:r>
              <a:rPr lang="en-US" dirty="0" err="1"/>
              <a:t>dimuon</a:t>
            </a:r>
            <a:r>
              <a:rPr lang="en-US" dirty="0"/>
              <a:t> mass </a:t>
            </a:r>
            <a:r>
              <a:rPr lang="en-US" dirty="0" smtClean="0"/>
              <a:t>spectrum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Mostly from beam dump (target ~6% </a:t>
            </a:r>
            <a:r>
              <a:rPr lang="en-US" dirty="0" err="1"/>
              <a:t>λ</a:t>
            </a:r>
            <a:r>
              <a:rPr lang="en-US" baseline="-25000" dirty="0" err="1"/>
              <a:t>I</a:t>
            </a:r>
            <a:r>
              <a:rPr lang="en-US" dirty="0"/>
              <a:t>.</a:t>
            </a:r>
            <a:r>
              <a:rPr lang="en-US" dirty="0" smtClean="0"/>
              <a:t>)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Beam time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Run parasitically with E1039  (2017-2019)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Possible dedicated runs later with upgraded (e</a:t>
            </a:r>
            <a:r>
              <a:rPr lang="en-US" baseline="30000" dirty="0" smtClean="0"/>
              <a:t>+/-</a:t>
            </a:r>
            <a:r>
              <a:rPr lang="en-US" dirty="0" smtClean="0"/>
              <a:t>, h</a:t>
            </a:r>
            <a:r>
              <a:rPr lang="en-US" baseline="30000" dirty="0" smtClean="0"/>
              <a:t>+/-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D415B-91C7-CA46-ABAC-5FFFFFFCBA90}" type="datetime1">
              <a:rPr lang="en-US" smtClean="0"/>
              <a:t>11/14/15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36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4860" y="3373217"/>
            <a:ext cx="9082798" cy="3437077"/>
            <a:chOff x="34860" y="3175487"/>
            <a:chExt cx="9082798" cy="3437077"/>
          </a:xfrm>
        </p:grpSpPr>
        <p:grpSp>
          <p:nvGrpSpPr>
            <p:cNvPr id="10" name="Group 9"/>
            <p:cNvGrpSpPr/>
            <p:nvPr/>
          </p:nvGrpSpPr>
          <p:grpSpPr>
            <a:xfrm>
              <a:off x="34860" y="3175487"/>
              <a:ext cx="9082798" cy="3437077"/>
              <a:chOff x="61203" y="3309296"/>
              <a:chExt cx="9082798" cy="3437077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1395" r="76"/>
              <a:stretch/>
            </p:blipFill>
            <p:spPr>
              <a:xfrm>
                <a:off x="61203" y="3309296"/>
                <a:ext cx="9082798" cy="3437077"/>
              </a:xfrm>
              <a:prstGeom prst="rect">
                <a:avLst/>
              </a:prstGeom>
            </p:spPr>
          </p:pic>
          <p:sp>
            <p:nvSpPr>
              <p:cNvPr id="18" name="4-Point Star 17"/>
              <p:cNvSpPr/>
              <p:nvPr/>
            </p:nvSpPr>
            <p:spPr>
              <a:xfrm>
                <a:off x="4057604" y="4618439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4-Point Star 18"/>
              <p:cNvSpPr/>
              <p:nvPr/>
            </p:nvSpPr>
            <p:spPr>
              <a:xfrm>
                <a:off x="5074505" y="4482901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4-Point Star 19"/>
              <p:cNvSpPr/>
              <p:nvPr/>
            </p:nvSpPr>
            <p:spPr>
              <a:xfrm>
                <a:off x="8024035" y="4203758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4-Point Star 20"/>
              <p:cNvSpPr/>
              <p:nvPr/>
            </p:nvSpPr>
            <p:spPr>
              <a:xfrm>
                <a:off x="7668000" y="4211826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4-Point Star 12"/>
            <p:cNvSpPr/>
            <p:nvPr/>
          </p:nvSpPr>
          <p:spPr>
            <a:xfrm>
              <a:off x="4031261" y="4867713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4-Point Star 13"/>
            <p:cNvSpPr/>
            <p:nvPr/>
          </p:nvSpPr>
          <p:spPr>
            <a:xfrm>
              <a:off x="5042563" y="5003251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4-Point Star 14"/>
            <p:cNvSpPr/>
            <p:nvPr/>
          </p:nvSpPr>
          <p:spPr>
            <a:xfrm>
              <a:off x="7700100" y="5322405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4-Point Star 15"/>
            <p:cNvSpPr/>
            <p:nvPr/>
          </p:nvSpPr>
          <p:spPr>
            <a:xfrm>
              <a:off x="8016231" y="5382045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70351" y="6419126"/>
            <a:ext cx="105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 (meter)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5512443" y="728302"/>
            <a:ext cx="3336661" cy="2379758"/>
            <a:chOff x="5597324" y="1956729"/>
            <a:chExt cx="3617343" cy="2596911"/>
          </a:xfrm>
        </p:grpSpPr>
        <p:pic>
          <p:nvPicPr>
            <p:cNvPr id="23" name="Picture 2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7324" y="1956729"/>
              <a:ext cx="3617343" cy="259691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089386" y="2290787"/>
              <a:ext cx="964853" cy="705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--  2.5%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--  6.0%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878536" y="3011185"/>
            <a:ext cx="2461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mass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894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572659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A New </a:t>
            </a:r>
            <a:r>
              <a:rPr lang="en-US" sz="2800" dirty="0"/>
              <a:t>H</a:t>
            </a:r>
            <a:r>
              <a:rPr lang="en-US" sz="2800" dirty="0" smtClean="0"/>
              <a:t>igh-Granularity Displayed </a:t>
            </a:r>
            <a:r>
              <a:rPr lang="en-US" sz="2800" dirty="0" err="1" smtClean="0"/>
              <a:t>Dimuon</a:t>
            </a:r>
            <a:r>
              <a:rPr lang="en-US" sz="2800" dirty="0" smtClean="0"/>
              <a:t> Vertex Trigger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2E2AD-E0AE-BF45-A6D5-CB96A95E00FE}" type="datetime1">
              <a:rPr lang="en-US" smtClean="0"/>
              <a:t>11/14/15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37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8985" y="777963"/>
            <a:ext cx="4566274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Y-Plane Trigger: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A quadrant panel: 40 x 40 cm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, 1cm </a:t>
            </a:r>
            <a:r>
              <a:rPr lang="en-US" sz="1600" dirty="0" err="1" smtClean="0"/>
              <a:t>thinck</a:t>
            </a:r>
            <a:endParaRPr lang="en-US" sz="1600" baseline="30000" dirty="0" smtClean="0"/>
          </a:p>
          <a:p>
            <a:pPr marL="742950" lvl="1" indent="-285750">
              <a:buFontTx/>
              <a:buChar char="-"/>
            </a:pPr>
            <a:r>
              <a:rPr lang="en-US" sz="1400" dirty="0">
                <a:solidFill>
                  <a:srgbClr val="008000"/>
                </a:solidFill>
              </a:rPr>
              <a:t>4</a:t>
            </a:r>
            <a:r>
              <a:rPr lang="en-US" sz="1400" dirty="0" smtClean="0">
                <a:solidFill>
                  <a:srgbClr val="008000"/>
                </a:solidFill>
              </a:rPr>
              <a:t>0 x 1cm x 40 cm scintillating strips, </a:t>
            </a:r>
            <a:r>
              <a:rPr lang="en-US" sz="1400" dirty="0" err="1" smtClean="0">
                <a:solidFill>
                  <a:srgbClr val="008000"/>
                </a:solidFill>
              </a:rPr>
              <a:t>SiPM</a:t>
            </a:r>
            <a:r>
              <a:rPr lang="en-US" sz="1400" dirty="0" smtClean="0">
                <a:solidFill>
                  <a:srgbClr val="008000"/>
                </a:solidFill>
              </a:rPr>
              <a:t> readout</a:t>
            </a:r>
            <a:endParaRPr lang="en-US" sz="1400" dirty="0">
              <a:solidFill>
                <a:srgbClr val="008000"/>
              </a:solidFill>
            </a:endParaRPr>
          </a:p>
          <a:p>
            <a:r>
              <a:rPr lang="en-US" sz="1600" dirty="0" smtClean="0"/>
              <a:t>-     Straight line projection, 30cm Z-vertex resolution</a:t>
            </a:r>
          </a:p>
          <a:p>
            <a:r>
              <a:rPr lang="en-US" sz="1600" dirty="0" smtClean="0"/>
              <a:t>-     Displaced z-vertex, mostly low mass &lt; 3GeV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Coincident with St-4 </a:t>
            </a:r>
            <a:r>
              <a:rPr lang="en-US" sz="1600" dirty="0" err="1" smtClean="0"/>
              <a:t>Hodos</a:t>
            </a:r>
            <a:r>
              <a:rPr lang="en-US" sz="1600" dirty="0" smtClean="0"/>
              <a:t>(</a:t>
            </a:r>
            <a:r>
              <a:rPr lang="en-US" sz="1600" dirty="0" err="1" smtClean="0"/>
              <a:t>muons</a:t>
            </a:r>
            <a:r>
              <a:rPr lang="en-US" sz="16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Quadrant-based triggers: 4 x V1495</a:t>
            </a:r>
            <a:endParaRPr lang="en-US" sz="16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34837" y="812289"/>
            <a:ext cx="36086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Y-channels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per quadrant:  </a:t>
            </a:r>
          </a:p>
          <a:p>
            <a:r>
              <a:rPr lang="en-US" sz="1600" dirty="0" smtClean="0"/>
              <a:t>- 1x V1495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008000"/>
                </a:solidFill>
              </a:rPr>
              <a:t>40(St1) + 40(St2) + 8x2 (St4-Y1,2) = 96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96+64 = 160 possible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72+72+16 = 160 (possible) 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(2NIM=</a:t>
            </a:r>
            <a:r>
              <a:rPr lang="en-US" sz="1600" dirty="0" err="1" smtClean="0"/>
              <a:t>RFCLK+ComSTOP</a:t>
            </a:r>
            <a:r>
              <a:rPr lang="en-US" sz="1600" dirty="0" smtClean="0"/>
              <a:t> )</a:t>
            </a:r>
            <a:endParaRPr lang="en-US" sz="16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998277" y="1962880"/>
            <a:ext cx="6155450" cy="1700824"/>
            <a:chOff x="998277" y="1962880"/>
            <a:chExt cx="6155450" cy="1700824"/>
          </a:xfrm>
        </p:grpSpPr>
        <p:sp>
          <p:nvSpPr>
            <p:cNvPr id="14" name="TextBox 13"/>
            <p:cNvSpPr txBox="1"/>
            <p:nvPr/>
          </p:nvSpPr>
          <p:spPr>
            <a:xfrm>
              <a:off x="4023628" y="1962880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St1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9796" y="1967425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St2</a:t>
              </a:r>
              <a:endParaRPr lang="en-US" dirty="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998277" y="2343781"/>
              <a:ext cx="6155450" cy="1319923"/>
              <a:chOff x="966752" y="2149014"/>
              <a:chExt cx="6155450" cy="131992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344751" y="2149014"/>
                <a:ext cx="5777451" cy="1319923"/>
                <a:chOff x="1344751" y="1931616"/>
                <a:chExt cx="5777451" cy="1319923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1344751" y="1931616"/>
                  <a:ext cx="5777451" cy="1319923"/>
                  <a:chOff x="1344751" y="1431993"/>
                  <a:chExt cx="5777451" cy="1319923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344751" y="1431993"/>
                    <a:ext cx="5777451" cy="1319923"/>
                    <a:chOff x="1008564" y="1431993"/>
                    <a:chExt cx="6412473" cy="1319923"/>
                  </a:xfrm>
                </p:grpSpPr>
                <p:cxnSp>
                  <p:nvCxnSpPr>
                    <p:cNvPr id="8" name="Straight Arrow Connector 7"/>
                    <p:cNvCxnSpPr/>
                    <p:nvPr/>
                  </p:nvCxnSpPr>
                  <p:spPr>
                    <a:xfrm flipV="1">
                      <a:off x="1008564" y="2091955"/>
                      <a:ext cx="6412473" cy="24904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" name="Rectangle 8"/>
                    <p:cNvSpPr/>
                    <p:nvPr/>
                  </p:nvSpPr>
                  <p:spPr>
                    <a:xfrm>
                      <a:off x="4130993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" name="Rectangle 9"/>
                    <p:cNvSpPr/>
                    <p:nvPr/>
                  </p:nvSpPr>
                  <p:spPr>
                    <a:xfrm>
                      <a:off x="5189972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2" name="Straight Arrow Connector 11"/>
                    <p:cNvCxnSpPr/>
                    <p:nvPr/>
                  </p:nvCxnSpPr>
                  <p:spPr>
                    <a:xfrm flipV="1">
                      <a:off x="2365767" y="1431993"/>
                      <a:ext cx="4187433" cy="659962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" name="Straight Arrow Connector 12"/>
                    <p:cNvCxnSpPr/>
                    <p:nvPr/>
                  </p:nvCxnSpPr>
                  <p:spPr>
                    <a:xfrm>
                      <a:off x="2365767" y="2116859"/>
                      <a:ext cx="4035033" cy="383040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6" name="4-Point Star 15"/>
                  <p:cNvSpPr/>
                  <p:nvPr/>
                </p:nvSpPr>
                <p:spPr>
                  <a:xfrm>
                    <a:off x="5042563" y="149568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4-Point Star 16"/>
                  <p:cNvSpPr/>
                  <p:nvPr/>
                </p:nvSpPr>
                <p:spPr>
                  <a:xfrm>
                    <a:off x="4076002" y="1660541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4-Point Star 17"/>
                  <p:cNvSpPr/>
                  <p:nvPr/>
                </p:nvSpPr>
                <p:spPr>
                  <a:xfrm>
                    <a:off x="4076002" y="211685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4-Point Star 18"/>
                  <p:cNvSpPr/>
                  <p:nvPr/>
                </p:nvSpPr>
                <p:spPr>
                  <a:xfrm>
                    <a:off x="5042563" y="2252396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340490" y="2607689"/>
                  <a:ext cx="1498205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prstDash val="lg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Explosion 1 26"/>
              <p:cNvSpPr/>
              <p:nvPr/>
            </p:nvSpPr>
            <p:spPr>
              <a:xfrm>
                <a:off x="966752" y="2684851"/>
                <a:ext cx="418507" cy="298057"/>
              </a:xfrm>
              <a:prstGeom prst="irregularSeal1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1961283" y="3038112"/>
            <a:ext cx="22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Coincident Z-</a:t>
            </a:r>
            <a:r>
              <a:rPr lang="en-US" sz="1400" dirty="0" err="1" smtClean="0"/>
              <a:t>vtx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window matched@L2</a:t>
            </a:r>
            <a:endParaRPr lang="en-US" sz="14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159789" y="3513500"/>
            <a:ext cx="4381500" cy="2842850"/>
            <a:chOff x="152110" y="1806096"/>
            <a:chExt cx="4381500" cy="2842850"/>
          </a:xfrm>
        </p:grpSpPr>
        <p:pic>
          <p:nvPicPr>
            <p:cNvPr id="40" name="Picture 39" descr="mass_fit_dump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110" y="1806096"/>
              <a:ext cx="4381500" cy="284285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3073042" y="2113501"/>
              <a:ext cx="1313180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dirty="0" smtClean="0">
                  <a:solidFill>
                    <a:srgbClr val="FF0000"/>
                  </a:solidFill>
                </a:rPr>
                <a:t>J/Psi</a:t>
              </a:r>
            </a:p>
            <a:p>
              <a:pPr marL="285750" indent="-285750">
                <a:buFontTx/>
                <a:buChar char="-"/>
              </a:pPr>
              <a:r>
                <a:rPr lang="en-US" dirty="0" smtClean="0">
                  <a:solidFill>
                    <a:srgbClr val="FF0000"/>
                  </a:solidFill>
                </a:rPr>
                <a:t>Psi’</a:t>
              </a:r>
            </a:p>
            <a:p>
              <a:pPr marL="285750" indent="-285750">
                <a:buFontTx/>
                <a:buChar char="-"/>
              </a:pPr>
              <a:r>
                <a:rPr lang="en-US" dirty="0" err="1" smtClean="0">
                  <a:solidFill>
                    <a:srgbClr val="FF00FF"/>
                  </a:solidFill>
                </a:rPr>
                <a:t>Drell</a:t>
              </a:r>
              <a:r>
                <a:rPr lang="en-US" dirty="0" smtClean="0">
                  <a:solidFill>
                    <a:srgbClr val="FF00FF"/>
                  </a:solidFill>
                </a:rPr>
                <a:t>-Yan</a:t>
              </a:r>
            </a:p>
            <a:p>
              <a:pPr marL="285750" indent="-285750">
                <a:buFontTx/>
                <a:buChar char="-"/>
              </a:pPr>
              <a:r>
                <a:rPr lang="en-US" dirty="0" err="1" smtClean="0"/>
                <a:t>Rndm</a:t>
              </a:r>
              <a:endParaRPr lang="en-US" dirty="0" smtClean="0"/>
            </a:p>
            <a:p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659712" y="3527060"/>
            <a:ext cx="4491967" cy="2829290"/>
            <a:chOff x="4659712" y="3527060"/>
            <a:chExt cx="4491967" cy="2829290"/>
          </a:xfrm>
        </p:grpSpPr>
        <p:pic>
          <p:nvPicPr>
            <p:cNvPr id="38" name="Picture 37" descr="z_vertex_e906_data.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7451" b="23883"/>
            <a:stretch/>
          </p:blipFill>
          <p:spPr>
            <a:xfrm>
              <a:off x="4659712" y="3527060"/>
              <a:ext cx="4491967" cy="2829290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7603925" y="4486858"/>
              <a:ext cx="646403" cy="1382515"/>
              <a:chOff x="3686254" y="1920686"/>
              <a:chExt cx="712469" cy="3330254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>
                <a:off x="3686254" y="1920686"/>
                <a:ext cx="0" cy="3330254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4" name="Right Arrow 43"/>
              <p:cNvSpPr/>
              <p:nvPr/>
            </p:nvSpPr>
            <p:spPr>
              <a:xfrm>
                <a:off x="3686254" y="3128890"/>
                <a:ext cx="712469" cy="991331"/>
              </a:xfrm>
              <a:prstGeom prst="rightArrow">
                <a:avLst/>
              </a:prstGeom>
              <a:solidFill>
                <a:schemeClr val="accent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TextBox 33"/>
          <p:cNvSpPr txBox="1"/>
          <p:nvPr/>
        </p:nvSpPr>
        <p:spPr>
          <a:xfrm>
            <a:off x="1998086" y="3718701"/>
            <a:ext cx="118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 Run2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5165243" y="3820905"/>
            <a:ext cx="118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 Run2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6085813" y="6171684"/>
            <a:ext cx="222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Z-vertex (cm)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7299183" y="2794852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850473" y="449785"/>
            <a:ext cx="7460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High rejection power, very </a:t>
            </a:r>
            <a:r>
              <a:rPr lang="en-US" b="1" dirty="0">
                <a:solidFill>
                  <a:srgbClr val="0000FF"/>
                </a:solidFill>
              </a:rPr>
              <a:t>low </a:t>
            </a:r>
            <a:r>
              <a:rPr lang="en-US" b="1" dirty="0" smtClean="0">
                <a:solidFill>
                  <a:srgbClr val="0000FF"/>
                </a:solidFill>
              </a:rPr>
              <a:t>rate,  &lt;&lt; 1 kHz(E906 DAQ limit) 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903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834"/>
            <a:ext cx="8229600" cy="121315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Search Mode (1): Long-lived Dark Photons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576" y="1281290"/>
            <a:ext cx="3254349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Reconstructed </a:t>
            </a:r>
            <a:r>
              <a:rPr lang="en-US" dirty="0" err="1" smtClean="0"/>
              <a:t>dimuons</a:t>
            </a:r>
            <a:r>
              <a:rPr lang="en-US" dirty="0" smtClean="0"/>
              <a:t> with downstream Z-vertex: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    3m &lt; Z-vertex &lt; 6m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Very low trigger rate, &lt;&lt; 1kHz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SM background free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Dimuon</a:t>
            </a:r>
            <a:r>
              <a:rPr lang="en-US" dirty="0" smtClean="0"/>
              <a:t> mass peak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056C-6D7E-444A-AEE7-9FC6B02C17F2}" type="datetime1">
              <a:rPr lang="en-US" smtClean="0"/>
              <a:t>11/14/15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38</a:t>
            </a:fld>
            <a:endParaRPr lang="en-US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25576" y="3706128"/>
            <a:ext cx="3392478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-     5x10</a:t>
            </a:r>
            <a:r>
              <a:rPr lang="en-US" sz="1800" baseline="30000" dirty="0" smtClean="0"/>
              <a:t>12</a:t>
            </a:r>
            <a:r>
              <a:rPr lang="en-US" sz="1800" dirty="0" smtClean="0"/>
              <a:t> </a:t>
            </a:r>
            <a:r>
              <a:rPr lang="en-US" sz="1800" dirty="0" err="1" smtClean="0"/>
              <a:t>ppp</a:t>
            </a:r>
            <a:r>
              <a:rPr lang="en-US" sz="1800" dirty="0" smtClean="0"/>
              <a:t> ( current E906)</a:t>
            </a:r>
            <a:endParaRPr lang="en-US" sz="1800" dirty="0"/>
          </a:p>
          <a:p>
            <a:pPr marL="285750" indent="-285750" eaLnBrk="1" hangingPunct="1">
              <a:buFontTx/>
              <a:buChar char="-"/>
            </a:pPr>
            <a:r>
              <a:rPr lang="en-US" sz="1800" dirty="0" smtClean="0"/>
              <a:t>200 days</a:t>
            </a:r>
            <a:endParaRPr lang="en-US" sz="1800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1800" dirty="0" smtClean="0">
                <a:solidFill>
                  <a:srgbClr val="FF0000"/>
                </a:solidFill>
              </a:rPr>
              <a:t>1.4 </a:t>
            </a:r>
            <a:r>
              <a:rPr lang="en-US" sz="1800" dirty="0">
                <a:solidFill>
                  <a:srgbClr val="FF0000"/>
                </a:solidFill>
              </a:rPr>
              <a:t>x 10</a:t>
            </a:r>
            <a:r>
              <a:rPr lang="en-US" sz="1800" baseline="30000" dirty="0">
                <a:solidFill>
                  <a:srgbClr val="FF0000"/>
                </a:solidFill>
              </a:rPr>
              <a:t>18</a:t>
            </a:r>
            <a:r>
              <a:rPr lang="en-US" sz="1800" dirty="0">
                <a:solidFill>
                  <a:srgbClr val="FF0000"/>
                </a:solidFill>
              </a:rPr>
              <a:t> POT (recorded)</a:t>
            </a:r>
          </a:p>
          <a:p>
            <a:pPr eaLnBrk="1" hangingPunct="1"/>
            <a:endParaRPr lang="en-US" sz="1800" dirty="0"/>
          </a:p>
          <a:p>
            <a:pPr marL="285750" indent="-285750" eaLnBrk="1" hangingPunct="1">
              <a:buFontTx/>
              <a:buChar char="-"/>
            </a:pPr>
            <a:r>
              <a:rPr lang="en-US" sz="1800" dirty="0" smtClean="0"/>
              <a:t>4 events contours (2-sigma)</a:t>
            </a:r>
          </a:p>
          <a:p>
            <a:pPr eaLnBrk="1" hangingPunct="1"/>
            <a:r>
              <a:rPr lang="en-US" sz="2000" dirty="0" smtClean="0">
                <a:solidFill>
                  <a:srgbClr val="FF0000"/>
                </a:solidFill>
              </a:rPr>
              <a:t>2-sigma (95%) exclusion plots</a:t>
            </a:r>
          </a:p>
          <a:p>
            <a:pPr eaLnBrk="1" hangingPunct="1"/>
            <a:endParaRPr lang="en-US" sz="20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rgbClr val="0000FF"/>
                </a:solidFill>
              </a:rPr>
              <a:t>Excellent coverage of uncharted region!</a:t>
            </a:r>
          </a:p>
        </p:txBody>
      </p:sp>
      <p:pic>
        <p:nvPicPr>
          <p:cNvPr id="10" name="Picture 9" descr="sensitivity_displaced_onl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8054" y="1367697"/>
            <a:ext cx="4675492" cy="504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4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064624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Search Mode (2): “Prompt” Dark Photons </a:t>
            </a:r>
            <a:r>
              <a:rPr lang="en-US" sz="3200" dirty="0" err="1" smtClean="0"/>
              <a:t>vs</a:t>
            </a:r>
            <a:r>
              <a:rPr lang="en-US" sz="3200" dirty="0" smtClean="0"/>
              <a:t> </a:t>
            </a:r>
            <a:r>
              <a:rPr lang="en-US" sz="3200" dirty="0" err="1" smtClean="0"/>
              <a:t>Drell</a:t>
            </a:r>
            <a:r>
              <a:rPr lang="en-US" sz="3200" dirty="0" smtClean="0"/>
              <a:t>-Yan</a:t>
            </a:r>
            <a:br>
              <a:rPr lang="en-US" sz="3200" dirty="0" smtClean="0"/>
            </a:br>
            <a:r>
              <a:rPr lang="en-US" sz="3200" dirty="0" smtClean="0">
                <a:solidFill>
                  <a:srgbClr val="0000FF"/>
                </a:solidFill>
              </a:rPr>
              <a:t>Z-</a:t>
            </a:r>
            <a:r>
              <a:rPr lang="en-US" sz="3200" dirty="0" err="1" smtClean="0">
                <a:solidFill>
                  <a:srgbClr val="0000FF"/>
                </a:solidFill>
              </a:rPr>
              <a:t>vertx</a:t>
            </a:r>
            <a:r>
              <a:rPr lang="en-US" sz="3200" dirty="0" smtClean="0">
                <a:solidFill>
                  <a:srgbClr val="0000FF"/>
                </a:solidFill>
              </a:rPr>
              <a:t> &lt; 3m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308A4-D401-D944-8CAC-55DE8EA65DBF}" type="datetime1">
              <a:rPr lang="en-US" smtClean="0"/>
              <a:t>11/14/15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39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434345" y="1173439"/>
            <a:ext cx="3709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Expected </a:t>
            </a:r>
            <a:r>
              <a:rPr lang="en-US" dirty="0" err="1" smtClean="0"/>
              <a:t>Drell</a:t>
            </a:r>
            <a:r>
              <a:rPr lang="en-US" dirty="0" smtClean="0"/>
              <a:t>-Yan like signal and backgrounds: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" y="2188165"/>
            <a:ext cx="5287565" cy="4171153"/>
            <a:chOff x="18928" y="2045813"/>
            <a:chExt cx="5287565" cy="4171153"/>
          </a:xfrm>
        </p:grpSpPr>
        <p:grpSp>
          <p:nvGrpSpPr>
            <p:cNvPr id="31" name="Group 30"/>
            <p:cNvGrpSpPr/>
            <p:nvPr/>
          </p:nvGrpSpPr>
          <p:grpSpPr>
            <a:xfrm>
              <a:off x="18928" y="2045813"/>
              <a:ext cx="5287565" cy="4171153"/>
              <a:chOff x="18928" y="2045813"/>
              <a:chExt cx="5287565" cy="4171153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8928" y="2045813"/>
                <a:ext cx="5287565" cy="4171153"/>
                <a:chOff x="1092198" y="2059542"/>
                <a:chExt cx="6539378" cy="4440318"/>
              </a:xfrm>
            </p:grpSpPr>
            <p:pic>
              <p:nvPicPr>
                <p:cNvPr id="3" name="Picture 2" descr="mass_prompt_darkphoton_short_range.pdf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2198" y="2059542"/>
                  <a:ext cx="6539378" cy="4440318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6884" y="2628956"/>
                  <a:ext cx="2182124" cy="308162"/>
                </a:xfrm>
                <a:prstGeom prst="rect">
                  <a:avLst/>
                </a:prstGeom>
              </p:spPr>
            </p:pic>
          </p:grpSp>
          <p:sp>
            <p:nvSpPr>
              <p:cNvPr id="17" name="TextBox 16"/>
              <p:cNvSpPr txBox="1"/>
              <p:nvPr/>
            </p:nvSpPr>
            <p:spPr>
              <a:xfrm>
                <a:off x="2187086" y="5028770"/>
                <a:ext cx="2208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chemeClr val="bg1"/>
                    </a:solidFill>
                  </a:rPr>
                  <a:t>Drell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-Yan Background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036139" y="3127860"/>
                <a:ext cx="13594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Dark photon </a:t>
                </a: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signal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42322" y="3029098"/>
              <a:ext cx="12680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Excluded phi </a:t>
              </a:r>
            </a:p>
            <a:p>
              <a:r>
                <a:rPr lang="en-US" sz="1200" dirty="0"/>
                <a:t>r</a:t>
              </a:r>
              <a:r>
                <a:rPr lang="en-US" sz="1200" dirty="0" smtClean="0"/>
                <a:t>esonance region </a:t>
              </a:r>
              <a:endParaRPr lang="en-US" sz="1200" dirty="0"/>
            </a:p>
          </p:txBody>
        </p:sp>
      </p:grpSp>
      <p:pic>
        <p:nvPicPr>
          <p:cNvPr id="24" name="Picture 2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0976" y="1819770"/>
            <a:ext cx="4363649" cy="731778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pic>
        <p:nvPicPr>
          <p:cNvPr id="36" name="Picture 3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6719" y="2723062"/>
            <a:ext cx="4107220" cy="704674"/>
          </a:xfrm>
          <a:prstGeom prst="rect">
            <a:avLst/>
          </a:prstGeom>
          <a:solidFill>
            <a:srgbClr val="CCFFCC"/>
          </a:solidFill>
          <a:ln>
            <a:noFill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7566" y="3633115"/>
            <a:ext cx="2825496" cy="43587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470" y="4608625"/>
            <a:ext cx="3684225" cy="5263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4345" y="5356471"/>
            <a:ext cx="2940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Work in progress 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Further optimization possible</a:t>
            </a:r>
            <a:endParaRPr lang="en-US" i="1" dirty="0">
              <a:solidFill>
                <a:srgbClr val="FF0000"/>
              </a:solidFill>
            </a:endParaRPr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323897" y="802755"/>
            <a:ext cx="4461934" cy="1634374"/>
            <a:chOff x="191304" y="2713628"/>
            <a:chExt cx="4928656" cy="1653375"/>
          </a:xfrm>
        </p:grpSpPr>
        <p:sp>
          <p:nvSpPr>
            <p:cNvPr id="40" name="Rectangle 39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42" name="Picture 41" descr="dark-2.eps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43" name="Picture 42" descr="dark-1.eps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</p:spTree>
    <p:extLst>
      <p:ext uri="{BB962C8B-B14F-4D97-AF65-F5344CB8AC3E}">
        <p14:creationId xmlns:p14="http://schemas.microsoft.com/office/powerpoint/2010/main" val="1755572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1151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>
                <a:cs typeface="+mj-cs"/>
              </a:rPr>
              <a:t>Very </a:t>
            </a:r>
            <a:r>
              <a:rPr lang="en-US" sz="3600" dirty="0" smtClean="0">
                <a:cs typeface="+mj-cs"/>
              </a:rPr>
              <a:t>Active </a:t>
            </a:r>
            <a:r>
              <a:rPr lang="en-US" sz="3600" dirty="0" smtClean="0"/>
              <a:t>F</a:t>
            </a:r>
            <a:r>
              <a:rPr lang="en-US" sz="3600" dirty="0" smtClean="0">
                <a:cs typeface="+mj-cs"/>
              </a:rPr>
              <a:t>ield</a:t>
            </a:r>
            <a:endParaRPr lang="en-US" sz="3600" dirty="0">
              <a:cs typeface="+mj-cs"/>
            </a:endParaRPr>
          </a:p>
        </p:txBody>
      </p:sp>
      <p:sp>
        <p:nvSpPr>
          <p:cNvPr id="9219" name="Footer Placeholder 2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Ming Liu, Dark Photons &amp; Dark Higgs Search @Fermilab</a:t>
            </a:r>
            <a:endParaRPr lang="en-US" dirty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4DE6D4A3-5DF3-464C-B1B3-A4B8AEA12D40}" type="slidenum">
              <a:rPr lang="en-US" smtClean="0"/>
              <a:pPr>
                <a:defRPr/>
              </a:pPr>
              <a:t>4</a:t>
            </a:fld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2081C-2DB9-8F45-BC85-FFA4663F44EA}" type="datetime1">
              <a:rPr lang="en-US" smtClean="0"/>
              <a:t>11/14/15</a:t>
            </a:fld>
            <a:endParaRPr lang="en-US"/>
          </a:p>
        </p:txBody>
      </p:sp>
      <p:pic>
        <p:nvPicPr>
          <p:cNvPr id="9" name="Picture 14" descr="http://www.treasury.gov.au/PublicationsAndMedia/Speeches/2010/%7E/media/Treasury/Publications%20and%20Media/Speeches/2010/Measuring%20what%20we%20do%20or%20doing%20what%20we%20measure/Images/slide_Page_05.ash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8" t="14799" r="16982" b="13747"/>
          <a:stretch>
            <a:fillRect/>
          </a:stretch>
        </p:blipFill>
        <p:spPr bwMode="auto">
          <a:xfrm>
            <a:off x="457200" y="1675756"/>
            <a:ext cx="3513939" cy="3206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378" y="1596374"/>
            <a:ext cx="4889644" cy="3206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3845738" y="5005086"/>
            <a:ext cx="51522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/>
              <a:t>Courtesy:  R. Milner at the Fundamental Interactions Town Meeting, Chicago, Sept. 28-29, 2014</a:t>
            </a:r>
          </a:p>
        </p:txBody>
      </p:sp>
    </p:spTree>
    <p:extLst>
      <p:ext uri="{BB962C8B-B14F-4D97-AF65-F5344CB8AC3E}">
        <p14:creationId xmlns:p14="http://schemas.microsoft.com/office/powerpoint/2010/main" val="2519271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18"/>
            <a:ext cx="8229600" cy="1117497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Dark Photon Sensitivity: Summary</a:t>
            </a:r>
            <a:br>
              <a:rPr lang="en-US" sz="4000" dirty="0" smtClean="0"/>
            </a:br>
            <a:r>
              <a:rPr lang="en-US" sz="2800" dirty="0" smtClean="0">
                <a:solidFill>
                  <a:srgbClr val="0000FF"/>
                </a:solidFill>
              </a:rPr>
              <a:t>POT:1.4x10</a:t>
            </a:r>
            <a:r>
              <a:rPr lang="en-US" sz="2800" baseline="30000" dirty="0" smtClean="0">
                <a:solidFill>
                  <a:srgbClr val="0000FF"/>
                </a:solidFill>
              </a:rPr>
              <a:t>18</a:t>
            </a:r>
            <a:r>
              <a:rPr lang="en-US" sz="2800" dirty="0" smtClean="0">
                <a:solidFill>
                  <a:srgbClr val="0000FF"/>
                </a:solidFill>
              </a:rPr>
              <a:t> (parasitic w/ E1039)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09BB-F0BA-3142-B437-AC8B313A970C}" type="datetime1">
              <a:rPr lang="en-US" smtClean="0"/>
              <a:t>11/14/15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40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0939" y="1136315"/>
            <a:ext cx="3567545" cy="513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Signals considered: 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Drell</a:t>
            </a:r>
            <a:r>
              <a:rPr lang="en-US" dirty="0" smtClean="0"/>
              <a:t>-Yan like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Eta decays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Bremsstralung</a:t>
            </a:r>
            <a:endParaRPr lang="en-US" dirty="0"/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Covers a wide range of unexplored parameter phase space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Displaced </a:t>
            </a:r>
            <a:r>
              <a:rPr lang="en-US" dirty="0" err="1" smtClean="0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     </a:t>
            </a:r>
            <a:r>
              <a:rPr lang="en-US" sz="1400" dirty="0" smtClean="0">
                <a:solidFill>
                  <a:srgbClr val="FF0000"/>
                </a:solidFill>
              </a:rPr>
              <a:t>-   Minimal SM background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Prompt </a:t>
            </a:r>
            <a:r>
              <a:rPr lang="en-US" dirty="0" err="1" smtClean="0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   </a:t>
            </a:r>
            <a:r>
              <a:rPr lang="en-US" sz="1400" dirty="0" smtClean="0">
                <a:solidFill>
                  <a:srgbClr val="FF0000"/>
                </a:solidFill>
              </a:rPr>
              <a:t>   -  Excellent coverage over BELLE-II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         projection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     </a:t>
            </a:r>
            <a:r>
              <a:rPr lang="en-US" sz="1400" dirty="0" smtClean="0">
                <a:solidFill>
                  <a:srgbClr val="008000"/>
                </a:solidFill>
              </a:rPr>
              <a:t>  -  Possible dedicated runs later to fully   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    restore mass &lt; 3GeV (Phase-II)</a:t>
            </a:r>
          </a:p>
          <a:p>
            <a:pPr marL="742950" lvl="1" indent="-285750">
              <a:buFontTx/>
              <a:buChar char="-"/>
            </a:pPr>
            <a:endParaRPr lang="en-US" sz="1400" dirty="0" smtClean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i="1" dirty="0" smtClean="0">
                <a:solidFill>
                  <a:srgbClr val="FF0000"/>
                </a:solidFill>
              </a:rPr>
              <a:t>Phase-II with upgrades</a:t>
            </a:r>
          </a:p>
          <a:p>
            <a:r>
              <a:rPr lang="en-US" sz="1400" b="1" i="1" dirty="0">
                <a:solidFill>
                  <a:srgbClr val="FF0000"/>
                </a:solidFill>
              </a:rPr>
              <a:t> </a:t>
            </a:r>
            <a:r>
              <a:rPr lang="en-US" sz="1400" b="1" i="1" dirty="0" smtClean="0">
                <a:solidFill>
                  <a:srgbClr val="FF0000"/>
                </a:solidFill>
              </a:rPr>
              <a:t>      </a:t>
            </a:r>
            <a:r>
              <a:rPr lang="en-US" sz="1400" dirty="0" smtClean="0">
                <a:solidFill>
                  <a:srgbClr val="008000"/>
                </a:solidFill>
              </a:rPr>
              <a:t>Access below 200MeV with di-electrons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( add </a:t>
            </a:r>
            <a:r>
              <a:rPr lang="en-US" sz="1400" dirty="0" err="1" smtClean="0">
                <a:solidFill>
                  <a:srgbClr val="008000"/>
                </a:solidFill>
              </a:rPr>
              <a:t>EMCal</a:t>
            </a:r>
            <a:r>
              <a:rPr lang="en-US" sz="1400" dirty="0" smtClean="0">
                <a:solidFill>
                  <a:srgbClr val="008000"/>
                </a:solidFill>
              </a:rPr>
              <a:t>) 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859885" y="1262177"/>
            <a:ext cx="4593593" cy="5012795"/>
            <a:chOff x="4093187" y="1219683"/>
            <a:chExt cx="4894118" cy="5188354"/>
          </a:xfrm>
        </p:grpSpPr>
        <p:pic>
          <p:nvPicPr>
            <p:cNvPr id="7" name="Picture 6" descr="sensitivity_all_v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3187" y="1219683"/>
              <a:ext cx="4894118" cy="51883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6163" y="3232562"/>
              <a:ext cx="1688052" cy="298913"/>
            </a:xfrm>
            <a:prstGeom prst="rect">
              <a:avLst/>
            </a:prstGeom>
            <a:solidFill>
              <a:srgbClr val="FFFF00"/>
            </a:solidFill>
          </p:spPr>
        </p:pic>
      </p:grpSp>
      <p:sp>
        <p:nvSpPr>
          <p:cNvPr id="18" name="TextBox 17"/>
          <p:cNvSpPr txBox="1"/>
          <p:nvPr/>
        </p:nvSpPr>
        <p:spPr>
          <a:xfrm>
            <a:off x="8272598" y="4118755"/>
            <a:ext cx="666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(~2023)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8282594" y="3841756"/>
            <a:ext cx="661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(2016?)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8269935" y="3651374"/>
            <a:ext cx="661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(2017?)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78740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514"/>
            <a:ext cx="8229600" cy="92576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E-1067: Dark Higgs Search at </a:t>
            </a:r>
            <a:r>
              <a:rPr lang="en-US" dirty="0" err="1" smtClean="0"/>
              <a:t>SeaQuest</a:t>
            </a:r>
            <a:endParaRPr lang="en-US" dirty="0"/>
          </a:p>
        </p:txBody>
      </p:sp>
      <p:pic>
        <p:nvPicPr>
          <p:cNvPr id="3" name="Picture 2" descr="dark_Higgs_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38" y="1462938"/>
            <a:ext cx="3209389" cy="2174861"/>
          </a:xfrm>
          <a:prstGeom prst="rect">
            <a:avLst/>
          </a:prstGeom>
        </p:spPr>
      </p:pic>
      <p:pic>
        <p:nvPicPr>
          <p:cNvPr id="4" name="Picture 3" descr="dark_Higgs_deca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480" y="1669825"/>
            <a:ext cx="3662776" cy="196035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874399"/>
            <a:ext cx="4032017" cy="447007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57200" y="4361793"/>
            <a:ext cx="38420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Phase-I: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High-mass: </a:t>
            </a:r>
            <a:r>
              <a:rPr lang="en-US" dirty="0" err="1" smtClean="0">
                <a:solidFill>
                  <a:srgbClr val="FF0000"/>
                </a:solidFill>
              </a:rPr>
              <a:t>μ</a:t>
            </a:r>
            <a:r>
              <a:rPr lang="en-US" baseline="30000" dirty="0" err="1" smtClean="0">
                <a:solidFill>
                  <a:srgbClr val="FF0000"/>
                </a:solidFill>
              </a:rPr>
              <a:t>+</a:t>
            </a:r>
            <a:r>
              <a:rPr lang="en-US" dirty="0" err="1" smtClean="0">
                <a:solidFill>
                  <a:srgbClr val="FF0000"/>
                </a:solidFill>
              </a:rPr>
              <a:t>μ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and hadrons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	Advantage of using hadron beams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	with </a:t>
            </a:r>
            <a:r>
              <a:rPr lang="en-US" dirty="0" err="1" smtClean="0">
                <a:solidFill>
                  <a:srgbClr val="0000FF"/>
                </a:solidFill>
              </a:rPr>
              <a:t>muon</a:t>
            </a:r>
            <a:r>
              <a:rPr lang="en-US" dirty="0" smtClean="0">
                <a:solidFill>
                  <a:srgbClr val="0000FF"/>
                </a:solidFill>
              </a:rPr>
              <a:t> probes over electrons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Phase-II: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Low</a:t>
            </a:r>
            <a:r>
              <a:rPr lang="en-US" dirty="0">
                <a:solidFill>
                  <a:srgbClr val="008000"/>
                </a:solidFill>
              </a:rPr>
              <a:t>-mass: 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 err="1">
                <a:solidFill>
                  <a:srgbClr val="008000"/>
                </a:solidFill>
              </a:rPr>
              <a:t>+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>
                <a:solidFill>
                  <a:srgbClr val="008000"/>
                </a:solidFill>
              </a:rPr>
              <a:t>-</a:t>
            </a:r>
            <a:r>
              <a:rPr lang="en-US" dirty="0">
                <a:solidFill>
                  <a:srgbClr val="008000"/>
                </a:solidFill>
              </a:rPr>
              <a:t>,   &lt;</a:t>
            </a:r>
            <a:r>
              <a:rPr lang="en-US" dirty="0" smtClean="0">
                <a:solidFill>
                  <a:srgbClr val="008000"/>
                </a:solidFill>
              </a:rPr>
              <a:t>200MeV possible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25206" y="1213624"/>
            <a:ext cx="2199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Y. Zhang et al, </a:t>
            </a:r>
            <a:r>
              <a:rPr lang="en-US" sz="1200" dirty="0"/>
              <a:t>arXiv:1502.06983</a:t>
            </a:r>
            <a:r>
              <a:rPr lang="en-US" sz="1200" dirty="0" smtClean="0">
                <a:effectLst/>
              </a:rPr>
              <a:t> 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731299" y="3627068"/>
            <a:ext cx="2095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Curtin et al arXiv:1312.4992</a:t>
            </a:r>
            <a:endParaRPr lang="en-US" sz="1200" dirty="0"/>
          </a:p>
        </p:txBody>
      </p:sp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0807" y="1259632"/>
            <a:ext cx="2432313" cy="46198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FC878-CE22-4445-ABC1-37A4658D05B9}" type="datetime1">
              <a:rPr lang="en-US" smtClean="0"/>
              <a:t>11/14/15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41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00160" y="3143642"/>
            <a:ext cx="1381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 smtClean="0">
                <a:effectLst/>
              </a:rPr>
              <a:t> </a:t>
            </a:r>
            <a:endParaRPr lang="en-US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7917793" y="3914913"/>
            <a:ext cx="674414" cy="1883294"/>
            <a:chOff x="7917793" y="3914913"/>
            <a:chExt cx="674414" cy="1883294"/>
          </a:xfrm>
        </p:grpSpPr>
        <p:grpSp>
          <p:nvGrpSpPr>
            <p:cNvPr id="17" name="Group 16"/>
            <p:cNvGrpSpPr/>
            <p:nvPr/>
          </p:nvGrpSpPr>
          <p:grpSpPr>
            <a:xfrm>
              <a:off x="7917793" y="3914913"/>
              <a:ext cx="105104" cy="1883294"/>
              <a:chOff x="7917793" y="3914913"/>
              <a:chExt cx="105104" cy="1883294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7917793" y="3914913"/>
                <a:ext cx="26276" cy="1883294"/>
              </a:xfrm>
              <a:custGeom>
                <a:avLst/>
                <a:gdLst>
                  <a:gd name="connsiteX0" fmla="*/ 0 w 26276"/>
                  <a:gd name="connsiteY0" fmla="*/ 1883294 h 1883294"/>
                  <a:gd name="connsiteX1" fmla="*/ 8759 w 26276"/>
                  <a:gd name="connsiteY1" fmla="*/ 534466 h 1883294"/>
                  <a:gd name="connsiteX2" fmla="*/ 26276 w 26276"/>
                  <a:gd name="connsiteY2" fmla="*/ 190 h 1883294"/>
                  <a:gd name="connsiteX3" fmla="*/ 8759 w 26276"/>
                  <a:gd name="connsiteY3" fmla="*/ 473156 h 1883294"/>
                  <a:gd name="connsiteX4" fmla="*/ 8759 w 26276"/>
                  <a:gd name="connsiteY4" fmla="*/ 481915 h 1883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76" h="1883294">
                    <a:moveTo>
                      <a:pt x="0" y="1883294"/>
                    </a:moveTo>
                    <a:cubicBezTo>
                      <a:pt x="2190" y="1365805"/>
                      <a:pt x="4380" y="848317"/>
                      <a:pt x="8759" y="534466"/>
                    </a:cubicBezTo>
                    <a:cubicBezTo>
                      <a:pt x="13138" y="220615"/>
                      <a:pt x="26276" y="10408"/>
                      <a:pt x="26276" y="190"/>
                    </a:cubicBezTo>
                    <a:cubicBezTo>
                      <a:pt x="26276" y="-10028"/>
                      <a:pt x="11678" y="392869"/>
                      <a:pt x="8759" y="473156"/>
                    </a:cubicBezTo>
                    <a:cubicBezTo>
                      <a:pt x="5840" y="553443"/>
                      <a:pt x="8759" y="481915"/>
                      <a:pt x="8759" y="481915"/>
                    </a:cubicBez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7935310" y="3915103"/>
                <a:ext cx="87587" cy="8759"/>
              </a:xfrm>
              <a:custGeom>
                <a:avLst/>
                <a:gdLst>
                  <a:gd name="connsiteX0" fmla="*/ 0 w 87587"/>
                  <a:gd name="connsiteY0" fmla="*/ 8759 h 8759"/>
                  <a:gd name="connsiteX1" fmla="*/ 87587 w 87587"/>
                  <a:gd name="connsiteY1" fmla="*/ 0 h 8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587" h="8759">
                    <a:moveTo>
                      <a:pt x="0" y="8759"/>
                    </a:moveTo>
                    <a:lnTo>
                      <a:pt x="87587" y="0"/>
                    </a:ln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Freeform 17"/>
            <p:cNvSpPr/>
            <p:nvPr/>
          </p:nvSpPr>
          <p:spPr>
            <a:xfrm>
              <a:off x="8018683" y="3915103"/>
              <a:ext cx="573524" cy="446690"/>
            </a:xfrm>
            <a:custGeom>
              <a:avLst/>
              <a:gdLst>
                <a:gd name="connsiteX0" fmla="*/ 4214 w 573524"/>
                <a:gd name="connsiteY0" fmla="*/ 0 h 446690"/>
                <a:gd name="connsiteX1" fmla="*/ 4214 w 573524"/>
                <a:gd name="connsiteY1" fmla="*/ 306552 h 446690"/>
                <a:gd name="connsiteX2" fmla="*/ 48007 w 573524"/>
                <a:gd name="connsiteY2" fmla="*/ 271518 h 446690"/>
                <a:gd name="connsiteX3" fmla="*/ 135593 w 573524"/>
                <a:gd name="connsiteY3" fmla="*/ 271518 h 446690"/>
                <a:gd name="connsiteX4" fmla="*/ 258214 w 573524"/>
                <a:gd name="connsiteY4" fmla="*/ 297794 h 446690"/>
                <a:gd name="connsiteX5" fmla="*/ 442145 w 573524"/>
                <a:gd name="connsiteY5" fmla="*/ 359104 h 446690"/>
                <a:gd name="connsiteX6" fmla="*/ 538489 w 573524"/>
                <a:gd name="connsiteY6" fmla="*/ 420414 h 446690"/>
                <a:gd name="connsiteX7" fmla="*/ 573524 w 573524"/>
                <a:gd name="connsiteY7" fmla="*/ 446690 h 44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3524" h="446690">
                  <a:moveTo>
                    <a:pt x="4214" y="0"/>
                  </a:moveTo>
                  <a:cubicBezTo>
                    <a:pt x="564" y="130649"/>
                    <a:pt x="-3085" y="261299"/>
                    <a:pt x="4214" y="306552"/>
                  </a:cubicBezTo>
                  <a:cubicBezTo>
                    <a:pt x="11513" y="351805"/>
                    <a:pt x="26111" y="277357"/>
                    <a:pt x="48007" y="271518"/>
                  </a:cubicBezTo>
                  <a:cubicBezTo>
                    <a:pt x="69903" y="265679"/>
                    <a:pt x="100559" y="267139"/>
                    <a:pt x="135593" y="271518"/>
                  </a:cubicBezTo>
                  <a:cubicBezTo>
                    <a:pt x="170627" y="275897"/>
                    <a:pt x="207122" y="283196"/>
                    <a:pt x="258214" y="297794"/>
                  </a:cubicBezTo>
                  <a:cubicBezTo>
                    <a:pt x="309306" y="312392"/>
                    <a:pt x="395433" y="338667"/>
                    <a:pt x="442145" y="359104"/>
                  </a:cubicBezTo>
                  <a:cubicBezTo>
                    <a:pt x="488857" y="379541"/>
                    <a:pt x="516593" y="405816"/>
                    <a:pt x="538489" y="420414"/>
                  </a:cubicBezTo>
                  <a:cubicBezTo>
                    <a:pt x="560385" y="435012"/>
                    <a:pt x="566954" y="440851"/>
                    <a:pt x="573524" y="446690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666074" y="3874399"/>
            <a:ext cx="4160670" cy="2592881"/>
            <a:chOff x="4666074" y="3874399"/>
            <a:chExt cx="4160670" cy="2592881"/>
          </a:xfrm>
        </p:grpSpPr>
        <p:grpSp>
          <p:nvGrpSpPr>
            <p:cNvPr id="21" name="Group 20"/>
            <p:cNvGrpSpPr/>
            <p:nvPr/>
          </p:nvGrpSpPr>
          <p:grpSpPr>
            <a:xfrm>
              <a:off x="4666074" y="3874399"/>
              <a:ext cx="4160670" cy="2592881"/>
              <a:chOff x="4666074" y="3874399"/>
              <a:chExt cx="4160670" cy="2592881"/>
            </a:xfrm>
          </p:grpSpPr>
          <p:pic>
            <p:nvPicPr>
              <p:cNvPr id="8" name="Picture 7" descr="Macintosh HD:Users:zym:Desktop:FermiLab beam dump:subGeV CP-even New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6074" y="3874399"/>
                <a:ext cx="4160670" cy="2592881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/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6284136" y="4009978"/>
                <a:ext cx="538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 err="1" smtClean="0">
                    <a:solidFill>
                      <a:srgbClr val="008000"/>
                    </a:solidFill>
                  </a:rPr>
                  <a:t>+</a:t>
                </a:r>
                <a:r>
                  <a:rPr lang="en-US" dirty="0" err="1" smtClean="0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 smtClean="0">
                    <a:solidFill>
                      <a:srgbClr val="008000"/>
                    </a:solidFill>
                  </a:rPr>
                  <a:t>-</a:t>
                </a:r>
                <a:endParaRPr lang="en-US" baseline="30000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988550" y="4361793"/>
              <a:ext cx="637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μ</a:t>
              </a:r>
              <a:r>
                <a:rPr lang="en-US" baseline="30000" dirty="0" err="1" smtClean="0">
                  <a:solidFill>
                    <a:srgbClr val="FF0000"/>
                  </a:solidFill>
                </a:rPr>
                <a:t>+</a:t>
              </a:r>
              <a:r>
                <a:rPr lang="en-US" dirty="0" err="1" smtClean="0">
                  <a:solidFill>
                    <a:srgbClr val="FF0000"/>
                  </a:solidFill>
                </a:rPr>
                <a:t>μ</a:t>
              </a:r>
              <a:r>
                <a:rPr lang="en-US" baseline="30000" dirty="0">
                  <a:solidFill>
                    <a:srgbClr val="FF0000"/>
                  </a:solidFill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805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SeaQuest</a:t>
            </a:r>
            <a:r>
              <a:rPr lang="en-US" dirty="0" smtClean="0"/>
              <a:t> Dark Higgs Sensitivity</a:t>
            </a:r>
            <a:br>
              <a:rPr lang="en-US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POT:1.4x10</a:t>
            </a:r>
            <a:r>
              <a:rPr lang="en-US" sz="3100" baseline="30000" dirty="0" smtClean="0">
                <a:solidFill>
                  <a:srgbClr val="0000FF"/>
                </a:solidFill>
              </a:rPr>
              <a:t>18</a:t>
            </a:r>
            <a:r>
              <a:rPr lang="en-US" sz="3100" dirty="0">
                <a:solidFill>
                  <a:srgbClr val="0000FF"/>
                </a:solidFill>
              </a:rPr>
              <a:t> </a:t>
            </a:r>
            <a:r>
              <a:rPr lang="en-US" sz="3100" dirty="0" smtClean="0">
                <a:solidFill>
                  <a:srgbClr val="0000FF"/>
                </a:solidFill>
              </a:rPr>
              <a:t>(Phase-I)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5419" y="1646400"/>
            <a:ext cx="3787309" cy="4709950"/>
          </a:xfrm>
        </p:spPr>
        <p:txBody>
          <a:bodyPr>
            <a:normAutofit fontScale="62500" lnSpcReduction="20000"/>
          </a:bodyPr>
          <a:lstStyle/>
          <a:p>
            <a:pPr marL="285750" indent="-285750"/>
            <a:r>
              <a:rPr lang="en-US" dirty="0" err="1"/>
              <a:t>Dimuons</a:t>
            </a:r>
            <a:r>
              <a:rPr lang="en-US" dirty="0"/>
              <a:t> with </a:t>
            </a:r>
            <a:r>
              <a:rPr lang="en-US" dirty="0" smtClean="0"/>
              <a:t>downstream displaced </a:t>
            </a:r>
            <a:r>
              <a:rPr lang="en-US" dirty="0"/>
              <a:t>decay vertices  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Limited sensitivity to “prompt” large mixing case due to small cross-section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Dark Higgs or dark </a:t>
            </a:r>
            <a:r>
              <a:rPr lang="en-US" dirty="0" smtClean="0"/>
              <a:t>photons?</a:t>
            </a:r>
            <a:endParaRPr lang="en-US" dirty="0"/>
          </a:p>
          <a:p>
            <a:pPr marL="685800" lvl="1"/>
            <a:r>
              <a:rPr lang="en-US" dirty="0" err="1" smtClean="0">
                <a:solidFill>
                  <a:srgbClr val="FF0000"/>
                </a:solidFill>
              </a:rPr>
              <a:t>Dimuon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kinematic and angular distributions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Phase-II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Dedicated high luminosity runs optimized for low mass acceptance, mass&lt;3GeV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92195-7DD8-FC43-8CA7-7C881FED0AF4}" type="datetime1">
              <a:rPr lang="en-US" smtClean="0"/>
              <a:t>11/14/15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42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17935" y="1236425"/>
            <a:ext cx="1166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Y. Zhang (2015)</a:t>
            </a:r>
            <a:endParaRPr lang="en-US" sz="1200" dirty="0"/>
          </a:p>
        </p:txBody>
      </p:sp>
      <p:grpSp>
        <p:nvGrpSpPr>
          <p:cNvPr id="8" name="Group 7"/>
          <p:cNvGrpSpPr/>
          <p:nvPr/>
        </p:nvGrpSpPr>
        <p:grpSpPr>
          <a:xfrm>
            <a:off x="3488849" y="1349318"/>
            <a:ext cx="5422214" cy="5007032"/>
            <a:chOff x="3488849" y="1349318"/>
            <a:chExt cx="5422214" cy="5007032"/>
          </a:xfrm>
        </p:grpSpPr>
        <p:pic>
          <p:nvPicPr>
            <p:cNvPr id="10" name="Picture 9" descr="Future_limits_v3_dark_higg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8849" y="1349318"/>
              <a:ext cx="5422214" cy="500703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104609" y="4087364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5x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03652" y="4260588"/>
              <a:ext cx="51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25x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24817" y="3878652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  <a:r>
                <a:rPr lang="en-US" dirty="0" smtClean="0"/>
                <a:t>x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03552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2101" y="105434"/>
            <a:ext cx="5000240" cy="8387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17" y="1238941"/>
            <a:ext cx="4753709" cy="3955689"/>
          </a:xfrm>
        </p:spPr>
        <p:txBody>
          <a:bodyPr>
            <a:normAutofit fontScale="62500" lnSpcReduction="20000"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Phase-I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Great discovery potential!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Add a new displayed vertex trigger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Early parasitic data taking 2017-2019+</a:t>
            </a:r>
          </a:p>
          <a:p>
            <a:pPr lvl="2"/>
            <a:r>
              <a:rPr lang="en-US" b="1" i="1" dirty="0" smtClean="0"/>
              <a:t>A short dedicated run up to ~1 month if needed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POT 1.4 x10</a:t>
            </a:r>
            <a:r>
              <a:rPr lang="en-US" b="1" i="1" baseline="30000" dirty="0" smtClean="0">
                <a:solidFill>
                  <a:srgbClr val="008000"/>
                </a:solidFill>
              </a:rPr>
              <a:t>18</a:t>
            </a:r>
          </a:p>
          <a:p>
            <a:pPr marL="0" indent="0">
              <a:buNone/>
            </a:pPr>
            <a:endParaRPr lang="en-US" b="1" i="1" dirty="0" smtClean="0"/>
          </a:p>
          <a:p>
            <a:r>
              <a:rPr lang="en-US" b="1" i="1" dirty="0" smtClean="0"/>
              <a:t>Phase-II</a:t>
            </a:r>
          </a:p>
          <a:p>
            <a:pPr lvl="1"/>
            <a:r>
              <a:rPr lang="en-US" b="1" i="1" dirty="0" smtClean="0"/>
              <a:t>Possible detector upgrade later, add electrons and hadrons</a:t>
            </a:r>
          </a:p>
          <a:p>
            <a:pPr lvl="1"/>
            <a:r>
              <a:rPr lang="en-US" b="1" i="1" dirty="0" smtClean="0"/>
              <a:t>A new dedicated dark matter program at Intensity Frontier!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368" y="1209486"/>
            <a:ext cx="3919210" cy="163607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4E24F-C160-2341-A8AB-DCD873BEABE0}" type="datetime1">
              <a:rPr lang="en-US" smtClean="0"/>
              <a:t>11/14/15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43</a:t>
            </a:fld>
            <a:endParaRPr lang="en-US"/>
          </a:p>
        </p:txBody>
      </p:sp>
      <p:pic>
        <p:nvPicPr>
          <p:cNvPr id="14" name="Picture 13" descr="sensitivity_all_v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354" y="3008014"/>
            <a:ext cx="2043499" cy="187995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916854" y="2922260"/>
            <a:ext cx="2098693" cy="1965711"/>
            <a:chOff x="4663051" y="2922260"/>
            <a:chExt cx="4174603" cy="3348336"/>
          </a:xfrm>
        </p:grpSpPr>
        <p:pic>
          <p:nvPicPr>
            <p:cNvPr id="12" name="Picture 11" descr="Future_limits_v3_dark_higgs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3051" y="2922260"/>
              <a:ext cx="4174603" cy="334833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124414" y="4106916"/>
              <a:ext cx="803960" cy="429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Dark Higgs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search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>
            <a:off x="789410" y="5835379"/>
            <a:ext cx="79778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52547" y="587955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</a:t>
            </a:r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823720" y="5766729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937164" y="5758941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008951" y="5766729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145277" y="5770383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293044" y="5796921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360724" y="5789133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108766" y="589548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222187" y="588480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4389141" y="5873360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2018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533214" y="5887217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6573277" y="5887217"/>
            <a:ext cx="116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2020+</a:t>
            </a:r>
            <a:endParaRPr lang="en-US" dirty="0"/>
          </a:p>
        </p:txBody>
      </p:sp>
      <p:sp>
        <p:nvSpPr>
          <p:cNvPr id="48" name="Right Arrow 47"/>
          <p:cNvSpPr/>
          <p:nvPr/>
        </p:nvSpPr>
        <p:spPr>
          <a:xfrm>
            <a:off x="1937163" y="5183189"/>
            <a:ext cx="4195065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Preparation     Phase-I (parasitic runs)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9" name="Right Arrow 48"/>
          <p:cNvSpPr/>
          <p:nvPr/>
        </p:nvSpPr>
        <p:spPr>
          <a:xfrm>
            <a:off x="6360723" y="5194631"/>
            <a:ext cx="2406543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Phase-II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788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61"/>
            <a:ext cx="8229600" cy="64866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2014 US P-5 Report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8A246-0649-2344-94F2-F07AA097234F}" type="datetime1">
              <a:rPr lang="en-US" smtClean="0"/>
              <a:t>11/14/15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44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" y="854364"/>
            <a:ext cx="9144000" cy="4579896"/>
            <a:chOff x="0" y="1320430"/>
            <a:chExt cx="9144000" cy="45798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320430"/>
              <a:ext cx="9144000" cy="4579896"/>
            </a:xfrm>
            <a:prstGeom prst="rect">
              <a:avLst/>
            </a:prstGeom>
          </p:spPr>
        </p:pic>
        <p:sp>
          <p:nvSpPr>
            <p:cNvPr id="7" name="Smiley Face 6"/>
            <p:cNvSpPr/>
            <p:nvPr/>
          </p:nvSpPr>
          <p:spPr>
            <a:xfrm>
              <a:off x="5201785" y="1855672"/>
              <a:ext cx="285669" cy="296603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iley Face 7"/>
            <p:cNvSpPr/>
            <p:nvPr/>
          </p:nvSpPr>
          <p:spPr>
            <a:xfrm>
              <a:off x="4335121" y="2448879"/>
              <a:ext cx="285669" cy="289294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iley Face 8"/>
            <p:cNvSpPr/>
            <p:nvPr/>
          </p:nvSpPr>
          <p:spPr>
            <a:xfrm>
              <a:off x="7680998" y="3034480"/>
              <a:ext cx="285669" cy="281393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 descr="dropped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4425" y="1229157"/>
            <a:ext cx="2182847" cy="129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50048" y="5663852"/>
            <a:ext cx="7403351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cs typeface="Gill Sans" charset="0"/>
                <a:sym typeface="Gill Sans" charset="0"/>
              </a:rPr>
              <a:t>Great Opportunities at the </a:t>
            </a:r>
            <a:r>
              <a:rPr lang="en-US" sz="2400" b="1" i="1" dirty="0" err="1" smtClean="0">
                <a:solidFill>
                  <a:srgbClr val="FF0000"/>
                </a:solidFill>
                <a:cs typeface="Gill Sans" charset="0"/>
                <a:sym typeface="Gill Sans" charset="0"/>
              </a:rPr>
              <a:t>Fermilab</a:t>
            </a:r>
            <a:r>
              <a:rPr lang="en-US" sz="2400" b="1" i="1" dirty="0" smtClean="0">
                <a:solidFill>
                  <a:srgbClr val="FF0000"/>
                </a:solidFill>
                <a:cs typeface="Gill Sans" charset="0"/>
                <a:sym typeface="Gill Sans" charset="0"/>
              </a:rPr>
              <a:t> Intensity Frontier!!!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97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061B-309B-D64F-8D82-2DE1B0D2392B}" type="datetime1">
              <a:rPr lang="en-US" smtClean="0"/>
              <a:t>11/14/15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45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80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E-1067 Experiment: Phase-I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1500"/>
            <a:ext cx="9144000" cy="316929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CD4C2-B4C0-7647-8B15-557D57BCB463}" type="datetime1">
              <a:rPr lang="en-US" smtClean="0"/>
              <a:t>11/14/15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684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10"/>
            <a:ext cx="8229600" cy="1143000"/>
          </a:xfrm>
        </p:spPr>
        <p:txBody>
          <a:bodyPr/>
          <a:lstStyle/>
          <a:p>
            <a:r>
              <a:rPr lang="en-US" dirty="0" smtClean="0"/>
              <a:t>Sensitivity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877" y="1008047"/>
            <a:ext cx="5587655" cy="583599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A1C2-73D2-A548-9CFA-2B5909CE9435}" type="datetime1">
              <a:rPr lang="en-US" smtClean="0"/>
              <a:t>11/14/15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495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Dark Matter Particles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5623"/>
            <a:ext cx="8229600" cy="4525963"/>
          </a:xfrm>
        </p:spPr>
        <p:txBody>
          <a:bodyPr/>
          <a:lstStyle/>
          <a:p>
            <a:r>
              <a:rPr lang="en-US" dirty="0" smtClean="0"/>
              <a:t>Weakly coupled low mass particles in the dark sector</a:t>
            </a:r>
          </a:p>
          <a:p>
            <a:pPr lvl="1"/>
            <a:r>
              <a:rPr lang="en-US" dirty="0" smtClean="0"/>
              <a:t>Can be created in high luminosity high energy beam interactions, very small cross sections</a:t>
            </a:r>
          </a:p>
          <a:p>
            <a:pPr lvl="1"/>
            <a:r>
              <a:rPr lang="en-US" dirty="0" smtClean="0"/>
              <a:t>Weakly coupled,</a:t>
            </a:r>
            <a:r>
              <a:rPr lang="en-US" dirty="0" smtClean="0"/>
              <a:t> traverse through significant distance in ordinary matter</a:t>
            </a:r>
          </a:p>
          <a:p>
            <a:pPr lvl="1"/>
            <a:r>
              <a:rPr lang="en-US" dirty="0" smtClean="0"/>
              <a:t>Electrically neutral?</a:t>
            </a:r>
            <a:endParaRPr lang="en-US" dirty="0" smtClean="0"/>
          </a:p>
          <a:p>
            <a:pPr lvl="1"/>
            <a:r>
              <a:rPr lang="en-US" dirty="0" smtClean="0"/>
              <a:t> sharp mass peak in the invariant mass spectrum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882" y="5414963"/>
            <a:ext cx="6464300" cy="7112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9BF9E-1EBD-8248-8BDA-08F46533868F}" type="datetime1">
              <a:rPr lang="en-US" smtClean="0"/>
              <a:t>11/14/15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407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879" y="274638"/>
            <a:ext cx="867770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Electron Beam Fixed Target Experiments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8019602" cy="5116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04394" y="1422866"/>
            <a:ext cx="1098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APEX</a:t>
            </a:r>
          </a:p>
          <a:p>
            <a:r>
              <a:rPr lang="en-US" dirty="0" smtClean="0"/>
              <a:t>@J-Lab12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EBCE3-5BD6-5E48-B6FF-42C77D2BA58E}" type="datetime1">
              <a:rPr lang="en-US" smtClean="0"/>
              <a:t>11/14/15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96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567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129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Dark Matter, dark photons and dark Higgs </a:t>
            </a:r>
          </a:p>
          <a:p>
            <a:endParaRPr lang="en-US" dirty="0"/>
          </a:p>
          <a:p>
            <a:r>
              <a:rPr lang="en-US" dirty="0" smtClean="0"/>
              <a:t>Current E-906/</a:t>
            </a:r>
            <a:r>
              <a:rPr lang="en-US" dirty="0" err="1" smtClean="0"/>
              <a:t>SeaQuest</a:t>
            </a:r>
            <a:r>
              <a:rPr lang="en-US" dirty="0" smtClean="0"/>
              <a:t> at </a:t>
            </a:r>
            <a:r>
              <a:rPr lang="en-US" dirty="0" err="1" smtClean="0"/>
              <a:t>Fermilab</a:t>
            </a:r>
            <a:endParaRPr lang="en-US" dirty="0" smtClean="0"/>
          </a:p>
          <a:p>
            <a:pPr lvl="1"/>
            <a:r>
              <a:rPr lang="en-US" dirty="0" smtClean="0"/>
              <a:t>Nucleon/Nuclear structures physic with </a:t>
            </a:r>
            <a:r>
              <a:rPr lang="en-US" dirty="0" err="1" smtClean="0"/>
              <a:t>Drell</a:t>
            </a:r>
            <a:r>
              <a:rPr lang="en-US" dirty="0" smtClean="0"/>
              <a:t>-Yan </a:t>
            </a:r>
          </a:p>
          <a:p>
            <a:pPr lvl="1"/>
            <a:endParaRPr lang="en-US" dirty="0"/>
          </a:p>
          <a:p>
            <a:r>
              <a:rPr lang="en-US" dirty="0" smtClean="0"/>
              <a:t>E-1067: a new search of </a:t>
            </a:r>
            <a:r>
              <a:rPr lang="en-US" dirty="0" smtClean="0"/>
              <a:t>dark photons/Higgs 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Phase-I  2017-2019</a:t>
            </a:r>
          </a:p>
          <a:p>
            <a:pPr lvl="1"/>
            <a:r>
              <a:rPr lang="en-US" dirty="0" smtClean="0"/>
              <a:t>Phase-II with upgrade 2020+ 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0A2DD-8494-184D-90B0-565CF2B66A19}" type="datetime1">
              <a:rPr lang="en-US" smtClean="0"/>
              <a:t>11/14/15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208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APEX Experiment at J-Lab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130322"/>
            <a:ext cx="8267700" cy="455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6921" y="5185766"/>
            <a:ext cx="4572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Symmetric configuration to optimize S/B</a:t>
            </a:r>
          </a:p>
          <a:p>
            <a:r>
              <a:rPr lang="en-US" dirty="0" smtClean="0"/>
              <a:t>Possible 4 beam energies: 1,2,3,4 </a:t>
            </a:r>
            <a:r>
              <a:rPr lang="en-US" dirty="0" err="1" smtClean="0"/>
              <a:t>GeV</a:t>
            </a:r>
            <a:r>
              <a:rPr lang="en-US" dirty="0" smtClean="0"/>
              <a:t> @Hall-A</a:t>
            </a:r>
          </a:p>
          <a:p>
            <a:r>
              <a:rPr lang="en-US" dirty="0" smtClean="0"/>
              <a:t>Fall/2017 – Spring/2018: 1 month beam time 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CA3D0-8AB1-7F4A-A925-0047ADDD5DDB}" type="datetime1">
              <a:rPr lang="en-US" smtClean="0"/>
              <a:t>11/14/15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129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Backgrounds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2133600"/>
            <a:ext cx="8966200" cy="25908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9A9A-2088-7547-B677-A2208718AAA0}" type="datetime1">
              <a:rPr lang="en-US" smtClean="0"/>
              <a:t>11/14/15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5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22" y="32"/>
            <a:ext cx="5800877" cy="1143000"/>
          </a:xfrm>
        </p:spPr>
        <p:txBody>
          <a:bodyPr/>
          <a:lstStyle/>
          <a:p>
            <a:r>
              <a:rPr lang="en-US" dirty="0" smtClean="0"/>
              <a:t>HPS at </a:t>
            </a:r>
            <a:r>
              <a:rPr lang="en-US" dirty="0" err="1" smtClean="0"/>
              <a:t>JLab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11" y="1106436"/>
            <a:ext cx="8583404" cy="57515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70368" y="957691"/>
            <a:ext cx="1963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from </a:t>
            </a:r>
          </a:p>
          <a:p>
            <a:r>
              <a:rPr lang="en-US" dirty="0" smtClean="0"/>
              <a:t>Tim Nelson 4/2015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C115-62DF-2C4F-BEF6-840F273A121E}" type="datetime1">
              <a:rPr lang="en-US" smtClean="0"/>
              <a:t>11/14/15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481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7442"/>
            <a:ext cx="9144000" cy="60232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70368" y="330814"/>
            <a:ext cx="1963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from </a:t>
            </a:r>
          </a:p>
          <a:p>
            <a:r>
              <a:rPr lang="en-US" dirty="0" smtClean="0"/>
              <a:t>Tim Nelson 4/2015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1CB68-6740-B84A-9BE3-C687CDA1D347}" type="datetime1">
              <a:rPr lang="en-US" smtClean="0"/>
              <a:t>11/14/15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36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8837B-0D72-9F4B-A415-600065B399E3}" type="datetime1">
              <a:rPr lang="en-US" smtClean="0"/>
              <a:t>11/14/15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0056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52716"/>
            <a:ext cx="8229600" cy="1143000"/>
          </a:xfrm>
          <a:ln/>
        </p:spPr>
        <p:txBody>
          <a:bodyPr/>
          <a:lstStyle/>
          <a:p>
            <a:r>
              <a:rPr lang="en-US" sz="3200" dirty="0"/>
              <a:t>Data from </a:t>
            </a:r>
            <a:r>
              <a:rPr lang="en-US" sz="3200" dirty="0" smtClean="0"/>
              <a:t>Run </a:t>
            </a:r>
            <a:r>
              <a:rPr lang="en-US" sz="3200" dirty="0"/>
              <a:t>2014 (Run-II)</a:t>
            </a:r>
          </a:p>
        </p:txBody>
      </p:sp>
      <p:pic>
        <p:nvPicPr>
          <p:cNvPr id="33794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475" y="968668"/>
            <a:ext cx="4634508" cy="320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/>
          </p:cNvSpPr>
          <p:nvPr/>
        </p:nvSpPr>
        <p:spPr bwMode="auto">
          <a:xfrm>
            <a:off x="2605237" y="2299320"/>
            <a:ext cx="1593861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- J/</a:t>
            </a:r>
            <a:r>
              <a:rPr lang="en-US" sz="1300" dirty="0" err="1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ψ</a:t>
            </a:r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 Monte Carlo</a:t>
            </a:r>
          </a:p>
          <a:p>
            <a:pPr algn="l"/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- </a:t>
            </a:r>
            <a:r>
              <a:rPr lang="en-US" sz="1300" dirty="0" err="1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ψ</a:t>
            </a:r>
            <a:r>
              <a:rPr lang="ja-JP" altLang="en-US" sz="1300" dirty="0">
                <a:solidFill>
                  <a:srgbClr val="FF0000"/>
                </a:solidFill>
                <a:latin typeface="Arial"/>
                <a:ea typeface="ＭＳ Ｐゴシック" charset="0"/>
                <a:cs typeface="Lucida Grande" charset="0"/>
              </a:rPr>
              <a:t>’</a:t>
            </a:r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 Monte Carlo</a:t>
            </a:r>
          </a:p>
          <a:p>
            <a:pPr algn="l"/>
            <a:r>
              <a:rPr lang="en-US" sz="1300" dirty="0">
                <a:solidFill>
                  <a:srgbClr val="FF00FF"/>
                </a:solidFill>
                <a:ea typeface="ＭＳ Ｐゴシック" charset="0"/>
                <a:cs typeface="Gill Sans" charset="0"/>
              </a:rPr>
              <a:t>- </a:t>
            </a:r>
            <a:r>
              <a:rPr lang="en-US" sz="1300" dirty="0" err="1">
                <a:solidFill>
                  <a:srgbClr val="FF00FF"/>
                </a:solidFill>
                <a:ea typeface="ＭＳ Ｐゴシック" charset="0"/>
                <a:cs typeface="Gill Sans" charset="0"/>
              </a:rPr>
              <a:t>Drell</a:t>
            </a:r>
            <a:r>
              <a:rPr lang="en-US" sz="1300" dirty="0">
                <a:solidFill>
                  <a:srgbClr val="FF00FF"/>
                </a:solidFill>
                <a:ea typeface="ＭＳ Ｐゴシック" charset="0"/>
                <a:cs typeface="Gill Sans" charset="0"/>
              </a:rPr>
              <a:t>-Yan Monte Carlo</a:t>
            </a:r>
          </a:p>
          <a:p>
            <a:pPr algn="l"/>
            <a:r>
              <a:rPr lang="en-US" sz="1300" dirty="0">
                <a:ea typeface="ＭＳ Ｐゴシック" charset="0"/>
                <a:cs typeface="Gill Sans" charset="0"/>
              </a:rPr>
              <a:t>- Random Background</a:t>
            </a:r>
          </a:p>
          <a:p>
            <a:pPr algn="l"/>
            <a:r>
              <a:rPr lang="en-US" sz="1300" dirty="0">
                <a:solidFill>
                  <a:srgbClr val="0000FF"/>
                </a:solidFill>
                <a:ea typeface="ＭＳ Ｐゴシック" charset="0"/>
                <a:cs typeface="Gill Sans" charset="0"/>
              </a:rPr>
              <a:t>- Combined MC and </a:t>
            </a:r>
            <a:r>
              <a:rPr lang="en-US" sz="1300" dirty="0" err="1">
                <a:solidFill>
                  <a:srgbClr val="0000FF"/>
                </a:solidFill>
                <a:ea typeface="ＭＳ Ｐゴシック" charset="0"/>
                <a:cs typeface="Gill Sans" charset="0"/>
              </a:rPr>
              <a:t>bg</a:t>
            </a:r>
            <a:endParaRPr lang="en-US" sz="1300" dirty="0">
              <a:solidFill>
                <a:srgbClr val="0000FF"/>
              </a:solidFill>
              <a:ea typeface="ＭＳ Ｐゴシック" charset="0"/>
              <a:cs typeface="Gill Sans" charset="0"/>
            </a:endParaRPr>
          </a:p>
        </p:txBody>
      </p:sp>
      <p:sp>
        <p:nvSpPr>
          <p:cNvPr id="33796" name="Rectangle 4"/>
          <p:cNvSpPr>
            <a:spLocks/>
          </p:cNvSpPr>
          <p:nvPr/>
        </p:nvSpPr>
        <p:spPr bwMode="auto">
          <a:xfrm>
            <a:off x="2638618" y="1799332"/>
            <a:ext cx="1582892" cy="24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100" b="1" dirty="0">
                <a:ea typeface="ＭＳ Ｐゴシック" charset="0"/>
                <a:cs typeface="Gill Sans" charset="0"/>
              </a:rPr>
              <a:t>~ 5% of expected </a:t>
            </a:r>
            <a:r>
              <a:rPr lang="en-US" sz="1100" b="1" dirty="0" smtClean="0">
                <a:ea typeface="ＭＳ Ｐゴシック" charset="0"/>
                <a:cs typeface="Gill Sans" charset="0"/>
              </a:rPr>
              <a:t>final </a:t>
            </a:r>
          </a:p>
          <a:p>
            <a:r>
              <a:rPr lang="en-US" sz="1100" b="1" dirty="0">
                <a:ea typeface="ＭＳ Ｐゴシック" charset="0"/>
                <a:cs typeface="Gill Sans" charset="0"/>
              </a:rPr>
              <a:t> </a:t>
            </a:r>
            <a:r>
              <a:rPr lang="en-US" sz="1100" b="1" dirty="0" smtClean="0">
                <a:ea typeface="ＭＳ Ｐゴシック" charset="0"/>
                <a:cs typeface="Gill Sans" charset="0"/>
              </a:rPr>
              <a:t>     total statistics</a:t>
            </a:r>
            <a:endParaRPr lang="en-US" sz="1100" b="1" dirty="0">
              <a:ea typeface="ＭＳ Ｐゴシック" charset="0"/>
              <a:cs typeface="Gill Sans" charset="0"/>
            </a:endParaRPr>
          </a:p>
        </p:txBody>
      </p:sp>
      <p:sp>
        <p:nvSpPr>
          <p:cNvPr id="33797" name="Rectangle 5"/>
          <p:cNvSpPr>
            <a:spLocks/>
          </p:cNvSpPr>
          <p:nvPr/>
        </p:nvSpPr>
        <p:spPr bwMode="auto">
          <a:xfrm>
            <a:off x="4731376" y="1355652"/>
            <a:ext cx="4232672" cy="188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178587" indent="-178587"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Gill Sans" charset="0"/>
              </a:rPr>
              <a:t>Monte Carlo describe data well</a:t>
            </a:r>
          </a:p>
          <a:p>
            <a:pPr marL="635787" lvl="1" indent="-178587">
              <a:buClr>
                <a:srgbClr val="000000"/>
              </a:buClr>
              <a:buSzPct val="125000"/>
              <a:buFont typeface="Gill Sans" charset="0"/>
              <a:buChar char="-"/>
            </a:pPr>
            <a:r>
              <a:rPr lang="en-US" sz="1400" dirty="0" err="1" smtClean="0">
                <a:ea typeface="ＭＳ Ｐゴシック" charset="0"/>
                <a:cs typeface="Lucida Grande" charset="0"/>
              </a:rPr>
              <a:t>σ</a:t>
            </a:r>
            <a:r>
              <a:rPr lang="en-US" sz="1400" baseline="-6000" dirty="0" err="1" smtClean="0">
                <a:ea typeface="ＭＳ Ｐゴシック" charset="0"/>
                <a:cs typeface="Gill Sans" charset="0"/>
              </a:rPr>
              <a:t>M</a:t>
            </a:r>
            <a:r>
              <a:rPr lang="en-US" sz="1400" dirty="0">
                <a:ea typeface="ＭＳ Ｐゴシック" charset="0"/>
                <a:cs typeface="Lucida Grande" charset="0"/>
              </a:rPr>
              <a:t>(J/</a:t>
            </a:r>
            <a:r>
              <a:rPr lang="en-US" sz="1400" dirty="0" err="1">
                <a:ea typeface="ＭＳ Ｐゴシック" charset="0"/>
                <a:cs typeface="Lucida Grande" charset="0"/>
              </a:rPr>
              <a:t>ψ</a:t>
            </a:r>
            <a:r>
              <a:rPr lang="en-US" sz="1400" dirty="0">
                <a:ea typeface="ＭＳ Ｐゴシック" charset="0"/>
                <a:cs typeface="Lucida Grande" charset="0"/>
              </a:rPr>
              <a:t>) ~ 180 MeV, </a:t>
            </a:r>
            <a:r>
              <a:rPr lang="en-US" sz="1400" dirty="0" err="1">
                <a:ea typeface="ＭＳ Ｐゴシック" charset="0"/>
                <a:cs typeface="Lucida Grande" charset="0"/>
              </a:rPr>
              <a:t>σ</a:t>
            </a:r>
            <a:r>
              <a:rPr lang="en-US" sz="1400" baseline="-6000" dirty="0" err="1">
                <a:ea typeface="ＭＳ Ｐゴシック" charset="0"/>
                <a:cs typeface="Gill Sans" charset="0"/>
              </a:rPr>
              <a:t>M</a:t>
            </a:r>
            <a:r>
              <a:rPr lang="en-US" sz="1400" dirty="0">
                <a:ea typeface="ＭＳ Ｐゴシック" charset="0"/>
                <a:cs typeface="Gill Sans" charset="0"/>
              </a:rPr>
              <a:t>(DY) ~ 220 MeV</a:t>
            </a:r>
          </a:p>
          <a:p>
            <a:pPr marL="635787" lvl="1" indent="-178587">
              <a:buClr>
                <a:srgbClr val="000000"/>
              </a:buClr>
              <a:buSzPct val="125000"/>
              <a:buFont typeface="Gill Sans" charset="0"/>
              <a:buChar char="-"/>
            </a:pPr>
            <a:r>
              <a:rPr lang="en-US" sz="1400" dirty="0">
                <a:ea typeface="ＭＳ Ｐゴシック" charset="0"/>
                <a:cs typeface="Gill Sans" charset="0"/>
              </a:rPr>
              <a:t>J/</a:t>
            </a:r>
            <a:r>
              <a:rPr lang="en-US" sz="1400" dirty="0" err="1">
                <a:ea typeface="ＭＳ Ｐゴシック" charset="0"/>
                <a:cs typeface="Gill Sans" charset="0"/>
              </a:rPr>
              <a:t>ψ</a:t>
            </a:r>
            <a:r>
              <a:rPr lang="en-US" sz="1400" dirty="0">
                <a:ea typeface="ＭＳ Ｐゴシック" charset="0"/>
                <a:cs typeface="Gill Sans" charset="0"/>
              </a:rPr>
              <a:t> </a:t>
            </a:r>
            <a:r>
              <a:rPr lang="en-US" sz="1400" dirty="0" err="1">
                <a:ea typeface="ＭＳ Ｐゴシック" charset="0"/>
                <a:cs typeface="Gill Sans" charset="0"/>
              </a:rPr>
              <a:t>ψ</a:t>
            </a:r>
            <a:r>
              <a:rPr lang="ja-JP" altLang="en-US" sz="1400" dirty="0">
                <a:ea typeface="ＭＳ Ｐゴシック" charset="0"/>
                <a:cs typeface="Gill Sans" charset="0"/>
              </a:rPr>
              <a:t>’</a:t>
            </a:r>
            <a:r>
              <a:rPr lang="en-US" sz="1400" dirty="0">
                <a:ea typeface="ＭＳ Ｐゴシック" charset="0"/>
                <a:cs typeface="Gill Sans" charset="0"/>
              </a:rPr>
              <a:t> separation</a:t>
            </a:r>
          </a:p>
          <a:p>
            <a:pPr marL="635787" lvl="1" indent="-178587">
              <a:buClr>
                <a:srgbClr val="000000"/>
              </a:buClr>
              <a:buSzPct val="125000"/>
              <a:buFont typeface="Gill Sans" charset="0"/>
              <a:buChar char="-"/>
            </a:pPr>
            <a:r>
              <a:rPr lang="en-US" sz="1400" dirty="0">
                <a:ea typeface="ＭＳ Ｐゴシック" charset="0"/>
                <a:cs typeface="Gill Sans" charset="0"/>
              </a:rPr>
              <a:t>Cleaner DY </a:t>
            </a:r>
            <a:r>
              <a:rPr lang="en-US" sz="1400" dirty="0" smtClean="0">
                <a:ea typeface="ＭＳ Ｐゴシック" charset="0"/>
                <a:cs typeface="Gill Sans" charset="0"/>
              </a:rPr>
              <a:t>sample</a:t>
            </a:r>
          </a:p>
          <a:p>
            <a:pPr marL="635787" lvl="1" indent="-178587">
              <a:buClr>
                <a:srgbClr val="000000"/>
              </a:buClr>
              <a:buSzPct val="125000"/>
              <a:buFont typeface="Gill Sans" charset="0"/>
              <a:buChar char="-"/>
            </a:pPr>
            <a:endParaRPr lang="en-US" sz="1400" dirty="0">
              <a:ea typeface="ＭＳ Ｐゴシック" charset="0"/>
              <a:cs typeface="Gill Sans" charset="0"/>
            </a:endParaRPr>
          </a:p>
          <a:p>
            <a:pPr marL="178587" indent="-178587"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Gill Sans" charset="0"/>
              </a:rPr>
              <a:t>Good target/beam dump separation</a:t>
            </a:r>
          </a:p>
          <a:p>
            <a:pPr marL="178587" indent="-178587">
              <a:buClr>
                <a:srgbClr val="000000"/>
              </a:buClr>
              <a:buSzPct val="125000"/>
              <a:buFont typeface="Gill Sans" charset="0"/>
              <a:buChar char="•"/>
            </a:pPr>
            <a:endParaRPr lang="en-US" sz="1300" dirty="0">
              <a:ea typeface="ＭＳ Ｐゴシック" charset="0"/>
              <a:cs typeface="Gill Sans" charset="0"/>
            </a:endParaRPr>
          </a:p>
        </p:txBody>
      </p:sp>
      <p:pic>
        <p:nvPicPr>
          <p:cNvPr id="33798" name="Picture 6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5027" y="3839766"/>
            <a:ext cx="4232672" cy="261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Rectangle 7"/>
          <p:cNvSpPr>
            <a:spLocks/>
          </p:cNvSpPr>
          <p:nvPr/>
        </p:nvSpPr>
        <p:spPr bwMode="auto">
          <a:xfrm>
            <a:off x="4827613" y="3920713"/>
            <a:ext cx="174406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178587" indent="-178587"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1100">
                <a:ea typeface="ＭＳ Ｐゴシック" charset="0"/>
                <a:cs typeface="Gill Sans" charset="0"/>
              </a:rPr>
              <a:t>All </a:t>
            </a:r>
            <a:r>
              <a:rPr lang="ja-JP" altLang="en-US" sz="1100">
                <a:latin typeface="Arial"/>
                <a:ea typeface="ＭＳ Ｐゴシック" charset="0"/>
                <a:cs typeface="Gill Sans" charset="0"/>
              </a:rPr>
              <a:t>“</a:t>
            </a:r>
            <a:r>
              <a:rPr lang="en-US" sz="1100">
                <a:ea typeface="ＭＳ Ｐゴシック" charset="0"/>
                <a:cs typeface="Gill Sans" charset="0"/>
              </a:rPr>
              <a:t>good</a:t>
            </a:r>
            <a:r>
              <a:rPr lang="ja-JP" altLang="en-US" sz="1100">
                <a:latin typeface="Arial"/>
                <a:ea typeface="ＭＳ Ｐゴシック" charset="0"/>
                <a:cs typeface="Gill Sans" charset="0"/>
              </a:rPr>
              <a:t>”</a:t>
            </a:r>
            <a:r>
              <a:rPr lang="en-US" sz="1100">
                <a:ea typeface="ＭＳ Ｐゴシック" charset="0"/>
                <a:cs typeface="Gill Sans" charset="0"/>
              </a:rPr>
              <a:t> dimuons in data</a:t>
            </a:r>
          </a:p>
          <a:p>
            <a:pPr marL="178587" indent="-178587">
              <a:buSzPct val="80000"/>
              <a:buFont typeface="Lucida Grande" charset="0"/>
              <a:buChar char="◦"/>
            </a:pPr>
            <a:r>
              <a:rPr lang="en-US" sz="1100">
                <a:solidFill>
                  <a:srgbClr val="0000FF"/>
                </a:solidFill>
                <a:ea typeface="ＭＳ Ｐゴシック" charset="0"/>
                <a:cs typeface="Gill Sans" charset="0"/>
              </a:rPr>
              <a:t>Data with dump cut</a:t>
            </a:r>
          </a:p>
          <a:p>
            <a:pPr marL="178587" indent="-178587">
              <a:buSzPct val="80000"/>
              <a:buFont typeface="Lucida Grande" charset="0"/>
              <a:buChar char="◦"/>
            </a:pPr>
            <a:r>
              <a:rPr lang="en-US" sz="1100">
                <a:solidFill>
                  <a:srgbClr val="FF0000"/>
                </a:solidFill>
                <a:ea typeface="ＭＳ Ｐゴシック" charset="0"/>
                <a:cs typeface="Gill Sans" charset="0"/>
              </a:rPr>
              <a:t>Data with target cut</a:t>
            </a:r>
          </a:p>
        </p:txBody>
      </p:sp>
      <p:sp>
        <p:nvSpPr>
          <p:cNvPr id="33800" name="Rectangle 8"/>
          <p:cNvSpPr>
            <a:spLocks/>
          </p:cNvSpPr>
          <p:nvPr/>
        </p:nvSpPr>
        <p:spPr bwMode="auto">
          <a:xfrm>
            <a:off x="4830961" y="4465230"/>
            <a:ext cx="7822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178587" indent="-178587">
              <a:buClr>
                <a:srgbClr val="0000FF"/>
              </a:buClr>
              <a:buSzPct val="125000"/>
              <a:buFont typeface="Gill Sans" charset="0"/>
              <a:buChar char="-"/>
            </a:pPr>
            <a:r>
              <a:rPr lang="en-US" sz="1100">
                <a:solidFill>
                  <a:srgbClr val="0000FF"/>
                </a:solidFill>
                <a:ea typeface="ＭＳ Ｐゴシック" charset="0"/>
                <a:cs typeface="Gill Sans" charset="0"/>
              </a:rPr>
              <a:t>Dump MC</a:t>
            </a:r>
          </a:p>
          <a:p>
            <a:pPr marL="178587" indent="-178587">
              <a:buClr>
                <a:srgbClr val="FF0000"/>
              </a:buClr>
              <a:buSzPct val="125000"/>
              <a:buFont typeface="Gill Sans" charset="0"/>
              <a:buChar char="-"/>
            </a:pPr>
            <a:r>
              <a:rPr lang="en-US" sz="1100">
                <a:solidFill>
                  <a:srgbClr val="FF0000"/>
                </a:solidFill>
                <a:ea typeface="ＭＳ Ｐゴシック" charset="0"/>
                <a:cs typeface="Gill Sans" charset="0"/>
              </a:rPr>
              <a:t>Target MC</a:t>
            </a:r>
          </a:p>
        </p:txBody>
      </p:sp>
      <p:sp>
        <p:nvSpPr>
          <p:cNvPr id="33801" name="Rectangle 9"/>
          <p:cNvSpPr>
            <a:spLocks/>
          </p:cNvSpPr>
          <p:nvPr/>
        </p:nvSpPr>
        <p:spPr bwMode="auto">
          <a:xfrm>
            <a:off x="6337846" y="6445910"/>
            <a:ext cx="73917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 i="1">
                <a:ea typeface="ＭＳ Ｐゴシック" charset="0"/>
                <a:cs typeface="Gill Sans" charset="0"/>
              </a:rPr>
              <a:t>Z</a:t>
            </a:r>
            <a:r>
              <a:rPr lang="en-US" sz="1700" i="1" baseline="-6000">
                <a:ea typeface="ＭＳ Ｐゴシック" charset="0"/>
                <a:cs typeface="Gill Sans" charset="0"/>
              </a:rPr>
              <a:t>vtx</a:t>
            </a:r>
            <a:r>
              <a:rPr lang="en-US" sz="1700">
                <a:ea typeface="ＭＳ Ｐゴシック" charset="0"/>
                <a:cs typeface="Gill Sans" charset="0"/>
              </a:rPr>
              <a:t> (cm)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2647-C464-4E54-808B-4B2B00B885C1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369CD-EDFD-3B40-8EAC-2D42FFAA0F7A}" type="datetime1">
              <a:rPr lang="en-US" smtClean="0"/>
              <a:t>11/14/15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5475" y="4514546"/>
            <a:ext cx="3996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8587" indent="-178587"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Gill Sans" charset="0"/>
              </a:rPr>
              <a:t>Beam quality worse than expected (instantaneous rate much higher than average)</a:t>
            </a:r>
          </a:p>
          <a:p>
            <a:pPr marL="635787" lvl="1" indent="-178587">
              <a:buClr>
                <a:srgbClr val="000000"/>
              </a:buClr>
              <a:buSzPct val="125000"/>
              <a:buFont typeface="Gill Sans" charset="0"/>
              <a:buChar char="-"/>
            </a:pPr>
            <a:r>
              <a:rPr lang="en-US" sz="1300" dirty="0">
                <a:ea typeface="ＭＳ Ｐゴシック" charset="0"/>
                <a:cs typeface="Gill Sans" charset="0"/>
              </a:rPr>
              <a:t>live time of spectrometer greatly reduced by the </a:t>
            </a:r>
            <a:r>
              <a:rPr lang="ja-JP" altLang="en-US" sz="1300" dirty="0">
                <a:latin typeface="Arial"/>
                <a:ea typeface="ＭＳ Ｐゴシック" charset="0"/>
                <a:cs typeface="Gill Sans" charset="0"/>
              </a:rPr>
              <a:t>‘</a:t>
            </a:r>
            <a:r>
              <a:rPr lang="en-US" sz="1300" dirty="0">
                <a:ea typeface="ＭＳ Ｐゴシック" charset="0"/>
                <a:cs typeface="Gill Sans" charset="0"/>
              </a:rPr>
              <a:t>super</a:t>
            </a:r>
            <a:r>
              <a:rPr lang="ja-JP" altLang="en-US" sz="1300" dirty="0">
                <a:latin typeface="Arial"/>
                <a:ea typeface="ＭＳ Ｐゴシック" charset="0"/>
                <a:cs typeface="Gill Sans" charset="0"/>
              </a:rPr>
              <a:t>’</a:t>
            </a:r>
            <a:r>
              <a:rPr lang="en-US" sz="1300" dirty="0">
                <a:ea typeface="ＭＳ Ｐゴシック" charset="0"/>
                <a:cs typeface="Gill Sans" charset="0"/>
              </a:rPr>
              <a:t> RF buckets</a:t>
            </a:r>
          </a:p>
          <a:p>
            <a:pPr marL="635787" lvl="1" indent="-178587">
              <a:buClr>
                <a:srgbClr val="000000"/>
              </a:buClr>
              <a:buSzPct val="125000"/>
              <a:buFont typeface="Gill Sans" charset="0"/>
              <a:buChar char="-"/>
            </a:pPr>
            <a:r>
              <a:rPr lang="en-US" sz="1300" dirty="0">
                <a:ea typeface="ＭＳ Ｐゴシック" charset="0"/>
                <a:cs typeface="Gill Sans" charset="0"/>
              </a:rPr>
              <a:t>Reconstruction efficiency lower than expected because of the high detector occupancy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2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E906 Run-II and III Performance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3126-B35F-4343-893F-5EA57170827A}" type="datetime1">
              <a:rPr lang="en-US" smtClean="0"/>
              <a:t>11/14/15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56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492" y="1054750"/>
            <a:ext cx="6440914" cy="52767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76154" y="4717533"/>
            <a:ext cx="73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Run-II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4330" y="2692610"/>
            <a:ext cx="79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Run-III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930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823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Low Mass Prompt </a:t>
            </a:r>
            <a:r>
              <a:rPr lang="en-US" sz="3200" dirty="0" err="1" smtClean="0"/>
              <a:t>Dimuon</a:t>
            </a:r>
            <a:r>
              <a:rPr lang="en-US" sz="3200" dirty="0" smtClean="0"/>
              <a:t> Trigger Rate Study</a:t>
            </a:r>
            <a:endParaRPr lang="en-US" sz="3200" dirty="0"/>
          </a:p>
        </p:txBody>
      </p:sp>
      <p:pic>
        <p:nvPicPr>
          <p:cNvPr id="5" name="Picture 4" descr="trigger_rate_various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1" t="8304" r="9122" b="2099"/>
          <a:stretch/>
        </p:blipFill>
        <p:spPr>
          <a:xfrm>
            <a:off x="3480099" y="938237"/>
            <a:ext cx="5663901" cy="4278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837" y="1035151"/>
            <a:ext cx="3275262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Current E906 setup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Proposed 2-layer trigger upgrade (10x improvement)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Additional Y-trigger after ST-3 absorber, and also using existing E906 X-Plane trigger 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(additional ~2x improvement)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Current E906 DAQ 1kHz, can be improved to 10kHz with small cost 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200kHz possible in the future (reprograming trigger firmware etc.)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Parasitic mode: use up to ~10% DAQ bandwidth</a:t>
            </a: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87EBF-9D62-F447-808C-C9F9BB4DB7FE}" type="datetime1">
              <a:rPr lang="en-US" smtClean="0"/>
              <a:t>11/14/15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57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126190" y="5386853"/>
            <a:ext cx="455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(Prompt)Low mass </a:t>
            </a:r>
            <a:r>
              <a:rPr lang="en-US" b="1" dirty="0" err="1" smtClean="0">
                <a:solidFill>
                  <a:srgbClr val="0000FF"/>
                </a:solidFill>
              </a:rPr>
              <a:t>dimuon</a:t>
            </a:r>
            <a:r>
              <a:rPr lang="en-US" b="1" dirty="0" smtClean="0">
                <a:solidFill>
                  <a:srgbClr val="0000FF"/>
                </a:solidFill>
              </a:rPr>
              <a:t> trigger efficiency</a:t>
            </a:r>
          </a:p>
        </p:txBody>
      </p:sp>
    </p:spTree>
    <p:extLst>
      <p:ext uri="{BB962C8B-B14F-4D97-AF65-F5344CB8AC3E}">
        <p14:creationId xmlns:p14="http://schemas.microsoft.com/office/powerpoint/2010/main" val="1655256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9683" y="57090"/>
            <a:ext cx="8692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Expected sensitivity of selected future experiments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88" y="6161337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omic Sans MS" panose="030F0702030302020204" pitchFamily="66" charset="0"/>
              </a:rPr>
              <a:t>Low mass region will be easily probed, but range above 500 MeV remains difficult to access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159" y="672798"/>
            <a:ext cx="2980413" cy="28350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9611" y="672798"/>
            <a:ext cx="2980414" cy="2835038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2158" y="3911605"/>
            <a:ext cx="2980413" cy="196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39611" y="3697108"/>
            <a:ext cx="2980414" cy="239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68510" y="5882015"/>
            <a:ext cx="851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1312.4992</a:t>
            </a:r>
            <a:endParaRPr lang="en-US" sz="1050" dirty="0"/>
          </a:p>
        </p:txBody>
      </p:sp>
      <p:sp>
        <p:nvSpPr>
          <p:cNvPr id="10" name="TextBox 9"/>
          <p:cNvSpPr txBox="1"/>
          <p:nvPr/>
        </p:nvSpPr>
        <p:spPr>
          <a:xfrm>
            <a:off x="6543674" y="2496205"/>
            <a:ext cx="6719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</a:rPr>
              <a:t>C. Hearty</a:t>
            </a:r>
            <a:endParaRPr lang="en-US" sz="900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14461" y="4879410"/>
            <a:ext cx="1188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Taku</a:t>
            </a:r>
            <a:r>
              <a:rPr lang="en-US" sz="1000" dirty="0" smtClean="0"/>
              <a:t> </a:t>
            </a:r>
            <a:r>
              <a:rPr lang="en-US" sz="1000" dirty="0" err="1" smtClean="0"/>
              <a:t>Gunji</a:t>
            </a:r>
            <a:r>
              <a:rPr lang="en-US" sz="1000" dirty="0" smtClean="0"/>
              <a:t> talk </a:t>
            </a:r>
          </a:p>
          <a:p>
            <a:r>
              <a:rPr lang="en-US" sz="1000" dirty="0" smtClean="0"/>
              <a:t>@ BNL workshop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5412747" y="307391"/>
            <a:ext cx="3767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credit: Bertrand </a:t>
            </a:r>
            <a:r>
              <a:rPr lang="en-US" dirty="0" err="1" smtClean="0"/>
              <a:t>Echenard</a:t>
            </a:r>
            <a:r>
              <a:rPr lang="en-US" dirty="0" smtClean="0"/>
              <a:t> (2014)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3691A-106F-1D4E-8AC1-DF35C53EECFD}" type="datetime1">
              <a:rPr lang="en-US" smtClean="0"/>
              <a:t>11/14/15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76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1143000"/>
          </a:xfrm>
        </p:spPr>
        <p:txBody>
          <a:bodyPr/>
          <a:lstStyle/>
          <a:p>
            <a:r>
              <a:rPr lang="en-US" dirty="0" smtClean="0"/>
              <a:t>Comparison with </a:t>
            </a:r>
            <a:r>
              <a:rPr lang="en-US" dirty="0" err="1" smtClean="0"/>
              <a:t>SHiP</a:t>
            </a:r>
            <a:r>
              <a:rPr lang="en-US" dirty="0" smtClean="0"/>
              <a:t> Proposal </a:t>
            </a:r>
            <a:endParaRPr lang="en-US" dirty="0"/>
          </a:p>
        </p:txBody>
      </p:sp>
      <p:pic>
        <p:nvPicPr>
          <p:cNvPr id="4" name="Picture 3" descr="SeaQuest_SPS_2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8345" y="1920243"/>
            <a:ext cx="4741941" cy="41729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0529" y="1312465"/>
            <a:ext cx="354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120 </a:t>
            </a:r>
            <a:r>
              <a:rPr lang="en-US" dirty="0" err="1" smtClean="0"/>
              <a:t>GeV@FNAL</a:t>
            </a:r>
            <a:r>
              <a:rPr lang="en-US" dirty="0" smtClean="0"/>
              <a:t>: 2017 -2019</a:t>
            </a:r>
          </a:p>
          <a:p>
            <a:r>
              <a:rPr lang="en-US" dirty="0" smtClean="0"/>
              <a:t>1.4x10</a:t>
            </a:r>
            <a:r>
              <a:rPr lang="en-US" baseline="30000" dirty="0" smtClean="0"/>
              <a:t>18</a:t>
            </a:r>
            <a:r>
              <a:rPr lang="en-US" dirty="0" smtClean="0"/>
              <a:t> POT, future dedicated runs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46537" y="1316692"/>
            <a:ext cx="2689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400 </a:t>
            </a:r>
            <a:r>
              <a:rPr lang="en-US" dirty="0" err="1" smtClean="0"/>
              <a:t>GeV@SPS</a:t>
            </a:r>
            <a:r>
              <a:rPr lang="en-US" dirty="0" smtClean="0"/>
              <a:t>: 2025 -2030</a:t>
            </a:r>
          </a:p>
          <a:p>
            <a:r>
              <a:rPr lang="en-US" dirty="0" smtClean="0"/>
              <a:t>4x10</a:t>
            </a:r>
            <a:r>
              <a:rPr lang="en-US" baseline="30000" dirty="0" smtClean="0"/>
              <a:t>20</a:t>
            </a:r>
            <a:r>
              <a:rPr lang="en-US" dirty="0" smtClean="0"/>
              <a:t> POT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787E1-20BE-B94F-9659-703D884FD545}" type="datetime1">
              <a:rPr lang="en-US" smtClean="0"/>
              <a:t>11/14/15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59</a:t>
            </a:fld>
            <a:endParaRPr lang="en-US"/>
          </a:p>
        </p:txBody>
      </p:sp>
      <p:pic>
        <p:nvPicPr>
          <p:cNvPr id="3" name="Picture 2" descr="sensitivity_compare_SHi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52580"/>
            <a:ext cx="4255113" cy="394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68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72550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Trebuchet MS" charset="0"/>
                <a:cs typeface="+mj-cs"/>
              </a:rPr>
              <a:t>Dark Matter?</a:t>
            </a:r>
            <a:endParaRPr lang="en-US" dirty="0">
              <a:latin typeface="Trebuchet MS" charset="0"/>
              <a:cs typeface="+mj-cs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B509FF1A-56F4-5E4B-9F7F-9FA169ACA284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881" y="1165886"/>
            <a:ext cx="3014787" cy="2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117234" y="3434221"/>
            <a:ext cx="34599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/>
              <a:t>F. </a:t>
            </a:r>
            <a:r>
              <a:rPr lang="en-US" sz="1000" dirty="0" err="1"/>
              <a:t>Zwicky</a:t>
            </a:r>
            <a:r>
              <a:rPr lang="en-US" sz="1000" dirty="0"/>
              <a:t>, </a:t>
            </a:r>
            <a:r>
              <a:rPr lang="en-US" sz="1000" dirty="0" err="1"/>
              <a:t>ApJ</a:t>
            </a:r>
            <a:r>
              <a:rPr lang="en-US" sz="1000" dirty="0"/>
              <a:t> 86 (1937) 217, V. Rubin et al, </a:t>
            </a:r>
            <a:r>
              <a:rPr lang="en-US" sz="1000" dirty="0" err="1"/>
              <a:t>ApJ</a:t>
            </a:r>
            <a:r>
              <a:rPr lang="en-US" sz="1000" dirty="0"/>
              <a:t> 238 (1980) 471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286E1-3F34-0942-BFC7-1A68C634D330}" type="datetime1">
              <a:rPr lang="en-US" smtClean="0"/>
              <a:t>11/14/15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891" y="1131332"/>
            <a:ext cx="2230237" cy="2230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881" y="828133"/>
            <a:ext cx="1664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Galaxies’ rotation curve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570716" y="805134"/>
            <a:ext cx="2397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Gravitational lensing (Hubble 2007)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882" y="3410628"/>
            <a:ext cx="4406117" cy="29967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881" y="3787771"/>
            <a:ext cx="4273278" cy="24913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234" y="3951156"/>
            <a:ext cx="1373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Planck: 2013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7234" y="6105106"/>
            <a:ext cx="1999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Benson’s talk @CIPANP 2015</a:t>
            </a:r>
            <a:endParaRPr lang="en-US" sz="1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2706" y="1388461"/>
            <a:ext cx="2889360" cy="17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2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3178"/>
          </a:xfrm>
        </p:spPr>
        <p:txBody>
          <a:bodyPr/>
          <a:lstStyle/>
          <a:p>
            <a:r>
              <a:rPr lang="en-US" dirty="0" smtClean="0"/>
              <a:t>Scope and Compatibility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51116"/>
            <a:ext cx="8353698" cy="5746832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Preparation work: 2016 – 2017</a:t>
            </a:r>
          </a:p>
          <a:p>
            <a:pPr lvl="1"/>
            <a:r>
              <a:rPr lang="en-US" dirty="0"/>
              <a:t>Displaced vertex </a:t>
            </a:r>
            <a:r>
              <a:rPr lang="en-US" dirty="0" err="1"/>
              <a:t>dimuon</a:t>
            </a:r>
            <a:r>
              <a:rPr lang="en-US" dirty="0"/>
              <a:t> trigger upgrade </a:t>
            </a:r>
            <a:r>
              <a:rPr lang="en-US" dirty="0" smtClean="0"/>
              <a:t>(LANL LDRD? $100K)</a:t>
            </a:r>
          </a:p>
          <a:p>
            <a:pPr lvl="2"/>
            <a:r>
              <a:rPr lang="en-US" dirty="0" smtClean="0"/>
              <a:t>Add a new trigger bit </a:t>
            </a:r>
          </a:p>
          <a:p>
            <a:pPr lvl="2"/>
            <a:r>
              <a:rPr lang="en-US" dirty="0"/>
              <a:t>N</a:t>
            </a:r>
            <a:r>
              <a:rPr lang="en-US" dirty="0" smtClean="0"/>
              <a:t>o change to existing trigger matrix</a:t>
            </a:r>
            <a:endParaRPr lang="en-US" dirty="0"/>
          </a:p>
          <a:p>
            <a:pPr lvl="1"/>
            <a:r>
              <a:rPr lang="en-US" dirty="0"/>
              <a:t>P</a:t>
            </a:r>
            <a:r>
              <a:rPr lang="en-US" dirty="0" smtClean="0"/>
              <a:t>ossible </a:t>
            </a:r>
            <a:r>
              <a:rPr lang="en-US" dirty="0"/>
              <a:t>upgrade </a:t>
            </a:r>
            <a:r>
              <a:rPr lang="en-US" dirty="0" smtClean="0"/>
              <a:t>of DAQ bandwidth under consideration (external $$)</a:t>
            </a:r>
          </a:p>
          <a:p>
            <a:pPr lvl="2"/>
            <a:r>
              <a:rPr lang="en-US" dirty="0" smtClean="0"/>
              <a:t>1kHz (E906) -&gt; 10+ kHz </a:t>
            </a:r>
          </a:p>
          <a:p>
            <a:pPr lvl="1"/>
            <a:r>
              <a:rPr lang="en-US" dirty="0" smtClean="0"/>
              <a:t>Commissioning with cosmic rays 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Parasitic runs w/ E1039: 2017 – 2019</a:t>
            </a:r>
          </a:p>
          <a:p>
            <a:pPr lvl="1"/>
            <a:r>
              <a:rPr lang="en-US" dirty="0" smtClean="0"/>
              <a:t>Displaced vertex </a:t>
            </a:r>
            <a:r>
              <a:rPr lang="en-US" dirty="0" err="1" smtClean="0"/>
              <a:t>dimuon</a:t>
            </a:r>
            <a:r>
              <a:rPr lang="en-US" dirty="0" smtClean="0"/>
              <a:t> trigger upgrade</a:t>
            </a:r>
          </a:p>
          <a:p>
            <a:pPr lvl="1"/>
            <a:r>
              <a:rPr lang="en-US" dirty="0" smtClean="0"/>
              <a:t>Use up to ~10% DAQ bandwidth </a:t>
            </a:r>
          </a:p>
          <a:p>
            <a:pPr lvl="1"/>
            <a:r>
              <a:rPr lang="en-US" dirty="0" smtClean="0"/>
              <a:t>Achieve 1.44 x10</a:t>
            </a:r>
            <a:r>
              <a:rPr lang="en-US" baseline="30000" dirty="0" smtClean="0"/>
              <a:t>18</a:t>
            </a:r>
            <a:r>
              <a:rPr lang="en-US" dirty="0" smtClean="0"/>
              <a:t> POT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Possible parasitic runs w/ E1027 and/or dedicated runs later with upgrades: 2019+</a:t>
            </a:r>
          </a:p>
          <a:p>
            <a:pPr lvl="1"/>
            <a:r>
              <a:rPr lang="en-US" dirty="0" smtClean="0"/>
              <a:t>High luminosity goals: </a:t>
            </a:r>
          </a:p>
          <a:p>
            <a:pPr lvl="2"/>
            <a:r>
              <a:rPr lang="en-US" dirty="0" smtClean="0"/>
              <a:t>POT &gt;&gt; 1.4x10</a:t>
            </a:r>
            <a:r>
              <a:rPr lang="en-US" baseline="30000" dirty="0" smtClean="0"/>
              <a:t>18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DAQ</a:t>
            </a:r>
          </a:p>
          <a:p>
            <a:pPr lvl="2"/>
            <a:r>
              <a:rPr lang="en-US" dirty="0" smtClean="0"/>
              <a:t>10 – 100 kHz capability</a:t>
            </a:r>
          </a:p>
          <a:p>
            <a:pPr lvl="1"/>
            <a:r>
              <a:rPr lang="en-US" dirty="0" smtClean="0"/>
              <a:t>EMCAL/HCAL/PID</a:t>
            </a:r>
          </a:p>
          <a:p>
            <a:pPr lvl="2"/>
            <a:r>
              <a:rPr lang="en-US" dirty="0" smtClean="0"/>
              <a:t>Electrons</a:t>
            </a:r>
          </a:p>
          <a:p>
            <a:pPr lvl="2"/>
            <a:r>
              <a:rPr lang="en-US" dirty="0" smtClean="0"/>
              <a:t>charged hadrons 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Fully cover the accessible phase space</a:t>
            </a:r>
          </a:p>
          <a:p>
            <a:pPr lvl="2"/>
            <a:r>
              <a:rPr lang="en-US" dirty="0" smtClean="0"/>
              <a:t>Low mass “prompt photon” region, M &lt; 3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Possible parasitic runs with other proposals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B5DBC-AC37-894E-BF2B-E0BDAA0257D5}" type="datetime1">
              <a:rPr lang="en-US" smtClean="0"/>
              <a:t>11/14/15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86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9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Phase-II: Full Coverage</a:t>
            </a:r>
            <a:br>
              <a:rPr lang="en-US" dirty="0" smtClean="0"/>
            </a:br>
            <a:r>
              <a:rPr lang="en-US" sz="3100" dirty="0">
                <a:solidFill>
                  <a:srgbClr val="0000FF"/>
                </a:solidFill>
              </a:rPr>
              <a:t>with future detector “</a:t>
            </a:r>
            <a:r>
              <a:rPr lang="en-US" altLang="zh-CN" sz="3100" dirty="0" err="1" smtClean="0">
                <a:solidFill>
                  <a:srgbClr val="0000FF"/>
                </a:solidFill>
              </a:rPr>
              <a:t>EMCal</a:t>
            </a:r>
            <a:r>
              <a:rPr lang="en-US" altLang="zh-CN" sz="3100" dirty="0" smtClean="0">
                <a:solidFill>
                  <a:srgbClr val="0000FF"/>
                </a:solidFill>
              </a:rPr>
              <a:t>/</a:t>
            </a:r>
            <a:r>
              <a:rPr lang="en-US" altLang="zh-CN" sz="3100" dirty="0" err="1" smtClean="0">
                <a:solidFill>
                  <a:srgbClr val="0000FF"/>
                </a:solidFill>
              </a:rPr>
              <a:t>HCal</a:t>
            </a:r>
            <a:r>
              <a:rPr lang="en-US" altLang="zh-CN" sz="3100" dirty="0" smtClean="0">
                <a:solidFill>
                  <a:srgbClr val="0000FF"/>
                </a:solidFill>
              </a:rPr>
              <a:t>” </a:t>
            </a:r>
            <a:r>
              <a:rPr lang="en-US" sz="3100" dirty="0">
                <a:solidFill>
                  <a:srgbClr val="0000FF"/>
                </a:solidFill>
              </a:rPr>
              <a:t>upgrades 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527" y="1164215"/>
            <a:ext cx="3947478" cy="480074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Detector upgrades</a:t>
            </a:r>
          </a:p>
          <a:p>
            <a:pPr lvl="1"/>
            <a:r>
              <a:rPr lang="en-US" dirty="0" err="1" smtClean="0"/>
              <a:t>EMCal</a:t>
            </a:r>
            <a:r>
              <a:rPr lang="en-US" dirty="0" smtClean="0"/>
              <a:t>: e</a:t>
            </a:r>
            <a:r>
              <a:rPr lang="en-US" baseline="30000" dirty="0" smtClean="0"/>
              <a:t>+/-</a:t>
            </a:r>
          </a:p>
          <a:p>
            <a:pPr lvl="1"/>
            <a:r>
              <a:rPr lang="en-US" dirty="0" err="1" smtClean="0"/>
              <a:t>HCal</a:t>
            </a:r>
            <a:r>
              <a:rPr lang="en-US" dirty="0" smtClean="0"/>
              <a:t>: π</a:t>
            </a:r>
            <a:r>
              <a:rPr lang="en-US" baseline="30000" dirty="0" smtClean="0"/>
              <a:t>+/-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Recycle from other experiments, RHIC/</a:t>
            </a:r>
            <a:r>
              <a:rPr lang="en-US" dirty="0" err="1" smtClean="0"/>
              <a:t>JLab</a:t>
            </a:r>
            <a:r>
              <a:rPr lang="en-US" dirty="0" smtClean="0"/>
              <a:t> etc.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DAQ upgrade</a:t>
            </a:r>
          </a:p>
          <a:p>
            <a:pPr lvl="1"/>
            <a:r>
              <a:rPr lang="en-US" dirty="0" smtClean="0"/>
              <a:t>100 kHz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Timeline of dedicated runs</a:t>
            </a:r>
          </a:p>
          <a:p>
            <a:pPr lvl="1"/>
            <a:r>
              <a:rPr lang="en-US" dirty="0" smtClean="0"/>
              <a:t>2019+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Detector configuration</a:t>
            </a:r>
          </a:p>
          <a:p>
            <a:pPr lvl="1"/>
            <a:r>
              <a:rPr lang="en-US" dirty="0" smtClean="0"/>
              <a:t>Access low mass region with optimized </a:t>
            </a:r>
            <a:r>
              <a:rPr lang="en-US" dirty="0" err="1" smtClean="0"/>
              <a:t>Fmag</a:t>
            </a:r>
            <a:r>
              <a:rPr lang="en-US" dirty="0" smtClean="0"/>
              <a:t> </a:t>
            </a:r>
            <a:r>
              <a:rPr lang="en-US" dirty="0" err="1" smtClean="0"/>
              <a:t>settting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06A5-32AD-1245-A76F-A7F314D87478}" type="datetime1">
              <a:rPr lang="en-US" smtClean="0"/>
              <a:t>11/14/15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61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04092" y="827766"/>
            <a:ext cx="258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Projection: POT 1.4 x 10</a:t>
            </a:r>
            <a:r>
              <a:rPr lang="en-US" baseline="30000" dirty="0" smtClean="0"/>
              <a:t>18</a:t>
            </a:r>
            <a:endParaRPr lang="en-US" baseline="30000" dirty="0"/>
          </a:p>
        </p:txBody>
      </p:sp>
      <p:pic>
        <p:nvPicPr>
          <p:cNvPr id="11" name="Picture 10" descr="sensitivity_full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53" y="1350818"/>
            <a:ext cx="4613633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18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334"/>
            <a:ext cx="8229600" cy="1041183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Phase-II: Access Low Mass Region with </a:t>
            </a:r>
            <a:r>
              <a:rPr lang="en-US" sz="4000" dirty="0" err="1" smtClean="0"/>
              <a:t>e</a:t>
            </a:r>
            <a:r>
              <a:rPr lang="en-US" sz="4000" baseline="30000" dirty="0" err="1" smtClean="0"/>
              <a:t>+</a:t>
            </a:r>
            <a:r>
              <a:rPr lang="en-US" sz="4000" dirty="0" err="1" smtClean="0"/>
              <a:t>e</a:t>
            </a:r>
            <a:r>
              <a:rPr lang="en-US" sz="4000" baseline="30000" dirty="0" smtClean="0"/>
              <a:t>-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with future detector “</a:t>
            </a:r>
            <a:r>
              <a:rPr lang="en-US" altLang="zh-CN" sz="3100" dirty="0" err="1" smtClean="0">
                <a:solidFill>
                  <a:srgbClr val="0000FF"/>
                </a:solidFill>
              </a:rPr>
              <a:t>EMCal</a:t>
            </a:r>
            <a:r>
              <a:rPr lang="en-US" altLang="zh-CN" sz="3100" dirty="0" smtClean="0">
                <a:solidFill>
                  <a:srgbClr val="0000FF"/>
                </a:solidFill>
              </a:rPr>
              <a:t>” </a:t>
            </a:r>
            <a:r>
              <a:rPr lang="en-US" sz="3100" dirty="0" smtClean="0">
                <a:solidFill>
                  <a:srgbClr val="0000FF"/>
                </a:solidFill>
              </a:rPr>
              <a:t>upgrades  </a:t>
            </a:r>
            <a:endParaRPr lang="en-US" sz="3100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51" y="1613310"/>
            <a:ext cx="3638151" cy="1830707"/>
          </a:xfrm>
          <a:prstGeom prst="rect">
            <a:avLst/>
          </a:prstGeom>
          <a:noFill/>
        </p:spPr>
      </p:pic>
      <p:pic>
        <p:nvPicPr>
          <p:cNvPr id="7" name="Picture 6" descr="C:\Users\b22803\Desktop\dark photon paper\susan3p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993744" y="3351746"/>
            <a:ext cx="2151533" cy="345738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2035654" y="3748163"/>
            <a:ext cx="1646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S. Gardner, R. Holt et al</a:t>
            </a:r>
            <a:endParaRPr lang="en-US" sz="120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6C605-90DE-E442-82BA-D740DB0F82FB}" type="datetime1">
              <a:rPr lang="en-US" smtClean="0"/>
              <a:t>11/14/15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62</a:t>
            </a:fld>
            <a:endParaRPr lang="en-US"/>
          </a:p>
        </p:txBody>
      </p:sp>
      <p:pic>
        <p:nvPicPr>
          <p:cNvPr id="4" name="Picture 3" descr="sensitivity_phas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0682" y="1163918"/>
            <a:ext cx="4865036" cy="516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80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893"/>
            <a:ext cx="8229600" cy="10072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Non </a:t>
            </a:r>
            <a:r>
              <a:rPr lang="en-US" dirty="0" err="1" smtClean="0"/>
              <a:t>Abelian</a:t>
            </a:r>
            <a:r>
              <a:rPr lang="en-US" dirty="0" smtClean="0"/>
              <a:t> Dark Sector</a:t>
            </a:r>
            <a:br>
              <a:rPr lang="en-US" dirty="0" smtClean="0"/>
            </a:br>
            <a:r>
              <a:rPr lang="en-US" sz="2700" dirty="0">
                <a:solidFill>
                  <a:srgbClr val="0000FF"/>
                </a:solidFill>
              </a:rPr>
              <a:t>with future detector </a:t>
            </a:r>
            <a:r>
              <a:rPr lang="en-US" sz="2700" dirty="0" smtClean="0">
                <a:solidFill>
                  <a:srgbClr val="0000FF"/>
                </a:solidFill>
              </a:rPr>
              <a:t>“</a:t>
            </a:r>
            <a:r>
              <a:rPr lang="en-US" sz="2700" dirty="0" err="1" smtClean="0">
                <a:solidFill>
                  <a:srgbClr val="0000FF"/>
                </a:solidFill>
              </a:rPr>
              <a:t>HCal</a:t>
            </a:r>
            <a:r>
              <a:rPr lang="en-US" sz="2700" dirty="0" smtClean="0">
                <a:solidFill>
                  <a:srgbClr val="0000FF"/>
                </a:solidFill>
              </a:rPr>
              <a:t>” upgrades </a:t>
            </a:r>
            <a:r>
              <a:rPr lang="en-US" sz="2700" dirty="0" smtClean="0"/>
              <a:t> </a:t>
            </a:r>
            <a:endParaRPr lang="en-US" sz="2700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40" y="1765705"/>
            <a:ext cx="3558066" cy="271964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" name="TextBox 3"/>
          <p:cNvSpPr txBox="1"/>
          <p:nvPr/>
        </p:nvSpPr>
        <p:spPr>
          <a:xfrm>
            <a:off x="228600" y="1396373"/>
            <a:ext cx="319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</a:t>
            </a:r>
            <a:r>
              <a:rPr lang="en-US" dirty="0" err="1"/>
              <a:t>Abelian</a:t>
            </a:r>
            <a:r>
              <a:rPr lang="en-US" dirty="0"/>
              <a:t> dark sector process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pic>
        <p:nvPicPr>
          <p:cNvPr id="5" name="Picture 4" descr="C:\Users\b22803\Desktop\dark photon paper\susan4p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751022" y="792938"/>
            <a:ext cx="3226621" cy="464493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183780" y="1270285"/>
            <a:ext cx="1571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S. Gardner and R. Holt</a:t>
            </a:r>
            <a:endParaRPr lang="en-US" sz="1200" dirty="0"/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228600" y="4971627"/>
            <a:ext cx="8763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ea typeface="MS PGothic" charset="0"/>
                <a:cs typeface="MS PGothic" charset="0"/>
              </a:rPr>
              <a:t>[</a:t>
            </a:r>
            <a:r>
              <a:rPr lang="en-US" sz="1600" dirty="0" smtClean="0">
                <a:ea typeface="MS PGothic" charset="0"/>
                <a:cs typeface="MS PGothic" charset="0"/>
              </a:rPr>
              <a:t>Note: </a:t>
            </a:r>
            <a:r>
              <a:rPr lang="en-US" sz="1600" dirty="0" err="1">
                <a:ea typeface="MS PGothic" charset="0"/>
                <a:cs typeface="MS PGothic" charset="0"/>
              </a:rPr>
              <a:t>Batell</a:t>
            </a:r>
            <a:r>
              <a:rPr lang="en-US" sz="1600" dirty="0">
                <a:ea typeface="MS PGothic" charset="0"/>
                <a:cs typeface="MS PGothic" charset="0"/>
              </a:rPr>
              <a:t>, </a:t>
            </a:r>
            <a:r>
              <a:rPr lang="en-US" sz="1600" dirty="0" err="1">
                <a:ea typeface="MS PGothic" charset="0"/>
                <a:cs typeface="MS PGothic" charset="0"/>
              </a:rPr>
              <a:t>Pospelov</a:t>
            </a:r>
            <a:r>
              <a:rPr lang="en-US" sz="1600" dirty="0">
                <a:ea typeface="MS PGothic" charset="0"/>
                <a:cs typeface="MS PGothic" charset="0"/>
              </a:rPr>
              <a:t>, and Ritz, PRD 80 (2009) 095024 for a review re fixed target </a:t>
            </a:r>
            <a:r>
              <a:rPr lang="en-US" sz="1600" dirty="0" err="1">
                <a:ea typeface="MS PGothic" charset="0"/>
                <a:cs typeface="MS PGothic" charset="0"/>
              </a:rPr>
              <a:t>expts</a:t>
            </a:r>
            <a:r>
              <a:rPr lang="en-US" sz="1600" dirty="0">
                <a:ea typeface="MS PGothic" charset="0"/>
                <a:cs typeface="MS PGothic" charset="0"/>
              </a:rPr>
              <a:t>.]</a:t>
            </a:r>
          </a:p>
          <a:p>
            <a:pPr eaLnBrk="1" hangingPunct="1"/>
            <a:r>
              <a:rPr lang="en-US" sz="1600" dirty="0">
                <a:ea typeface="MS PGothic" charset="0"/>
                <a:cs typeface="MS PGothic" charset="0"/>
              </a:rPr>
              <a:t>Here we consider a non-</a:t>
            </a:r>
            <a:r>
              <a:rPr lang="en-US" sz="1600" dirty="0" err="1">
                <a:ea typeface="MS PGothic" charset="0"/>
                <a:cs typeface="MS PGothic" charset="0"/>
              </a:rPr>
              <a:t>Abelian</a:t>
            </a:r>
            <a:r>
              <a:rPr lang="en-US" sz="1600" dirty="0">
                <a:ea typeface="MS PGothic" charset="0"/>
                <a:cs typeface="MS PGothic" charset="0"/>
              </a:rPr>
              <a:t> (gluon) </a:t>
            </a:r>
            <a:r>
              <a:rPr lang="en-US" sz="1600" dirty="0" smtClean="0">
                <a:ea typeface="MS PGothic" charset="0"/>
                <a:cs typeface="MS PGothic" charset="0"/>
              </a:rPr>
              <a:t>portal</a:t>
            </a:r>
            <a:endParaRPr lang="en-US" sz="1600" dirty="0">
              <a:ea typeface="MS PGothic" charset="0"/>
              <a:cs typeface="MS PGothic" charset="0"/>
            </a:endParaRPr>
          </a:p>
          <a:p>
            <a:pPr eaLnBrk="1" hangingPunct="1"/>
            <a:r>
              <a:rPr lang="en-US" sz="1600" dirty="0">
                <a:ea typeface="MS PGothic" charset="0"/>
                <a:cs typeface="MS PGothic" charset="0"/>
              </a:rPr>
              <a:t>[</a:t>
            </a:r>
            <a:r>
              <a:rPr lang="en-US" sz="1600" dirty="0" err="1">
                <a:ea typeface="MS PGothic" charset="0"/>
                <a:cs typeface="MS PGothic" charset="0"/>
              </a:rPr>
              <a:t>Baumgart</a:t>
            </a:r>
            <a:r>
              <a:rPr lang="en-US" sz="1600" dirty="0">
                <a:ea typeface="MS PGothic" charset="0"/>
                <a:cs typeface="MS PGothic" charset="0"/>
              </a:rPr>
              <a:t> et al., JHEP 0904,  014 (2009); Gardner and He, PRD 87 (2013) 116012</a:t>
            </a:r>
            <a:r>
              <a:rPr lang="en-US" sz="1600" dirty="0" smtClean="0">
                <a:ea typeface="MS PGothic" charset="0"/>
                <a:cs typeface="MS PGothic" charset="0"/>
              </a:rPr>
              <a:t>]</a:t>
            </a:r>
            <a:endParaRPr lang="en-US" sz="1600" dirty="0">
              <a:ea typeface="MS PGothic" charset="0"/>
              <a:cs typeface="MS PGothic" charset="0"/>
            </a:endParaRPr>
          </a:p>
          <a:p>
            <a:pPr eaLnBrk="1" hangingPunct="1"/>
            <a:r>
              <a:rPr lang="en-US" sz="1600" dirty="0">
                <a:solidFill>
                  <a:srgbClr val="FF0000"/>
                </a:solidFill>
                <a:ea typeface="MS PGothic" charset="0"/>
                <a:cs typeface="MS PGothic" charset="0"/>
              </a:rPr>
              <a:t>The “shining through walls” design – unique to </a:t>
            </a:r>
            <a:r>
              <a:rPr lang="en-US" sz="1600" dirty="0" err="1">
                <a:solidFill>
                  <a:srgbClr val="FF0000"/>
                </a:solidFill>
                <a:ea typeface="MS PGothic" charset="0"/>
                <a:cs typeface="MS PGothic" charset="0"/>
              </a:rPr>
              <a:t>Seaquest</a:t>
            </a:r>
            <a:r>
              <a:rPr lang="en-US" sz="1600" dirty="0">
                <a:solidFill>
                  <a:srgbClr val="FF0000"/>
                </a:solidFill>
                <a:ea typeface="MS PGothic" charset="0"/>
                <a:cs typeface="MS PGothic" charset="0"/>
              </a:rPr>
              <a:t> – makes this possible , 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  <a:ea typeface="MS PGothic" charset="0"/>
                <a:cs typeface="MS PGothic" charset="0"/>
              </a:rPr>
              <a:t>to yield, e.g., via a “minimal” decay…</a:t>
            </a:r>
            <a:r>
              <a:rPr lang="en-US" sz="1600" dirty="0" smtClean="0">
                <a:solidFill>
                  <a:srgbClr val="FF0000"/>
                </a:solidFill>
                <a:ea typeface="MS PGothic" charset="0"/>
                <a:cs typeface="MS PGothic" charset="0"/>
              </a:rPr>
              <a:t>.</a:t>
            </a:r>
            <a:endParaRPr lang="en-US" sz="1600" dirty="0">
              <a:solidFill>
                <a:srgbClr val="FF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92026-1A69-BA48-98EE-2E3C5BBC9D61}" type="datetime1">
              <a:rPr lang="en-US" smtClean="0"/>
              <a:t>11/14/15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334"/>
            <a:ext cx="8229600" cy="1041183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Phase-II: Access Low Mass Region with </a:t>
            </a:r>
            <a:r>
              <a:rPr lang="en-US" sz="4000" dirty="0" err="1" smtClean="0"/>
              <a:t>e</a:t>
            </a:r>
            <a:r>
              <a:rPr lang="en-US" sz="4000" baseline="30000" dirty="0" err="1" smtClean="0"/>
              <a:t>+</a:t>
            </a:r>
            <a:r>
              <a:rPr lang="en-US" sz="4000" dirty="0" err="1" smtClean="0"/>
              <a:t>e</a:t>
            </a:r>
            <a:r>
              <a:rPr lang="en-US" sz="4000" baseline="30000" dirty="0" smtClean="0"/>
              <a:t>-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with future detector upgrades </a:t>
            </a:r>
            <a:endParaRPr lang="en-US" sz="3100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51" y="1613310"/>
            <a:ext cx="3638151" cy="1830707"/>
          </a:xfrm>
          <a:prstGeom prst="rect">
            <a:avLst/>
          </a:prstGeom>
          <a:noFill/>
        </p:spPr>
      </p:pic>
      <p:pic>
        <p:nvPicPr>
          <p:cNvPr id="7" name="Picture 6" descr="C:\Users\b22803\Desktop\dark photon paper\susan3p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547272" y="868850"/>
            <a:ext cx="2151533" cy="345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b22803\Desktop\loi_5.ep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437521" y="3357914"/>
            <a:ext cx="2371034" cy="3457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685814" y="3878118"/>
            <a:ext cx="3192391" cy="2000990"/>
            <a:chOff x="5576067" y="914400"/>
            <a:chExt cx="2963916" cy="1676400"/>
          </a:xfrm>
        </p:grpSpPr>
        <p:pic>
          <p:nvPicPr>
            <p:cNvPr id="10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067" y="914400"/>
              <a:ext cx="2963916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"/>
            <p:cNvSpPr txBox="1">
              <a:spLocks noChangeArrowheads="1"/>
            </p:cNvSpPr>
            <p:nvPr/>
          </p:nvSpPr>
          <p:spPr bwMode="auto">
            <a:xfrm>
              <a:off x="5697538" y="1296988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p</a:t>
              </a:r>
            </a:p>
          </p:txBody>
        </p:sp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7149976" y="916770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404040"/>
                  </a:solidFill>
                </a:rPr>
                <a:t>p</a:t>
              </a:r>
            </a:p>
          </p:txBody>
        </p:sp>
        <p:sp>
          <p:nvSpPr>
            <p:cNvPr id="13" name="TextBox 4"/>
            <p:cNvSpPr txBox="1">
              <a:spLocks noChangeArrowheads="1"/>
            </p:cNvSpPr>
            <p:nvPr/>
          </p:nvSpPr>
          <p:spPr bwMode="auto">
            <a:xfrm>
              <a:off x="8179505" y="1101436"/>
              <a:ext cx="314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+</a:t>
              </a:r>
            </a:p>
          </p:txBody>
        </p:sp>
        <p:sp>
          <p:nvSpPr>
            <p:cNvPr id="14" name="TextBox 15"/>
            <p:cNvSpPr txBox="1">
              <a:spLocks noChangeArrowheads="1"/>
            </p:cNvSpPr>
            <p:nvPr/>
          </p:nvSpPr>
          <p:spPr bwMode="auto">
            <a:xfrm>
              <a:off x="8179505" y="1752600"/>
              <a:ext cx="28405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-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115336" y="1244776"/>
            <a:ext cx="1646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S. Gardner, R. Holt et al</a:t>
            </a:r>
            <a:endParaRPr lang="en-US" sz="120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BF93-7BCA-BA4B-8BC5-D7228A1C5545}" type="datetime1">
              <a:rPr lang="en-US" smtClean="0"/>
              <a:t>11/14/15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4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651" y="10042"/>
            <a:ext cx="896834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Cold Dark Matter “Small-scale” Challenges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6951"/>
            <a:ext cx="9144000" cy="53710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63860" y="1153042"/>
            <a:ext cx="1601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from</a:t>
            </a:r>
          </a:p>
          <a:p>
            <a:r>
              <a:rPr lang="en-US" dirty="0" smtClean="0"/>
              <a:t>R. </a:t>
            </a:r>
            <a:r>
              <a:rPr lang="en-US" dirty="0" err="1" smtClean="0"/>
              <a:t>Essig</a:t>
            </a:r>
            <a:r>
              <a:rPr lang="en-US" dirty="0" smtClean="0"/>
              <a:t> 4/2015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2009A-E9B1-6849-BA98-71ECB1472816}" type="datetime1">
              <a:rPr lang="en-US" smtClean="0"/>
              <a:t>11/14/15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063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272"/>
            <a:ext cx="8229600" cy="1143000"/>
          </a:xfrm>
        </p:spPr>
        <p:txBody>
          <a:bodyPr/>
          <a:lstStyle/>
          <a:p>
            <a:r>
              <a:rPr lang="en-US" dirty="0" smtClean="0"/>
              <a:t>Hints from WIMP Search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9461"/>
            <a:ext cx="9144000" cy="556853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792F-9D19-A540-9553-8773DB03E301}" type="datetime1">
              <a:rPr lang="en-US" smtClean="0"/>
              <a:t>11/14/15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99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A’ Production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3017908" cy="49312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035" y="1417637"/>
            <a:ext cx="4740698" cy="493122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EFDF-C248-184D-8B43-2101C26F6FC2}" type="datetime1">
              <a:rPr lang="en-US" smtClean="0"/>
              <a:t>11/14/15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455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Dark Photon Current and Future Limit (2014 Projections)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95" y="1417638"/>
            <a:ext cx="8138656" cy="535756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E78A2-E276-D64D-8857-E85DE9826FBA}" type="datetime1">
              <a:rPr lang="en-US" smtClean="0"/>
              <a:t>11/14/15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528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42"/>
            <a:ext cx="8229600" cy="1143000"/>
          </a:xfrm>
        </p:spPr>
        <p:txBody>
          <a:bodyPr/>
          <a:lstStyle/>
          <a:p>
            <a:r>
              <a:rPr lang="en-US" dirty="0" smtClean="0"/>
              <a:t>Dark Light @</a:t>
            </a:r>
            <a:r>
              <a:rPr lang="en-US" dirty="0" err="1" smtClean="0"/>
              <a:t>JLab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1727"/>
            <a:ext cx="9144000" cy="41662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149" y="1100122"/>
            <a:ext cx="6723238" cy="216359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2D89-CE22-E640-982F-059D7E15AB2D}" type="datetime1">
              <a:rPr lang="en-US" smtClean="0"/>
              <a:t>11/14/15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70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19" y="31642"/>
            <a:ext cx="8899154" cy="800902"/>
          </a:xfrm>
        </p:spPr>
        <p:txBody>
          <a:bodyPr>
            <a:normAutofit/>
          </a:bodyPr>
          <a:lstStyle/>
          <a:p>
            <a:r>
              <a:rPr lang="en-US" dirty="0" smtClean="0"/>
              <a:t>Direct Search for </a:t>
            </a:r>
            <a:r>
              <a:rPr lang="en-US" dirty="0" smtClean="0"/>
              <a:t>Dark Particles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419" y="930049"/>
            <a:ext cx="3249595" cy="5537897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WIMP being excluded?</a:t>
            </a: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Recent anomalies observed by satellite and terrestrial experiments have motivated dark matter models introducing a new dark sector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b="1" i="1" dirty="0" smtClean="0">
                <a:solidFill>
                  <a:srgbClr val="FF0000"/>
                </a:solidFill>
              </a:rPr>
              <a:t>“Sub-</a:t>
            </a:r>
            <a:r>
              <a:rPr lang="en-US" b="1" i="1" dirty="0" err="1" smtClean="0">
                <a:solidFill>
                  <a:srgbClr val="FF0000"/>
                </a:solidFill>
              </a:rPr>
              <a:t>GeV</a:t>
            </a:r>
            <a:r>
              <a:rPr lang="en-US" b="1" i="1" dirty="0" smtClean="0">
                <a:solidFill>
                  <a:srgbClr val="FF0000"/>
                </a:solidFill>
              </a:rPr>
              <a:t>” </a:t>
            </a:r>
            <a:r>
              <a:rPr lang="en-US" b="1" i="1" dirty="0">
                <a:solidFill>
                  <a:srgbClr val="FF0000"/>
                </a:solidFill>
              </a:rPr>
              <a:t>l</a:t>
            </a:r>
            <a:r>
              <a:rPr lang="en-US" b="1" i="1" dirty="0" smtClean="0">
                <a:solidFill>
                  <a:srgbClr val="FF0000"/>
                </a:solidFill>
              </a:rPr>
              <a:t>ow mass weakly-interacting dark particles become very interesting!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</a:t>
            </a:r>
            <a:r>
              <a:rPr lang="en-US" dirty="0" smtClean="0">
                <a:solidFill>
                  <a:schemeClr val="tx1"/>
                </a:solidFill>
              </a:rPr>
              <a:t>Mass:  </a:t>
            </a:r>
            <a:r>
              <a:rPr lang="en-US" i="1" dirty="0" smtClean="0">
                <a:solidFill>
                  <a:schemeClr val="tx1"/>
                </a:solidFill>
              </a:rPr>
              <a:t>O(MeV ~ </a:t>
            </a:r>
            <a:r>
              <a:rPr lang="en-US" i="1" dirty="0" err="1" smtClean="0">
                <a:solidFill>
                  <a:schemeClr val="tx1"/>
                </a:solidFill>
              </a:rPr>
              <a:t>GeV</a:t>
            </a:r>
            <a:r>
              <a:rPr lang="en-US" i="1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In particular, high-intensity colliders (B-factories) and fixed target experiments (</a:t>
            </a:r>
            <a:r>
              <a:rPr lang="en-US" dirty="0" err="1" smtClean="0">
                <a:solidFill>
                  <a:srgbClr val="0000FF"/>
                </a:solidFill>
              </a:rPr>
              <a:t>Fermilab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JLab</a:t>
            </a:r>
            <a:r>
              <a:rPr lang="en-US" dirty="0" smtClean="0">
                <a:solidFill>
                  <a:srgbClr val="0000FF"/>
                </a:solidFill>
              </a:rPr>
              <a:t>, LHC) offer an ideal environment to probe these new ideas.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4105-2956-3C4A-8AF4-DC38CFFE6F5F}" type="datetime1">
              <a:rPr lang="en-US" smtClean="0"/>
              <a:t>11/14/15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7</a:t>
            </a:fld>
            <a:endParaRPr lang="en-US" dirty="0"/>
          </a:p>
        </p:txBody>
      </p:sp>
      <p:pic>
        <p:nvPicPr>
          <p:cNvPr id="12" name="Picture 11" descr="SMSI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2833" y="2064755"/>
            <a:ext cx="5361740" cy="4021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286383" y="1362199"/>
            <a:ext cx="473819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- Imaginable space for these experiments is rapidly disappearing</a:t>
            </a:r>
          </a:p>
          <a:p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- the “natural” theory space is also disappearing.</a:t>
            </a:r>
          </a:p>
          <a:p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- I like to think that Dark Matter is on solid ground, maybe not!!!</a:t>
            </a:r>
            <a:endParaRPr lang="en-US" sz="1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63906" y="867203"/>
            <a:ext cx="2360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Montgomery’s talk at CIPANP2015</a:t>
            </a:r>
            <a:endParaRPr lang="en-US" sz="1000" dirty="0" smtClean="0"/>
          </a:p>
          <a:p>
            <a:r>
              <a:rPr lang="en-US" sz="1000" dirty="0" smtClean="0">
                <a:solidFill>
                  <a:srgbClr val="FF0000"/>
                </a:solidFill>
              </a:rPr>
              <a:t>“a vision of nuclear and particle physics”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50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3954"/>
            <a:ext cx="8229600" cy="42102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Thanks many good discussions with </a:t>
            </a:r>
            <a:br>
              <a:rPr lang="en-US" dirty="0" smtClean="0"/>
            </a:br>
            <a:r>
              <a:rPr lang="en-US" dirty="0" smtClean="0"/>
              <a:t>R. Holt, </a:t>
            </a:r>
            <a:r>
              <a:rPr lang="en-US" dirty="0" smtClean="0"/>
              <a:t>J-C. </a:t>
            </a:r>
            <a:r>
              <a:rPr lang="en-US" dirty="0" err="1" smtClean="0"/>
              <a:t>Peng</a:t>
            </a:r>
            <a:r>
              <a:rPr lang="en-US" dirty="0" smtClean="0"/>
              <a:t>, Z.-B. Kang, P. </a:t>
            </a:r>
            <a:r>
              <a:rPr lang="en-US" dirty="0" err="1" smtClean="0"/>
              <a:t>McGaughey</a:t>
            </a:r>
            <a:r>
              <a:rPr lang="en-US" dirty="0" smtClean="0"/>
              <a:t>, K. Liu, Y. Zhang, Y. </a:t>
            </a:r>
            <a:r>
              <a:rPr lang="en-US" dirty="0" err="1" smtClean="0"/>
              <a:t>Zhong</a:t>
            </a:r>
            <a:r>
              <a:rPr lang="en-US" dirty="0" smtClean="0"/>
              <a:t>, P. Reimer, C. Brown, R. van der Water, </a:t>
            </a:r>
            <a:r>
              <a:rPr lang="en-US" dirty="0" smtClean="0"/>
              <a:t>R. </a:t>
            </a:r>
            <a:r>
              <a:rPr lang="en-US" dirty="0" err="1" smtClean="0"/>
              <a:t>Essig</a:t>
            </a:r>
            <a:r>
              <a:rPr lang="en-US" dirty="0" smtClean="0"/>
              <a:t>, </a:t>
            </a:r>
            <a:r>
              <a:rPr lang="en-US" dirty="0" smtClean="0"/>
              <a:t> and more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and the new E-1067 Collaboration at </a:t>
            </a:r>
            <a:r>
              <a:rPr lang="en-US" dirty="0" err="1" smtClean="0"/>
              <a:t>Fermilab</a:t>
            </a:r>
            <a:r>
              <a:rPr lang="en-US" dirty="0" smtClean="0"/>
              <a:t>     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487D-D936-3E45-8DCD-7848742DF383}" type="datetime1">
              <a:rPr lang="en-US" smtClean="0"/>
              <a:t>11/14/15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618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Sub ~O(10) </a:t>
            </a:r>
            <a:r>
              <a:rPr lang="en-US" dirty="0" err="1" smtClean="0"/>
              <a:t>GeV</a:t>
            </a:r>
            <a:r>
              <a:rPr lang="en-US" dirty="0" smtClean="0"/>
              <a:t> Dark Matter Interactions via A’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51" y="1756823"/>
            <a:ext cx="3860800" cy="2908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546" y="1756823"/>
            <a:ext cx="3759200" cy="237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80728" y="4665123"/>
            <a:ext cx="2744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Invisible mode: </a:t>
            </a:r>
          </a:p>
          <a:p>
            <a:r>
              <a:rPr lang="en-US" dirty="0" err="1" smtClean="0"/>
              <a:t>BaBar</a:t>
            </a:r>
            <a:r>
              <a:rPr lang="en-US" dirty="0" smtClean="0"/>
              <a:t>, BELLE-II, </a:t>
            </a:r>
            <a:r>
              <a:rPr lang="en-US" dirty="0" err="1" smtClean="0"/>
              <a:t>MiniBooNE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0223" y="4848411"/>
            <a:ext cx="36343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Direct detection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Indirect/invisible mode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Accelerator based search possible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Very rich phenomenology 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4FFC-499A-3044-937D-20300193706A}" type="datetime1">
              <a:rPr lang="en-US" smtClean="0"/>
              <a:t>11/14/15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621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55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Invisible Mode in Beam Dump Search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649364"/>
            <a:ext cx="9029700" cy="157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33" y="3540712"/>
            <a:ext cx="3835400" cy="218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141" y="3966170"/>
            <a:ext cx="3759200" cy="1638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646" y="6057508"/>
            <a:ext cx="7086600" cy="419100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EF5D6-7737-8543-BD30-4CB2CB9A0252}" type="datetime1">
              <a:rPr lang="en-US" smtClean="0"/>
              <a:t>11/14/15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455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9683" y="57090"/>
            <a:ext cx="8692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Beam dump experiment proposal at CERN</a:t>
            </a:r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3" y="1895476"/>
            <a:ext cx="3270120" cy="213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63" y="4417431"/>
            <a:ext cx="2072603" cy="203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38" y="4422339"/>
            <a:ext cx="2062375" cy="203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40686" y="859393"/>
            <a:ext cx="2838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Using the CERN SPS e- beam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(arXiv:1312.3309)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33550" y="859393"/>
            <a:ext cx="3112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The SHIP proposal </a:t>
            </a:r>
            <a:r>
              <a:rPr lang="en-US" dirty="0">
                <a:solidFill>
                  <a:srgbClr val="000000"/>
                </a:solidFill>
              </a:rPr>
              <a:t>at CERN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(http://ship.web.cern.ch/ship/)</a:t>
            </a: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3" t="32084" r="23203" b="16667"/>
          <a:stretch/>
        </p:blipFill>
        <p:spPr bwMode="auto">
          <a:xfrm>
            <a:off x="5006284" y="1895476"/>
            <a:ext cx="3967208" cy="213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4862" r="22109" b="17499"/>
          <a:stretch/>
        </p:blipFill>
        <p:spPr bwMode="auto">
          <a:xfrm>
            <a:off x="5794209" y="4245981"/>
            <a:ext cx="2600907" cy="197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271090" y="6245223"/>
            <a:ext cx="11240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W. </a:t>
            </a:r>
            <a:r>
              <a:rPr lang="en-US" sz="1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Bonivento</a:t>
            </a:r>
            <a:endParaRPr lang="en-US" sz="1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71090" y="4513361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preliminary</a:t>
            </a: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2EA7F-CF63-9248-B4EA-0E689451E848}" type="datetime1">
              <a:rPr lang="en-US" smtClean="0"/>
              <a:t>11/14/15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75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9683" y="57090"/>
            <a:ext cx="8692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Dark matter</a:t>
            </a:r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844" y="6060541"/>
            <a:ext cx="9054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We know dark matter exists, but its nature remains unknown ! </a:t>
            </a:r>
          </a:p>
          <a:p>
            <a:pPr algn="ctr"/>
            <a:endParaRPr lang="en-US" dirty="0" smtClean="0">
              <a:solidFill>
                <a:schemeClr val="accent6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3558" y="976747"/>
            <a:ext cx="4986262" cy="4471553"/>
            <a:chOff x="0" y="1042545"/>
            <a:chExt cx="5087189" cy="4143251"/>
          </a:xfrm>
        </p:grpSpPr>
        <p:pic>
          <p:nvPicPr>
            <p:cNvPr id="2050" name="Picture 2" descr="C:\Users\bertrand_2\Downloads\darkmatter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070" y="1135001"/>
              <a:ext cx="2321130" cy="1676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://scienceblogs.com/startswithabang/files/2013/03/735681main_pia16873-43_946-710.jpe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71" r="-1" b="15519"/>
            <a:stretch/>
          </p:blipFill>
          <p:spPr bwMode="auto">
            <a:xfrm>
              <a:off x="2739881" y="1158482"/>
              <a:ext cx="2347308" cy="1478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41358" y="1042545"/>
              <a:ext cx="844584" cy="2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702030302020204" pitchFamily="66" charset="0"/>
                </a:rPr>
                <a:t>Lensing</a:t>
              </a:r>
              <a:endPara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35827" y="1059627"/>
              <a:ext cx="5645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702030302020204" pitchFamily="66" charset="0"/>
                </a:rPr>
                <a:t>CMB</a:t>
              </a:r>
              <a:endPara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026" name="Picture 2" descr="http://cosmicweb.uchicago.edu/images/bnr0145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12998"/>
              <a:ext cx="2616200" cy="1962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64229" y="4877635"/>
              <a:ext cx="1091406" cy="300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702030302020204" pitchFamily="66" charset="0"/>
                </a:rPr>
                <a:t>Structure</a:t>
              </a:r>
              <a:endPara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028" name="Picture 4" descr="http://www.hep.shef.ac.uk/research/dm/images/rotationCurv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9982" y="3124725"/>
              <a:ext cx="2156664" cy="1633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799468" y="4885321"/>
              <a:ext cx="2068717" cy="300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702030302020204" pitchFamily="66" charset="0"/>
                </a:rPr>
                <a:t>Rotation curve</a:t>
              </a:r>
              <a:endPara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24133" y="981227"/>
            <a:ext cx="3386541" cy="4244213"/>
            <a:chOff x="5615905" y="976747"/>
            <a:chExt cx="3713374" cy="447155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9703" y="1253746"/>
              <a:ext cx="1658104" cy="1512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8615375" y="2504046"/>
              <a:ext cx="713904" cy="291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4">
                      <a:lumMod val="75000"/>
                    </a:schemeClr>
                  </a:solidFill>
                </a:rPr>
                <a:t>26.8%</a:t>
              </a:r>
              <a:endParaRPr lang="en-US" sz="20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498179" y="1227153"/>
              <a:ext cx="668645" cy="291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2">
                      <a:lumMod val="50000"/>
                    </a:schemeClr>
                  </a:solidFill>
                </a:rPr>
                <a:t>4.9%</a:t>
              </a:r>
              <a:endParaRPr lang="en-US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15030" y="976747"/>
              <a:ext cx="7408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5">
                      <a:lumMod val="75000"/>
                    </a:schemeClr>
                  </a:solidFill>
                </a:rPr>
                <a:t>68.3%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905" y="1564112"/>
              <a:ext cx="1493798" cy="716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5359" y="3133725"/>
              <a:ext cx="3063756" cy="231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362804" y="4773476"/>
              <a:ext cx="706950" cy="2918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Comic Sans MS" panose="030F0702030302020204" pitchFamily="66" charset="0"/>
                </a:rPr>
                <a:t>Planck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2DCF-D0CD-554C-8657-024949756533}" type="datetime1">
              <a:rPr lang="en-US" smtClean="0"/>
              <a:t>11/14/15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49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19" y="31642"/>
            <a:ext cx="5733174" cy="800902"/>
          </a:xfrm>
        </p:spPr>
        <p:txBody>
          <a:bodyPr/>
          <a:lstStyle/>
          <a:p>
            <a:r>
              <a:rPr lang="en-US" dirty="0" smtClean="0"/>
              <a:t>A Dark Sector?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419" y="930050"/>
            <a:ext cx="4430994" cy="5284392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Recent anomalies observed by satellite and terrestrial experiments have motivated dark matter models introducing a new sector with a ‘dark’ force. 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Low mass weak-interacting “dark particles”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There are “portals” between the dark sector and the SM. 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“vector coupling”: dark photon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“scalar coupling”:  dark Higgs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…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could be within experimental reach </a:t>
            </a: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In particular, low-energy  and high-intensity colliders (B-factories) and fixed target experiments (</a:t>
            </a:r>
            <a:r>
              <a:rPr lang="en-US" dirty="0" err="1" smtClean="0">
                <a:solidFill>
                  <a:srgbClr val="0000FF"/>
                </a:solidFill>
              </a:rPr>
              <a:t>Jlab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Fermilab</a:t>
            </a:r>
            <a:r>
              <a:rPr lang="en-US" dirty="0" smtClean="0">
                <a:solidFill>
                  <a:srgbClr val="0000FF"/>
                </a:solidFill>
              </a:rPr>
              <a:t>) offer an ideal environment to probe these new ideas.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773" y="3677862"/>
            <a:ext cx="3476027" cy="27460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770" y="1167076"/>
            <a:ext cx="3182687" cy="16456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58593" y="614673"/>
            <a:ext cx="3132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511 </a:t>
            </a:r>
            <a:r>
              <a:rPr lang="en-US" dirty="0" err="1" smtClean="0"/>
              <a:t>keV</a:t>
            </a:r>
            <a:r>
              <a:rPr lang="en-US" dirty="0" smtClean="0"/>
              <a:t> gamma ray excess</a:t>
            </a:r>
          </a:p>
          <a:p>
            <a:r>
              <a:rPr lang="en-US" dirty="0"/>
              <a:t>f</a:t>
            </a:r>
            <a:r>
              <a:rPr lang="en-US" dirty="0" smtClean="0"/>
              <a:t>rom galactic center(INTEGRAL)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98289" y="3400863"/>
            <a:ext cx="23885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b="1" dirty="0" smtClean="0"/>
              <a:t>Phys</a:t>
            </a:r>
            <a:r>
              <a:rPr lang="hu-HU" sz="1200" b="1" dirty="0"/>
              <a:t>. Rev. Lett. 110, 141102 (2013) </a:t>
            </a:r>
            <a:endParaRPr lang="en-US" sz="1200" dirty="0"/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820" y="2896038"/>
            <a:ext cx="17399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A1119-E2F0-2544-8D28-260D211E8534}" type="datetime1">
              <a:rPr lang="en-US" smtClean="0"/>
              <a:t>11/14/15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49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New Possibility – a Dark Sector?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2800" dirty="0" smtClean="0"/>
              <a:t>Recent anomalies observed by satellite and terrestrial experiments have motivated dark matter models introducing a new sector with a ‘dark’ force. </a:t>
            </a:r>
          </a:p>
          <a:p>
            <a:endParaRPr lang="en-US" sz="28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Dark sector = new particles that do not couple directly to the SM content, but…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8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28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There are “portals” between the dark sector and the SM.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8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Implications for astrophysics, cosmology and particle physics.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8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In particular, low-energy colliders and fixed target experiments offer an ideal environment to probe these new ideas.</a:t>
            </a:r>
          </a:p>
          <a:p>
            <a:endParaRPr lang="en-US" sz="2800" dirty="0" smtClean="0"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Theoretically motivated: string theory and many BSM scenarios include dark sectors with extra U(1). </a:t>
            </a:r>
          </a:p>
          <a:p>
            <a:pPr lvl="1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000000"/>
                </a:solidFill>
              </a:rPr>
              <a:t>Holdom’s</a:t>
            </a:r>
            <a:r>
              <a:rPr lang="en-US" sz="1600" dirty="0" smtClean="0">
                <a:solidFill>
                  <a:srgbClr val="000000"/>
                </a:solidFill>
              </a:rPr>
              <a:t> question (‘86) : are there additional U(1)? </a:t>
            </a:r>
            <a:r>
              <a:rPr lang="en-US" sz="1200" dirty="0" smtClean="0">
                <a:solidFill>
                  <a:srgbClr val="000000"/>
                </a:solidFill>
              </a:rPr>
              <a:t>(PLB 166 (1986) 196) </a:t>
            </a:r>
          </a:p>
          <a:p>
            <a:pPr lvl="1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Dark photons (A’) are the corresponding U(1) gauge bosons, </a:t>
            </a:r>
            <a:br>
              <a:rPr lang="en-US" sz="1600" dirty="0" smtClean="0">
                <a:solidFill>
                  <a:srgbClr val="000000"/>
                </a:solidFill>
              </a:rPr>
            </a:br>
            <a:r>
              <a:rPr lang="en-US" sz="1600" dirty="0" smtClean="0">
                <a:solidFill>
                  <a:srgbClr val="000000"/>
                </a:solidFill>
              </a:rPr>
              <a:t>mediating this dark force.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59715" y="4550356"/>
            <a:ext cx="1727085" cy="157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70964" y="5144617"/>
            <a:ext cx="1244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U(1)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X</a:t>
            </a:r>
            <a:r>
              <a:rPr lang="en-US" sz="1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x</a:t>
            </a:r>
            <a:r>
              <a:rPr lang="en-US" sz="1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???</a:t>
            </a:r>
          </a:p>
          <a:p>
            <a:r>
              <a:rPr lang="en-US" sz="1600" dirty="0">
                <a:solidFill>
                  <a:srgbClr val="000000"/>
                </a:solidFill>
                <a:latin typeface="Comic Sans MS" panose="030F0702030302020204" pitchFamily="66" charset="0"/>
              </a:rPr>
              <a:t>U(1)</a:t>
            </a:r>
            <a:r>
              <a:rPr lang="en-US" sz="1600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Y</a:t>
            </a:r>
            <a:r>
              <a:rPr lang="en-US" sz="16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x </a:t>
            </a:r>
            <a:r>
              <a:rPr lang="en-US" sz="1600" dirty="0">
                <a:solidFill>
                  <a:srgbClr val="000000"/>
                </a:solidFill>
                <a:latin typeface="Comic Sans MS" panose="030F0702030302020204" pitchFamily="66" charset="0"/>
              </a:rPr>
              <a:t>???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???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15215" y="4077801"/>
            <a:ext cx="18565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SU(3)</a:t>
            </a:r>
            <a:r>
              <a:rPr lang="en-US" sz="1200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C </a:t>
            </a:r>
            <a:r>
              <a:rPr lang="en-US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x SU(2)</a:t>
            </a:r>
            <a:r>
              <a:rPr lang="en-US" sz="1200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L </a:t>
            </a:r>
            <a:r>
              <a:rPr lang="en-US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x U(1)</a:t>
            </a:r>
            <a:r>
              <a:rPr lang="en-US" sz="1200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Y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6FAF-CDC1-C64B-B02D-BFE57BAA8A26}" type="datetime1">
              <a:rPr lang="en-US" smtClean="0"/>
              <a:t>11/14/15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68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5935</TotalTime>
  <Words>4480</Words>
  <Application>Microsoft Macintosh PowerPoint</Application>
  <PresentationFormat>On-screen Show (4:3)</PresentationFormat>
  <Paragraphs>830</Paragraphs>
  <Slides>74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Office Theme</vt:lpstr>
      <vt:lpstr>Prospects of direct search for dark photons and dark Higgs in p+A collisions at Fermilab E-1067/SeaQuest Experiment </vt:lpstr>
      <vt:lpstr>PowerPoint Presentation</vt:lpstr>
      <vt:lpstr>PowerPoint Presentation</vt:lpstr>
      <vt:lpstr>Very Active Field</vt:lpstr>
      <vt:lpstr>Outline</vt:lpstr>
      <vt:lpstr>Dark Matter?</vt:lpstr>
      <vt:lpstr>Direct Search for Dark Particles</vt:lpstr>
      <vt:lpstr>A Dark Sector?</vt:lpstr>
      <vt:lpstr>A New Possibility – a Dark Sector?</vt:lpstr>
      <vt:lpstr>Portals to a Dark Sectors?</vt:lpstr>
      <vt:lpstr>Dark Photon A simplest model of dark sector </vt:lpstr>
      <vt:lpstr>Dark Matter Interactions? </vt:lpstr>
      <vt:lpstr>Recent Observations</vt:lpstr>
      <vt:lpstr>New Results from AMS-2</vt:lpstr>
      <vt:lpstr>More New Results from AMS-02 Hints of Dark Matter?</vt:lpstr>
      <vt:lpstr>PowerPoint Presentation</vt:lpstr>
      <vt:lpstr>New Physics: Dark Matter?</vt:lpstr>
      <vt:lpstr>GUT: the coupling constant “ε”</vt:lpstr>
      <vt:lpstr>Coupling to SM particles via photon </vt:lpstr>
      <vt:lpstr>Muon (g-2) Anomaly ?</vt:lpstr>
      <vt:lpstr>Dark Photon Today Very Active!</vt:lpstr>
      <vt:lpstr>Dark Higgs</vt:lpstr>
      <vt:lpstr>Dark Higgs Search at BaBar</vt:lpstr>
      <vt:lpstr>Dark Higgs Search in Hadronic Reactions</vt:lpstr>
      <vt:lpstr>E-1067: Direct Productions of Dark Photons and Dark Higgs in p+Fe at Fermilab</vt:lpstr>
      <vt:lpstr>Experimental Status at Fermilab </vt:lpstr>
      <vt:lpstr>Intensity Frontier at Fermilab: 120 GeV Beam</vt:lpstr>
      <vt:lpstr>Schedules of SeaQuest Experiments </vt:lpstr>
      <vt:lpstr>SeaQuest Schematic</vt:lpstr>
      <vt:lpstr>E-906 Drell-Yan Acceptance</vt:lpstr>
      <vt:lpstr>E906 Physics Programs: 2009-2016</vt:lpstr>
      <vt:lpstr>E1039 Physics Program: 2016-2019 Polarized Fixed Target Drell-Yan Experiment</vt:lpstr>
      <vt:lpstr>Dark Photon Search in Dimuon Channel  at SeaQuest in Beam Dump Mode (p+Fe)</vt:lpstr>
      <vt:lpstr>Dark Photon Decay Modes</vt:lpstr>
      <vt:lpstr>Current Limits on Dark Photon Search</vt:lpstr>
      <vt:lpstr>Proposed Experimental Measurements  </vt:lpstr>
      <vt:lpstr>A New High-Granularity Displayed Dimuon Vertex Trigger</vt:lpstr>
      <vt:lpstr>Search Mode (1): Long-lived Dark Photons</vt:lpstr>
      <vt:lpstr>Search Mode (2): “Prompt” Dark Photons vs Drell-Yan Z-vertx &lt; 3m</vt:lpstr>
      <vt:lpstr>Dark Photon Sensitivity: Summary POT:1.4x1018 (parasitic w/ E1039)</vt:lpstr>
      <vt:lpstr>E-1067: Dark Higgs Search at SeaQuest</vt:lpstr>
      <vt:lpstr>SeaQuest Dark Higgs Sensitivity POT:1.4x1018 (Phase-I)</vt:lpstr>
      <vt:lpstr>Summary and Outlook</vt:lpstr>
      <vt:lpstr>2014 US P-5 Report</vt:lpstr>
      <vt:lpstr>Backup slides</vt:lpstr>
      <vt:lpstr>E-1067 Experiment: Phase-I</vt:lpstr>
      <vt:lpstr>Sensitivity</vt:lpstr>
      <vt:lpstr>Dark Matter Particles</vt:lpstr>
      <vt:lpstr>Electron Beam Fixed Target Experiments</vt:lpstr>
      <vt:lpstr>APEX Experiment at J-Lab</vt:lpstr>
      <vt:lpstr>Typical Backgrounds</vt:lpstr>
      <vt:lpstr>HPS at JLab</vt:lpstr>
      <vt:lpstr>PowerPoint Presentation</vt:lpstr>
      <vt:lpstr>backup</vt:lpstr>
      <vt:lpstr>Data from Run 2014 (Run-II)</vt:lpstr>
      <vt:lpstr>E906 Run-II and III Performance</vt:lpstr>
      <vt:lpstr>Low Mass Prompt Dimuon Trigger Rate Study</vt:lpstr>
      <vt:lpstr>PowerPoint Presentation</vt:lpstr>
      <vt:lpstr>Comparison with SHiP Proposal </vt:lpstr>
      <vt:lpstr>Scope and Compatibility </vt:lpstr>
      <vt:lpstr>Phase-II: Full Coverage with future detector “EMCal/HCal” upgrades </vt:lpstr>
      <vt:lpstr>Phase-II: Access Low Mass Region with e+e- with future detector “EMCal” upgrades  </vt:lpstr>
      <vt:lpstr>Non Abelian Dark Sector with future detector “HCal” upgrades  </vt:lpstr>
      <vt:lpstr>Phase-II: Access Low Mass Region with e+e- with future detector upgrades </vt:lpstr>
      <vt:lpstr>Cold Dark Matter “Small-scale” Challenges</vt:lpstr>
      <vt:lpstr>Hints from WIMP Search </vt:lpstr>
      <vt:lpstr>A’ Production </vt:lpstr>
      <vt:lpstr>Dark Photon Current and Future Limit (2014 Projections)</vt:lpstr>
      <vt:lpstr>Dark Light @JLab</vt:lpstr>
      <vt:lpstr>Thanks many good discussions with  R. Holt, J-C. Peng, Z.-B. Kang, P. McGaughey, K. Liu, Y. Zhang, Y. Zhong, P. Reimer, C. Brown, R. van der Water, R. Essig,  and more  and the new E-1067 Collaboration at Fermilab      </vt:lpstr>
      <vt:lpstr>Sub ~O(10) GeV Dark Matter Interactions via A’</vt:lpstr>
      <vt:lpstr>Invisible Mode in Beam Dump Search</vt:lpstr>
      <vt:lpstr>PowerPoint Presentation</vt:lpstr>
      <vt:lpstr>PowerPoint Presentation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Prospects of </dc:title>
  <dc:creator>Ming Liu</dc:creator>
  <cp:lastModifiedBy>Ming Liu</cp:lastModifiedBy>
  <cp:revision>89</cp:revision>
  <dcterms:created xsi:type="dcterms:W3CDTF">2015-11-10T19:37:16Z</dcterms:created>
  <dcterms:modified xsi:type="dcterms:W3CDTF">2015-11-14T22:33:15Z</dcterms:modified>
</cp:coreProperties>
</file>