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92" r:id="rId3"/>
    <p:sldId id="288" r:id="rId4"/>
    <p:sldId id="289" r:id="rId5"/>
    <p:sldId id="269" r:id="rId6"/>
    <p:sldId id="290" r:id="rId7"/>
    <p:sldId id="327" r:id="rId8"/>
    <p:sldId id="323" r:id="rId9"/>
    <p:sldId id="291" r:id="rId10"/>
    <p:sldId id="261" r:id="rId11"/>
    <p:sldId id="262" r:id="rId12"/>
    <p:sldId id="263" r:id="rId13"/>
    <p:sldId id="264" r:id="rId14"/>
    <p:sldId id="336" r:id="rId15"/>
    <p:sldId id="265" r:id="rId16"/>
    <p:sldId id="333" r:id="rId17"/>
    <p:sldId id="266" r:id="rId18"/>
    <p:sldId id="267" r:id="rId19"/>
    <p:sldId id="329" r:id="rId20"/>
    <p:sldId id="348" r:id="rId21"/>
    <p:sldId id="294" r:id="rId22"/>
    <p:sldId id="350" r:id="rId23"/>
    <p:sldId id="295" r:id="rId24"/>
    <p:sldId id="296" r:id="rId25"/>
    <p:sldId id="297" r:id="rId26"/>
    <p:sldId id="293" r:id="rId27"/>
    <p:sldId id="268" r:id="rId28"/>
    <p:sldId id="298" r:id="rId29"/>
    <p:sldId id="299" r:id="rId30"/>
    <p:sldId id="300" r:id="rId31"/>
    <p:sldId id="302" r:id="rId32"/>
    <p:sldId id="349" r:id="rId33"/>
    <p:sldId id="303" r:id="rId34"/>
    <p:sldId id="340" r:id="rId35"/>
    <p:sldId id="351" r:id="rId36"/>
    <p:sldId id="343" r:id="rId37"/>
    <p:sldId id="345" r:id="rId38"/>
    <p:sldId id="346" r:id="rId39"/>
    <p:sldId id="341" r:id="rId40"/>
    <p:sldId id="362" r:id="rId41"/>
    <p:sldId id="363" r:id="rId42"/>
    <p:sldId id="364" r:id="rId43"/>
    <p:sldId id="307" r:id="rId44"/>
    <p:sldId id="308" r:id="rId45"/>
    <p:sldId id="257" r:id="rId46"/>
    <p:sldId id="355" r:id="rId47"/>
    <p:sldId id="352" r:id="rId48"/>
    <p:sldId id="354" r:id="rId49"/>
    <p:sldId id="309" r:id="rId50"/>
    <p:sldId id="281" r:id="rId51"/>
    <p:sldId id="311" r:id="rId52"/>
    <p:sldId id="310" r:id="rId53"/>
    <p:sldId id="361" r:id="rId54"/>
    <p:sldId id="317" r:id="rId55"/>
    <p:sldId id="331" r:id="rId56"/>
    <p:sldId id="316" r:id="rId57"/>
    <p:sldId id="280" r:id="rId58"/>
    <p:sldId id="270" r:id="rId59"/>
    <p:sldId id="271" r:id="rId60"/>
    <p:sldId id="272" r:id="rId61"/>
    <p:sldId id="286" r:id="rId62"/>
    <p:sldId id="287" r:id="rId63"/>
    <p:sldId id="283" r:id="rId64"/>
    <p:sldId id="284" r:id="rId65"/>
    <p:sldId id="285" r:id="rId66"/>
    <p:sldId id="282" r:id="rId67"/>
    <p:sldId id="274" r:id="rId68"/>
    <p:sldId id="279" r:id="rId69"/>
    <p:sldId id="357" r:id="rId70"/>
    <p:sldId id="358" r:id="rId71"/>
    <p:sldId id="359" r:id="rId72"/>
    <p:sldId id="360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AD4F7-049A-E641-BDCC-EF6D790F3ED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361FD-EF50-9842-83CE-C4C808D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96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F27B-574D-894C-8150-279210FDE48A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50643-424B-6847-9CC5-B4263C4B1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74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details from p906 proposal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30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CF34-7E92-C545-A06C-4F5EDABCD41E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CB9E-CEBC-DB43-917A-16C537EF52C3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1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E03D-BD25-2949-A7CF-3F0D2C389C6F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25CA-1209-944D-BBD2-2502F2D2E0A8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0D5F-6001-2A43-B67C-4DADE8831790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777D-30A1-694D-91BB-7BD4D00F91A2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CDB6B-BD12-DC4C-9C2B-D69EE57DE645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B415B-27AB-9641-B076-B710428EFED0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9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CC5-E280-2946-86C7-C6AEBD949011}" type="datetime1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2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0DC6-DE8D-3D49-A951-EF65F5A5838A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6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C6B-1FD5-C848-8688-91ECF5B21D56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9043-3464-ED40-85DA-7B6DA1B211B2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167" y="6356350"/>
            <a:ext cx="36618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Ming Liu, Dark Photons &amp; Dark Higgs @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9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jp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53.emf"/><Relationship Id="rId6" Type="http://schemas.openxmlformats.org/officeDocument/2006/relationships/image" Target="../media/image8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4" Type="http://schemas.openxmlformats.org/officeDocument/2006/relationships/image" Target="../media/image93.wm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emf"/><Relationship Id="rId3" Type="http://schemas.openxmlformats.org/officeDocument/2006/relationships/image" Target="../media/image96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Relationship Id="rId3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emf"/><Relationship Id="rId3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emf"/><Relationship Id="rId3" Type="http://schemas.openxmlformats.org/officeDocument/2006/relationships/image" Target="../media/image1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4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9919"/>
            <a:ext cx="7772400" cy="2619018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irect </a:t>
            </a:r>
            <a:r>
              <a:rPr lang="en-US" dirty="0" smtClean="0"/>
              <a:t>search for dark photons and dark Higgs in </a:t>
            </a:r>
            <a:r>
              <a:rPr lang="en-US" dirty="0" err="1" smtClean="0"/>
              <a:t>p+A</a:t>
            </a:r>
            <a:r>
              <a:rPr lang="en-US" dirty="0" smtClean="0"/>
              <a:t> collisions at </a:t>
            </a:r>
            <a:r>
              <a:rPr lang="en-US" dirty="0" err="1" smtClean="0"/>
              <a:t>Fermilab</a:t>
            </a:r>
            <a:r>
              <a:rPr lang="en-US" dirty="0" smtClean="0"/>
              <a:t> E-1067/</a:t>
            </a:r>
            <a:r>
              <a:rPr lang="en-US" dirty="0" err="1" smtClean="0"/>
              <a:t>SeaQuest</a:t>
            </a:r>
            <a:r>
              <a:rPr lang="en-US" dirty="0" smtClean="0"/>
              <a:t> Experiment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7934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 National Laboratory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5" y="5009161"/>
            <a:ext cx="2987445" cy="17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231" y="4932997"/>
            <a:ext cx="5643855" cy="19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symmetry limits the allowed couplings </a:t>
            </a:r>
          </a:p>
          <a:p>
            <a:pPr lvl="1"/>
            <a:r>
              <a:rPr lang="en-US" dirty="0" smtClean="0"/>
              <a:t>scalar, vector, tensor interactions 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020" y="3757264"/>
            <a:ext cx="2758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/>
              <a:t>g</a:t>
            </a:r>
            <a:r>
              <a:rPr lang="de-DE" sz="4000" dirty="0" smtClean="0"/>
              <a:t>, </a:t>
            </a:r>
            <a:r>
              <a:rPr lang="de-DE" sz="4000" dirty="0"/>
              <a:t>W</a:t>
            </a:r>
            <a:r>
              <a:rPr lang="de-DE" sz="4000" baseline="30000" dirty="0"/>
              <a:t>±</a:t>
            </a:r>
            <a:r>
              <a:rPr lang="de-DE" sz="4000" dirty="0"/>
              <a:t>,</a:t>
            </a:r>
            <a:r>
              <a:rPr lang="de-DE" sz="4000" dirty="0" smtClean="0"/>
              <a:t>Z</a:t>
            </a:r>
            <a:r>
              <a:rPr lang="de-DE" sz="4000" baseline="30000" dirty="0" smtClean="0"/>
              <a:t>0</a:t>
            </a:r>
            <a:r>
              <a:rPr lang="de-DE" sz="4000" dirty="0" smtClean="0"/>
              <a:t>,γ,</a:t>
            </a:r>
            <a:r>
              <a:rPr lang="de-DE" sz="4000" dirty="0" smtClean="0">
                <a:solidFill>
                  <a:srgbClr val="0000FF"/>
                </a:solidFill>
              </a:rPr>
              <a:t> </a:t>
            </a:r>
            <a:r>
              <a:rPr lang="de-DE" sz="4000" dirty="0" smtClean="0"/>
              <a:t>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75791"/>
            <a:ext cx="232955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sector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68896" y="5751049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</a:t>
            </a:r>
            <a:r>
              <a:rPr lang="en-US" dirty="0" err="1" smtClean="0"/>
              <a:t>sacler</a:t>
            </a:r>
            <a:r>
              <a:rPr lang="en-US" dirty="0" smtClean="0"/>
              <a:t>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9B67-B5F1-714A-BA10-ADD6C62677CB}" type="datetime1">
              <a:rPr lang="en-US" smtClean="0"/>
              <a:t>11/15/15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6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/>
              <a:t>Vector </a:t>
            </a:r>
            <a:r>
              <a:rPr lang="en-US" dirty="0" smtClean="0"/>
              <a:t>Portal and Dark </a:t>
            </a:r>
            <a:r>
              <a:rPr lang="en-US" dirty="0"/>
              <a:t>Photon</a:t>
            </a:r>
            <a:br>
              <a:rPr lang="en-US" dirty="0"/>
            </a:br>
            <a:r>
              <a:rPr lang="en-US" sz="3100" dirty="0" smtClean="0">
                <a:solidFill>
                  <a:schemeClr val="tx1"/>
                </a:solidFill>
              </a:rPr>
              <a:t>A </a:t>
            </a:r>
            <a:r>
              <a:rPr lang="en-US" sz="3100" dirty="0" smtClean="0">
                <a:solidFill>
                  <a:schemeClr val="tx1"/>
                </a:solidFill>
              </a:rPr>
              <a:t>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9909"/>
            <a:ext cx="8229600" cy="4525963"/>
          </a:xfrm>
        </p:spPr>
        <p:txBody>
          <a:bodyPr/>
          <a:lstStyle/>
          <a:p>
            <a:r>
              <a:rPr lang="en-US" dirty="0" smtClean="0"/>
              <a:t>Kinetic mixing, an extra U(1)</a:t>
            </a:r>
            <a:r>
              <a:rPr lang="en-US" baseline="-25000" dirty="0" smtClean="0"/>
              <a:t>X</a:t>
            </a:r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85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Holdom</a:t>
            </a:r>
            <a:endParaRPr lang="en-US" dirty="0" smtClean="0"/>
          </a:p>
          <a:p>
            <a:r>
              <a:rPr lang="en-US" dirty="0" err="1" smtClean="0"/>
              <a:t>Galison</a:t>
            </a:r>
            <a:r>
              <a:rPr lang="en-US" dirty="0" smtClean="0"/>
              <a:t>, </a:t>
            </a:r>
            <a:r>
              <a:rPr lang="en-US" dirty="0" err="1" smtClean="0"/>
              <a:t>Manohar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6B8F-FECC-AB47-B8AC-10CF7806750E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1EE-9FA8-6A4B-B96B-7EC0C2CB6A40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398820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0197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Coupling to SM particles via </a:t>
            </a:r>
            <a:r>
              <a:rPr lang="en-US" dirty="0" smtClean="0"/>
              <a:t>Photon/Z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5487"/>
            <a:ext cx="6613168" cy="204699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Could explain some of anomalies observed recently </a:t>
            </a:r>
          </a:p>
          <a:p>
            <a:pPr lvl="1"/>
            <a:r>
              <a:rPr lang="en-US" dirty="0" smtClean="0"/>
              <a:t>AMS-02, </a:t>
            </a:r>
            <a:r>
              <a:rPr lang="en-US" dirty="0" err="1" smtClean="0"/>
              <a:t>muon</a:t>
            </a:r>
            <a:r>
              <a:rPr lang="en-US" dirty="0" smtClean="0"/>
              <a:t> (g-2) etc.</a:t>
            </a:r>
            <a:endParaRPr lang="en-US" dirty="0"/>
          </a:p>
          <a:p>
            <a:r>
              <a:rPr lang="en-US" dirty="0" smtClean="0"/>
              <a:t>Could be well within </a:t>
            </a:r>
            <a:r>
              <a:rPr lang="en-US" dirty="0" smtClean="0"/>
              <a:t>experimental reach!</a:t>
            </a: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high </a:t>
            </a:r>
            <a:r>
              <a:rPr lang="en-US" dirty="0" smtClean="0"/>
              <a:t>intensity beam </a:t>
            </a:r>
          </a:p>
          <a:p>
            <a:pPr lvl="1"/>
            <a:r>
              <a:rPr lang="en-US" dirty="0" smtClean="0"/>
              <a:t>Decay: </a:t>
            </a:r>
          </a:p>
          <a:p>
            <a:pPr lvl="2"/>
            <a:r>
              <a:rPr lang="en-US" dirty="0" smtClean="0"/>
              <a:t>optimized </a:t>
            </a:r>
            <a:r>
              <a:rPr lang="en-US" dirty="0" smtClean="0"/>
              <a:t>S/B for weak signal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27" y="3261181"/>
            <a:ext cx="5693811" cy="273489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725D-2A0D-5E4D-82C9-30F25C06F950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9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AMS</a:t>
            </a:r>
            <a:r>
              <a:rPr lang="en-US" dirty="0" smtClean="0"/>
              <a:t>-02 </a:t>
            </a:r>
            <a:r>
              <a:rPr lang="en-US" dirty="0" smtClean="0"/>
              <a:t>Anomalies and Dark Photons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4" y="1799252"/>
            <a:ext cx="4725684" cy="4313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320" y="2010929"/>
            <a:ext cx="4005680" cy="3695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41C-BF7F-A04E-BB36-AC72EAB27D9E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11284" y="1066091"/>
            <a:ext cx="6883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Sparked a renewed interest in this class of models…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9107" y="2569590"/>
            <a:ext cx="2388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 smtClean="0"/>
              <a:t>Phys</a:t>
            </a:r>
            <a:r>
              <a:rPr lang="hu-HU" sz="1200" b="1" dirty="0"/>
              <a:t>. Rev. Lett. 110, 141102 (2013)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092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(g-2) Anomaly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71" y="1440730"/>
            <a:ext cx="4408602" cy="12535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3.6σ deviation observed</a:t>
            </a:r>
            <a:endParaRPr lang="en-US" dirty="0" smtClean="0"/>
          </a:p>
          <a:p>
            <a:r>
              <a:rPr lang="en-US" dirty="0" smtClean="0"/>
              <a:t>Possible contributions </a:t>
            </a:r>
            <a:r>
              <a:rPr lang="en-US" dirty="0" smtClean="0"/>
              <a:t>from dark photon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20" y="3311344"/>
            <a:ext cx="3520188" cy="1942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8513" y="5371503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Boehm, </a:t>
            </a:r>
            <a:r>
              <a:rPr lang="en-US" dirty="0" err="1" smtClean="0"/>
              <a:t>Fayet</a:t>
            </a:r>
            <a:endParaRPr lang="en-US" dirty="0" smtClean="0"/>
          </a:p>
          <a:p>
            <a:r>
              <a:rPr lang="en-US" dirty="0" err="1" smtClean="0"/>
              <a:t>Pospelov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508" y="2349807"/>
            <a:ext cx="5391492" cy="379502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A25D-D253-FE47-AB8D-34F1ECA6F3C8}" type="datetime1">
              <a:rPr lang="en-US" smtClean="0"/>
              <a:t>11/15/15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4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115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cs typeface="+mj-cs"/>
              </a:rPr>
              <a:t>Very </a:t>
            </a:r>
            <a:r>
              <a:rPr lang="en-US" sz="3600" dirty="0" smtClean="0">
                <a:cs typeface="+mj-cs"/>
              </a:rPr>
              <a:t>Active </a:t>
            </a:r>
            <a:r>
              <a:rPr lang="en-US" sz="3600" dirty="0" smtClean="0"/>
              <a:t>F</a:t>
            </a:r>
            <a:r>
              <a:rPr lang="en-US" sz="3600" dirty="0" smtClean="0">
                <a:cs typeface="+mj-cs"/>
              </a:rPr>
              <a:t>ield</a:t>
            </a:r>
            <a:endParaRPr lang="en-US" sz="3600" dirty="0">
              <a:cs typeface="+mj-cs"/>
            </a:endParaRPr>
          </a:p>
        </p:txBody>
      </p:sp>
      <p:sp>
        <p:nvSpPr>
          <p:cNvPr id="9219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@Fermilab</a:t>
            </a:r>
            <a:endParaRPr 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4DE6D4A3-5DF3-464C-B1B3-A4B8AEA12D40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03A-06E0-714F-AB34-F5629623AE49}" type="datetime1">
              <a:rPr lang="en-US" smtClean="0"/>
              <a:t>11/15/15</a:t>
            </a:fld>
            <a:endParaRPr lang="en-US"/>
          </a:p>
        </p:txBody>
      </p:sp>
      <p:pic>
        <p:nvPicPr>
          <p:cNvPr id="9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14799" r="16982" b="13747"/>
          <a:stretch>
            <a:fillRect/>
          </a:stretch>
        </p:blipFill>
        <p:spPr bwMode="auto">
          <a:xfrm>
            <a:off x="457200" y="1675756"/>
            <a:ext cx="3513939" cy="32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39" y="1506364"/>
            <a:ext cx="5026883" cy="32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845738" y="5005086"/>
            <a:ext cx="51522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Courtesy:  R. Milner at the Fundamental Interactions Town Meeting, Chicago, Sept. 28-29, 2014</a:t>
            </a:r>
          </a:p>
        </p:txBody>
      </p:sp>
    </p:spTree>
    <p:extLst>
      <p:ext uri="{BB962C8B-B14F-4D97-AF65-F5344CB8AC3E}">
        <p14:creationId xmlns:p14="http://schemas.microsoft.com/office/powerpoint/2010/main" val="251927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</a:t>
            </a:r>
            <a:r>
              <a:rPr lang="en-US" dirty="0" smtClean="0"/>
              <a:t>Current and Future Limits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359"/>
            <a:ext cx="5436794" cy="53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794" y="1545997"/>
            <a:ext cx="3583032" cy="473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Many </a:t>
            </a:r>
            <a:r>
              <a:rPr lang="en-US" dirty="0" smtClean="0">
                <a:solidFill>
                  <a:srgbClr val="0000FF"/>
                </a:solidFill>
              </a:rPr>
              <a:t>new results in recent </a:t>
            </a:r>
            <a:r>
              <a:rPr lang="en-US" dirty="0" smtClean="0">
                <a:solidFill>
                  <a:srgbClr val="0000FF"/>
                </a:solidFill>
              </a:rPr>
              <a:t>years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and more to come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(g-2) region disfavored</a:t>
            </a:r>
          </a:p>
          <a:p>
            <a:r>
              <a:rPr lang="en-US" dirty="0" smtClean="0"/>
              <a:t> - </a:t>
            </a:r>
            <a:r>
              <a:rPr lang="en-US" sz="1400" dirty="0" smtClean="0"/>
              <a:t>for A’ directly decay into SM;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- but allowed with </a:t>
            </a:r>
            <a:r>
              <a:rPr lang="en-US" sz="1400" dirty="0" smtClean="0"/>
              <a:t>some “</a:t>
            </a:r>
            <a:r>
              <a:rPr lang="en-US" sz="1400" dirty="0" smtClean="0"/>
              <a:t>invisible </a:t>
            </a:r>
            <a:r>
              <a:rPr lang="en-US" sz="1400" dirty="0" smtClean="0"/>
              <a:t>modes”</a:t>
            </a:r>
            <a:endParaRPr lang="en-US" sz="1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ew experimental proposals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 E-1067 beam dump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xperiment with hadron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D4E8-5ECC-9940-8299-E23F2CF88384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65" y="3302058"/>
            <a:ext cx="2303779" cy="14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6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 a Dark Higgs </a:t>
            </a:r>
            <a:r>
              <a:rPr lang="is-IS" dirty="0" smtClean="0"/>
              <a:t>…</a:t>
            </a:r>
            <a:br>
              <a:rPr lang="is-IS" dirty="0" smtClean="0"/>
            </a:br>
            <a:r>
              <a:rPr lang="is-IS" sz="2700" dirty="0" smtClean="0">
                <a:solidFill>
                  <a:schemeClr val="tx1"/>
                </a:solidFill>
              </a:rPr>
              <a:t>very rich phenomenoloy 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04" y="1303001"/>
            <a:ext cx="4226070" cy="468228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Dark photon mass is generated via the Higgs </a:t>
            </a:r>
            <a:r>
              <a:rPr lang="en-US" dirty="0" smtClean="0"/>
              <a:t>mechanism  </a:t>
            </a:r>
          </a:p>
          <a:p>
            <a:pPr marL="857250" lvl="1" indent="-457200"/>
            <a:r>
              <a:rPr lang="en-US" dirty="0" smtClean="0"/>
              <a:t>a </a:t>
            </a:r>
            <a:r>
              <a:rPr lang="en-US" dirty="0" smtClean="0"/>
              <a:t>dark Higgs boson (h')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 minimal </a:t>
            </a:r>
            <a:r>
              <a:rPr lang="en-US" dirty="0" smtClean="0"/>
              <a:t>scenario</a:t>
            </a:r>
          </a:p>
          <a:p>
            <a:pPr marL="857250" lvl="1" indent="-457200"/>
            <a:r>
              <a:rPr lang="en-US" dirty="0" smtClean="0"/>
              <a:t>a </a:t>
            </a:r>
            <a:r>
              <a:rPr lang="en-US" dirty="0" smtClean="0"/>
              <a:t>single dark photon and a single dark Higgs boson.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Theoretical prejudice for dark Higgs mass at the MeV-</a:t>
            </a:r>
            <a:r>
              <a:rPr lang="en-US" dirty="0" err="1" smtClean="0"/>
              <a:t>GeV</a:t>
            </a:r>
            <a:r>
              <a:rPr lang="en-US" dirty="0" smtClean="0"/>
              <a:t> scale</a:t>
            </a:r>
            <a:r>
              <a:rPr lang="en-US" dirty="0" smtClean="0"/>
              <a:t>.</a:t>
            </a:r>
          </a:p>
          <a:p>
            <a:pPr marL="857250" lvl="1" indent="-457200"/>
            <a:r>
              <a:rPr lang="en-US" dirty="0" smtClean="0"/>
              <a:t>Much rich structure could exist, QCD-like SU(3)</a:t>
            </a:r>
            <a:r>
              <a:rPr lang="en-US" baseline="-25000" dirty="0" smtClean="0"/>
              <a:t>X</a:t>
            </a:r>
            <a:endParaRPr lang="en-US" baseline="-250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7" y="1100111"/>
            <a:ext cx="32686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91607" y="3475526"/>
            <a:ext cx="3795193" cy="2961984"/>
            <a:chOff x="4642250" y="2676816"/>
            <a:chExt cx="4420268" cy="3298107"/>
          </a:xfrm>
        </p:grpSpPr>
        <p:sp>
          <p:nvSpPr>
            <p:cNvPr id="6" name="Rectangle 5"/>
            <p:cNvSpPr/>
            <p:nvPr/>
          </p:nvSpPr>
          <p:spPr>
            <a:xfrm>
              <a:off x="4642250" y="2676816"/>
              <a:ext cx="4420268" cy="329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50" y="3120598"/>
              <a:ext cx="4420268" cy="285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46587" y="2709082"/>
              <a:ext cx="1042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&lt; m</a:t>
              </a:r>
              <a:r>
                <a:rPr lang="en-US" baseline="-25000" dirty="0" smtClean="0"/>
                <a:t>A</a:t>
              </a:r>
              <a:r>
                <a:rPr lang="en-US" baseline="-25000" dirty="0"/>
                <a:t>’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2974" y="2708959"/>
              <a:ext cx="1170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&gt; 2m</a:t>
              </a:r>
              <a:r>
                <a:rPr lang="en-US" baseline="-25000" dirty="0"/>
                <a:t>A’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6948" y="4224594"/>
              <a:ext cx="1025570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Prompt decays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2907" y="4256463"/>
              <a:ext cx="1086067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Invisible decays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38723" y="3160048"/>
            <a:ext cx="242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Higgs decay model 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911-9876-7847-BEC0-12A7A459BAE3}" type="datetime1">
              <a:rPr lang="en-US" smtClean="0"/>
              <a:t>11/15/15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2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527"/>
            <a:ext cx="8229600" cy="918453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</a:t>
            </a:r>
            <a:r>
              <a:rPr lang="en-US" dirty="0" err="1" smtClean="0"/>
              <a:t>BaBar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541"/>
            <a:ext cx="4203391" cy="4719349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Higgsstrahlung</a:t>
            </a:r>
            <a:r>
              <a:rPr lang="en-US" dirty="0" smtClean="0"/>
              <a:t> process 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           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A'</a:t>
            </a:r>
            <a:br>
              <a:rPr lang="pt-BR" b="1" dirty="0" smtClean="0">
                <a:solidFill>
                  <a:srgbClr val="000000"/>
                </a:solidFill>
              </a:rPr>
            </a:br>
            <a:r>
              <a:rPr lang="pt-BR" sz="1800" b="1" dirty="0" smtClean="0">
                <a:solidFill>
                  <a:srgbClr val="000000"/>
                </a:solidFill>
              </a:rPr>
              <a:t>      </a:t>
            </a:r>
          </a:p>
          <a:p>
            <a:r>
              <a:rPr lang="en-US" dirty="0"/>
              <a:t>V</a:t>
            </a:r>
            <a:r>
              <a:rPr lang="en-US" dirty="0" smtClean="0"/>
              <a:t>ery </a:t>
            </a:r>
            <a:r>
              <a:rPr lang="en-US" dirty="0" smtClean="0"/>
              <a:t>interesting, as it is only </a:t>
            </a:r>
            <a:r>
              <a:rPr lang="en-US" dirty="0" smtClean="0"/>
              <a:t>suppressed</a:t>
            </a:r>
            <a:r>
              <a:rPr lang="en-US" dirty="0"/>
              <a:t> </a:t>
            </a:r>
            <a:r>
              <a:rPr lang="en-US" dirty="0" smtClean="0"/>
              <a:t>by ε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and should have low background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Also sensitive to the dark sector coupling constant </a:t>
            </a:r>
            <a:r>
              <a:rPr lang="en-US" dirty="0" smtClean="0">
                <a:solidFill>
                  <a:srgbClr val="000000"/>
                </a:solidFill>
              </a:rPr>
              <a:t>α</a:t>
            </a:r>
            <a:r>
              <a:rPr lang="en-US" baseline="-25000" dirty="0" smtClean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= g</a:t>
            </a:r>
            <a:r>
              <a:rPr lang="en-US" baseline="-25000" dirty="0" smtClean="0">
                <a:solidFill>
                  <a:srgbClr val="000000"/>
                </a:solidFill>
              </a:rPr>
              <a:t>D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/ </a:t>
            </a:r>
            <a:r>
              <a:rPr lang="en-US" dirty="0" smtClean="0">
                <a:solidFill>
                  <a:srgbClr val="000000"/>
                </a:solidFill>
              </a:rPr>
              <a:t>4π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Search for prompt h’ decays </a:t>
            </a:r>
            <a:r>
              <a:rPr lang="en-US" dirty="0" smtClean="0">
                <a:solidFill>
                  <a:srgbClr val="000000"/>
                </a:solidFill>
              </a:rPr>
              <a:t>at B</a:t>
            </a:r>
            <a:r>
              <a:rPr lang="en-US" sz="2800" dirty="0" smtClean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sz="2800" dirty="0" smtClean="0">
                <a:solidFill>
                  <a:srgbClr val="000000"/>
                </a:solidFill>
              </a:rPr>
              <a:t>AR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A‘,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’ → A’ A’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169331"/>
            <a:ext cx="385442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47106" y="892332"/>
            <a:ext cx="1631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PRL 108 (2012) 211801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C37C-2FBD-A24D-93E2-CBB3E4752FA9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750403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</a:t>
            </a:r>
            <a:r>
              <a:rPr lang="en-US" sz="1400" b="1" dirty="0" err="1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/E906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FA9D-0959-DA4A-A9A4-4491D60EB37D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</a:t>
            </a:r>
            <a:r>
              <a:rPr lang="en-US" sz="1600" dirty="0" smtClean="0">
                <a:solidFill>
                  <a:srgbClr val="FF0000"/>
                </a:solidFill>
              </a:rPr>
              <a:t>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99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750403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</a:t>
            </a:r>
            <a:r>
              <a:rPr lang="en-US" sz="1400" b="1" dirty="0" err="1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/E906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52825-5E4C-C444-9A47-8528965F3AA6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</a:t>
            </a:r>
            <a:r>
              <a:rPr lang="en-US" sz="1600" dirty="0" smtClean="0">
                <a:solidFill>
                  <a:srgbClr val="FF0000"/>
                </a:solidFill>
              </a:rPr>
              <a:t>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537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8"/>
            <a:ext cx="8229600" cy="948704"/>
          </a:xfrm>
        </p:spPr>
        <p:txBody>
          <a:bodyPr/>
          <a:lstStyle/>
          <a:p>
            <a:r>
              <a:rPr lang="en-US" dirty="0" err="1" smtClean="0"/>
              <a:t>SeaQuest</a:t>
            </a:r>
            <a:r>
              <a:rPr lang="en-US" dirty="0" smtClean="0"/>
              <a:t> </a:t>
            </a:r>
            <a:r>
              <a:rPr lang="en-US" dirty="0" smtClean="0"/>
              <a:t>Detector Top View</a:t>
            </a:r>
            <a:endParaRPr lang="en-US" dirty="0"/>
          </a:p>
        </p:txBody>
      </p:sp>
      <p:pic>
        <p:nvPicPr>
          <p:cNvPr id="3" name="Picture 2" descr="e906_schematic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73" y="828410"/>
            <a:ext cx="7123151" cy="479332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0" y="3391120"/>
            <a:ext cx="111120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71987" y="2438721"/>
            <a:ext cx="1024619" cy="1847078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solidFill>
              <a:schemeClr val="accent4">
                <a:lumMod val="60000"/>
                <a:lumOff val="4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6200000">
            <a:off x="1684851" y="2918493"/>
            <a:ext cx="519525" cy="945252"/>
          </a:xfrm>
          <a:prstGeom prst="triangle">
            <a:avLst>
              <a:gd name="adj" fmla="val 555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5677" y="3194951"/>
            <a:ext cx="109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Dump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68425" y="1572903"/>
            <a:ext cx="3607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5844656" y="1566570"/>
            <a:ext cx="259762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6169357" y="1587332"/>
            <a:ext cx="1298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32600" y="1803787"/>
            <a:ext cx="432937" cy="314580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71987" y="4285799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71987" y="1774927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71987" y="4574405"/>
            <a:ext cx="1024619" cy="37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FMAG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2269982" y="3466216"/>
            <a:ext cx="229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KMAG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38945" y="5713203"/>
            <a:ext cx="6666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4 scintillator </a:t>
            </a:r>
            <a:r>
              <a:rPr lang="en-US" dirty="0" err="1"/>
              <a:t>hodoscope</a:t>
            </a:r>
            <a:r>
              <a:rPr lang="en-US" dirty="0"/>
              <a:t> stations (x and y)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4 tracking stations (x and stereos</a:t>
            </a:r>
            <a:r>
              <a:rPr lang="en-US" dirty="0" smtClean="0"/>
              <a:t>) MWPC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0D0C-ABBD-7B4E-B6E6-B3A74B8D8508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8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E906 Run-II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 smtClean="0"/>
              <a:t>III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38B8-BFA4-D44F-8F96-03313D189731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55" y="1054750"/>
            <a:ext cx="6440914" cy="5276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6154" y="4717533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330" y="2692610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9942" y="5086865"/>
            <a:ext cx="19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Run-IV just started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5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444"/>
            <a:ext cx="5239852" cy="1510333"/>
          </a:xfrm>
        </p:spPr>
        <p:txBody>
          <a:bodyPr>
            <a:normAutofit/>
          </a:bodyPr>
          <a:lstStyle/>
          <a:p>
            <a:r>
              <a:rPr lang="en-US" dirty="0" smtClean="0"/>
              <a:t>E-906 </a:t>
            </a:r>
            <a:r>
              <a:rPr lang="en-US" dirty="0" err="1" smtClean="0"/>
              <a:t>Drell</a:t>
            </a:r>
            <a:r>
              <a:rPr lang="en-US" dirty="0" smtClean="0"/>
              <a:t>-Yan Acceptance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D3BFA-D445-7842-B6F5-527E47A96EF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647" y="2968034"/>
            <a:ext cx="3939704" cy="306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43" y="366213"/>
            <a:ext cx="2971290" cy="2228876"/>
          </a:xfrm>
          <a:prstGeom prst="rect">
            <a:avLst/>
          </a:prstGeom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2832809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2605237" y="3848887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964" y="2434902"/>
            <a:ext cx="3870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Run-II </a:t>
            </a:r>
            <a:r>
              <a:rPr lang="en-US" dirty="0" smtClean="0"/>
              <a:t> data</a:t>
            </a:r>
            <a:r>
              <a:rPr lang="en-US" dirty="0" smtClean="0"/>
              <a:t>:  5% of total projected stat</a:t>
            </a:r>
            <a:r>
              <a:rPr lang="en-US" dirty="0" smtClean="0"/>
              <a:t>.</a:t>
            </a:r>
          </a:p>
          <a:p>
            <a:r>
              <a:rPr lang="en-US" dirty="0" smtClean="0"/>
              <a:t>Run-III data:  30% of total </a:t>
            </a:r>
            <a:r>
              <a:rPr lang="en-US" dirty="0" err="1" smtClean="0"/>
              <a:t>proj</a:t>
            </a:r>
            <a:r>
              <a:rPr lang="en-US" dirty="0" smtClean="0"/>
              <a:t>. stat.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/>
          <a:lstStyle/>
          <a:p>
            <a:r>
              <a:rPr lang="en-US" dirty="0" smtClean="0"/>
              <a:t>E906 Physics Programs: 2009-2016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3" y="1001077"/>
            <a:ext cx="4765552" cy="38109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Pion cloud model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Quark energy loss in </a:t>
            </a:r>
            <a:r>
              <a:rPr lang="en-US" dirty="0" err="1" smtClean="0"/>
              <a:t>p+A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29B-DB1B-AC40-8529-C67391AD6D7E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272" y="1001076"/>
            <a:ext cx="3288265" cy="31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695" y="3831953"/>
            <a:ext cx="3652242" cy="27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838" y="5230565"/>
            <a:ext cx="1340569" cy="80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752" y="4366617"/>
            <a:ext cx="1090538" cy="4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289" y="4117397"/>
            <a:ext cx="2239277" cy="62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11987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5748" y="4518368"/>
            <a:ext cx="2055947" cy="6910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759659"/>
            <a:ext cx="2342105" cy="2155413"/>
            <a:chOff x="42705" y="1748181"/>
            <a:chExt cx="5366753" cy="5098414"/>
          </a:xfrm>
        </p:grpSpPr>
        <p:pic>
          <p:nvPicPr>
            <p:cNvPr id="18" name="Picture 17" descr="000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5" y="1748181"/>
              <a:ext cx="5366753" cy="50984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52800" y="3124200"/>
              <a:ext cx="5351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</a:rPr>
                <a:t>π</a:t>
              </a:r>
              <a:r>
                <a:rPr lang="en-US" sz="3000" b="1" baseline="30000" dirty="0" smtClean="0">
                  <a:solidFill>
                    <a:schemeClr val="bg1"/>
                  </a:solidFill>
                </a:rPr>
                <a:t>+</a:t>
              </a:r>
              <a:endParaRPr lang="en-US" sz="3000" b="1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081" y="2575596"/>
            <a:ext cx="1936454" cy="992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48" y="2112960"/>
            <a:ext cx="2611956" cy="2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2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E1039 Physics Program: </a:t>
            </a:r>
            <a:r>
              <a:rPr lang="en-US" dirty="0" smtClean="0"/>
              <a:t>2017-</a:t>
            </a:r>
            <a:r>
              <a:rPr lang="en-US" dirty="0" smtClean="0"/>
              <a:t>2019</a:t>
            </a:r>
            <a:br>
              <a:rPr lang="en-US" dirty="0" smtClean="0"/>
            </a:br>
            <a:r>
              <a:rPr lang="en-US" sz="3100" dirty="0" smtClean="0">
                <a:solidFill>
                  <a:schemeClr val="tx1"/>
                </a:solidFill>
              </a:rPr>
              <a:t>Polarized Fixed Target </a:t>
            </a:r>
            <a:r>
              <a:rPr lang="en-US" sz="3100" dirty="0" err="1" smtClean="0">
                <a:solidFill>
                  <a:schemeClr val="tx1"/>
                </a:solidFill>
              </a:rPr>
              <a:t>Drell</a:t>
            </a:r>
            <a:r>
              <a:rPr lang="en-US" sz="3100" dirty="0" smtClean="0">
                <a:solidFill>
                  <a:schemeClr val="tx1"/>
                </a:solidFill>
              </a:rPr>
              <a:t>-Yan Experiment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42" y="1191824"/>
            <a:ext cx="4765552" cy="133641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and OAM</a:t>
            </a:r>
          </a:p>
          <a:p>
            <a:pPr lvl="1"/>
            <a:r>
              <a:rPr lang="en-US" dirty="0" smtClean="0"/>
              <a:t>Pion cloud and OAM</a:t>
            </a:r>
          </a:p>
          <a:p>
            <a:pPr lvl="1"/>
            <a:r>
              <a:rPr lang="en-US" dirty="0" smtClean="0"/>
              <a:t>Non-zero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  <a:r>
              <a:rPr lang="en-US" dirty="0" err="1" smtClean="0"/>
              <a:t>Sivers</a:t>
            </a:r>
            <a:r>
              <a:rPr lang="en-US" dirty="0" smtClean="0"/>
              <a:t> Transverse Spin Asymmetry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E03C-175B-5D43-B702-FE7229A303B7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25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76" y="1075314"/>
            <a:ext cx="3106499" cy="15918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148460" y="2559910"/>
            <a:ext cx="4538051" cy="3711600"/>
            <a:chOff x="1447800" y="0"/>
            <a:chExt cx="6231548" cy="6858000"/>
          </a:xfrm>
        </p:grpSpPr>
        <p:pic>
          <p:nvPicPr>
            <p:cNvPr id="22" name="Picture 21" descr="DY_AN_FYuan_nopoints051314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0"/>
              <a:ext cx="6231548" cy="685800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2557992" y="4022555"/>
              <a:ext cx="2332567" cy="300737"/>
              <a:chOff x="2557992" y="4022555"/>
              <a:chExt cx="2332567" cy="30073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557992" y="4026626"/>
                <a:ext cx="120650" cy="273050"/>
                <a:chOff x="2162175" y="4004733"/>
                <a:chExt cx="120650" cy="302684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>
                  <a:stCxn id="37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4769909" y="4049628"/>
                <a:ext cx="120650" cy="273050"/>
                <a:chOff x="2162175" y="4004733"/>
                <a:chExt cx="120650" cy="302684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>
                  <a:stCxn id="34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3704167" y="4050242"/>
                <a:ext cx="120650" cy="273050"/>
                <a:chOff x="2162175" y="4004733"/>
                <a:chExt cx="120650" cy="302684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2" name="Straight Connector 31"/>
                <p:cNvCxnSpPr>
                  <a:stCxn id="31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3068108" y="4022555"/>
                <a:ext cx="120650" cy="273050"/>
                <a:chOff x="2162175" y="4004733"/>
                <a:chExt cx="120650" cy="302684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0" name="Picture 39" descr="slac_poltg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69" y="2352496"/>
            <a:ext cx="2407604" cy="3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907" y="590217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 polarized proton (NH</a:t>
            </a:r>
            <a:r>
              <a:rPr lang="en-US" baseline="-25000" dirty="0" smtClean="0"/>
              <a:t>3</a:t>
            </a:r>
            <a:r>
              <a:rPr lang="en-US" dirty="0" smtClean="0"/>
              <a:t>)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0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79886"/>
            <a:ext cx="8229600" cy="344744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E-906 complete data taking in summer 2016</a:t>
            </a:r>
          </a:p>
          <a:p>
            <a:pPr lvl="1"/>
            <a:r>
              <a:rPr lang="en-US" dirty="0" smtClean="0"/>
              <a:t>E906 </a:t>
            </a:r>
            <a:r>
              <a:rPr lang="en-US" dirty="0"/>
              <a:t>targets are located ~1.3m upstream of the beam-</a:t>
            </a:r>
            <a:r>
              <a:rPr lang="en-US" dirty="0" smtClean="0"/>
              <a:t>dump, ~10%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E-1039 will replace current E906 targets with a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2017 – 2019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E-1067 Timeline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Phase-I (Parasitic run) with E1039: </a:t>
            </a:r>
            <a:r>
              <a:rPr lang="en-US" dirty="0" smtClean="0"/>
              <a:t>2017-</a:t>
            </a:r>
            <a:r>
              <a:rPr lang="en-US" dirty="0" smtClean="0"/>
              <a:t>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E-1027 polarized Main Injector (future)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8105-D3E7-9C41-93B5-F32DE1FAEB5C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765281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E-1039 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1056" y="54829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E-1039 starts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2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39" y="213737"/>
            <a:ext cx="8520263" cy="1239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A New Program to Probe Dark Sector in Beam Dump Mode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85798-526B-744A-90EE-7E62B449DDE6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16" y="2147494"/>
            <a:ext cx="8599886" cy="3120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273" y="5496611"/>
            <a:ext cx="2890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E906/E1039: Targets ~10% </a:t>
            </a:r>
            <a:r>
              <a:rPr lang="en-US" dirty="0" err="1" smtClean="0">
                <a:solidFill>
                  <a:srgbClr val="FF0000"/>
                </a:solidFill>
              </a:rPr>
              <a:t>λ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 smtClean="0"/>
              <a:t>Photons and Dark Higgs </a:t>
            </a:r>
            <a:r>
              <a:rPr lang="en-US" sz="3600" dirty="0" smtClean="0"/>
              <a:t>Production</a:t>
            </a:r>
            <a:r>
              <a:rPr lang="en-US" sz="3600" dirty="0" smtClean="0"/>
              <a:t>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</a:t>
            </a:r>
            <a:r>
              <a:rPr lang="en-US" sz="3600" dirty="0" smtClean="0"/>
              <a:t>Collisions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CC21-724D-9E46-824F-DCBCACCC3338}" type="datetime1">
              <a:rPr lang="en-US" smtClean="0"/>
              <a:t>11/15/15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943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85893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Search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</a:t>
            </a:r>
            <a:r>
              <a:rPr lang="en-US" sz="3200" dirty="0" smtClean="0">
                <a:cs typeface="+mj-cs"/>
              </a:rPr>
              <a:t>Decay Channel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 err="1" smtClean="0">
                <a:solidFill>
                  <a:schemeClr val="tx1"/>
                </a:solidFill>
              </a:rPr>
              <a:t>SeaQuest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in Beam Dump Mode (</a:t>
            </a:r>
            <a:r>
              <a:rPr lang="en-US" sz="2800" dirty="0" err="1" smtClean="0">
                <a:solidFill>
                  <a:schemeClr val="tx1"/>
                </a:solidFill>
              </a:rPr>
              <a:t>p+Fe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F5254-DA50-CD48-A983-20E4344B6553}" type="datetime1">
              <a:rPr lang="en-US" smtClean="0"/>
              <a:t>11/15/15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46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154A-54DC-E246-B950-1D5D9D3F548A}" type="datetime1">
              <a:rPr lang="en-US" smtClean="0"/>
              <a:t>11/15/15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@Fermilab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5D6C-FB45-7A49-AF49-3315D6FCC2F7}" type="datetime1">
              <a:rPr lang="en-US" smtClean="0"/>
              <a:t>11/15/15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995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Upgrade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DA76-2D88-6A43-B97B-6042B5385574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9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2716"/>
            <a:ext cx="8229600" cy="843568"/>
          </a:xfrm>
          <a:ln/>
        </p:spPr>
        <p:txBody>
          <a:bodyPr>
            <a:normAutofit/>
          </a:bodyPr>
          <a:lstStyle/>
          <a:p>
            <a:r>
              <a:rPr lang="en-US" sz="4000" dirty="0"/>
              <a:t>Data from </a:t>
            </a:r>
            <a:r>
              <a:rPr lang="en-US" sz="4000" dirty="0" smtClean="0"/>
              <a:t>Run </a:t>
            </a:r>
            <a:r>
              <a:rPr lang="en-US" sz="4000" dirty="0"/>
              <a:t>2014 (Run-II)</a:t>
            </a:r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896284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2605237" y="2299320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2638618" y="1799332"/>
            <a:ext cx="1582892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100" b="1" dirty="0">
                <a:ea typeface="ＭＳ Ｐゴシック" charset="0"/>
                <a:cs typeface="Gill Sans" charset="0"/>
              </a:rPr>
              <a:t>~ 5% of expected </a:t>
            </a:r>
            <a:r>
              <a:rPr lang="en-US" sz="1100" b="1" dirty="0" smtClean="0">
                <a:ea typeface="ＭＳ Ｐゴシック" charset="0"/>
                <a:cs typeface="Gill Sans" charset="0"/>
              </a:rPr>
              <a:t>final </a:t>
            </a:r>
          </a:p>
          <a:p>
            <a:r>
              <a:rPr lang="en-US" sz="1100" b="1" dirty="0">
                <a:ea typeface="ＭＳ Ｐゴシック" charset="0"/>
                <a:cs typeface="Gill Sans" charset="0"/>
              </a:rPr>
              <a:t> </a:t>
            </a:r>
            <a:r>
              <a:rPr lang="en-US" sz="1100" b="1" dirty="0" smtClean="0">
                <a:ea typeface="ＭＳ Ｐゴシック" charset="0"/>
                <a:cs typeface="Gill Sans" charset="0"/>
              </a:rPr>
              <a:t>     total statistics</a:t>
            </a:r>
            <a:endParaRPr lang="en-US" sz="1100" b="1" dirty="0">
              <a:ea typeface="ＭＳ Ｐゴシック" charset="0"/>
              <a:cs typeface="Gill Sans" charset="0"/>
            </a:endParaRP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4827613" y="1355652"/>
            <a:ext cx="4232672" cy="188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Monte Carlo describe data well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 err="1" smtClean="0">
                <a:ea typeface="ＭＳ Ｐゴシック" charset="0"/>
                <a:cs typeface="Lucida Grande" charset="0"/>
              </a:rPr>
              <a:t>σ</a:t>
            </a:r>
            <a:r>
              <a:rPr lang="en-US" sz="1400" baseline="-6000" dirty="0" err="1" smtClean="0">
                <a:ea typeface="ＭＳ Ｐゴシック" charset="0"/>
                <a:cs typeface="Gill Sans" charset="0"/>
              </a:rPr>
              <a:t>M</a:t>
            </a:r>
            <a:r>
              <a:rPr lang="en-US" sz="1400" dirty="0">
                <a:ea typeface="ＭＳ Ｐゴシック" charset="0"/>
                <a:cs typeface="Lucida Grande" charset="0"/>
              </a:rPr>
              <a:t>(J/</a:t>
            </a:r>
            <a:r>
              <a:rPr lang="en-US" sz="1400" dirty="0" err="1">
                <a:ea typeface="ＭＳ Ｐゴシック" charset="0"/>
                <a:cs typeface="Lucida Grande" charset="0"/>
              </a:rPr>
              <a:t>ψ</a:t>
            </a:r>
            <a:r>
              <a:rPr lang="en-US" sz="1400" dirty="0">
                <a:ea typeface="ＭＳ Ｐゴシック" charset="0"/>
                <a:cs typeface="Lucida Grande" charset="0"/>
              </a:rPr>
              <a:t>) ~ 180 MeV, </a:t>
            </a:r>
            <a:r>
              <a:rPr lang="en-US" sz="1400" dirty="0" err="1">
                <a:ea typeface="ＭＳ Ｐゴシック" charset="0"/>
                <a:cs typeface="Lucida Grande" charset="0"/>
              </a:rPr>
              <a:t>σ</a:t>
            </a:r>
            <a:r>
              <a:rPr lang="en-US" sz="1400" baseline="-6000" dirty="0" err="1">
                <a:ea typeface="ＭＳ Ｐゴシック" charset="0"/>
                <a:cs typeface="Gill Sans" charset="0"/>
              </a:rPr>
              <a:t>M</a:t>
            </a:r>
            <a:r>
              <a:rPr lang="en-US" sz="1400" dirty="0">
                <a:ea typeface="ＭＳ Ｐゴシック" charset="0"/>
                <a:cs typeface="Gill Sans" charset="0"/>
              </a:rPr>
              <a:t>(DY) ~ 220 MeV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>
                <a:ea typeface="ＭＳ Ｐゴシック" charset="0"/>
                <a:cs typeface="Gill Sans" charset="0"/>
              </a:rPr>
              <a:t>J/</a:t>
            </a:r>
            <a:r>
              <a:rPr lang="en-US" sz="1400" dirty="0" err="1" smtClean="0">
                <a:ea typeface="ＭＳ Ｐゴシック" charset="0"/>
                <a:cs typeface="Gill Sans" charset="0"/>
              </a:rPr>
              <a:t>ψ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, </a:t>
            </a:r>
            <a:r>
              <a:rPr lang="en-US" sz="1400" dirty="0" err="1">
                <a:ea typeface="ＭＳ Ｐゴシック" charset="0"/>
                <a:cs typeface="Gill Sans" charset="0"/>
              </a:rPr>
              <a:t>ψ</a:t>
            </a:r>
            <a:r>
              <a:rPr lang="ja-JP" altLang="en-US" sz="1400" dirty="0">
                <a:ea typeface="ＭＳ Ｐゴシック" charset="0"/>
                <a:cs typeface="Gill Sans" charset="0"/>
              </a:rPr>
              <a:t>’</a:t>
            </a:r>
            <a:r>
              <a:rPr lang="en-US" sz="1400" dirty="0">
                <a:ea typeface="ＭＳ Ｐゴシック" charset="0"/>
                <a:cs typeface="Gill Sans" charset="0"/>
              </a:rPr>
              <a:t> separation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 smtClean="0">
                <a:ea typeface="ＭＳ Ｐゴシック" charset="0"/>
                <a:cs typeface="Gill Sans" charset="0"/>
              </a:rPr>
              <a:t>Clean </a:t>
            </a:r>
            <a:r>
              <a:rPr lang="en-US" sz="1400" dirty="0">
                <a:ea typeface="ＭＳ Ｐゴシック" charset="0"/>
                <a:cs typeface="Gill Sans" charset="0"/>
              </a:rPr>
              <a:t>DY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sample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endParaRPr lang="en-US" sz="1400" dirty="0">
              <a:ea typeface="ＭＳ Ｐゴシック" charset="0"/>
              <a:cs typeface="Gill Sans" charset="0"/>
            </a:endParaRPr>
          </a:p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Good target/beam dump separation</a:t>
            </a:r>
          </a:p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1300" dirty="0">
              <a:ea typeface="ＭＳ Ｐゴシック" charset="0"/>
              <a:cs typeface="Gill Sans" charset="0"/>
            </a:endParaRPr>
          </a:p>
        </p:txBody>
      </p:sp>
      <p:pic>
        <p:nvPicPr>
          <p:cNvPr id="33798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027" y="3839766"/>
            <a:ext cx="4232672" cy="261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7"/>
          <p:cNvSpPr>
            <a:spLocks/>
          </p:cNvSpPr>
          <p:nvPr/>
        </p:nvSpPr>
        <p:spPr bwMode="auto">
          <a:xfrm>
            <a:off x="4827613" y="3920713"/>
            <a:ext cx="174406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100">
                <a:ea typeface="ＭＳ Ｐゴシック" charset="0"/>
                <a:cs typeface="Gill Sans" charset="0"/>
              </a:rPr>
              <a:t>All </a:t>
            </a:r>
            <a:r>
              <a:rPr lang="ja-JP" altLang="en-US" sz="11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100">
                <a:ea typeface="ＭＳ Ｐゴシック" charset="0"/>
                <a:cs typeface="Gill Sans" charset="0"/>
              </a:rPr>
              <a:t>good</a:t>
            </a:r>
            <a:r>
              <a:rPr lang="ja-JP" altLang="en-US" sz="1100">
                <a:latin typeface="Arial"/>
                <a:ea typeface="ＭＳ Ｐゴシック" charset="0"/>
                <a:cs typeface="Gill Sans" charset="0"/>
              </a:rPr>
              <a:t>”</a:t>
            </a:r>
            <a:r>
              <a:rPr lang="en-US" sz="1100">
                <a:ea typeface="ＭＳ Ｐゴシック" charset="0"/>
                <a:cs typeface="Gill Sans" charset="0"/>
              </a:rPr>
              <a:t> dimuons in data</a:t>
            </a:r>
          </a:p>
          <a:p>
            <a:pPr marL="178587" indent="-178587">
              <a:buSzPct val="80000"/>
              <a:buFont typeface="Lucida Grande" charset="0"/>
              <a:buChar char="◦"/>
            </a:pPr>
            <a:r>
              <a:rPr lang="en-US" sz="1100">
                <a:solidFill>
                  <a:srgbClr val="0000FF"/>
                </a:solidFill>
                <a:ea typeface="ＭＳ Ｐゴシック" charset="0"/>
                <a:cs typeface="Gill Sans" charset="0"/>
              </a:rPr>
              <a:t>Data with dump cut</a:t>
            </a:r>
          </a:p>
          <a:p>
            <a:pPr marL="178587" indent="-178587">
              <a:buSzPct val="80000"/>
              <a:buFont typeface="Lucida Grande" charset="0"/>
              <a:buChar char="◦"/>
            </a:pPr>
            <a:r>
              <a:rPr lang="en-US" sz="1100">
                <a:solidFill>
                  <a:srgbClr val="FF0000"/>
                </a:solidFill>
                <a:ea typeface="ＭＳ Ｐゴシック" charset="0"/>
                <a:cs typeface="Gill Sans" charset="0"/>
              </a:rPr>
              <a:t>Data with target cut</a:t>
            </a:r>
          </a:p>
        </p:txBody>
      </p:sp>
      <p:sp>
        <p:nvSpPr>
          <p:cNvPr id="33800" name="Rectangle 8"/>
          <p:cNvSpPr>
            <a:spLocks/>
          </p:cNvSpPr>
          <p:nvPr/>
        </p:nvSpPr>
        <p:spPr bwMode="auto">
          <a:xfrm>
            <a:off x="4830961" y="4465230"/>
            <a:ext cx="7822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178587" indent="-178587">
              <a:buClr>
                <a:srgbClr val="0000FF"/>
              </a:buClr>
              <a:buSzPct val="125000"/>
              <a:buFont typeface="Gill Sans" charset="0"/>
              <a:buChar char="-"/>
            </a:pPr>
            <a:r>
              <a:rPr lang="en-US" sz="1100">
                <a:solidFill>
                  <a:srgbClr val="0000FF"/>
                </a:solidFill>
                <a:ea typeface="ＭＳ Ｐゴシック" charset="0"/>
                <a:cs typeface="Gill Sans" charset="0"/>
              </a:rPr>
              <a:t>Dump MC</a:t>
            </a:r>
          </a:p>
          <a:p>
            <a:pPr marL="178587" indent="-178587">
              <a:buClr>
                <a:srgbClr val="FF0000"/>
              </a:buClr>
              <a:buSzPct val="125000"/>
              <a:buFont typeface="Gill Sans" charset="0"/>
              <a:buChar char="-"/>
            </a:pPr>
            <a:r>
              <a:rPr lang="en-US" sz="1100">
                <a:solidFill>
                  <a:srgbClr val="FF0000"/>
                </a:solidFill>
                <a:ea typeface="ＭＳ Ｐゴシック" charset="0"/>
                <a:cs typeface="Gill Sans" charset="0"/>
              </a:rPr>
              <a:t>Target MC</a:t>
            </a:r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6337846" y="6445910"/>
            <a:ext cx="7391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i="1">
                <a:ea typeface="ＭＳ Ｐゴシック" charset="0"/>
                <a:cs typeface="Gill Sans" charset="0"/>
              </a:rPr>
              <a:t>Z</a:t>
            </a:r>
            <a:r>
              <a:rPr lang="en-US" sz="1700" i="1" baseline="-6000">
                <a:ea typeface="ＭＳ Ｐゴシック" charset="0"/>
                <a:cs typeface="Gill Sans" charset="0"/>
              </a:rPr>
              <a:t>vtx</a:t>
            </a:r>
            <a:r>
              <a:rPr lang="en-US" sz="1700">
                <a:ea typeface="ＭＳ Ｐゴシック" charset="0"/>
                <a:cs typeface="Gill Sans" charset="0"/>
              </a:rPr>
              <a:t> (cm)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2647-C464-4E54-808B-4B2B00B885C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AB28-E5DE-AE42-B9AB-4D593A772E6B}" type="datetime1">
              <a:rPr lang="en-US" smtClean="0"/>
              <a:t>11/15/15</a:t>
            </a:fld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8086577" y="5334779"/>
            <a:ext cx="646403" cy="411539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8088815" y="4844753"/>
            <a:ext cx="0" cy="13825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Picture 16" descr="e906_schematic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4174426"/>
            <a:ext cx="3267327" cy="21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70AC-92E2-5940-8E5F-A2D55EA8091E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1439" y="1489397"/>
            <a:ext cx="469872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</a:t>
            </a:r>
            <a:r>
              <a:rPr lang="en-US" sz="1600" dirty="0" smtClean="0"/>
              <a:t>50cm </a:t>
            </a:r>
            <a:r>
              <a:rPr lang="en-US" sz="1600" dirty="0" smtClean="0"/>
              <a:t>x </a:t>
            </a:r>
            <a:r>
              <a:rPr lang="en-US" sz="1600" dirty="0" smtClean="0"/>
              <a:t>50cm, </a:t>
            </a:r>
            <a:r>
              <a:rPr lang="en-US" sz="1600" dirty="0" smtClean="0"/>
              <a:t>1cm </a:t>
            </a:r>
            <a:r>
              <a:rPr lang="en-US" sz="1600" dirty="0" smtClean="0"/>
              <a:t>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x 1cm x </a:t>
            </a:r>
            <a:r>
              <a:rPr lang="en-US" sz="1400" dirty="0" smtClean="0">
                <a:solidFill>
                  <a:srgbClr val="008000"/>
                </a:solidFill>
              </a:rPr>
              <a:t>50 </a:t>
            </a:r>
            <a:r>
              <a:rPr lang="en-US" sz="1400" dirty="0" smtClean="0">
                <a:solidFill>
                  <a:srgbClr val="008000"/>
                </a:solidFill>
              </a:rPr>
              <a:t>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  <a:endParaRPr lang="en-US" sz="16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75120" y="1508602"/>
            <a:ext cx="3711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</a:t>
            </a:r>
            <a:r>
              <a:rPr lang="en-US" sz="1600" dirty="0" smtClean="0"/>
              <a:t>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</a:t>
            </a:r>
            <a:r>
              <a:rPr lang="en-US" sz="1600" dirty="0" smtClean="0">
                <a:solidFill>
                  <a:srgbClr val="008000"/>
                </a:solidFill>
              </a:rPr>
              <a:t>(St1) + </a:t>
            </a:r>
            <a:r>
              <a:rPr lang="en-US" sz="1600" dirty="0" smtClean="0">
                <a:solidFill>
                  <a:srgbClr val="008000"/>
                </a:solidFill>
              </a:rPr>
              <a:t>50</a:t>
            </a:r>
            <a:r>
              <a:rPr lang="en-US" sz="1600" dirty="0" smtClean="0">
                <a:solidFill>
                  <a:srgbClr val="008000"/>
                </a:solidFill>
              </a:rPr>
              <a:t>(St2) + 8x2 (St4-Y1,2) = </a:t>
            </a:r>
            <a:r>
              <a:rPr lang="en-US" sz="1600" dirty="0" smtClean="0">
                <a:solidFill>
                  <a:srgbClr val="008000"/>
                </a:solidFill>
              </a:rPr>
              <a:t>116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3971623"/>
            <a:ext cx="6817996" cy="2058806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18245" y="4684141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46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46545" y="4144818"/>
            <a:ext cx="17202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461830" y="3463636"/>
            <a:ext cx="0" cy="12205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9511" y="398098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00910" y="3278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537865" y="3731497"/>
            <a:ext cx="761998" cy="357895"/>
            <a:chOff x="1535550" y="3729182"/>
            <a:chExt cx="761998" cy="357895"/>
          </a:xfrm>
        </p:grpSpPr>
        <p:grpSp>
          <p:nvGrpSpPr>
            <p:cNvPr id="36" name="Group 35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572500" y="4262567"/>
            <a:ext cx="761998" cy="357895"/>
            <a:chOff x="1535550" y="3729182"/>
            <a:chExt cx="761998" cy="357895"/>
          </a:xfrm>
        </p:grpSpPr>
        <p:grpSp>
          <p:nvGrpSpPr>
            <p:cNvPr id="57" name="Group 56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>
            <a:off x="662760" y="440342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648900" y="3719952"/>
            <a:ext cx="761998" cy="357895"/>
            <a:chOff x="648900" y="3719952"/>
            <a:chExt cx="761998" cy="357895"/>
          </a:xfrm>
        </p:grpSpPr>
        <p:grpSp>
          <p:nvGrpSpPr>
            <p:cNvPr id="63" name="Group 62"/>
            <p:cNvGrpSpPr/>
            <p:nvPr/>
          </p:nvGrpSpPr>
          <p:grpSpPr>
            <a:xfrm>
              <a:off x="648900" y="3719952"/>
              <a:ext cx="761998" cy="357895"/>
              <a:chOff x="1535550" y="3729182"/>
              <a:chExt cx="761998" cy="357895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/>
            <p:cNvCxnSpPr/>
            <p:nvPr/>
          </p:nvCxnSpPr>
          <p:spPr>
            <a:xfrm>
              <a:off x="662760" y="387235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4-Point Star 80"/>
          <p:cNvSpPr/>
          <p:nvPr/>
        </p:nvSpPr>
        <p:spPr>
          <a:xfrm>
            <a:off x="1800992" y="376494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4-Point Star 81"/>
          <p:cNvSpPr/>
          <p:nvPr/>
        </p:nvSpPr>
        <p:spPr>
          <a:xfrm>
            <a:off x="850473" y="431791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/>
          </a:bodyPr>
          <a:lstStyle/>
          <a:p>
            <a:r>
              <a:rPr lang="en-US" dirty="0" smtClean="0"/>
              <a:t>Displaced Dark </a:t>
            </a:r>
            <a:r>
              <a:rPr lang="en-US" dirty="0" smtClean="0"/>
              <a:t>Photon </a:t>
            </a:r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2A22-A13F-1E4A-A26F-E52E1BBC19D5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294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Q1-4/V1495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2816" y="5798145"/>
            <a:ext cx="594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</a:t>
            </a:r>
            <a:r>
              <a:rPr lang="en-US" dirty="0" smtClean="0"/>
              <a:t>50</a:t>
            </a:r>
            <a:r>
              <a:rPr lang="en-US" dirty="0" smtClean="0"/>
              <a:t>(ST1’) + </a:t>
            </a:r>
            <a:r>
              <a:rPr lang="en-US" dirty="0" smtClean="0"/>
              <a:t>50 </a:t>
            </a:r>
            <a:r>
              <a:rPr lang="en-US" dirty="0" smtClean="0"/>
              <a:t>(ST2’) + 2x8(ST4-Y1/2) = </a:t>
            </a:r>
            <a:r>
              <a:rPr lang="en-US" dirty="0" smtClean="0"/>
              <a:t>116</a:t>
            </a:r>
            <a:r>
              <a:rPr lang="en-US" dirty="0" smtClean="0"/>
              <a:t>, FANOUT ST4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 to </a:t>
            </a:r>
            <a:r>
              <a:rPr lang="en-US" dirty="0" smtClean="0">
                <a:solidFill>
                  <a:srgbClr val="FF0000"/>
                </a:solidFill>
              </a:rPr>
              <a:t>72(</a:t>
            </a:r>
            <a:r>
              <a:rPr lang="en-US" dirty="0">
                <a:solidFill>
                  <a:srgbClr val="FF0000"/>
                </a:solidFill>
              </a:rPr>
              <a:t>ST1) + </a:t>
            </a:r>
            <a:r>
              <a:rPr lang="en-US" dirty="0" smtClean="0">
                <a:solidFill>
                  <a:srgbClr val="FF0000"/>
                </a:solidFill>
              </a:rPr>
              <a:t>72 </a:t>
            </a:r>
            <a:r>
              <a:rPr lang="en-US" dirty="0">
                <a:solidFill>
                  <a:srgbClr val="FF0000"/>
                </a:solidFill>
              </a:rPr>
              <a:t>(ST2) + 2x8(ST4Y1/2</a:t>
            </a:r>
            <a:r>
              <a:rPr lang="en-US" dirty="0" smtClean="0">
                <a:solidFill>
                  <a:srgbClr val="FF0000"/>
                </a:solidFill>
              </a:rPr>
              <a:t>) = 160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7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10kHz 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200kHz 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E530D-0FA7-014D-89CE-6192D127F805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35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94187" y="5453049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(Prompt)Low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</a:t>
            </a:r>
            <a:r>
              <a:rPr lang="en-US" b="1" dirty="0" err="1" smtClean="0">
                <a:solidFill>
                  <a:srgbClr val="0000FF"/>
                </a:solidFill>
              </a:rPr>
              <a:t>performace</a:t>
            </a:r>
            <a:endParaRPr lang="en-US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2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35"/>
            <a:ext cx="8229600" cy="6951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Scintillator-based Trigger R&amp;D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2181" y="752627"/>
            <a:ext cx="8229600" cy="10035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Capable to </a:t>
            </a:r>
            <a:r>
              <a:rPr lang="en-US" dirty="0"/>
              <a:t>o</a:t>
            </a:r>
            <a:r>
              <a:rPr lang="en-US" dirty="0" smtClean="0"/>
              <a:t>perate in strong magnetic field 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, </a:t>
            </a:r>
            <a:r>
              <a:rPr lang="en-US" dirty="0" smtClean="0"/>
              <a:t>Scintillator, cost effective 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j</a:t>
            </a:r>
            <a:r>
              <a:rPr lang="en-US" dirty="0" smtClean="0"/>
              <a:t>oint R&amp;D with BNL </a:t>
            </a:r>
            <a:r>
              <a:rPr lang="en-US" dirty="0" err="1" smtClean="0"/>
              <a:t>sPHENIX</a:t>
            </a:r>
            <a:r>
              <a:rPr lang="en-US" dirty="0" smtClean="0"/>
              <a:t> group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6673-3D35-8F4B-B678-9E6B26821833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 descr="20150310_152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2270"/>
            <a:ext cx="3823854" cy="2150918"/>
          </a:xfrm>
          <a:prstGeom prst="rect">
            <a:avLst/>
          </a:prstGeom>
        </p:spPr>
      </p:pic>
      <p:pic>
        <p:nvPicPr>
          <p:cNvPr id="10" name="Picture 9" descr="20150310_1506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05432"/>
            <a:ext cx="3823853" cy="2150917"/>
          </a:xfrm>
          <a:prstGeom prst="rect">
            <a:avLst/>
          </a:prstGeom>
        </p:spPr>
      </p:pic>
      <p:pic>
        <p:nvPicPr>
          <p:cNvPr id="11" name="Picture 10" descr="20150310_1525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19" y="4140969"/>
            <a:ext cx="3938455" cy="2215381"/>
          </a:xfrm>
          <a:prstGeom prst="rect">
            <a:avLst/>
          </a:prstGeom>
        </p:spPr>
      </p:pic>
      <p:pic>
        <p:nvPicPr>
          <p:cNvPr id="12" name="Picture 11" descr="20150310_1456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19" y="1875719"/>
            <a:ext cx="3880311" cy="21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18" y="1"/>
            <a:ext cx="8229600" cy="858144"/>
          </a:xfrm>
        </p:spPr>
        <p:txBody>
          <a:bodyPr/>
          <a:lstStyle/>
          <a:p>
            <a:r>
              <a:rPr lang="en-US" dirty="0" smtClean="0"/>
              <a:t>Trigger Prototype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1B9A-015F-9849-8D03-DB9D39FE07CC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20151113_151509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3415146"/>
            <a:ext cx="5126182" cy="2883477"/>
          </a:xfrm>
          <a:prstGeom prst="rect">
            <a:avLst/>
          </a:prstGeom>
        </p:spPr>
      </p:pic>
      <p:pic>
        <p:nvPicPr>
          <p:cNvPr id="9" name="Picture 8" descr="20151113_145837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" y="958273"/>
            <a:ext cx="5680364" cy="3195205"/>
          </a:xfrm>
          <a:prstGeom prst="rect">
            <a:avLst/>
          </a:prstGeom>
        </p:spPr>
      </p:pic>
      <p:pic>
        <p:nvPicPr>
          <p:cNvPr id="10" name="Picture 9" descr="20151113_151254_resiz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r="13761"/>
          <a:stretch/>
        </p:blipFill>
        <p:spPr>
          <a:xfrm>
            <a:off x="647099" y="4315115"/>
            <a:ext cx="2569464" cy="2214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0000" y="1443181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10mm x 10mm x 500 mm</a:t>
            </a:r>
          </a:p>
          <a:p>
            <a:r>
              <a:rPr lang="en-US" dirty="0" smtClean="0"/>
              <a:t>Scintillator 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endParaRPr lang="en-US" dirty="0" smtClean="0"/>
          </a:p>
          <a:p>
            <a:r>
              <a:rPr lang="en-US" dirty="0" smtClean="0"/>
              <a:t>&lt;~ 10nS rising time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216563" y="3232727"/>
            <a:ext cx="2036619" cy="554182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6"/>
          </p:cNvCxnSpPr>
          <p:nvPr/>
        </p:nvCxnSpPr>
        <p:spPr>
          <a:xfrm>
            <a:off x="5253182" y="3509818"/>
            <a:ext cx="3433618" cy="80529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51199" y="3604493"/>
            <a:ext cx="1055256" cy="191423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62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957260"/>
          </a:xfrm>
        </p:spPr>
        <p:txBody>
          <a:bodyPr>
            <a:norm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Extruded Scintillators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F61E-6C83-1349-9DF0-63F74A4E8E10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20151104_090221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" y="3029598"/>
            <a:ext cx="6338455" cy="3565381"/>
          </a:xfrm>
          <a:prstGeom prst="rect">
            <a:avLst/>
          </a:prstGeom>
        </p:spPr>
      </p:pic>
      <p:pic>
        <p:nvPicPr>
          <p:cNvPr id="9" name="Picture 8" descr="20151104_090630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3" y="966353"/>
            <a:ext cx="5264727" cy="2961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1728" y="1293198"/>
            <a:ext cx="31763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   Extruded scintillators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readout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Low cost, for large area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On-going R&amp;D 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6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E906 DAQ Test Stand  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B9FB6-BAF6-F94C-8372-C3A633A428C6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" y="1025093"/>
            <a:ext cx="4541602" cy="2554651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</a:t>
            </a:r>
            <a:r>
              <a:rPr lang="en-US" dirty="0" smtClean="0"/>
              <a:t>S</a:t>
            </a:r>
            <a:r>
              <a:rPr lang="en-US" dirty="0" smtClean="0"/>
              <a:t>IS3200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17" y="3974483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</a:t>
            </a:r>
            <a:r>
              <a:rPr lang="en-US" dirty="0" smtClean="0"/>
              <a:t>SIS3200, </a:t>
            </a:r>
            <a:r>
              <a:rPr lang="en-US" dirty="0" smtClean="0"/>
              <a:t>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</a:t>
            </a:r>
            <a:r>
              <a:rPr lang="en-US" dirty="0" smtClean="0"/>
              <a:t>4</a:t>
            </a:r>
            <a:endParaRPr lang="en-US" dirty="0" smtClean="0"/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0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909C-6BF8-DB4F-B84C-389F25FC164B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102130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57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 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F431-0EC1-9E49-939F-1FF5DE333AB9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40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4" y="1367697"/>
            <a:ext cx="4675492" cy="50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7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B8AC-E9DF-3042-80E8-344EE34F3C2F}" type="datetime1">
              <a:rPr lang="en-US" smtClean="0"/>
              <a:t>11/15/15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41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434345" y="1173439"/>
            <a:ext cx="370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Expected </a:t>
            </a:r>
            <a:r>
              <a:rPr lang="en-US" dirty="0" err="1" smtClean="0"/>
              <a:t>Drell</a:t>
            </a:r>
            <a:r>
              <a:rPr lang="en-US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4345" y="5356471"/>
            <a:ext cx="2940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Work in progress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Further optimization possible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17173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Dark Photon Sensitivity: Summary</a:t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00"/>
                </a:solidFill>
              </a:rPr>
              <a:t>POT:1.4x10</a:t>
            </a:r>
            <a:r>
              <a:rPr lang="en-US" sz="2800" baseline="30000" dirty="0" smtClean="0">
                <a:solidFill>
                  <a:srgbClr val="000000"/>
                </a:solidFill>
              </a:rPr>
              <a:t>18</a:t>
            </a:r>
            <a:r>
              <a:rPr lang="en-US" sz="2800" dirty="0" smtClean="0">
                <a:solidFill>
                  <a:srgbClr val="000000"/>
                </a:solidFill>
              </a:rPr>
              <a:t> (parasitic w/ E1039)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B692-7DC7-634B-908D-4674C59A30A0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59885" y="1262177"/>
            <a:ext cx="4593593" cy="5012795"/>
            <a:chOff x="4093187" y="1219683"/>
            <a:chExt cx="4894118" cy="5188354"/>
          </a:xfrm>
        </p:grpSpPr>
        <p:pic>
          <p:nvPicPr>
            <p:cNvPr id="7" name="Picture 6" descr="sensitivity_all_v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3187" y="1219683"/>
              <a:ext cx="4894118" cy="5188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163" y="3232562"/>
              <a:ext cx="1688052" cy="298913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18" name="TextBox 17"/>
          <p:cNvSpPr txBox="1"/>
          <p:nvPr/>
        </p:nvSpPr>
        <p:spPr>
          <a:xfrm>
            <a:off x="8272598" y="4118755"/>
            <a:ext cx="6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(~2023)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82594" y="3841756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(2016?)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269935" y="3651374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(2017?)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133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Dark Higgs Search at </a:t>
            </a:r>
            <a:r>
              <a:rPr lang="en-US" dirty="0" err="1" smtClean="0"/>
              <a:t>SeaQuest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74399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361793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1299" y="3627068"/>
            <a:ext cx="2095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 et al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BC25-0692-054B-8BB7-CB2FF64D188F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43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SeaQuest</a:t>
            </a:r>
            <a:r>
              <a:rPr lang="en-US" dirty="0" smtClean="0"/>
              <a:t>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F129F-46FE-3E41-8965-B8211A520C21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44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88849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55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E-1067 </a:t>
            </a:r>
            <a:r>
              <a:rPr lang="en-US" dirty="0" smtClean="0"/>
              <a:t>Future Upgrade</a:t>
            </a:r>
            <a:r>
              <a:rPr lang="en-US" dirty="0" smtClean="0"/>
              <a:t>: </a:t>
            </a:r>
            <a:r>
              <a:rPr lang="en-US" dirty="0" smtClean="0"/>
              <a:t>Phase-</a:t>
            </a:r>
            <a:r>
              <a:rPr lang="en-US" dirty="0" smtClean="0"/>
              <a:t>II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2020+ ~ 2025 ?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500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429E-D42D-1847-92AC-8567A003A7D4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45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715818" y="5322454"/>
            <a:ext cx="250536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racking close to “target” to improve mass resolution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03274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EMCal</a:t>
            </a:r>
            <a:r>
              <a:rPr lang="en-US" dirty="0" smtClean="0">
                <a:solidFill>
                  <a:srgbClr val="FF0000"/>
                </a:solidFill>
              </a:rPr>
              <a:t> + </a:t>
            </a:r>
            <a:r>
              <a:rPr lang="en-US" dirty="0" err="1" smtClean="0">
                <a:solidFill>
                  <a:srgbClr val="FF0000"/>
                </a:solidFill>
              </a:rPr>
              <a:t>Hcal</a:t>
            </a:r>
            <a:r>
              <a:rPr lang="en-US" dirty="0" smtClean="0">
                <a:solidFill>
                  <a:srgbClr val="FF0000"/>
                </a:solidFill>
              </a:rPr>
              <a:t>, PID?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 , π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6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941F-F553-724F-B53E-F53509A2C98A}" type="datetime1">
              <a:rPr lang="en-US" smtClean="0"/>
              <a:t>11/15/15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1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059D-04C5-8C40-A6C3-399A204DAE6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7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5893"/>
            <a:ext cx="84582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Probe 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64B7-4F31-F243-8238-98F00A39E1F6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4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CF1F1-F32A-334E-B827-4841854F3EFD}" type="datetime1">
              <a:rPr lang="en-US" smtClean="0"/>
              <a:t>11/15/15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sensitivity_full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38" y="3009966"/>
            <a:ext cx="2047915" cy="18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129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Dark Matter, dark photons and dark Higgs </a:t>
            </a:r>
          </a:p>
          <a:p>
            <a:endParaRPr lang="en-US" dirty="0"/>
          </a:p>
          <a:p>
            <a:r>
              <a:rPr lang="en-US" dirty="0" smtClean="0"/>
              <a:t>Current E-906/</a:t>
            </a:r>
            <a:r>
              <a:rPr lang="en-US" dirty="0" err="1" smtClean="0"/>
              <a:t>SeaQuest</a:t>
            </a:r>
            <a:r>
              <a:rPr lang="en-US" dirty="0" smtClean="0"/>
              <a:t>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Nucleon/Nuclear structures physic with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</a:p>
          <a:p>
            <a:pPr lvl="1"/>
            <a:endParaRPr lang="en-US" dirty="0"/>
          </a:p>
          <a:p>
            <a:r>
              <a:rPr lang="en-US" dirty="0" smtClean="0"/>
              <a:t>E-1067: a new search of dark photons/Higgs  </a:t>
            </a:r>
          </a:p>
          <a:p>
            <a:pPr lvl="1"/>
            <a:r>
              <a:rPr lang="en-US" dirty="0" smtClean="0"/>
              <a:t>Phase-I  2017-2019</a:t>
            </a:r>
          </a:p>
          <a:p>
            <a:pPr lvl="1"/>
            <a:r>
              <a:rPr lang="en-US" dirty="0" smtClean="0"/>
              <a:t>Phase-II with upgrade 2020+ 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4D6B-97C3-9543-8C6A-BAAA71849082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3954"/>
            <a:ext cx="8229600" cy="319118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</a:t>
            </a:r>
            <a:r>
              <a:rPr lang="en-US" sz="3200" dirty="0" smtClean="0">
                <a:solidFill>
                  <a:schemeClr val="tx1"/>
                </a:solidFill>
              </a:rPr>
              <a:t>any </a:t>
            </a:r>
            <a:r>
              <a:rPr lang="en-US" sz="3200" dirty="0" smtClean="0">
                <a:solidFill>
                  <a:schemeClr val="tx1"/>
                </a:solidFill>
              </a:rPr>
              <a:t>good discussions with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R. Holt, J-C. </a:t>
            </a:r>
            <a:r>
              <a:rPr lang="en-US" sz="3200" dirty="0" err="1" smtClean="0">
                <a:solidFill>
                  <a:schemeClr val="tx1"/>
                </a:solidFill>
              </a:rPr>
              <a:t>Peng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dirty="0" smtClean="0">
                <a:solidFill>
                  <a:schemeClr val="tx1"/>
                </a:solidFill>
              </a:rPr>
              <a:t>K. Liu, Z</a:t>
            </a:r>
            <a:r>
              <a:rPr lang="en-US" sz="3200" dirty="0" smtClean="0">
                <a:solidFill>
                  <a:schemeClr val="tx1"/>
                </a:solidFill>
              </a:rPr>
              <a:t>.-B. Kang, </a:t>
            </a:r>
            <a:r>
              <a:rPr lang="en-US" sz="3200" dirty="0"/>
              <a:t>Y. Zhang</a:t>
            </a:r>
            <a:r>
              <a:rPr lang="en-US" sz="3200" dirty="0" smtClean="0">
                <a:solidFill>
                  <a:schemeClr val="tx1"/>
                </a:solidFill>
              </a:rPr>
              <a:t>, P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</a:rPr>
              <a:t>McGaughey</a:t>
            </a:r>
            <a:r>
              <a:rPr lang="en-US" sz="3200" dirty="0" smtClean="0">
                <a:solidFill>
                  <a:schemeClr val="tx1"/>
                </a:solidFill>
              </a:rPr>
              <a:t>, Y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</a:rPr>
              <a:t>Zhong</a:t>
            </a:r>
            <a:r>
              <a:rPr lang="en-US" sz="3200" dirty="0" smtClean="0">
                <a:solidFill>
                  <a:schemeClr val="tx1"/>
                </a:solidFill>
              </a:rPr>
              <a:t>, P. Reimer, C. Brown, R. van der Water, R. </a:t>
            </a:r>
            <a:r>
              <a:rPr lang="en-US" sz="3200" dirty="0" err="1" smtClean="0">
                <a:solidFill>
                  <a:schemeClr val="tx1"/>
                </a:solidFill>
              </a:rPr>
              <a:t>Essig</a:t>
            </a:r>
            <a:r>
              <a:rPr lang="en-US" sz="3200" dirty="0" smtClean="0">
                <a:solidFill>
                  <a:schemeClr val="tx1"/>
                </a:solidFill>
              </a:rPr>
              <a:t>,  and more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and the new E-1067 Collaboration at </a:t>
            </a:r>
            <a:r>
              <a:rPr lang="en-US" sz="3200" dirty="0" err="1" smtClean="0">
                <a:solidFill>
                  <a:schemeClr val="tx1"/>
                </a:solidFill>
              </a:rPr>
              <a:t>Fermilab</a:t>
            </a:r>
            <a:r>
              <a:rPr lang="en-US" sz="3200" dirty="0" smtClean="0">
                <a:solidFill>
                  <a:schemeClr val="tx1"/>
                </a:solidFill>
              </a:rPr>
              <a:t>    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BEB2-2755-9B4B-A2EA-E7C0C3004122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6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F135-16B5-6A42-B9BB-AF9010A2B799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8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8326-A3E9-7C42-B9D4-817575CB702E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52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4440-7973-7D48-8A70-1B702AB1E9FC}" type="datetime1">
              <a:rPr lang="en-US" smtClean="0"/>
              <a:t>11/15/15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99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(2014)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2710" y="0"/>
            <a:ext cx="31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8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178"/>
          </a:xfrm>
        </p:spPr>
        <p:txBody>
          <a:bodyPr/>
          <a:lstStyle/>
          <a:p>
            <a:r>
              <a:rPr lang="en-US" dirty="0" smtClean="0"/>
              <a:t>Scope and Compatibility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1116"/>
            <a:ext cx="8353698" cy="5746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Preparation work: 2016 – 2017</a:t>
            </a:r>
          </a:p>
          <a:p>
            <a:pPr lvl="1"/>
            <a:r>
              <a:rPr lang="en-US" dirty="0"/>
              <a:t>Displaced vertex </a:t>
            </a:r>
            <a:r>
              <a:rPr lang="en-US" dirty="0" err="1"/>
              <a:t>dimuon</a:t>
            </a:r>
            <a:r>
              <a:rPr lang="en-US" dirty="0"/>
              <a:t> trigger upgrade </a:t>
            </a:r>
            <a:r>
              <a:rPr lang="en-US" dirty="0" smtClean="0"/>
              <a:t>(LANL </a:t>
            </a:r>
            <a:r>
              <a:rPr lang="en-US" dirty="0" smtClean="0"/>
              <a:t>LDRD </a:t>
            </a:r>
            <a:r>
              <a:rPr lang="en-US" dirty="0" smtClean="0"/>
              <a:t>$</a:t>
            </a:r>
            <a:r>
              <a:rPr lang="en-US" dirty="0" smtClean="0"/>
              <a:t>1M FY2016-2018)</a:t>
            </a:r>
            <a:endParaRPr lang="en-US" dirty="0" smtClean="0"/>
          </a:p>
          <a:p>
            <a:pPr lvl="2"/>
            <a:r>
              <a:rPr lang="en-US" dirty="0" smtClean="0"/>
              <a:t>Add a new trigger bit 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o change to existing trigger matrix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upgrade </a:t>
            </a:r>
            <a:r>
              <a:rPr lang="en-US" dirty="0" smtClean="0"/>
              <a:t>of DAQ bandwidth under consideration (external $$)</a:t>
            </a:r>
          </a:p>
          <a:p>
            <a:pPr lvl="2"/>
            <a:r>
              <a:rPr lang="en-US" dirty="0" smtClean="0"/>
              <a:t>1kHz (E906) -&gt; 10+ kHz </a:t>
            </a:r>
          </a:p>
          <a:p>
            <a:pPr lvl="1"/>
            <a:r>
              <a:rPr lang="en-US" dirty="0" smtClean="0"/>
              <a:t>Commissioning with cosmic rays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Parasitic runs w/ E1039: 2017 – 2019</a:t>
            </a:r>
          </a:p>
          <a:p>
            <a:pPr lvl="1"/>
            <a:r>
              <a:rPr lang="en-US" dirty="0" smtClean="0"/>
              <a:t>Displaced vertex </a:t>
            </a:r>
            <a:r>
              <a:rPr lang="en-US" dirty="0" err="1" smtClean="0"/>
              <a:t>dimuon</a:t>
            </a:r>
            <a:r>
              <a:rPr lang="en-US" dirty="0" smtClean="0"/>
              <a:t> trigger upgrade</a:t>
            </a:r>
          </a:p>
          <a:p>
            <a:pPr lvl="1"/>
            <a:r>
              <a:rPr lang="en-US" dirty="0" smtClean="0"/>
              <a:t>Use up to ~10% DAQ bandwidth </a:t>
            </a:r>
          </a:p>
          <a:p>
            <a:pPr lvl="1"/>
            <a:r>
              <a:rPr lang="en-US" dirty="0" smtClean="0"/>
              <a:t>Achieve 1.44 x10</a:t>
            </a:r>
            <a:r>
              <a:rPr lang="en-US" baseline="30000" dirty="0" smtClean="0"/>
              <a:t>18</a:t>
            </a:r>
            <a:r>
              <a:rPr lang="en-US" dirty="0" smtClean="0"/>
              <a:t> POT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Possible parasitic runs w/ E1027 and/or dedicated runs later with upgrades: 2019+</a:t>
            </a:r>
          </a:p>
          <a:p>
            <a:pPr lvl="1"/>
            <a:r>
              <a:rPr lang="en-US" dirty="0" smtClean="0"/>
              <a:t>High luminosity goals: </a:t>
            </a:r>
          </a:p>
          <a:p>
            <a:pPr lvl="2"/>
            <a:r>
              <a:rPr lang="en-US" dirty="0" smtClean="0"/>
              <a:t>POT &gt;&gt; 1.4x10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DAQ</a:t>
            </a:r>
          </a:p>
          <a:p>
            <a:pPr lvl="2"/>
            <a:r>
              <a:rPr lang="en-US" dirty="0" smtClean="0"/>
              <a:t>10 – 100 kHz capability</a:t>
            </a:r>
          </a:p>
          <a:p>
            <a:pPr lvl="1"/>
            <a:r>
              <a:rPr lang="en-US" dirty="0" smtClean="0"/>
              <a:t>EMCAL/HCAL/PID</a:t>
            </a:r>
          </a:p>
          <a:p>
            <a:pPr lvl="2"/>
            <a:r>
              <a:rPr lang="en-US" dirty="0" smtClean="0"/>
              <a:t>Electrons</a:t>
            </a:r>
          </a:p>
          <a:p>
            <a:pPr lvl="2"/>
            <a:r>
              <a:rPr lang="en-US" dirty="0" smtClean="0"/>
              <a:t>charged hadrons 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Fully cover the accessible phase space</a:t>
            </a:r>
          </a:p>
          <a:p>
            <a:pPr lvl="2"/>
            <a:r>
              <a:rPr lang="en-US" dirty="0" smtClean="0"/>
              <a:t>Low mass “prompt photon” region, M &lt; 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Possible parasitic runs with other proposals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71C7-DB12-9E49-B295-CACCFA4F8D59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8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Beam dump experiment proposal at CERN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3" y="1895476"/>
            <a:ext cx="3270120" cy="21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63" y="4417431"/>
            <a:ext cx="2072603" cy="20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8" y="4422339"/>
            <a:ext cx="2062375" cy="203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0686" y="859393"/>
            <a:ext cx="2838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Using the CERN SPS e- beam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(arXiv:1312.3309)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3550" y="859393"/>
            <a:ext cx="311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The SHIP proposal </a:t>
            </a:r>
            <a:r>
              <a:rPr lang="en-US" dirty="0">
                <a:solidFill>
                  <a:srgbClr val="000000"/>
                </a:solidFill>
              </a:rPr>
              <a:t>at CERN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(http://ship.web.cern.ch/ship/)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32084" r="23203" b="16667"/>
          <a:stretch/>
        </p:blipFill>
        <p:spPr bwMode="auto">
          <a:xfrm>
            <a:off x="5006284" y="1895476"/>
            <a:ext cx="3967208" cy="2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862" r="22109" b="17499"/>
          <a:stretch/>
        </p:blipFill>
        <p:spPr bwMode="auto">
          <a:xfrm>
            <a:off x="5794209" y="4245981"/>
            <a:ext cx="2600907" cy="19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71090" y="6245223"/>
            <a:ext cx="1124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W.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Bonivento</a:t>
            </a:r>
            <a:endParaRPr lang="en-US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1090" y="451336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preliminary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393FD-509D-CF46-B6D1-1B921E61359D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pic>
        <p:nvPicPr>
          <p:cNvPr id="4" name="Picture 3" descr="SeaQuest_SPS_2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345" y="1920243"/>
            <a:ext cx="4741941" cy="4172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529" y="1312465"/>
            <a:ext cx="354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GeV@FNAL</a:t>
            </a:r>
            <a:r>
              <a:rPr lang="en-US" dirty="0" smtClean="0"/>
              <a:t>: 2017 -2019</a:t>
            </a:r>
          </a:p>
          <a:p>
            <a:r>
              <a:rPr lang="en-US" dirty="0" smtClean="0"/>
              <a:t>1.4x10</a:t>
            </a:r>
            <a:r>
              <a:rPr lang="en-US" baseline="30000" dirty="0" smtClean="0"/>
              <a:t>18</a:t>
            </a:r>
            <a:r>
              <a:rPr lang="en-US" dirty="0" smtClean="0"/>
              <a:t> POT, future 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6537" y="1316692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GeV@SPS</a:t>
            </a:r>
            <a:r>
              <a:rPr lang="en-US" dirty="0" smtClean="0"/>
              <a:t>: 2025 -2030</a:t>
            </a:r>
          </a:p>
          <a:p>
            <a:r>
              <a:rPr lang="en-US" dirty="0" smtClean="0"/>
              <a:t>4x10</a:t>
            </a:r>
            <a:r>
              <a:rPr lang="en-US" baseline="30000" dirty="0" smtClean="0"/>
              <a:t>20</a:t>
            </a:r>
            <a:r>
              <a:rPr lang="en-US" dirty="0" smtClean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4FB8F-C638-684B-9A8C-2F80C7265288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 descr="sensitivity_compare_SHi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2580"/>
            <a:ext cx="4255113" cy="39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6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A’ Production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017908" cy="4931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035" y="1417637"/>
            <a:ext cx="4740698" cy="493122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AAE-0D9D-FE48-8797-3D40F30F3337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79" y="274638"/>
            <a:ext cx="867770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 Beam Fixed Target Experiments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019602" cy="5116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4394" y="1422866"/>
            <a:ext cx="1098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APEX</a:t>
            </a:r>
          </a:p>
          <a:p>
            <a:r>
              <a:rPr lang="en-US" dirty="0" smtClean="0"/>
              <a:t>@J-Lab12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5CC8-4785-5445-8035-F84702F6A0FA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APEX Experiment at J-Lab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30322"/>
            <a:ext cx="8267700" cy="455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921" y="5185766"/>
            <a:ext cx="4572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Symmetric configuration to optimize S/B</a:t>
            </a:r>
          </a:p>
          <a:p>
            <a:r>
              <a:rPr lang="en-US" dirty="0" smtClean="0"/>
              <a:t>Possible 4 beam energies: 1,2,3,4 </a:t>
            </a:r>
            <a:r>
              <a:rPr lang="en-US" dirty="0" err="1" smtClean="0"/>
              <a:t>GeV</a:t>
            </a:r>
            <a:r>
              <a:rPr lang="en-US" dirty="0" smtClean="0"/>
              <a:t> @Hall-A</a:t>
            </a:r>
          </a:p>
          <a:p>
            <a:r>
              <a:rPr lang="en-US" dirty="0" smtClean="0"/>
              <a:t>Fall/2017 – Spring/2018: 1 month beam time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EE14-7EA1-0244-AAF4-0FB9DDDC8CCE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DFD99-CFAA-8742-A8C5-951E1A62EA97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Backgrounds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133600"/>
            <a:ext cx="8966200" cy="2590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178B-1208-2049-AD1D-E2890FA3ED3A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2" y="32"/>
            <a:ext cx="5800877" cy="1143000"/>
          </a:xfrm>
        </p:spPr>
        <p:txBody>
          <a:bodyPr/>
          <a:lstStyle/>
          <a:p>
            <a:r>
              <a:rPr lang="en-US" dirty="0" smtClean="0"/>
              <a:t>HPS at 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1" y="1106436"/>
            <a:ext cx="8583404" cy="5751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0368" y="957691"/>
            <a:ext cx="1963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</a:t>
            </a:r>
          </a:p>
          <a:p>
            <a:r>
              <a:rPr lang="en-US" dirty="0" smtClean="0"/>
              <a:t>Tim Nelson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77BF-2BD3-264E-9757-12B4E9E5F363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4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442"/>
            <a:ext cx="9144000" cy="6023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0368" y="330814"/>
            <a:ext cx="1963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</a:t>
            </a:r>
          </a:p>
          <a:p>
            <a:r>
              <a:rPr lang="en-US" dirty="0" smtClean="0"/>
              <a:t>Tim Nelson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1D23-13AF-0C4C-8B7D-155E06463D86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3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1143000"/>
          </a:xfrm>
        </p:spPr>
        <p:txBody>
          <a:bodyPr/>
          <a:lstStyle/>
          <a:p>
            <a:r>
              <a:rPr lang="en-US" dirty="0" smtClean="0"/>
              <a:t>Dark Light @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727"/>
            <a:ext cx="9144000" cy="4166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49" y="1100122"/>
            <a:ext cx="6723238" cy="216359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93B7-DFCE-A440-A34B-868BAC8EC36D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0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 ~O(10) </a:t>
            </a:r>
            <a:r>
              <a:rPr lang="en-US" dirty="0" err="1" smtClean="0"/>
              <a:t>GeV</a:t>
            </a:r>
            <a:r>
              <a:rPr lang="en-US" dirty="0" smtClean="0"/>
              <a:t> Dark Matter Interactions via A’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1" y="1756823"/>
            <a:ext cx="3860800" cy="290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46" y="1756823"/>
            <a:ext cx="3759200" cy="237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0728" y="4665123"/>
            <a:ext cx="2744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Invisible mode: </a:t>
            </a:r>
          </a:p>
          <a:p>
            <a:r>
              <a:rPr lang="en-US" dirty="0" err="1" smtClean="0"/>
              <a:t>BaBar</a:t>
            </a:r>
            <a:r>
              <a:rPr lang="en-US" dirty="0" smtClean="0"/>
              <a:t>, BELLE-II, </a:t>
            </a:r>
            <a:r>
              <a:rPr lang="en-US" dirty="0" err="1" smtClean="0"/>
              <a:t>MiniBooNE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0223" y="4848411"/>
            <a:ext cx="36343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Direct detection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Indirect/invisible mode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Accelerator based search possible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rich phenomenology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A6B6-7DA1-0944-927E-99BB1DAFA8B6}" type="datetime1">
              <a:rPr lang="en-US" smtClean="0"/>
              <a:t>11/15/15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621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55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Invisible Mode in Beam Dump Search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49364"/>
            <a:ext cx="9029700" cy="157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33" y="3540712"/>
            <a:ext cx="38354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141" y="3966170"/>
            <a:ext cx="3759200" cy="163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46" y="6057508"/>
            <a:ext cx="7086600" cy="4191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85C8-2864-2C46-8B67-9B13DF2B1C75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455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3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 </a:t>
            </a:r>
            <a:r>
              <a:rPr lang="en-US" sz="3100" dirty="0" smtClean="0">
                <a:solidFill>
                  <a:srgbClr val="0000FF"/>
                </a:solidFill>
              </a:rPr>
              <a:t>(2014 Projections)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95" y="998788"/>
            <a:ext cx="8138656" cy="53575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AD6D-9907-BE4C-A26A-1689D1583BE8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528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10042"/>
            <a:ext cx="896834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Cold Dark Matter “Small-scale”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951"/>
            <a:ext cx="9144000" cy="5371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3860" y="1153042"/>
            <a:ext cx="1601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Essig</a:t>
            </a:r>
            <a:r>
              <a:rPr lang="en-US" dirty="0" smtClean="0"/>
              <a:t>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EFF6-8DAA-9A49-9B12-38334C27A33B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06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2"/>
            <a:ext cx="8229600" cy="1143000"/>
          </a:xfrm>
        </p:spPr>
        <p:txBody>
          <a:bodyPr/>
          <a:lstStyle/>
          <a:p>
            <a:r>
              <a:rPr lang="en-US" dirty="0" smtClean="0"/>
              <a:t>Hints from WIMP Search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461"/>
            <a:ext cx="9144000" cy="55685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3DC5-78E8-B74F-9DFB-51F7F17ADC52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99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7265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C59A-5C40-014A-AFAA-4F68667EE99F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985" y="777963"/>
            <a:ext cx="469872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</a:t>
            </a:r>
            <a:r>
              <a:rPr lang="en-US" sz="1600" dirty="0" smtClean="0"/>
              <a:t>50cm </a:t>
            </a:r>
            <a:r>
              <a:rPr lang="en-US" sz="1600" dirty="0" smtClean="0"/>
              <a:t>x </a:t>
            </a:r>
            <a:r>
              <a:rPr lang="en-US" sz="1600" dirty="0" smtClean="0"/>
              <a:t>50cm, </a:t>
            </a:r>
            <a:r>
              <a:rPr lang="en-US" sz="1600" dirty="0" smtClean="0"/>
              <a:t>1cm </a:t>
            </a:r>
            <a:r>
              <a:rPr lang="en-US" sz="1600" dirty="0" smtClean="0"/>
              <a:t>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x 1cm x </a:t>
            </a:r>
            <a:r>
              <a:rPr lang="en-US" sz="1400" dirty="0" smtClean="0">
                <a:solidFill>
                  <a:srgbClr val="008000"/>
                </a:solidFill>
              </a:rPr>
              <a:t>50 </a:t>
            </a:r>
            <a:r>
              <a:rPr lang="en-US" sz="1400" dirty="0" smtClean="0">
                <a:solidFill>
                  <a:srgbClr val="008000"/>
                </a:solidFill>
              </a:rPr>
              <a:t>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Quadrant-based triggers: 4 x V1495</a:t>
            </a:r>
            <a:endParaRPr lang="en-US" sz="1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4837" y="812289"/>
            <a:ext cx="3711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</a:t>
            </a:r>
            <a:r>
              <a:rPr lang="en-US" sz="1600" dirty="0" smtClean="0"/>
              <a:t>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</a:t>
            </a:r>
            <a:r>
              <a:rPr lang="en-US" sz="1600" dirty="0" smtClean="0">
                <a:solidFill>
                  <a:srgbClr val="008000"/>
                </a:solidFill>
              </a:rPr>
              <a:t>(St1) + </a:t>
            </a:r>
            <a:r>
              <a:rPr lang="en-US" sz="1600" dirty="0" smtClean="0">
                <a:solidFill>
                  <a:srgbClr val="008000"/>
                </a:solidFill>
              </a:rPr>
              <a:t>50</a:t>
            </a:r>
            <a:r>
              <a:rPr lang="en-US" sz="1600" dirty="0" smtClean="0">
                <a:solidFill>
                  <a:srgbClr val="008000"/>
                </a:solidFill>
              </a:rPr>
              <a:t>(St2) + 8x2 (St4-Y1,2) = </a:t>
            </a:r>
            <a:r>
              <a:rPr lang="en-US" sz="1600" dirty="0" smtClean="0">
                <a:solidFill>
                  <a:srgbClr val="008000"/>
                </a:solidFill>
              </a:rPr>
              <a:t>116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1962880"/>
            <a:ext cx="6155450" cy="1700824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9195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607689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961283" y="3038112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59789" y="3513500"/>
            <a:ext cx="4381500" cy="2842850"/>
            <a:chOff x="152110" y="1806096"/>
            <a:chExt cx="4381500" cy="2842850"/>
          </a:xfrm>
        </p:grpSpPr>
        <p:pic>
          <p:nvPicPr>
            <p:cNvPr id="40" name="Picture 39" descr="mass_fit_dump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110" y="1806096"/>
              <a:ext cx="4381500" cy="284285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073042" y="2113501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J/Psi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Psi’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>
                  <a:solidFill>
                    <a:srgbClr val="FF00FF"/>
                  </a:solidFill>
                </a:rPr>
                <a:t>Drell</a:t>
              </a:r>
              <a:r>
                <a:rPr lang="en-US" dirty="0" smtClean="0">
                  <a:solidFill>
                    <a:srgbClr val="FF00FF"/>
                  </a:solidFill>
                </a:rPr>
                <a:t>-Yan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/>
                <a:t>Rndm</a:t>
              </a:r>
              <a:endParaRPr lang="en-US" dirty="0" smtClean="0"/>
            </a:p>
            <a:p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59712" y="3527060"/>
            <a:ext cx="4491967" cy="2829290"/>
            <a:chOff x="4659712" y="3527060"/>
            <a:chExt cx="4491967" cy="2829290"/>
          </a:xfrm>
        </p:grpSpPr>
        <p:pic>
          <p:nvPicPr>
            <p:cNvPr id="38" name="Picture 37" descr="z_vertex_e906_data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451" b="23883"/>
            <a:stretch/>
          </p:blipFill>
          <p:spPr>
            <a:xfrm>
              <a:off x="4659712" y="3527060"/>
              <a:ext cx="4491967" cy="2829290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7603925" y="4486858"/>
              <a:ext cx="646403" cy="1382515"/>
              <a:chOff x="3686254" y="1920686"/>
              <a:chExt cx="712469" cy="3330254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3686254" y="1920686"/>
                <a:ext cx="0" cy="33302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3686254" y="3128890"/>
                <a:ext cx="712469" cy="991331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1998086" y="3718701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165243" y="382090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99183" y="2794852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449785"/>
            <a:ext cx="746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High rejection power, very </a:t>
            </a:r>
            <a:r>
              <a:rPr lang="en-US" b="1" dirty="0">
                <a:solidFill>
                  <a:srgbClr val="0000FF"/>
                </a:solidFill>
              </a:rPr>
              <a:t>low </a:t>
            </a:r>
            <a:r>
              <a:rPr lang="en-US" b="1" dirty="0" smtClean="0">
                <a:solidFill>
                  <a:srgbClr val="0000FF"/>
                </a:solidFill>
              </a:rPr>
              <a:t>rate,  &lt;&lt; 1 kHz(E906 DAQ limit)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33" y="408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Highlights</a:t>
            </a:r>
            <a:r>
              <a:rPr lang="en-US" dirty="0" smtClean="0"/>
              <a:t> </a:t>
            </a:r>
            <a:r>
              <a:rPr lang="en-US" dirty="0" smtClean="0"/>
              <a:t>from AMS-02</a:t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Dark Matter Annihilation ?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5586" y="1342996"/>
            <a:ext cx="278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Plots from Sam Ting 4/2015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0F85-EEBC-864A-91A0-98297D8A40CD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22210"/>
            <a:ext cx="4270896" cy="2971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67" y="2637636"/>
            <a:ext cx="5073633" cy="3548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8" y="4293268"/>
            <a:ext cx="2395280" cy="2209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7004" y="2020516"/>
            <a:ext cx="410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Cosmic-ray excess of e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, e</a:t>
            </a:r>
            <a:r>
              <a:rPr lang="en-US" sz="2000" baseline="30000" dirty="0" smtClean="0">
                <a:solidFill>
                  <a:srgbClr val="FF0000"/>
                </a:solidFill>
              </a:rPr>
              <a:t>+</a:t>
            </a:r>
            <a:r>
              <a:rPr lang="en-US" sz="2000" dirty="0" smtClean="0">
                <a:solidFill>
                  <a:srgbClr val="FF0000"/>
                </a:solidFill>
              </a:rPr>
              <a:t>, p, He, Li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is-IS" sz="2000" dirty="0" smtClean="0">
                <a:solidFill>
                  <a:srgbClr val="FF0000"/>
                </a:solidFill>
              </a:rPr>
              <a:t>…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1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E906 Trigger </a:t>
            </a:r>
            <a:r>
              <a:rPr lang="en-US" dirty="0" smtClean="0"/>
              <a:t>&amp; 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E7E7-5B98-C141-98F5-0A6C2A99CC91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70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5586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(96)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223973"/>
            <a:ext cx="268925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look-up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Gen. </a:t>
            </a:r>
          </a:p>
          <a:p>
            <a:r>
              <a:rPr lang="en-US" dirty="0" smtClean="0"/>
              <a:t>V1495 @TB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9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V1495 Board</a:t>
            </a:r>
            <a:br>
              <a:rPr lang="en-US" dirty="0" smtClean="0"/>
            </a:br>
            <a:r>
              <a:rPr lang="en-US" sz="2200" dirty="0" smtClean="0"/>
              <a:t>2 </a:t>
            </a:r>
            <a:r>
              <a:rPr lang="en-US" sz="2200" dirty="0" err="1" smtClean="0"/>
              <a:t>Altara</a:t>
            </a:r>
            <a:r>
              <a:rPr lang="en-US" sz="2200" dirty="0" smtClean="0"/>
              <a:t> FPGA Chips: Cyclone-V</a:t>
            </a: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29E5-D955-4246-A30F-7AAA66DAF3DF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 descr="20150226_095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5637" y="1270061"/>
            <a:ext cx="206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lookup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28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33726"/>
          </a:xfrm>
        </p:spPr>
        <p:txBody>
          <a:bodyPr/>
          <a:lstStyle/>
          <a:p>
            <a:r>
              <a:rPr lang="en-US" dirty="0" smtClean="0"/>
              <a:t>Experimental Hall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676D4-584E-B649-B673-5D42EA9B245A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72</a:t>
            </a:fld>
            <a:endParaRPr lang="en-US"/>
          </a:p>
        </p:txBody>
      </p:sp>
      <p:pic>
        <p:nvPicPr>
          <p:cNvPr id="8" name="Picture 7" descr="20151105_134850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09" y="764020"/>
            <a:ext cx="4829591" cy="2716645"/>
          </a:xfrm>
          <a:prstGeom prst="rect">
            <a:avLst/>
          </a:prstGeom>
        </p:spPr>
      </p:pic>
      <p:pic>
        <p:nvPicPr>
          <p:cNvPr id="10" name="Picture 9" descr="20151105_134906_resized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020"/>
            <a:ext cx="3427864" cy="6093980"/>
          </a:xfrm>
          <a:prstGeom prst="rect">
            <a:avLst/>
          </a:prstGeom>
        </p:spPr>
      </p:pic>
      <p:pic>
        <p:nvPicPr>
          <p:cNvPr id="11" name="Picture 10" descr="20151105_134843_resized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09" y="3739716"/>
            <a:ext cx="4651791" cy="26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2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What is Dark Matter?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13345" y="1314905"/>
            <a:ext cx="5011608" cy="3464209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60105" y="4244801"/>
            <a:ext cx="1670699" cy="9387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Dark sector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19655" y="895919"/>
            <a:ext cx="1636164" cy="8379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WIMP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24115" y="4007528"/>
            <a:ext cx="1895540" cy="9155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Extra dimension</a:t>
            </a:r>
            <a:endParaRPr lang="en-US" sz="14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41119" y="3148628"/>
            <a:ext cx="1955443" cy="9622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Sterile neutrino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1118" y="1779322"/>
            <a:ext cx="1911997" cy="9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cs typeface="Arial" pitchFamily="34" charset="0"/>
              </a:rPr>
              <a:t>Axion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 &amp; </a:t>
            </a:r>
            <a:br>
              <a:rPr lang="en-US" b="1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ALPs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  <a:p>
            <a:endParaRPr lang="en-US" sz="500" b="1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6994" y="2615156"/>
            <a:ext cx="2136767" cy="1014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cs typeface="Arial" pitchFamily="34" charset="0"/>
              </a:rPr>
              <a:t>Superheavy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DM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07542" y="1409021"/>
            <a:ext cx="1600382" cy="809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…</a:t>
            </a:r>
            <a:endParaRPr lang="en-US" sz="1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458" y="280492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Dark Matter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19441" y="5593258"/>
            <a:ext cx="839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Recent results from the LHC and direct detection experiments “challenge” the traditional WIMP paradigm and motivate the exploration of new ideas.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1FDC-F4E7-E349-B004-2D0F76152BB7}" type="datetime1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5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/>
          </a:bodyPr>
          <a:lstStyle/>
          <a:p>
            <a:r>
              <a:rPr lang="en-US" dirty="0" smtClean="0"/>
              <a:t>Direct Search for WIMP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9" y="1147447"/>
            <a:ext cx="3401208" cy="505407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b="1" dirty="0" smtClean="0">
                <a:solidFill>
                  <a:srgbClr val="000000"/>
                </a:solidFill>
              </a:rPr>
              <a:t>“dark sector”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coupling”: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coupling”: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“Sub-</a:t>
            </a:r>
            <a:r>
              <a:rPr lang="en-US" b="1" i="1" dirty="0" err="1" smtClean="0">
                <a:solidFill>
                  <a:schemeClr val="tx1"/>
                </a:solidFill>
              </a:rPr>
              <a:t>GeV</a:t>
            </a:r>
            <a:r>
              <a:rPr lang="en-US" b="1" i="1" dirty="0" smtClean="0">
                <a:solidFill>
                  <a:schemeClr val="tx1"/>
                </a:solidFill>
              </a:rPr>
              <a:t>” </a:t>
            </a:r>
            <a:r>
              <a:rPr lang="en-US" b="1" i="1" dirty="0">
                <a:solidFill>
                  <a:schemeClr val="tx1"/>
                </a:solidFill>
              </a:rPr>
              <a:t>l</a:t>
            </a:r>
            <a:r>
              <a:rPr lang="en-US" b="1" i="1" dirty="0" smtClean="0">
                <a:solidFill>
                  <a:schemeClr val="tx1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1C250-042E-D64B-820C-5A4DB23A752E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9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7026</TotalTime>
  <Words>4829</Words>
  <Application>Microsoft Macintosh PowerPoint</Application>
  <PresentationFormat>On-screen Show (4:3)</PresentationFormat>
  <Paragraphs>922</Paragraphs>
  <Slides>72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Direct search for dark photons and dark Higgs in p+A collisions at Fermilab E-1067/SeaQuest Experiment </vt:lpstr>
      <vt:lpstr>Intensity Frontier at Fermilab: 120 GeV Beam</vt:lpstr>
      <vt:lpstr>PowerPoint Presentation</vt:lpstr>
      <vt:lpstr>PowerPoint Presentation</vt:lpstr>
      <vt:lpstr>Outline</vt:lpstr>
      <vt:lpstr>Dark Matter?</vt:lpstr>
      <vt:lpstr>Highlights from AMS-02 Dark Matter Annihilation ?</vt:lpstr>
      <vt:lpstr>PowerPoint Presentation</vt:lpstr>
      <vt:lpstr>Direct Search for WIMP</vt:lpstr>
      <vt:lpstr>Portals to a Dark Sectors?</vt:lpstr>
      <vt:lpstr>Vector Portal and Dark Photon A simplest model of dark sector </vt:lpstr>
      <vt:lpstr>Expectations from GUT</vt:lpstr>
      <vt:lpstr>Coupling to SM particles via Photon/Z0 </vt:lpstr>
      <vt:lpstr>AMS-02 Anomalies and Dark Photons</vt:lpstr>
      <vt:lpstr>Muon (g-2) Anomaly</vt:lpstr>
      <vt:lpstr>Very Active Field</vt:lpstr>
      <vt:lpstr>Dark Photon Current and Future Limits</vt:lpstr>
      <vt:lpstr>Add a Dark Higgs … very rich phenomenoloy </vt:lpstr>
      <vt:lpstr>Dark Higgs Search at BaBar</vt:lpstr>
      <vt:lpstr>Intensity Frontier at Fermilab: 120 GeV Beam</vt:lpstr>
      <vt:lpstr>SeaQuest Detector Top View</vt:lpstr>
      <vt:lpstr>E906 Run-II and III Performance</vt:lpstr>
      <vt:lpstr>E-906 Drell-Yan Acceptance</vt:lpstr>
      <vt:lpstr>E906 Physics Programs: 2009-2016</vt:lpstr>
      <vt:lpstr>E1039 Physics Program: 2017-2019 Polarized Fixed Target Drell-Yan Experiment</vt:lpstr>
      <vt:lpstr>Schedules of SeaQuest Experiments </vt:lpstr>
      <vt:lpstr>E-1067: A New Program to Probe Dark Sector in Beam Dump Mode </vt:lpstr>
      <vt:lpstr>Dark Photons and Dark Higgs Productions  in p+Fe Collisions at Fermilab</vt:lpstr>
      <vt:lpstr>Dark Photon Search in Dimuon Decay Channel  SeaQuest in Beam Dump Mode (p+Fe)</vt:lpstr>
      <vt:lpstr>Dark Photon Decay Modes</vt:lpstr>
      <vt:lpstr>Detector Upgrade and Expected Signals </vt:lpstr>
      <vt:lpstr>Data from Run 2014 (Run-II)</vt:lpstr>
      <vt:lpstr>A New High-Granularity Displayed Dimuon Vertex Trigger</vt:lpstr>
      <vt:lpstr>Displaced Dark Photon Trigger</vt:lpstr>
      <vt:lpstr>Low Mass Prompt Dimuon Trigger Rate Study</vt:lpstr>
      <vt:lpstr>Scintillator-based Trigger R&amp;D</vt:lpstr>
      <vt:lpstr>Trigger Prototype R&amp;D</vt:lpstr>
      <vt:lpstr>Fermilab Extruded Scintillators</vt:lpstr>
      <vt:lpstr>E906 DAQ Test Stand  </vt:lpstr>
      <vt:lpstr>Search Mode (1): Long-lived Dark Photons</vt:lpstr>
      <vt:lpstr>Search Mode (2): “Prompt” Dark Photons vs Drell-Yan Z-vertx &lt; 3m</vt:lpstr>
      <vt:lpstr>Dark Photon Sensitivity: Summary POT:1.4x1018 (parasitic w/ E1039)</vt:lpstr>
      <vt:lpstr>E-1067: Dark Higgs Search at SeaQuest</vt:lpstr>
      <vt:lpstr>SeaQuest Dark Higgs Sensitivity POT:1.4x1018 (Phase-I)</vt:lpstr>
      <vt:lpstr>E-1067 Future Upgrade: Phase-II 2020+ ~ 2025 ?</vt:lpstr>
      <vt:lpstr>Phase-II: Access Low Mass Region with e+e- with future detector upgrades </vt:lpstr>
      <vt:lpstr>Phase-II: Full Coverage with future detector “EMCal/HCal” upgrades </vt:lpstr>
      <vt:lpstr>Phase-II: Probe Non Abelian Dark Sector with future detector “HCal” upgrades  </vt:lpstr>
      <vt:lpstr>Summary and Outlook</vt:lpstr>
      <vt:lpstr>Many good discussions with  R. Holt, J-C. Peng, K. Liu, Z.-B. Kang, Y. Zhang, P. McGaughey, Y. Zhong, P. Reimer, C. Brown, R. van der Water, R. Essig,  and more  and the new E-1067 Collaboration at Fermilab      </vt:lpstr>
      <vt:lpstr>Backup slides</vt:lpstr>
      <vt:lpstr>2014 US P-5 Report</vt:lpstr>
      <vt:lpstr>Current Limits on Dark Photon Search</vt:lpstr>
      <vt:lpstr>Scope and Compatibility </vt:lpstr>
      <vt:lpstr>PowerPoint Presentation</vt:lpstr>
      <vt:lpstr>Comparison with SHiP Proposal </vt:lpstr>
      <vt:lpstr>A’ Production </vt:lpstr>
      <vt:lpstr>Electron Beam Fixed Target Experiments</vt:lpstr>
      <vt:lpstr>APEX Experiment at J-Lab</vt:lpstr>
      <vt:lpstr>Typical Backgrounds</vt:lpstr>
      <vt:lpstr>HPS at JLab</vt:lpstr>
      <vt:lpstr>PowerPoint Presentation</vt:lpstr>
      <vt:lpstr>Dark Light @JLab</vt:lpstr>
      <vt:lpstr>Sub ~O(10) GeV Dark Matter Interactions via A’</vt:lpstr>
      <vt:lpstr>Invisible Mode in Beam Dump Search</vt:lpstr>
      <vt:lpstr>Dark Photon Current and Future Limit (2014 Projections)</vt:lpstr>
      <vt:lpstr>Cold Dark Matter “Small-scale” Challenges</vt:lpstr>
      <vt:lpstr>Hints from WIMP Search </vt:lpstr>
      <vt:lpstr>A New High-Granularity Displayed Dimuon Vertex Trigger</vt:lpstr>
      <vt:lpstr>Current E906 Trigger &amp; DAQ System</vt:lpstr>
      <vt:lpstr>V1495 Board 2 Altara FPGA Chips: Cyclone-V</vt:lpstr>
      <vt:lpstr>Experimental Hall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of </dc:title>
  <dc:creator>Ming Liu</dc:creator>
  <cp:lastModifiedBy>Ming Liu</cp:lastModifiedBy>
  <cp:revision>272</cp:revision>
  <dcterms:created xsi:type="dcterms:W3CDTF">2015-11-10T19:37:16Z</dcterms:created>
  <dcterms:modified xsi:type="dcterms:W3CDTF">2015-11-16T07:38:04Z</dcterms:modified>
</cp:coreProperties>
</file>