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56" r:id="rId2"/>
    <p:sldId id="292" r:id="rId3"/>
    <p:sldId id="288" r:id="rId4"/>
    <p:sldId id="289" r:id="rId5"/>
    <p:sldId id="269" r:id="rId6"/>
    <p:sldId id="290" r:id="rId7"/>
    <p:sldId id="327" r:id="rId8"/>
    <p:sldId id="323" r:id="rId9"/>
    <p:sldId id="291" r:id="rId10"/>
    <p:sldId id="261" r:id="rId11"/>
    <p:sldId id="262" r:id="rId12"/>
    <p:sldId id="263" r:id="rId13"/>
    <p:sldId id="264" r:id="rId14"/>
    <p:sldId id="336" r:id="rId15"/>
    <p:sldId id="265" r:id="rId16"/>
    <p:sldId id="333" r:id="rId17"/>
    <p:sldId id="266" r:id="rId18"/>
    <p:sldId id="267" r:id="rId19"/>
    <p:sldId id="329" r:id="rId20"/>
    <p:sldId id="324" r:id="rId21"/>
    <p:sldId id="268" r:id="rId22"/>
    <p:sldId id="298" r:id="rId23"/>
    <p:sldId id="293" r:id="rId24"/>
    <p:sldId id="294" r:id="rId25"/>
    <p:sldId id="295" r:id="rId26"/>
    <p:sldId id="296" r:id="rId27"/>
    <p:sldId id="297" r:id="rId28"/>
    <p:sldId id="299" r:id="rId29"/>
    <p:sldId id="300" r:id="rId30"/>
    <p:sldId id="301" r:id="rId31"/>
    <p:sldId id="302" r:id="rId32"/>
    <p:sldId id="303" r:id="rId33"/>
    <p:sldId id="345" r:id="rId34"/>
    <p:sldId id="339" r:id="rId35"/>
    <p:sldId id="340" r:id="rId36"/>
    <p:sldId id="341" r:id="rId37"/>
    <p:sldId id="342" r:id="rId38"/>
    <p:sldId id="343" r:id="rId39"/>
    <p:sldId id="344" r:id="rId40"/>
    <p:sldId id="346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257" r:id="rId50"/>
    <p:sldId id="258" r:id="rId51"/>
    <p:sldId id="259" r:id="rId52"/>
    <p:sldId id="270" r:id="rId53"/>
    <p:sldId id="271" r:id="rId54"/>
    <p:sldId id="272" r:id="rId55"/>
    <p:sldId id="286" r:id="rId56"/>
    <p:sldId id="287" r:id="rId57"/>
    <p:sldId id="273" r:id="rId58"/>
    <p:sldId id="334" r:id="rId59"/>
    <p:sldId id="335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274" r:id="rId71"/>
    <p:sldId id="279" r:id="rId72"/>
    <p:sldId id="280" r:id="rId73"/>
    <p:sldId id="282" r:id="rId74"/>
    <p:sldId id="283" r:id="rId75"/>
    <p:sldId id="281" r:id="rId76"/>
    <p:sldId id="284" r:id="rId77"/>
    <p:sldId id="285" r:id="rId78"/>
    <p:sldId id="331" r:id="rId79"/>
    <p:sldId id="322" r:id="rId80"/>
    <p:sldId id="337" r:id="rId81"/>
    <p:sldId id="338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0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AD4F7-049A-E641-BDCC-EF6D790F3ED7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361FD-EF50-9842-83CE-C4C808D43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96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F27B-574D-894C-8150-279210FDE48A}" type="datetimeFigureOut">
              <a:rPr lang="en-US" smtClean="0"/>
              <a:t>11/15/15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50643-424B-6847-9CC5-B4263C4B1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74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details from p906 proposal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39BF9-25AD-6D45-9E74-ECE743D787D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30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3E58-6D9F-304C-8882-EA2B7B346C61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2DC8-F06C-C143-B269-118223E56238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1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6490A-AFCA-E346-83C0-C08F7EEEA62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1490-56F9-2C4F-93CD-3F231A4CC3D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13A0C-7093-1046-846E-9BBED2224841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F059F-A29C-374A-BF28-2AA63D422283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69EE6-FD0C-8D40-91C3-326C9FF6AE06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A0C0C-E43D-EE43-A4F1-2E1515007F35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9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80293-69CB-5C4C-916E-8F47224E21A4}" type="datetime1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2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A31E-1E40-0940-AECD-BBA6C0542761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6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A681C-A727-5F48-A5BC-EAB7AF5581A7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E8059-1E98-984F-9765-4A6A0C0A7C53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9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jp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Relationship Id="rId3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5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emf"/><Relationship Id="rId5" Type="http://schemas.openxmlformats.org/officeDocument/2006/relationships/image" Target="../media/image87.emf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56.emf"/><Relationship Id="rId9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Relationship Id="rId3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36.emf"/><Relationship Id="rId6" Type="http://schemas.openxmlformats.org/officeDocument/2006/relationships/image" Target="../media/image9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11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emf"/><Relationship Id="rId3" Type="http://schemas.openxmlformats.org/officeDocument/2006/relationships/image" Target="../media/image11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emf"/><Relationship Id="rId3" Type="http://schemas.openxmlformats.org/officeDocument/2006/relationships/image" Target="../media/image123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4" Type="http://schemas.openxmlformats.org/officeDocument/2006/relationships/image" Target="../media/image124.wmf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gif"/><Relationship Id="rId5" Type="http://schemas.openxmlformats.org/officeDocument/2006/relationships/image" Target="../media/image145.jpeg"/><Relationship Id="rId6" Type="http://schemas.openxmlformats.org/officeDocument/2006/relationships/image" Target="../media/image109.png"/><Relationship Id="rId7" Type="http://schemas.openxmlformats.org/officeDocument/2006/relationships/image" Target="../media/image146.png"/><Relationship Id="rId8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9919"/>
            <a:ext cx="7772400" cy="26190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Prospects of direct search for dark photons and dark Higgs in </a:t>
            </a:r>
            <a:r>
              <a:rPr lang="en-US" dirty="0" err="1" smtClean="0"/>
              <a:t>p+A</a:t>
            </a:r>
            <a:r>
              <a:rPr lang="en-US" dirty="0" smtClean="0"/>
              <a:t> collisions at </a:t>
            </a:r>
            <a:r>
              <a:rPr lang="en-US" dirty="0" err="1" smtClean="0"/>
              <a:t>Fermilab</a:t>
            </a:r>
            <a:r>
              <a:rPr lang="en-US" dirty="0" smtClean="0"/>
              <a:t> E-1067/</a:t>
            </a:r>
            <a:r>
              <a:rPr lang="en-US" dirty="0" err="1" smtClean="0"/>
              <a:t>SeaQuest</a:t>
            </a:r>
            <a:r>
              <a:rPr lang="en-US" dirty="0" smtClean="0"/>
              <a:t> Experiment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79344"/>
            <a:ext cx="6400800" cy="1752600"/>
          </a:xfrm>
        </p:spPr>
        <p:txBody>
          <a:bodyPr/>
          <a:lstStyle/>
          <a:p>
            <a:r>
              <a:rPr lang="en-US" dirty="0" smtClean="0"/>
              <a:t>Ming Liu </a:t>
            </a:r>
          </a:p>
          <a:p>
            <a:r>
              <a:rPr lang="en-US" dirty="0" smtClean="0"/>
              <a:t>Los Alamos National Laboratory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5" y="5009161"/>
            <a:ext cx="2987445" cy="17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231" y="4932997"/>
            <a:ext cx="5643855" cy="19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6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Portals to a Dark Sectors?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symmetry limits the allowed couplings </a:t>
            </a:r>
          </a:p>
          <a:p>
            <a:pPr lvl="1"/>
            <a:r>
              <a:rPr lang="en-US" dirty="0" smtClean="0"/>
              <a:t>scalar, vector, tensor interactions  </a:t>
            </a:r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020" y="3757264"/>
            <a:ext cx="27587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err="1"/>
              <a:t>g</a:t>
            </a:r>
            <a:r>
              <a:rPr lang="de-DE" sz="4000" dirty="0" smtClean="0"/>
              <a:t>, </a:t>
            </a:r>
            <a:r>
              <a:rPr lang="de-DE" sz="4000" dirty="0"/>
              <a:t>W</a:t>
            </a:r>
            <a:r>
              <a:rPr lang="de-DE" sz="4000" baseline="30000" dirty="0"/>
              <a:t>±</a:t>
            </a:r>
            <a:r>
              <a:rPr lang="de-DE" sz="4000" dirty="0"/>
              <a:t>,</a:t>
            </a:r>
            <a:r>
              <a:rPr lang="de-DE" sz="4000" dirty="0" smtClean="0"/>
              <a:t>Z</a:t>
            </a:r>
            <a:r>
              <a:rPr lang="de-DE" sz="4000" baseline="30000" dirty="0" smtClean="0"/>
              <a:t>0</a:t>
            </a:r>
            <a:r>
              <a:rPr lang="de-DE" sz="4000" dirty="0" smtClean="0"/>
              <a:t>,γ,</a:t>
            </a:r>
            <a:r>
              <a:rPr lang="de-DE" sz="4000" dirty="0" smtClean="0">
                <a:solidFill>
                  <a:srgbClr val="0000FF"/>
                </a:solidFill>
              </a:rPr>
              <a:t> </a:t>
            </a:r>
            <a:r>
              <a:rPr lang="de-DE" sz="4000" dirty="0" smtClean="0"/>
              <a:t>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75791"/>
            <a:ext cx="232955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sector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68896" y="5751049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 and Dark Higgs (</a:t>
            </a:r>
            <a:r>
              <a:rPr lang="en-US" dirty="0" err="1" smtClean="0"/>
              <a:t>sacler</a:t>
            </a:r>
            <a:r>
              <a:rPr lang="en-US" dirty="0" smtClean="0"/>
              <a:t>) Portals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B63F-3E03-7D4F-9439-E16B6C3DB7A6}" type="datetime1">
              <a:rPr lang="en-US" smtClean="0"/>
              <a:t>11/15/15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68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349487"/>
          </a:xfrm>
        </p:spPr>
        <p:txBody>
          <a:bodyPr>
            <a:normAutofit/>
          </a:bodyPr>
          <a:lstStyle/>
          <a:p>
            <a:r>
              <a:rPr lang="en-US" dirty="0" smtClean="0"/>
              <a:t>Dark Photon and Vector Portal</a:t>
            </a:r>
            <a:br>
              <a:rPr lang="en-US" dirty="0" smtClean="0"/>
            </a:br>
            <a:r>
              <a:rPr lang="en-US" sz="3100" dirty="0">
                <a:solidFill>
                  <a:schemeClr val="tx1"/>
                </a:solidFill>
              </a:rPr>
              <a:t>A</a:t>
            </a:r>
            <a:r>
              <a:rPr lang="en-US" sz="3100" dirty="0" smtClean="0">
                <a:solidFill>
                  <a:schemeClr val="tx1"/>
                </a:solidFill>
              </a:rPr>
              <a:t> simplest model of dark sector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9909"/>
            <a:ext cx="8229600" cy="4525963"/>
          </a:xfrm>
        </p:spPr>
        <p:txBody>
          <a:bodyPr/>
          <a:lstStyle/>
          <a:p>
            <a:r>
              <a:rPr lang="en-US" dirty="0" smtClean="0"/>
              <a:t>Kinetic mixing, an extra U(1)</a:t>
            </a:r>
            <a:r>
              <a:rPr lang="en-US" baseline="-25000" dirty="0" smtClean="0"/>
              <a:t>X</a:t>
            </a:r>
          </a:p>
          <a:p>
            <a:r>
              <a:rPr lang="en-US" dirty="0" smtClean="0"/>
              <a:t>Not suppressed by mass scale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" y="4047636"/>
            <a:ext cx="7851281" cy="203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2" y="2813110"/>
            <a:ext cx="3606005" cy="10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374" y="1627266"/>
            <a:ext cx="1853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Holdom</a:t>
            </a:r>
            <a:endParaRPr lang="en-US" dirty="0" smtClean="0"/>
          </a:p>
          <a:p>
            <a:r>
              <a:rPr lang="en-US" dirty="0" err="1" smtClean="0"/>
              <a:t>Galison</a:t>
            </a:r>
            <a:r>
              <a:rPr lang="en-US" dirty="0" smtClean="0"/>
              <a:t>, </a:t>
            </a:r>
            <a:r>
              <a:rPr lang="en-US" dirty="0" err="1" smtClean="0"/>
              <a:t>Manohar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5CCDB-00CD-504D-8A5C-534DAF2B54AC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2837" y="320107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U(1)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1FFE-5F45-424F-9448-0CFDF5839F5E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398820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01979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Coupling to SM particles via Photon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58880"/>
            <a:ext cx="8229600" cy="200230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Could be within experimental reach!</a:t>
            </a:r>
          </a:p>
          <a:p>
            <a:pPr lvl="1"/>
            <a:r>
              <a:rPr lang="en-US" dirty="0" smtClean="0"/>
              <a:t>Production</a:t>
            </a:r>
          </a:p>
          <a:p>
            <a:pPr lvl="2"/>
            <a:r>
              <a:rPr lang="en-US" dirty="0" smtClean="0"/>
              <a:t>high intensity beam </a:t>
            </a:r>
          </a:p>
          <a:p>
            <a:pPr lvl="1"/>
            <a:r>
              <a:rPr lang="en-US" dirty="0" smtClean="0"/>
              <a:t>Decay</a:t>
            </a:r>
          </a:p>
          <a:p>
            <a:pPr lvl="2"/>
            <a:r>
              <a:rPr lang="en-US" dirty="0" smtClean="0"/>
              <a:t>Optimized S/B for weak signal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327" y="3363243"/>
            <a:ext cx="5693811" cy="273489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7B88A-0761-404B-AD97-46ABA23A5083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91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Photons and AMS-02 Anomalies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4" y="1799252"/>
            <a:ext cx="4725684" cy="4313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320" y="2010929"/>
            <a:ext cx="4005680" cy="3695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3E43E-1D1B-4F47-B4ED-98151E5BD9B9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11284" y="1066091"/>
            <a:ext cx="6883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Sparked a renewed interest in this class of models…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2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(g-2) Anomaly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72" y="1769813"/>
            <a:ext cx="3953918" cy="105390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3.6 </a:t>
            </a:r>
            <a:r>
              <a:rPr lang="en-US" dirty="0" err="1" smtClean="0"/>
              <a:t>σ</a:t>
            </a:r>
            <a:r>
              <a:rPr lang="en-US" dirty="0" smtClean="0"/>
              <a:t> deviation</a:t>
            </a:r>
          </a:p>
          <a:p>
            <a:r>
              <a:rPr lang="en-US" dirty="0" smtClean="0"/>
              <a:t>Contributions from dark photon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20" y="3311344"/>
            <a:ext cx="3520188" cy="1942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8513" y="5371503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Boehm, </a:t>
            </a:r>
            <a:r>
              <a:rPr lang="en-US" dirty="0" err="1" smtClean="0"/>
              <a:t>Fayet</a:t>
            </a:r>
            <a:endParaRPr lang="en-US" dirty="0" smtClean="0"/>
          </a:p>
          <a:p>
            <a:r>
              <a:rPr lang="en-US" dirty="0" err="1" smtClean="0"/>
              <a:t>Pospelov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621" y="2222807"/>
            <a:ext cx="5391492" cy="379502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F5EE1-2AB8-3145-92E7-D5C016C86B6C}" type="datetime1">
              <a:rPr lang="en-US" smtClean="0"/>
              <a:t>11/15/15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42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1151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cs typeface="+mj-cs"/>
              </a:rPr>
              <a:t>Very </a:t>
            </a:r>
            <a:r>
              <a:rPr lang="en-US" sz="3600" dirty="0" smtClean="0">
                <a:cs typeface="+mj-cs"/>
              </a:rPr>
              <a:t>Active </a:t>
            </a:r>
            <a:r>
              <a:rPr lang="en-US" sz="3600" dirty="0" smtClean="0"/>
              <a:t>F</a:t>
            </a:r>
            <a:r>
              <a:rPr lang="en-US" sz="3600" dirty="0" smtClean="0">
                <a:cs typeface="+mj-cs"/>
              </a:rPr>
              <a:t>ield</a:t>
            </a:r>
            <a:endParaRPr lang="en-US" sz="3600" dirty="0">
              <a:cs typeface="+mj-cs"/>
            </a:endParaRPr>
          </a:p>
        </p:txBody>
      </p:sp>
      <p:sp>
        <p:nvSpPr>
          <p:cNvPr id="9219" name="Footer Placeholder 2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Search @Fermilab</a:t>
            </a:r>
            <a:endParaRPr 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4DE6D4A3-5DF3-464C-B1B3-A4B8AEA12D40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2081C-2DB9-8F45-BC85-FFA4663F44EA}" type="datetime1">
              <a:rPr lang="en-US" smtClean="0"/>
              <a:t>11/15/15</a:t>
            </a:fld>
            <a:endParaRPr lang="en-US"/>
          </a:p>
        </p:txBody>
      </p:sp>
      <p:pic>
        <p:nvPicPr>
          <p:cNvPr id="9" name="Picture 14" descr="http://www.treasury.gov.au/PublicationsAndMedia/Speeches/2010/%7E/media/Treasury/Publications%20and%20Media/Speeches/2010/Measuring%20what%20we%20do%20or%20doing%20what%20we%20measure/Images/slide_Page_05.as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14799" r="16982" b="13747"/>
          <a:stretch>
            <a:fillRect/>
          </a:stretch>
        </p:blipFill>
        <p:spPr bwMode="auto">
          <a:xfrm>
            <a:off x="457200" y="1675756"/>
            <a:ext cx="3513939" cy="320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139" y="1506364"/>
            <a:ext cx="5026883" cy="32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845738" y="5005086"/>
            <a:ext cx="51522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Courtesy:  R. Milner at the Fundamental Interactions Town Meeting, Chicago, Sept. 28-29, 2014</a:t>
            </a:r>
          </a:p>
        </p:txBody>
      </p:sp>
    </p:spTree>
    <p:extLst>
      <p:ext uri="{BB962C8B-B14F-4D97-AF65-F5344CB8AC3E}">
        <p14:creationId xmlns:p14="http://schemas.microsoft.com/office/powerpoint/2010/main" val="251927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Dark Photon Search Today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359"/>
            <a:ext cx="5436794" cy="5323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794" y="1545997"/>
            <a:ext cx="3543571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Many new results in recent years</a:t>
            </a:r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(g-2) region disfavored</a:t>
            </a:r>
          </a:p>
          <a:p>
            <a:r>
              <a:rPr lang="en-US" dirty="0" smtClean="0"/>
              <a:t> - for A’ directly decay into SM; </a:t>
            </a:r>
          </a:p>
          <a:p>
            <a:r>
              <a:rPr lang="en-US" dirty="0"/>
              <a:t> </a:t>
            </a:r>
            <a:r>
              <a:rPr lang="en-US" dirty="0" smtClean="0"/>
              <a:t>- but allowed with “invisible mode”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Several new proposals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err="1" smtClean="0"/>
              <a:t>Fermilab</a:t>
            </a:r>
            <a:r>
              <a:rPr lang="en-US" dirty="0" smtClean="0"/>
              <a:t> E-1067 beam dump</a:t>
            </a:r>
          </a:p>
          <a:p>
            <a:r>
              <a:rPr lang="en-US" dirty="0"/>
              <a:t>e</a:t>
            </a:r>
            <a:r>
              <a:rPr lang="en-US" dirty="0" smtClean="0"/>
              <a:t>xperiment with hadron beam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77CA-EB50-4B4C-B9CF-32C0F7A2175F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65" y="3186603"/>
            <a:ext cx="2303779" cy="14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6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 a Dark Higgs </a:t>
            </a:r>
            <a:r>
              <a:rPr lang="is-IS" dirty="0" smtClean="0"/>
              <a:t>…</a:t>
            </a:r>
            <a:br>
              <a:rPr lang="is-IS" dirty="0" smtClean="0"/>
            </a:br>
            <a:r>
              <a:rPr lang="is-IS" sz="2700" dirty="0" smtClean="0">
                <a:solidFill>
                  <a:schemeClr val="tx1"/>
                </a:solidFill>
              </a:rPr>
              <a:t>very rich phenomenoloy 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04" y="1303001"/>
            <a:ext cx="4226070" cy="468228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Dark photon mass is generated via the Higgs </a:t>
            </a:r>
            <a:r>
              <a:rPr lang="en-US" dirty="0" smtClean="0"/>
              <a:t>mechanism  </a:t>
            </a:r>
          </a:p>
          <a:p>
            <a:pPr marL="857250" lvl="1" indent="-457200"/>
            <a:r>
              <a:rPr lang="en-US" dirty="0" smtClean="0"/>
              <a:t>a </a:t>
            </a:r>
            <a:r>
              <a:rPr lang="en-US" dirty="0" smtClean="0"/>
              <a:t>dark Higgs boson (h')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 minimal </a:t>
            </a:r>
            <a:r>
              <a:rPr lang="en-US" dirty="0" smtClean="0"/>
              <a:t>scenario</a:t>
            </a:r>
          </a:p>
          <a:p>
            <a:pPr marL="857250" lvl="1" indent="-457200"/>
            <a:r>
              <a:rPr lang="en-US" dirty="0" smtClean="0"/>
              <a:t>a </a:t>
            </a:r>
            <a:r>
              <a:rPr lang="en-US" dirty="0" smtClean="0"/>
              <a:t>single dark photon and a single dark Higgs boson.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Theoretical prejudice for dark Higgs mass at the MeV-</a:t>
            </a:r>
            <a:r>
              <a:rPr lang="en-US" dirty="0" err="1" smtClean="0"/>
              <a:t>GeV</a:t>
            </a:r>
            <a:r>
              <a:rPr lang="en-US" dirty="0" smtClean="0"/>
              <a:t> scale</a:t>
            </a:r>
            <a:r>
              <a:rPr lang="en-US" dirty="0" smtClean="0"/>
              <a:t>.</a:t>
            </a:r>
          </a:p>
          <a:p>
            <a:pPr marL="857250" lvl="1" indent="-457200"/>
            <a:r>
              <a:rPr lang="en-US" dirty="0" smtClean="0"/>
              <a:t>Much rich structure could exist, QCD-like SU(3)</a:t>
            </a:r>
            <a:r>
              <a:rPr lang="en-US" baseline="-25000" dirty="0" smtClean="0"/>
              <a:t>X</a:t>
            </a:r>
            <a:endParaRPr lang="en-US" baseline="-250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7" y="1100111"/>
            <a:ext cx="32686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91607" y="3475526"/>
            <a:ext cx="3795193" cy="2961984"/>
            <a:chOff x="4642250" y="2676816"/>
            <a:chExt cx="4420268" cy="3298107"/>
          </a:xfrm>
        </p:grpSpPr>
        <p:sp>
          <p:nvSpPr>
            <p:cNvPr id="6" name="Rectangle 5"/>
            <p:cNvSpPr/>
            <p:nvPr/>
          </p:nvSpPr>
          <p:spPr>
            <a:xfrm>
              <a:off x="4642250" y="2676816"/>
              <a:ext cx="4420268" cy="3298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250" y="3120598"/>
              <a:ext cx="4420268" cy="285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46587" y="2709082"/>
              <a:ext cx="1042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&lt; m</a:t>
              </a:r>
              <a:r>
                <a:rPr lang="en-US" baseline="-25000" dirty="0" smtClean="0"/>
                <a:t>A</a:t>
              </a:r>
              <a:r>
                <a:rPr lang="en-US" baseline="-25000" dirty="0"/>
                <a:t>’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2974" y="2708959"/>
              <a:ext cx="1170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&gt; 2m</a:t>
              </a:r>
              <a:r>
                <a:rPr lang="en-US" baseline="-25000" dirty="0"/>
                <a:t>A’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6948" y="4224594"/>
              <a:ext cx="1025570" cy="5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Prompt decays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2907" y="4256463"/>
              <a:ext cx="1086067" cy="5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Invisible decays</a:t>
              </a:r>
              <a:endParaRPr lang="en-US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38723" y="3160048"/>
            <a:ext cx="242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Higgs decay model 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52B1-92DC-B348-A7BA-28562853A0A9}" type="datetime1">
              <a:rPr lang="en-US" smtClean="0"/>
              <a:t>11/15/15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27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527"/>
            <a:ext cx="8229600" cy="918453"/>
          </a:xfrm>
        </p:spPr>
        <p:txBody>
          <a:bodyPr>
            <a:normAutofit/>
          </a:bodyPr>
          <a:lstStyle/>
          <a:p>
            <a:r>
              <a:rPr lang="en-US" dirty="0" smtClean="0"/>
              <a:t>Dark Higgs Search at </a:t>
            </a:r>
            <a:r>
              <a:rPr lang="en-US" dirty="0" err="1" smtClean="0"/>
              <a:t>BaBar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9541"/>
            <a:ext cx="4203391" cy="4719349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Higgsstrahlung</a:t>
            </a:r>
            <a:r>
              <a:rPr lang="en-US" dirty="0" smtClean="0"/>
              <a:t> process 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             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err="1" smtClean="0">
                <a:solidFill>
                  <a:srgbClr val="000000"/>
                </a:solidFill>
              </a:rPr>
              <a:t>+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smtClean="0">
                <a:solidFill>
                  <a:srgbClr val="000000"/>
                </a:solidFill>
              </a:rPr>
              <a:t>-</a:t>
            </a:r>
            <a:r>
              <a:rPr lang="pt-BR" b="1" dirty="0" smtClean="0">
                <a:solidFill>
                  <a:srgbClr val="000000"/>
                </a:solidFill>
              </a:rPr>
              <a:t> → A'* →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' A'</a:t>
            </a:r>
            <a:br>
              <a:rPr lang="pt-BR" b="1" dirty="0" smtClean="0">
                <a:solidFill>
                  <a:srgbClr val="000000"/>
                </a:solidFill>
              </a:rPr>
            </a:br>
            <a:r>
              <a:rPr lang="pt-BR" sz="1800" b="1" dirty="0" smtClean="0">
                <a:solidFill>
                  <a:srgbClr val="000000"/>
                </a:solidFill>
              </a:rPr>
              <a:t>      </a:t>
            </a:r>
          </a:p>
          <a:p>
            <a:r>
              <a:rPr lang="en-US" dirty="0"/>
              <a:t>V</a:t>
            </a:r>
            <a:r>
              <a:rPr lang="en-US" dirty="0" smtClean="0"/>
              <a:t>ery </a:t>
            </a:r>
            <a:r>
              <a:rPr lang="en-US" dirty="0" smtClean="0"/>
              <a:t>interesting, as it is only </a:t>
            </a:r>
            <a:r>
              <a:rPr lang="en-US" dirty="0" smtClean="0"/>
              <a:t>suppressed</a:t>
            </a:r>
            <a:r>
              <a:rPr lang="en-US" dirty="0"/>
              <a:t> </a:t>
            </a:r>
            <a:r>
              <a:rPr lang="en-US" dirty="0" smtClean="0"/>
              <a:t>by ε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and should have low background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Also sensitive to the dark sector coupling constant </a:t>
            </a:r>
            <a:r>
              <a:rPr lang="en-US" dirty="0" smtClean="0">
                <a:solidFill>
                  <a:srgbClr val="000000"/>
                </a:solidFill>
              </a:rPr>
              <a:t>α</a:t>
            </a:r>
            <a:r>
              <a:rPr lang="en-US" baseline="-25000" dirty="0" smtClean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= g</a:t>
            </a:r>
            <a:r>
              <a:rPr lang="en-US" baseline="-25000" dirty="0" smtClean="0">
                <a:solidFill>
                  <a:srgbClr val="000000"/>
                </a:solidFill>
              </a:rPr>
              <a:t>D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/ </a:t>
            </a:r>
            <a:r>
              <a:rPr lang="en-US" dirty="0" smtClean="0">
                <a:solidFill>
                  <a:srgbClr val="000000"/>
                </a:solidFill>
              </a:rPr>
              <a:t>4π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Search for prompt h’ decays at B</a:t>
            </a:r>
            <a:r>
              <a:rPr lang="en-US" sz="2800" dirty="0" smtClean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sz="2800" dirty="0" smtClean="0">
                <a:solidFill>
                  <a:srgbClr val="000000"/>
                </a:solidFill>
              </a:rPr>
              <a:t>AR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err="1" smtClean="0">
                <a:solidFill>
                  <a:srgbClr val="000000"/>
                </a:solidFill>
              </a:rPr>
              <a:t>+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smtClean="0">
                <a:solidFill>
                  <a:srgbClr val="000000"/>
                </a:solidFill>
              </a:rPr>
              <a:t>-</a:t>
            </a:r>
            <a:r>
              <a:rPr lang="pt-BR" b="1" dirty="0" smtClean="0">
                <a:solidFill>
                  <a:srgbClr val="000000"/>
                </a:solidFill>
              </a:rPr>
              <a:t> → A'* →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' A‘,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’ → A’ A’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169331"/>
            <a:ext cx="385442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47106" y="892332"/>
            <a:ext cx="1631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PRL 108 (2012) 211801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CC180-B47B-3A44-A31D-AA36511A09BE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3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750403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</a:t>
            </a:r>
            <a:r>
              <a:rPr lang="en-US" sz="1400" b="1" dirty="0" err="1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/E906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2 years of parasitic runs)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98A3D-78E3-7E44-860E-8927ACCABF14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</a:t>
            </a:r>
            <a:r>
              <a:rPr lang="en-US" sz="1600" dirty="0" smtClean="0">
                <a:solidFill>
                  <a:srgbClr val="FF0000"/>
                </a:solidFill>
              </a:rPr>
              <a:t>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99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7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Matter Interactions</a:t>
            </a:r>
            <a:r>
              <a:rPr lang="en-US" dirty="0" smtClean="0"/>
              <a:t>?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very</a:t>
            </a:r>
            <a:r>
              <a:rPr lang="en-US" sz="3100" dirty="0" smtClean="0">
                <a:solidFill>
                  <a:srgbClr val="0000FF"/>
                </a:solidFill>
              </a:rPr>
              <a:t> rich phenomenology</a:t>
            </a:r>
            <a:r>
              <a:rPr lang="en-US" sz="3100" dirty="0" smtClean="0">
                <a:solidFill>
                  <a:srgbClr val="0000FF"/>
                </a:solidFill>
              </a:rPr>
              <a:t>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1620317"/>
            <a:ext cx="6946900" cy="3975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1559" y="5642451"/>
            <a:ext cx="464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Could solve some of the “small-scale” problems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CB170-D9BD-2E47-B5CE-0F5446E64F6F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48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39" y="511227"/>
            <a:ext cx="8520263" cy="18422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E-1067: A New Experimental Program </a:t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smtClean="0"/>
              <a:t>to Probe Dark Sector in Beam Dump Mode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9B083-8006-204B-B727-0AF4F7E0E0FE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39" y="2987048"/>
            <a:ext cx="8599886" cy="31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41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263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 smtClean="0"/>
              <a:t>Photons and Dark Higgs </a:t>
            </a:r>
            <a:r>
              <a:rPr lang="en-US" sz="3600" dirty="0" smtClean="0"/>
              <a:t>Production</a:t>
            </a:r>
            <a:r>
              <a:rPr lang="en-US" sz="3600" dirty="0" smtClean="0"/>
              <a:t>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51C35-569D-0F43-B53D-895A0A1694AB}" type="datetime1">
              <a:rPr lang="en-US" smtClean="0"/>
              <a:t>11/15/15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22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943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Schedules </a:t>
            </a:r>
            <a:r>
              <a:rPr lang="en-US" sz="3600" dirty="0"/>
              <a:t>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79886"/>
            <a:ext cx="8229600" cy="344744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E-906 complete data taking in summer 2016</a:t>
            </a:r>
          </a:p>
          <a:p>
            <a:pPr lvl="1"/>
            <a:r>
              <a:rPr lang="en-US" dirty="0" smtClean="0"/>
              <a:t>E906 </a:t>
            </a:r>
            <a:r>
              <a:rPr lang="en-US" dirty="0"/>
              <a:t>targets are located ~1.3m upstream of the beam-</a:t>
            </a:r>
            <a:r>
              <a:rPr lang="en-US" dirty="0" smtClean="0"/>
              <a:t>dump, ~10%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E-1039 will replace current E906 targets with a polarized NH</a:t>
            </a:r>
            <a:r>
              <a:rPr lang="en-US" baseline="-25000" dirty="0" smtClean="0"/>
              <a:t>3</a:t>
            </a:r>
            <a:r>
              <a:rPr lang="en-US" dirty="0" smtClean="0"/>
              <a:t> target. </a:t>
            </a:r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</a:t>
            </a:r>
            <a:r>
              <a:rPr lang="en-US" dirty="0" smtClean="0"/>
              <a:t>dump,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2017 – 2019</a:t>
            </a:r>
          </a:p>
          <a:p>
            <a:pPr lvl="1"/>
            <a:endParaRPr lang="en-US" dirty="0" smtClean="0"/>
          </a:p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1067 </a:t>
            </a:r>
            <a:r>
              <a:rPr lang="en-US" b="1" dirty="0" smtClean="0">
                <a:solidFill>
                  <a:srgbClr val="FF0000"/>
                </a:solidFill>
              </a:rPr>
              <a:t>Timeline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Phase-I (Parasitic run) with E1039: 2017-2019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</a:t>
            </a:r>
          </a:p>
          <a:p>
            <a:pPr lvl="1"/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E-1027 polarized Main Injector (future)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5C2FA-DE00-EF46-A0ED-F6A3E441CC93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462959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E-1039 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28338" y="546574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E-1039 starts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-1067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2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68"/>
            <a:ext cx="8229600" cy="948704"/>
          </a:xfrm>
        </p:spPr>
        <p:txBody>
          <a:bodyPr/>
          <a:lstStyle/>
          <a:p>
            <a:r>
              <a:rPr lang="en-US" dirty="0" err="1" smtClean="0"/>
              <a:t>SeaQuest</a:t>
            </a:r>
            <a:r>
              <a:rPr lang="en-US" dirty="0" smtClean="0"/>
              <a:t> Detector Schematic</a:t>
            </a:r>
            <a:endParaRPr lang="en-US" dirty="0"/>
          </a:p>
        </p:txBody>
      </p:sp>
      <p:pic>
        <p:nvPicPr>
          <p:cNvPr id="3" name="Picture 2" descr="e906_schematic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21" y="828410"/>
            <a:ext cx="7123151" cy="479332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0" y="3391120"/>
            <a:ext cx="1111206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471987" y="2438721"/>
            <a:ext cx="1024619" cy="1847078"/>
          </a:xfrm>
          <a:prstGeom prst="rect">
            <a:avLst/>
          </a:prstGeom>
          <a:solidFill>
            <a:schemeClr val="accent4">
              <a:lumMod val="60000"/>
              <a:lumOff val="40000"/>
              <a:alpha val="25000"/>
            </a:schemeClr>
          </a:solidFill>
          <a:ln>
            <a:solidFill>
              <a:schemeClr val="accent4">
                <a:lumMod val="60000"/>
                <a:lumOff val="40000"/>
                <a:alpha val="26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 rot="16200000">
            <a:off x="1684851" y="2918493"/>
            <a:ext cx="519525" cy="945252"/>
          </a:xfrm>
          <a:prstGeom prst="triangle">
            <a:avLst>
              <a:gd name="adj" fmla="val 555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5677" y="3194951"/>
            <a:ext cx="109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Dump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368425" y="1572903"/>
            <a:ext cx="360781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5844656" y="1566570"/>
            <a:ext cx="259762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6169357" y="1587332"/>
            <a:ext cx="129881" cy="3607575"/>
          </a:xfrm>
          <a:prstGeom prst="rect">
            <a:avLst/>
          </a:prstGeom>
          <a:solidFill>
            <a:srgbClr val="3366FF">
              <a:alpha val="24000"/>
            </a:srgbClr>
          </a:solidFill>
          <a:ln>
            <a:solidFill>
              <a:srgbClr val="3366FF">
                <a:alpha val="21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232600" y="1803787"/>
            <a:ext cx="432937" cy="3145806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471987" y="4285799"/>
            <a:ext cx="1024619" cy="663794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71987" y="1774927"/>
            <a:ext cx="1024619" cy="663794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solidFill>
              <a:schemeClr val="tx1">
                <a:alpha val="24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71987" y="4574405"/>
            <a:ext cx="1024619" cy="37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FMAG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2269982" y="3466216"/>
            <a:ext cx="229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KMAG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238945" y="5713203"/>
            <a:ext cx="6666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4 scintillator </a:t>
            </a:r>
            <a:r>
              <a:rPr lang="en-US" dirty="0" err="1"/>
              <a:t>hodoscope</a:t>
            </a:r>
            <a:r>
              <a:rPr lang="en-US" dirty="0"/>
              <a:t> stations (x and y)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4 tracking stations (x and stereos</a:t>
            </a:r>
            <a:r>
              <a:rPr lang="en-US" dirty="0" smtClean="0"/>
              <a:t>) MWPC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01E81-7EA0-9E4D-83C4-A55F13001925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8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483"/>
            <a:ext cx="569788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E-906 </a:t>
            </a:r>
            <a:r>
              <a:rPr lang="en-US" dirty="0" err="1" smtClean="0"/>
              <a:t>Drell</a:t>
            </a:r>
            <a:r>
              <a:rPr lang="en-US" dirty="0" smtClean="0"/>
              <a:t>-Yan Acceptance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82D5-0575-CB4A-9453-48683E50F6EB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775" y="2434902"/>
            <a:ext cx="4637629" cy="360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061" y="206026"/>
            <a:ext cx="2971290" cy="2228876"/>
          </a:xfrm>
          <a:prstGeom prst="rect">
            <a:avLst/>
          </a:prstGeom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75" y="2832809"/>
            <a:ext cx="4634508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2605237" y="3848887"/>
            <a:ext cx="15938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J/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ja-JP" altLang="en-US" sz="1300" dirty="0">
                <a:solidFill>
                  <a:srgbClr val="FF0000"/>
                </a:solidFill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1300" dirty="0" err="1">
                <a:solidFill>
                  <a:srgbClr val="FF00FF"/>
                </a:solidFill>
                <a:ea typeface="ＭＳ Ｐゴシック" charset="0"/>
                <a:cs typeface="Gill Sans" charset="0"/>
              </a:rPr>
              <a:t>Drell</a:t>
            </a:r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-Yan Monte Carlo</a:t>
            </a:r>
          </a:p>
          <a:p>
            <a:pPr algn="l"/>
            <a:r>
              <a:rPr lang="en-US" sz="1300" dirty="0">
                <a:ea typeface="ＭＳ Ｐゴシック" charset="0"/>
                <a:cs typeface="Gill Sans" charset="0"/>
              </a:rPr>
              <a:t>- Random Background</a:t>
            </a:r>
          </a:p>
          <a:p>
            <a:pPr algn="l"/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 Combined MC and </a:t>
            </a:r>
            <a:r>
              <a:rPr lang="en-US" sz="1300" dirty="0" err="1">
                <a:solidFill>
                  <a:srgbClr val="0000FF"/>
                </a:solidFill>
                <a:ea typeface="ＭＳ Ｐゴシック" charset="0"/>
                <a:cs typeface="Gill Sans" charset="0"/>
              </a:rPr>
              <a:t>bg</a:t>
            </a:r>
            <a:endParaRPr lang="en-US" sz="13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964" y="2434902"/>
            <a:ext cx="381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Run-II data:  5% of total projected stat.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/>
          <a:lstStyle/>
          <a:p>
            <a:r>
              <a:rPr lang="en-US" dirty="0" smtClean="0"/>
              <a:t>E906 Physics Programs: 2009-2016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83" y="1001077"/>
            <a:ext cx="4765552" cy="38109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Pion cloud model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Quark energy loss in </a:t>
            </a:r>
            <a:r>
              <a:rPr lang="en-US" dirty="0" err="1" smtClean="0"/>
              <a:t>p+A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EC5D-C855-FD43-BF76-DABF062E9833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272" y="1001076"/>
            <a:ext cx="3288265" cy="311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695" y="3831953"/>
            <a:ext cx="3652242" cy="27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838" y="5230565"/>
            <a:ext cx="1340569" cy="80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752" y="4366617"/>
            <a:ext cx="1090538" cy="4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289" y="4117397"/>
            <a:ext cx="2239277" cy="62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11987"/>
            <a:ext cx="2780778" cy="159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5748" y="4518368"/>
            <a:ext cx="2055947" cy="6910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1759659"/>
            <a:ext cx="2342105" cy="2155413"/>
            <a:chOff x="42705" y="1748181"/>
            <a:chExt cx="5366753" cy="5098414"/>
          </a:xfrm>
        </p:grpSpPr>
        <p:pic>
          <p:nvPicPr>
            <p:cNvPr id="18" name="Picture 17" descr="000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05" y="1748181"/>
              <a:ext cx="5366753" cy="50984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52800" y="3124200"/>
              <a:ext cx="5351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</a:rPr>
                <a:t>π</a:t>
              </a:r>
              <a:r>
                <a:rPr lang="en-US" sz="3000" b="1" baseline="30000" dirty="0" smtClean="0">
                  <a:solidFill>
                    <a:schemeClr val="bg1"/>
                  </a:solidFill>
                </a:rPr>
                <a:t>+</a:t>
              </a:r>
              <a:endParaRPr lang="en-US" sz="3000" b="1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3081" y="2575596"/>
            <a:ext cx="1936454" cy="9922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48" y="2112960"/>
            <a:ext cx="2611956" cy="2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2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E1039 Physics Program: 2016-2019</a:t>
            </a:r>
            <a:br>
              <a:rPr lang="en-US" dirty="0" smtClean="0"/>
            </a:br>
            <a:r>
              <a:rPr lang="en-US" sz="3100" dirty="0" smtClean="0">
                <a:solidFill>
                  <a:schemeClr val="tx1"/>
                </a:solidFill>
              </a:rPr>
              <a:t>Polarized Fixed Target </a:t>
            </a:r>
            <a:r>
              <a:rPr lang="en-US" sz="3100" dirty="0" err="1" smtClean="0">
                <a:solidFill>
                  <a:schemeClr val="tx1"/>
                </a:solidFill>
              </a:rPr>
              <a:t>Drell</a:t>
            </a:r>
            <a:r>
              <a:rPr lang="en-US" sz="3100" dirty="0" smtClean="0">
                <a:solidFill>
                  <a:schemeClr val="tx1"/>
                </a:solidFill>
              </a:rPr>
              <a:t>-Yan Experiment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42" y="1191824"/>
            <a:ext cx="4765552" cy="133641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and OAM</a:t>
            </a:r>
          </a:p>
          <a:p>
            <a:pPr lvl="1"/>
            <a:r>
              <a:rPr lang="en-US" dirty="0" smtClean="0"/>
              <a:t>Pion cloud and OAM</a:t>
            </a:r>
          </a:p>
          <a:p>
            <a:pPr lvl="1"/>
            <a:r>
              <a:rPr lang="en-US" dirty="0" smtClean="0"/>
              <a:t>Non-zero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  <a:r>
              <a:rPr lang="en-US" dirty="0" err="1" smtClean="0"/>
              <a:t>Sivers</a:t>
            </a:r>
            <a:r>
              <a:rPr lang="en-US" dirty="0" smtClean="0"/>
              <a:t> Transverse Spin Asymmetry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7A7EF-507D-1646-9F29-BE8336A9EE39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27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76" y="1075314"/>
            <a:ext cx="3106499" cy="159183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148460" y="2559910"/>
            <a:ext cx="4538051" cy="3711600"/>
            <a:chOff x="1447800" y="0"/>
            <a:chExt cx="6231548" cy="6858000"/>
          </a:xfrm>
        </p:grpSpPr>
        <p:pic>
          <p:nvPicPr>
            <p:cNvPr id="22" name="Picture 21" descr="DY_AN_FYuan_nopoints051314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0"/>
              <a:ext cx="6231548" cy="685800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2557992" y="4022555"/>
              <a:ext cx="2332567" cy="300737"/>
              <a:chOff x="2557992" y="4022555"/>
              <a:chExt cx="2332567" cy="30073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557992" y="4026626"/>
                <a:ext cx="120650" cy="273050"/>
                <a:chOff x="2162175" y="4004733"/>
                <a:chExt cx="120650" cy="302684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8" name="Straight Connector 37"/>
                <p:cNvCxnSpPr>
                  <a:stCxn id="37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4769909" y="4049628"/>
                <a:ext cx="120650" cy="273050"/>
                <a:chOff x="2162175" y="4004733"/>
                <a:chExt cx="120650" cy="302684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>
                  <a:stCxn id="34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3704167" y="4050242"/>
                <a:ext cx="120650" cy="273050"/>
                <a:chOff x="2162175" y="4004733"/>
                <a:chExt cx="120650" cy="302684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2" name="Straight Connector 31"/>
                <p:cNvCxnSpPr>
                  <a:stCxn id="31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3068108" y="4022555"/>
                <a:ext cx="120650" cy="273050"/>
                <a:chOff x="2162175" y="4004733"/>
                <a:chExt cx="120650" cy="302684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0" name="Picture 39" descr="slac_poltg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035" y="2644750"/>
            <a:ext cx="2210538" cy="327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907" y="590217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 polarized proton (NH</a:t>
            </a:r>
            <a:r>
              <a:rPr lang="en-US" baseline="-25000" dirty="0" smtClean="0"/>
              <a:t>3</a:t>
            </a:r>
            <a:r>
              <a:rPr lang="en-US" dirty="0" smtClean="0"/>
              <a:t>)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0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85893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Search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Channel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>
                <a:cs typeface="+mj-cs"/>
              </a:rPr>
              <a:t>at </a:t>
            </a:r>
            <a:r>
              <a:rPr lang="en-US" sz="3200" dirty="0" err="1" smtClean="0">
                <a:cs typeface="+mj-cs"/>
              </a:rPr>
              <a:t>SeaQuest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smtClean="0"/>
              <a:t>Beam Dump Mode (</a:t>
            </a:r>
            <a:r>
              <a:rPr lang="en-US" sz="3200" dirty="0" err="1" smtClean="0"/>
              <a:t>p+Fe</a:t>
            </a:r>
            <a:r>
              <a:rPr lang="en-US" sz="3200" dirty="0" smtClean="0"/>
              <a:t>)</a:t>
            </a:r>
            <a:endParaRPr lang="en-US" sz="3200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DAAB0-8252-9246-A076-1B71109D5A56}" type="datetime1">
              <a:rPr lang="en-US" smtClean="0"/>
              <a:t>11/15/15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467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Search @Fermilab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684E2-8ECC-EA4F-958F-11263813532B}" type="datetime1">
              <a:rPr lang="en-US" smtClean="0"/>
              <a:t>11/15/15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995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F978B-0C07-954D-A2B7-18E85EA0F201}" type="datetime1">
              <a:rPr lang="en-US" smtClean="0"/>
              <a:t>11/15/15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7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" y="-36285"/>
            <a:ext cx="903287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Current Limits on Dark Photon Search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918559"/>
            <a:ext cx="7896953" cy="5437791"/>
            <a:chOff x="1003300" y="393701"/>
            <a:chExt cx="6770936" cy="592613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393701"/>
              <a:ext cx="6770936" cy="592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5228215" y="571500"/>
              <a:ext cx="2315585" cy="4927600"/>
            </a:xfrm>
            <a:prstGeom prst="line">
              <a:avLst/>
            </a:prstGeom>
            <a:ln w="825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AC2CD-ADF0-0D42-8551-AB20516C8D44}" type="datetime1">
              <a:rPr lang="en-US" smtClean="0"/>
              <a:t>11/15/15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30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755472"/>
            <a:ext cx="99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BaBar</a:t>
            </a:r>
            <a:r>
              <a:rPr lang="en-US" sz="1200" dirty="0" smtClean="0"/>
              <a:t> (2014)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6" y="5014182"/>
            <a:ext cx="2285116" cy="404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2710" y="0"/>
            <a:ext cx="31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7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/>
          </a:bodyPr>
          <a:lstStyle/>
          <a:p>
            <a:r>
              <a:rPr lang="en-US" dirty="0" smtClean="0"/>
              <a:t>Expected</a:t>
            </a:r>
            <a:r>
              <a:rPr lang="en-US" dirty="0" smtClean="0"/>
              <a:t> </a:t>
            </a:r>
            <a:r>
              <a:rPr lang="en-US" dirty="0" smtClean="0"/>
              <a:t>Measurements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E1039  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D415B-91C7-CA46-ABAC-5FFFFFFCBA90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9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57265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2E2AD-E0AE-BF45-A6D5-CB96A95E00FE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8985" y="777963"/>
            <a:ext cx="469872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</a:t>
            </a:r>
            <a:r>
              <a:rPr lang="en-US" sz="1600" dirty="0" smtClean="0"/>
              <a:t>50cm </a:t>
            </a:r>
            <a:r>
              <a:rPr lang="en-US" sz="1600" dirty="0" smtClean="0"/>
              <a:t>x </a:t>
            </a:r>
            <a:r>
              <a:rPr lang="en-US" sz="1600" dirty="0" smtClean="0"/>
              <a:t>50cm, </a:t>
            </a:r>
            <a:r>
              <a:rPr lang="en-US" sz="1600" dirty="0" smtClean="0"/>
              <a:t>1cm </a:t>
            </a:r>
            <a:r>
              <a:rPr lang="en-US" sz="1600" dirty="0" smtClean="0"/>
              <a:t>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</a:t>
            </a:r>
            <a:r>
              <a:rPr lang="en-US" sz="1400" dirty="0" smtClean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x 1cm x </a:t>
            </a:r>
            <a:r>
              <a:rPr lang="en-US" sz="1400" dirty="0" smtClean="0">
                <a:solidFill>
                  <a:srgbClr val="008000"/>
                </a:solidFill>
              </a:rPr>
              <a:t>50 </a:t>
            </a:r>
            <a:r>
              <a:rPr lang="en-US" sz="1400" dirty="0" smtClean="0">
                <a:solidFill>
                  <a:srgbClr val="008000"/>
                </a:solidFill>
              </a:rPr>
              <a:t>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Quadrant-based triggers: 4 x V1495</a:t>
            </a:r>
            <a:endParaRPr lang="en-US" sz="1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4837" y="812289"/>
            <a:ext cx="3711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</a:t>
            </a:r>
            <a:r>
              <a:rPr lang="en-US" sz="1600" dirty="0" smtClean="0"/>
              <a:t>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</a:t>
            </a:r>
            <a:r>
              <a:rPr lang="en-US" sz="1600" dirty="0" smtClean="0">
                <a:solidFill>
                  <a:srgbClr val="008000"/>
                </a:solidFill>
              </a:rPr>
              <a:t>(St1) + </a:t>
            </a:r>
            <a:r>
              <a:rPr lang="en-US" sz="1600" dirty="0" smtClean="0">
                <a:solidFill>
                  <a:srgbClr val="008000"/>
                </a:solidFill>
              </a:rPr>
              <a:t>50</a:t>
            </a:r>
            <a:r>
              <a:rPr lang="en-US" sz="1600" dirty="0" smtClean="0">
                <a:solidFill>
                  <a:srgbClr val="008000"/>
                </a:solidFill>
              </a:rPr>
              <a:t>(St2) + 8x2 (St4-Y1,2) = </a:t>
            </a:r>
            <a:r>
              <a:rPr lang="en-US" sz="1600" dirty="0" smtClean="0">
                <a:solidFill>
                  <a:srgbClr val="008000"/>
                </a:solidFill>
              </a:rPr>
              <a:t>116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1962880"/>
            <a:ext cx="6155450" cy="1700824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9195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607689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961283" y="3038112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59789" y="3513500"/>
            <a:ext cx="4381500" cy="2842850"/>
            <a:chOff x="152110" y="1806096"/>
            <a:chExt cx="4381500" cy="2842850"/>
          </a:xfrm>
        </p:grpSpPr>
        <p:pic>
          <p:nvPicPr>
            <p:cNvPr id="40" name="Picture 39" descr="mass_fit_dump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110" y="1806096"/>
              <a:ext cx="4381500" cy="284285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073042" y="2113501"/>
              <a:ext cx="131318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J/Psi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Psi’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>
                  <a:solidFill>
                    <a:srgbClr val="FF00FF"/>
                  </a:solidFill>
                </a:rPr>
                <a:t>Drell</a:t>
              </a:r>
              <a:r>
                <a:rPr lang="en-US" dirty="0" smtClean="0">
                  <a:solidFill>
                    <a:srgbClr val="FF00FF"/>
                  </a:solidFill>
                </a:rPr>
                <a:t>-Yan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/>
                <a:t>Rndm</a:t>
              </a:r>
              <a:endParaRPr lang="en-US" dirty="0" smtClean="0"/>
            </a:p>
            <a:p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59712" y="3527060"/>
            <a:ext cx="4491967" cy="2829290"/>
            <a:chOff x="4659712" y="3527060"/>
            <a:chExt cx="4491967" cy="2829290"/>
          </a:xfrm>
        </p:grpSpPr>
        <p:pic>
          <p:nvPicPr>
            <p:cNvPr id="38" name="Picture 37" descr="z_vertex_e906_data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451" b="23883"/>
            <a:stretch/>
          </p:blipFill>
          <p:spPr>
            <a:xfrm>
              <a:off x="4659712" y="3527060"/>
              <a:ext cx="4491967" cy="2829290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7603925" y="4486858"/>
              <a:ext cx="646403" cy="1382515"/>
              <a:chOff x="3686254" y="1920686"/>
              <a:chExt cx="712469" cy="3330254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3686254" y="1920686"/>
                <a:ext cx="0" cy="33302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3686254" y="3128890"/>
                <a:ext cx="712469" cy="991331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1998086" y="3718701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165243" y="382090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299183" y="2794852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449785"/>
            <a:ext cx="746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High rejection power, very </a:t>
            </a:r>
            <a:r>
              <a:rPr lang="en-US" b="1" dirty="0">
                <a:solidFill>
                  <a:srgbClr val="0000FF"/>
                </a:solidFill>
              </a:rPr>
              <a:t>low </a:t>
            </a:r>
            <a:r>
              <a:rPr lang="en-US" b="1" dirty="0" smtClean="0">
                <a:solidFill>
                  <a:srgbClr val="0000FF"/>
                </a:solidFill>
              </a:rPr>
              <a:t>rate,  &lt;&lt; 1 kHz(E906 DAQ limit)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0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218" y="0"/>
            <a:ext cx="8229600" cy="958273"/>
          </a:xfrm>
        </p:spPr>
        <p:txBody>
          <a:bodyPr/>
          <a:lstStyle/>
          <a:p>
            <a:r>
              <a:rPr lang="en-US" dirty="0" smtClean="0"/>
              <a:t>New Trigger Prototype R&amp;D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1490-56F9-2C4F-93CD-3F231A4CC3D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 descr="20151113_151509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3415146"/>
            <a:ext cx="5126182" cy="2883477"/>
          </a:xfrm>
          <a:prstGeom prst="rect">
            <a:avLst/>
          </a:prstGeom>
        </p:spPr>
      </p:pic>
      <p:pic>
        <p:nvPicPr>
          <p:cNvPr id="9" name="Picture 8" descr="20151113_145837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8" y="958273"/>
            <a:ext cx="5680364" cy="3195205"/>
          </a:xfrm>
          <a:prstGeom prst="rect">
            <a:avLst/>
          </a:prstGeom>
        </p:spPr>
      </p:pic>
      <p:pic>
        <p:nvPicPr>
          <p:cNvPr id="10" name="Picture 9" descr="20151113_151254_resized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1" r="13761"/>
          <a:stretch/>
        </p:blipFill>
        <p:spPr>
          <a:xfrm>
            <a:off x="647099" y="4315115"/>
            <a:ext cx="2569464" cy="22144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0000" y="1443181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10mm x 10mm x 500 mm</a:t>
            </a:r>
          </a:p>
          <a:p>
            <a:r>
              <a:rPr lang="en-US" dirty="0" smtClean="0"/>
              <a:t>Scintillator + </a:t>
            </a:r>
            <a:r>
              <a:rPr lang="en-US" dirty="0" err="1" smtClean="0"/>
              <a:t>SiPM</a:t>
            </a:r>
            <a:r>
              <a:rPr lang="en-US" dirty="0" smtClean="0"/>
              <a:t> readout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22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4828"/>
            <a:ext cx="8229600" cy="1143000"/>
          </a:xfrm>
        </p:spPr>
        <p:txBody>
          <a:bodyPr/>
          <a:lstStyle/>
          <a:p>
            <a:r>
              <a:rPr lang="en-US" dirty="0" smtClean="0"/>
              <a:t>E906 Trigger &amp; DAQ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67F1-A469-F342-8FE9-62A2D34263A6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34</a:t>
            </a:fld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795860" y="1219668"/>
            <a:ext cx="7348340" cy="4550939"/>
            <a:chOff x="735385" y="1413188"/>
            <a:chExt cx="7348340" cy="4550939"/>
          </a:xfrm>
        </p:grpSpPr>
        <p:sp>
          <p:nvSpPr>
            <p:cNvPr id="16" name="TextBox 15"/>
            <p:cNvSpPr txBox="1"/>
            <p:nvPr/>
          </p:nvSpPr>
          <p:spPr>
            <a:xfrm>
              <a:off x="775336" y="2589981"/>
              <a:ext cx="518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……</a:t>
              </a:r>
              <a:endParaRPr lang="en-US" dirty="0"/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735385" y="1413188"/>
              <a:ext cx="7348340" cy="4550939"/>
              <a:chOff x="457200" y="1425283"/>
              <a:chExt cx="7348340" cy="4550939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57200" y="1425283"/>
                <a:ext cx="7348340" cy="4550939"/>
                <a:chOff x="457200" y="1425283"/>
                <a:chExt cx="7348340" cy="4550939"/>
              </a:xfrm>
            </p:grpSpPr>
            <p:sp>
              <p:nvSpPr>
                <p:cNvPr id="70" name="TextBox 69"/>
                <p:cNvSpPr txBox="1"/>
                <p:nvPr/>
              </p:nvSpPr>
              <p:spPr>
                <a:xfrm>
                  <a:off x="6446762" y="5104190"/>
                  <a:ext cx="135877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Comm.</a:t>
                  </a:r>
                </a:p>
                <a:p>
                  <a:r>
                    <a:rPr lang="en-US" dirty="0" smtClean="0"/>
                    <a:t>Stop/Trigger</a:t>
                  </a:r>
                  <a:endParaRPr lang="en-US" dirty="0"/>
                </a:p>
              </p:txBody>
            </p:sp>
            <p:grpSp>
              <p:nvGrpSpPr>
                <p:cNvPr id="77" name="Group 76"/>
                <p:cNvGrpSpPr/>
                <p:nvPr/>
              </p:nvGrpSpPr>
              <p:grpSpPr>
                <a:xfrm>
                  <a:off x="457200" y="1425283"/>
                  <a:ext cx="6969276" cy="4550939"/>
                  <a:chOff x="457200" y="1425283"/>
                  <a:chExt cx="6969276" cy="4550939"/>
                </a:xfrm>
              </p:grpSpPr>
              <p:grpSp>
                <p:nvGrpSpPr>
                  <p:cNvPr id="59" name="Group 58"/>
                  <p:cNvGrpSpPr/>
                  <p:nvPr/>
                </p:nvGrpSpPr>
                <p:grpSpPr>
                  <a:xfrm>
                    <a:off x="4359124" y="3566069"/>
                    <a:ext cx="1289354" cy="2410153"/>
                    <a:chOff x="4359124" y="3566069"/>
                    <a:chExt cx="1289354" cy="2410153"/>
                  </a:xfrm>
                </p:grpSpPr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359124" y="40434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L2-Trigger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V1495 (1)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cxnSp>
                  <p:nvCxnSpPr>
                    <p:cNvPr id="50" name="Straight Arrow Connector 49"/>
                    <p:cNvCxnSpPr/>
                    <p:nvPr/>
                  </p:nvCxnSpPr>
                  <p:spPr>
                    <a:xfrm>
                      <a:off x="4946955" y="3566069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Rectangle 56"/>
                    <p:cNvSpPr/>
                    <p:nvPr/>
                  </p:nvSpPr>
                  <p:spPr>
                    <a:xfrm>
                      <a:off x="4359124" y="5211802"/>
                      <a:ext cx="1289354" cy="76442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Trigger Supervisor</a:t>
                      </a:r>
                    </a:p>
                  </p:txBody>
                </p:sp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>
                      <a:off x="4930024" y="4807822"/>
                      <a:ext cx="0" cy="441048"/>
                    </a:xfrm>
                    <a:prstGeom prst="straightConnector1">
                      <a:avLst/>
                    </a:prstGeom>
                    <a:ln>
                      <a:solidFill>
                        <a:srgbClr val="FF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457200" y="1425283"/>
                    <a:ext cx="6969276" cy="4354531"/>
                    <a:chOff x="457200" y="1425283"/>
                    <a:chExt cx="6969276" cy="4354531"/>
                  </a:xfrm>
                </p:grpSpPr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457200" y="1803757"/>
                      <a:ext cx="5167085" cy="1735310"/>
                      <a:chOff x="457200" y="1803757"/>
                      <a:chExt cx="5167085" cy="1735310"/>
                    </a:xfrm>
                  </p:grpSpPr>
                  <p:grpSp>
                    <p:nvGrpSpPr>
                      <p:cNvPr id="29" name="Group 28"/>
                      <p:cNvGrpSpPr/>
                      <p:nvPr/>
                    </p:nvGrpSpPr>
                    <p:grpSpPr>
                      <a:xfrm>
                        <a:off x="457200" y="2119944"/>
                        <a:ext cx="3877731" cy="1049791"/>
                        <a:chOff x="457200" y="2119944"/>
                        <a:chExt cx="3877731" cy="1049791"/>
                      </a:xfrm>
                    </p:grpSpPr>
                    <p:grpSp>
                      <p:nvGrpSpPr>
                        <p:cNvPr id="15" name="Group 14"/>
                        <p:cNvGrpSpPr/>
                        <p:nvPr/>
                      </p:nvGrpSpPr>
                      <p:grpSpPr>
                        <a:xfrm>
                          <a:off x="457200" y="2119944"/>
                          <a:ext cx="2636761" cy="1049791"/>
                          <a:chOff x="749905" y="1417637"/>
                          <a:chExt cx="2636761" cy="1049791"/>
                        </a:xfrm>
                      </p:grpSpPr>
                      <p:sp>
                        <p:nvSpPr>
                          <p:cNvPr id="7" name="Rectangle 6"/>
                          <p:cNvSpPr/>
                          <p:nvPr/>
                        </p:nvSpPr>
                        <p:spPr>
                          <a:xfrm>
                            <a:off x="749905" y="1560286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8" name="Rectangle 7"/>
                          <p:cNvSpPr/>
                          <p:nvPr/>
                        </p:nvSpPr>
                        <p:spPr>
                          <a:xfrm>
                            <a:off x="749905" y="1852991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sp>
                        <p:nvSpPr>
                          <p:cNvPr id="9" name="Rectangle 8"/>
                          <p:cNvSpPr/>
                          <p:nvPr/>
                        </p:nvSpPr>
                        <p:spPr>
                          <a:xfrm>
                            <a:off x="2590799" y="1417637"/>
                            <a:ext cx="795867" cy="1049791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r>
                              <a:rPr lang="en-US" sz="800" dirty="0" smtClean="0">
                                <a:solidFill>
                                  <a:srgbClr val="FF0000"/>
                                </a:solidFill>
                              </a:rPr>
                              <a:t>Threshold Discriminator</a:t>
                            </a:r>
                            <a:endParaRPr lang="en-US" sz="800" dirty="0">
                              <a:solidFill>
                                <a:srgbClr val="FF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0" name="Rectangle 9"/>
                          <p:cNvSpPr/>
                          <p:nvPr/>
                        </p:nvSpPr>
                        <p:spPr>
                          <a:xfrm>
                            <a:off x="749905" y="2329542"/>
                            <a:ext cx="1221619" cy="96762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3">
                            <a:schemeClr val="accent1"/>
                          </a:fillRef>
                          <a:effectRef idx="2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US"/>
                          </a:p>
                        </p:txBody>
                      </p:sp>
                      <p:cxnSp>
                        <p:nvCxnSpPr>
                          <p:cNvPr id="12" name="Straight Arrow Connector 11"/>
                          <p:cNvCxnSpPr/>
                          <p:nvPr/>
                        </p:nvCxnSpPr>
                        <p:spPr>
                          <a:xfrm>
                            <a:off x="1971524" y="1608667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" name="Straight Arrow Connector 12"/>
                          <p:cNvCxnSpPr/>
                          <p:nvPr/>
                        </p:nvCxnSpPr>
                        <p:spPr>
                          <a:xfrm>
                            <a:off x="1971524" y="1932820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4" name="Straight Arrow Connector 13"/>
                          <p:cNvCxnSpPr/>
                          <p:nvPr/>
                        </p:nvCxnSpPr>
                        <p:spPr>
                          <a:xfrm>
                            <a:off x="1971524" y="2426304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grpSp>
                      <p:nvGrpSpPr>
                        <p:cNvPr id="24" name="Group 23"/>
                        <p:cNvGrpSpPr/>
                        <p:nvPr/>
                      </p:nvGrpSpPr>
                      <p:grpSpPr>
                        <a:xfrm>
                          <a:off x="3096379" y="2166296"/>
                          <a:ext cx="1238552" cy="911905"/>
                          <a:chOff x="3568094" y="2107066"/>
                          <a:chExt cx="1238552" cy="911905"/>
                        </a:xfrm>
                      </p:grpSpPr>
                      <p:cxnSp>
                        <p:nvCxnSpPr>
                          <p:cNvPr id="17" name="Straight Arrow Connector 16"/>
                          <p:cNvCxnSpPr/>
                          <p:nvPr/>
                        </p:nvCxnSpPr>
                        <p:spPr>
                          <a:xfrm>
                            <a:off x="3568094" y="238276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9" name="Straight Connector 18"/>
                          <p:cNvCxnSpPr/>
                          <p:nvPr/>
                        </p:nvCxnSpPr>
                        <p:spPr>
                          <a:xfrm>
                            <a:off x="4187370" y="2107066"/>
                            <a:ext cx="0" cy="911905"/>
                          </a:xfrm>
                          <a:prstGeom prst="line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0" name="Straight Arrow Connector 19"/>
                          <p:cNvCxnSpPr/>
                          <p:nvPr/>
                        </p:nvCxnSpPr>
                        <p:spPr>
                          <a:xfrm>
                            <a:off x="4187370" y="3018971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21" name="Straight Arrow Connector 20"/>
                          <p:cNvCxnSpPr/>
                          <p:nvPr/>
                        </p:nvCxnSpPr>
                        <p:spPr>
                          <a:xfrm>
                            <a:off x="4187370" y="2114323"/>
                            <a:ext cx="619276" cy="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rgbClr val="FF0000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</p:grpSp>
                  <p:sp>
                    <p:nvSpPr>
                      <p:cNvPr id="25" name="Rectangle 24"/>
                      <p:cNvSpPr/>
                      <p:nvPr/>
                    </p:nvSpPr>
                    <p:spPr>
                      <a:xfrm>
                        <a:off x="4334931" y="180375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TDC (xx)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6" name="Rectangle 25"/>
                      <p:cNvSpPr/>
                      <p:nvPr/>
                    </p:nvSpPr>
                    <p:spPr>
                      <a:xfrm>
                        <a:off x="4334931" y="2774647"/>
                        <a:ext cx="1289354" cy="76442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L1-Trigger</a:t>
                        </a:r>
                      </a:p>
                      <a:p>
                        <a:pPr algn="ctr"/>
                        <a:r>
                          <a:rPr lang="en-US" dirty="0" smtClean="0">
                            <a:solidFill>
                              <a:srgbClr val="FF0000"/>
                            </a:solidFill>
                          </a:rPr>
                          <a:t>V1495 (4)</a:t>
                        </a:r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  <p:sp>
                    <p:nvSpPr>
                      <p:cNvPr id="27" name="TextBox 26"/>
                      <p:cNvSpPr txBox="1"/>
                      <p:nvPr/>
                    </p:nvSpPr>
                    <p:spPr>
                      <a:xfrm>
                        <a:off x="3715655" y="3141489"/>
                        <a:ext cx="5586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(96)</a:t>
                        </a:r>
                        <a:endParaRPr lang="en-US" dirty="0"/>
                      </a:p>
                    </p:txBody>
                  </p:sp>
                </p:grpSp>
                <p:sp>
                  <p:nvSpPr>
                    <p:cNvPr id="68" name="Right Arrow 67"/>
                    <p:cNvSpPr/>
                    <p:nvPr/>
                  </p:nvSpPr>
                  <p:spPr>
                    <a:xfrm>
                      <a:off x="5648478" y="1803757"/>
                      <a:ext cx="1124855" cy="179862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" name="Can 68"/>
                    <p:cNvSpPr/>
                    <p:nvPr/>
                  </p:nvSpPr>
                  <p:spPr>
                    <a:xfrm>
                      <a:off x="6773333" y="1425283"/>
                      <a:ext cx="653143" cy="1142894"/>
                    </a:xfrm>
                    <a:prstGeom prst="can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DAQ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p:txBody>
                </p:sp>
                <p:grpSp>
                  <p:nvGrpSpPr>
                    <p:cNvPr id="73" name="Group 72"/>
                    <p:cNvGrpSpPr/>
                    <p:nvPr/>
                  </p:nvGrpSpPr>
                  <p:grpSpPr>
                    <a:xfrm>
                      <a:off x="5624285" y="2359355"/>
                      <a:ext cx="1149048" cy="3420459"/>
                      <a:chOff x="5624285" y="2359355"/>
                      <a:chExt cx="1149048" cy="3420459"/>
                    </a:xfrm>
                  </p:grpSpPr>
                  <p:grpSp>
                    <p:nvGrpSpPr>
                      <p:cNvPr id="67" name="Group 66"/>
                      <p:cNvGrpSpPr/>
                      <p:nvPr/>
                    </p:nvGrpSpPr>
                    <p:grpSpPr>
                      <a:xfrm>
                        <a:off x="5624285" y="2359355"/>
                        <a:ext cx="592667" cy="3420459"/>
                        <a:chOff x="5624285" y="2359355"/>
                        <a:chExt cx="592667" cy="3420459"/>
                      </a:xfrm>
                    </p:grpSpPr>
                    <p:cxnSp>
                      <p:nvCxnSpPr>
                        <p:cNvPr id="61" name="Elbow Connector 60"/>
                        <p:cNvCxnSpPr/>
                        <p:nvPr/>
                      </p:nvCxnSpPr>
                      <p:spPr>
                        <a:xfrm flipV="1">
                          <a:off x="5648478" y="2359355"/>
                          <a:ext cx="568474" cy="3420459"/>
                        </a:xfrm>
                        <a:prstGeom prst="bentConnector2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6" name="Straight Arrow Connector 65"/>
                        <p:cNvCxnSpPr/>
                        <p:nvPr/>
                      </p:nvCxnSpPr>
                      <p:spPr>
                        <a:xfrm flipH="1">
                          <a:off x="5624285" y="2441993"/>
                          <a:ext cx="592667" cy="0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8000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72" name="Straight Arrow Connector 71"/>
                      <p:cNvCxnSpPr/>
                      <p:nvPr/>
                    </p:nvCxnSpPr>
                    <p:spPr>
                      <a:xfrm>
                        <a:off x="6216952" y="2441993"/>
                        <a:ext cx="556381" cy="0"/>
                      </a:xfrm>
                      <a:prstGeom prst="straightConnector1">
                        <a:avLst/>
                      </a:prstGeom>
                      <a:ln w="34925">
                        <a:solidFill>
                          <a:srgbClr val="008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sp>
            <p:nvSpPr>
              <p:cNvPr id="74" name="TextBox 73"/>
              <p:cNvSpPr txBox="1"/>
              <p:nvPr/>
            </p:nvSpPr>
            <p:spPr>
              <a:xfrm>
                <a:off x="3698519" y="1803757"/>
                <a:ext cx="63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Hits/</a:t>
                </a:r>
              </a:p>
              <a:p>
                <a:r>
                  <a:rPr lang="en-US" dirty="0" smtClean="0"/>
                  <a:t>Start</a:t>
                </a:r>
                <a:endParaRPr lang="en-US" dirty="0"/>
              </a:p>
            </p:txBody>
          </p:sp>
        </p:grpSp>
      </p:grpSp>
      <p:sp>
        <p:nvSpPr>
          <p:cNvPr id="75" name="TextBox 74"/>
          <p:cNvSpPr txBox="1"/>
          <p:nvPr/>
        </p:nvSpPr>
        <p:spPr>
          <a:xfrm>
            <a:off x="1078708" y="3223973"/>
            <a:ext cx="2689258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L0 Trigger: not “actively”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- 4 V1495 boards available</a:t>
            </a:r>
          </a:p>
          <a:p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0000FF"/>
                </a:solidFill>
              </a:rPr>
              <a:t>L1 Trigger: in operation</a:t>
            </a:r>
          </a:p>
          <a:p>
            <a:r>
              <a:rPr lang="en-US" sz="1600" dirty="0" smtClean="0"/>
              <a:t> - 4 V1495 boards</a:t>
            </a:r>
          </a:p>
          <a:p>
            <a:r>
              <a:rPr lang="en-US" sz="1600" dirty="0" smtClean="0"/>
              <a:t>    (2) for Y-plane, not used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(2) for X-Plane, in use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 </a:t>
            </a:r>
            <a:r>
              <a:rPr lang="en-US" sz="1600" dirty="0" smtClean="0">
                <a:solidFill>
                  <a:srgbClr val="FF0000"/>
                </a:solidFill>
              </a:rPr>
              <a:t>700nS latency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L2 Trigger: pass through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 V1495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Could do simple look-up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TS: Trigger Supervisor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06702" y="1378181"/>
            <a:ext cx="110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VME/CPU</a:t>
            </a:r>
          </a:p>
          <a:p>
            <a:r>
              <a:rPr lang="en-US" dirty="0" smtClean="0"/>
              <a:t>Ethernet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80434" y="117950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Gen. </a:t>
            </a:r>
          </a:p>
          <a:p>
            <a:r>
              <a:rPr lang="en-US" dirty="0" smtClean="0"/>
              <a:t>V1495 @TB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85421" y="3723122"/>
            <a:ext cx="22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L2: limited I/O</a:t>
            </a:r>
          </a:p>
          <a:p>
            <a:r>
              <a:rPr lang="en-US" dirty="0" smtClean="0"/>
              <a:t>1(O), 5(I), 32x</a:t>
            </a:r>
          </a:p>
          <a:p>
            <a:r>
              <a:rPr lang="en-US" dirty="0" smtClean="0"/>
              <a:t>only 2 (I) used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60967" y="164117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Hodos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7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264"/>
            <a:ext cx="8229600" cy="7600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Q-Trigger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1579"/>
            <a:ext cx="294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Q1-4/V1495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2816" y="5798145"/>
            <a:ext cx="594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40(ST1’) + 40 (ST2’) + 2x8(ST4-Y1/2) = 96, FANOUT ST4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Upto</a:t>
            </a:r>
            <a:r>
              <a:rPr lang="en-US" dirty="0" smtClean="0">
                <a:solidFill>
                  <a:srgbClr val="FF0000"/>
                </a:solidFill>
              </a:rPr>
              <a:t> 72(</a:t>
            </a:r>
            <a:r>
              <a:rPr lang="en-US" dirty="0">
                <a:solidFill>
                  <a:srgbClr val="FF0000"/>
                </a:solidFill>
              </a:rPr>
              <a:t>ST1) + </a:t>
            </a:r>
            <a:r>
              <a:rPr lang="en-US" dirty="0" smtClean="0">
                <a:solidFill>
                  <a:srgbClr val="FF0000"/>
                </a:solidFill>
              </a:rPr>
              <a:t>72 </a:t>
            </a:r>
            <a:r>
              <a:rPr lang="en-US" dirty="0">
                <a:solidFill>
                  <a:srgbClr val="FF0000"/>
                </a:solidFill>
              </a:rPr>
              <a:t>(ST2) + 2x8(ST4Y1/2</a:t>
            </a:r>
            <a:r>
              <a:rPr lang="en-US" dirty="0" smtClean="0">
                <a:solidFill>
                  <a:srgbClr val="FF0000"/>
                </a:solidFill>
              </a:rPr>
              <a:t>) = 160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333376" y="4492247"/>
            <a:ext cx="2384616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MC simulation</a:t>
            </a:r>
          </a:p>
          <a:p>
            <a:r>
              <a:rPr lang="en-US" dirty="0"/>
              <a:t>D</a:t>
            </a:r>
            <a:r>
              <a:rPr lang="en-US" dirty="0" smtClean="0"/>
              <a:t>ummy pattern</a:t>
            </a:r>
          </a:p>
          <a:p>
            <a:r>
              <a:rPr lang="en-US" dirty="0" smtClean="0"/>
              <a:t>A test stand needed! </a:t>
            </a:r>
          </a:p>
          <a:p>
            <a:endParaRPr lang="en-US" dirty="0" smtClean="0"/>
          </a:p>
          <a:p>
            <a:r>
              <a:rPr lang="en-US" dirty="0" smtClean="0"/>
              <a:t>To check FPGA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Logic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Timing 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77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125" y="14893"/>
            <a:ext cx="4448077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E906 DAQ Test Stand  </a:t>
            </a:r>
            <a:endParaRPr lang="en-US" sz="3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ADACB-3069-3742-B7C3-898D0B1C8057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36</a:t>
            </a:fld>
            <a:endParaRPr lang="en-US"/>
          </a:p>
        </p:txBody>
      </p:sp>
      <p:pic>
        <p:nvPicPr>
          <p:cNvPr id="9" name="Picture 8" descr="20150226_1103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541602" cy="2554651"/>
          </a:xfrm>
          <a:prstGeom prst="rect">
            <a:avLst/>
          </a:prstGeom>
        </p:spPr>
      </p:pic>
      <p:pic>
        <p:nvPicPr>
          <p:cNvPr id="10" name="Picture 9" descr="20150226_1100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378" y="2970212"/>
            <a:ext cx="6911622" cy="38877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863" y="263476"/>
            <a:ext cx="4147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PC/Linux: </a:t>
            </a:r>
            <a:r>
              <a:rPr lang="en-US" dirty="0" err="1" smtClean="0"/>
              <a:t>Jlab</a:t>
            </a:r>
            <a:r>
              <a:rPr lang="en-US" dirty="0" smtClean="0"/>
              <a:t> CODA, Ethernet Readout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CPU MVME5500: old </a:t>
            </a:r>
            <a:r>
              <a:rPr lang="en-US" dirty="0" err="1" smtClean="0"/>
              <a:t>VxWork</a:t>
            </a:r>
            <a:r>
              <a:rPr lang="en-US" dirty="0" smtClean="0"/>
              <a:t>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“TS” ?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TDC-II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V1495 pulse generator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V1495 L1 Trigger “development </a:t>
            </a:r>
            <a:r>
              <a:rPr lang="en-US" dirty="0" err="1" smtClean="0">
                <a:solidFill>
                  <a:srgbClr val="FF0000"/>
                </a:solidFill>
              </a:rPr>
              <a:t>brd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Windows PC: </a:t>
            </a:r>
            <a:r>
              <a:rPr lang="en-US" dirty="0" err="1" smtClean="0">
                <a:solidFill>
                  <a:srgbClr val="FF0000"/>
                </a:solidFill>
              </a:rPr>
              <a:t>Altara</a:t>
            </a:r>
            <a:r>
              <a:rPr lang="en-US" dirty="0" smtClean="0">
                <a:solidFill>
                  <a:srgbClr val="FF0000"/>
                </a:solidFill>
              </a:rPr>
              <a:t> FPGA programing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30" y="4193847"/>
            <a:ext cx="22240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-CNTRL</a:t>
            </a:r>
          </a:p>
          <a:p>
            <a:r>
              <a:rPr lang="en-US" dirty="0" smtClean="0"/>
              <a:t>-SIS, as TS 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-TDC-II (x)</a:t>
            </a:r>
          </a:p>
          <a:p>
            <a:r>
              <a:rPr lang="en-US" dirty="0" smtClean="0"/>
              <a:t>-V1495, trigger inputs</a:t>
            </a:r>
          </a:p>
          <a:p>
            <a:r>
              <a:rPr lang="en-US" dirty="0"/>
              <a:t> </a:t>
            </a:r>
            <a:r>
              <a:rPr lang="en-US" dirty="0" smtClean="0"/>
              <a:t> at least 2, better 4</a:t>
            </a:r>
          </a:p>
          <a:p>
            <a:r>
              <a:rPr lang="en-US" dirty="0" smtClean="0"/>
              <a:t>-V1495 as trigger </a:t>
            </a:r>
          </a:p>
          <a:p>
            <a:r>
              <a:rPr lang="en-US" dirty="0" smtClean="0"/>
              <a:t>pattern emulator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06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2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V1495 Board</a:t>
            </a:r>
            <a:br>
              <a:rPr lang="en-US" dirty="0" smtClean="0"/>
            </a:br>
            <a:r>
              <a:rPr lang="en-US" sz="2200" dirty="0" smtClean="0"/>
              <a:t>2 </a:t>
            </a:r>
            <a:r>
              <a:rPr lang="en-US" sz="2200" dirty="0" err="1" smtClean="0"/>
              <a:t>Altara</a:t>
            </a:r>
            <a:r>
              <a:rPr lang="en-US" sz="2200" dirty="0" smtClean="0"/>
              <a:t> FPGA Chips: Cyclone-V</a:t>
            </a:r>
            <a:endParaRPr lang="en-US" sz="2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 descr="20150226_0953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7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35"/>
            <a:ext cx="8229600" cy="69518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SiPM</a:t>
            </a:r>
            <a:r>
              <a:rPr lang="en-US" dirty="0" smtClean="0"/>
              <a:t> @BNL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2181" y="752627"/>
            <a:ext cx="8229600" cy="1003524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EM/</a:t>
            </a:r>
            <a:r>
              <a:rPr lang="en-US" dirty="0" err="1" smtClean="0"/>
              <a:t>Hcal</a:t>
            </a:r>
            <a:r>
              <a:rPr lang="en-US" dirty="0" smtClean="0"/>
              <a:t> readout </a:t>
            </a:r>
            <a:endParaRPr lang="en-US" dirty="0"/>
          </a:p>
          <a:p>
            <a:pPr lvl="1"/>
            <a:r>
              <a:rPr lang="en-US" dirty="0" err="1" smtClean="0"/>
              <a:t>SiPM</a:t>
            </a:r>
            <a:r>
              <a:rPr lang="en-US" dirty="0" smtClean="0"/>
              <a:t>, Scintillating bar, LV/HV control box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FB13E-A02A-4A4C-81B5-2521552F2FD8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Dark Photon Trigger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 descr="20150310_1522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2270"/>
            <a:ext cx="3823854" cy="2150918"/>
          </a:xfrm>
          <a:prstGeom prst="rect">
            <a:avLst/>
          </a:prstGeom>
        </p:spPr>
      </p:pic>
      <p:pic>
        <p:nvPicPr>
          <p:cNvPr id="10" name="Picture 9" descr="20150310_1506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05432"/>
            <a:ext cx="3823853" cy="2150917"/>
          </a:xfrm>
          <a:prstGeom prst="rect">
            <a:avLst/>
          </a:prstGeom>
        </p:spPr>
      </p:pic>
      <p:pic>
        <p:nvPicPr>
          <p:cNvPr id="11" name="Picture 10" descr="20150310_1525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19" y="4140969"/>
            <a:ext cx="3938455" cy="2215381"/>
          </a:xfrm>
          <a:prstGeom prst="rect">
            <a:avLst/>
          </a:prstGeom>
        </p:spPr>
      </p:pic>
      <p:pic>
        <p:nvPicPr>
          <p:cNvPr id="12" name="Picture 11" descr="20150310_1456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19" y="1875719"/>
            <a:ext cx="3880311" cy="21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33726"/>
          </a:xfrm>
        </p:spPr>
        <p:txBody>
          <a:bodyPr/>
          <a:lstStyle/>
          <a:p>
            <a:r>
              <a:rPr lang="en-US" dirty="0" smtClean="0"/>
              <a:t>Experimental Hall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1490-56F9-2C4F-93CD-3F231A4CC3D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 descr="20151105_134850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09" y="764020"/>
            <a:ext cx="4829591" cy="2716645"/>
          </a:xfrm>
          <a:prstGeom prst="rect">
            <a:avLst/>
          </a:prstGeom>
        </p:spPr>
      </p:pic>
      <p:pic>
        <p:nvPicPr>
          <p:cNvPr id="10" name="Picture 9" descr="20151105_134906_resized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020"/>
            <a:ext cx="3427864" cy="6093980"/>
          </a:xfrm>
          <a:prstGeom prst="rect">
            <a:avLst/>
          </a:prstGeom>
        </p:spPr>
      </p:pic>
      <p:pic>
        <p:nvPicPr>
          <p:cNvPr id="11" name="Picture 10" descr="20151105_134843_resized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09" y="3739716"/>
            <a:ext cx="4651791" cy="26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70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D218-4EAF-6746-817C-B5619AB5B892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102130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578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Extruded Scintillators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1490-56F9-2C4F-93CD-3F231A4CC3D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 descr="20151104_090221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" y="3029598"/>
            <a:ext cx="6338455" cy="3565381"/>
          </a:xfrm>
          <a:prstGeom prst="rect">
            <a:avLst/>
          </a:prstGeom>
        </p:spPr>
      </p:pic>
      <p:pic>
        <p:nvPicPr>
          <p:cNvPr id="9" name="Picture 8" descr="20151104_090630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3" y="966353"/>
            <a:ext cx="5264727" cy="296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64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 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0056C-6D7E-444A-AEE7-9FC6B02C17F2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( current E906)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4" y="1367697"/>
            <a:ext cx="4675492" cy="504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308A4-D401-D944-8CAC-55DE8EA65DBF}" type="datetime1">
              <a:rPr lang="en-US" smtClean="0"/>
              <a:t>11/15/15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42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434345" y="1173439"/>
            <a:ext cx="370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Expected </a:t>
            </a:r>
            <a:r>
              <a:rPr lang="en-US" dirty="0" err="1" smtClean="0"/>
              <a:t>Drell</a:t>
            </a:r>
            <a:r>
              <a:rPr lang="en-US" dirty="0" smtClean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4345" y="5356471"/>
            <a:ext cx="2940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Work in progress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Further optimization possible</a:t>
            </a:r>
            <a:endParaRPr lang="en-US" i="1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1755572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Dark Photon Sensitivity: Summary</a:t>
            </a:r>
            <a:br>
              <a:rPr lang="en-US" sz="4000" dirty="0" smtClean="0"/>
            </a:br>
            <a:r>
              <a:rPr lang="en-US" sz="2800" dirty="0" smtClean="0">
                <a:solidFill>
                  <a:srgbClr val="0000FF"/>
                </a:solidFill>
              </a:rPr>
              <a:t>POT:1.4x10</a:t>
            </a:r>
            <a:r>
              <a:rPr lang="en-US" sz="2800" baseline="30000" dirty="0" smtClean="0">
                <a:solidFill>
                  <a:srgbClr val="0000FF"/>
                </a:solidFill>
              </a:rPr>
              <a:t>18</a:t>
            </a:r>
            <a:r>
              <a:rPr lang="en-US" sz="2800" dirty="0" smtClean="0">
                <a:solidFill>
                  <a:srgbClr val="0000FF"/>
                </a:solidFill>
              </a:rPr>
              <a:t> (parasitic w/ E1039)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09BB-F0BA-3142-B437-AC8B313A970C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59885" y="1262177"/>
            <a:ext cx="4593593" cy="5012795"/>
            <a:chOff x="4093187" y="1219683"/>
            <a:chExt cx="4894118" cy="5188354"/>
          </a:xfrm>
        </p:grpSpPr>
        <p:pic>
          <p:nvPicPr>
            <p:cNvPr id="7" name="Picture 6" descr="sensitivity_all_v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3187" y="1219683"/>
              <a:ext cx="4894118" cy="5188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163" y="3232562"/>
              <a:ext cx="1688052" cy="298913"/>
            </a:xfrm>
            <a:prstGeom prst="rect">
              <a:avLst/>
            </a:prstGeom>
            <a:solidFill>
              <a:srgbClr val="FFFF00"/>
            </a:solidFill>
          </p:spPr>
        </p:pic>
      </p:grpSp>
      <p:sp>
        <p:nvSpPr>
          <p:cNvPr id="18" name="TextBox 17"/>
          <p:cNvSpPr txBox="1"/>
          <p:nvPr/>
        </p:nvSpPr>
        <p:spPr>
          <a:xfrm>
            <a:off x="8272598" y="4118755"/>
            <a:ext cx="6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(~2023)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282594" y="3841756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(2016?)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269935" y="3651374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(2017?)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874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E-1067: Dark Higgs Search at </a:t>
            </a:r>
            <a:r>
              <a:rPr lang="en-US" dirty="0" err="1" smtClean="0"/>
              <a:t>SeaQuest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74399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361793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731299" y="3627068"/>
            <a:ext cx="2095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 et al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FC878-CE22-4445-ABC1-37A4658D05B9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44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SeaQuest</a:t>
            </a:r>
            <a:r>
              <a:rPr lang="en-US" dirty="0" smtClean="0"/>
              <a:t>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92195-7DD8-FC43-8CA7-7C881FED0AF4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45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488849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355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4E24F-C160-2341-A8AB-DCD873BEABE0}" type="datetime1">
              <a:rPr lang="en-US" smtClean="0"/>
              <a:t>11/15/15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46</a:t>
            </a:fld>
            <a:endParaRPr lang="en-US"/>
          </a:p>
        </p:txBody>
      </p:sp>
      <p:pic>
        <p:nvPicPr>
          <p:cNvPr id="14" name="Picture 13" descr="sensitivity_all_v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354" y="3008014"/>
            <a:ext cx="2043499" cy="187995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8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US P-5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A246-0649-2344-94F2-F07AA097234F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47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048" y="5663852"/>
            <a:ext cx="74033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Great Opportunities at the </a:t>
            </a:r>
            <a:r>
              <a:rPr lang="en-US" sz="24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Frontier!!!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C061B-309B-D64F-8D82-2DE1B0D2392B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8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E-1067 Experiment: Phase-I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500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D4C2-B4C0-7647-8B15-557D57BCB463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68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6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129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Dark Matter, dark photons and dark Higgs </a:t>
            </a:r>
          </a:p>
          <a:p>
            <a:endParaRPr lang="en-US" dirty="0"/>
          </a:p>
          <a:p>
            <a:r>
              <a:rPr lang="en-US" dirty="0" smtClean="0"/>
              <a:t>Current E-906/</a:t>
            </a:r>
            <a:r>
              <a:rPr lang="en-US" dirty="0" err="1" smtClean="0"/>
              <a:t>SeaQuest</a:t>
            </a:r>
            <a:r>
              <a:rPr lang="en-US" dirty="0" smtClean="0"/>
              <a:t>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Nucleon/Nuclear structures physic with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</a:p>
          <a:p>
            <a:pPr lvl="1"/>
            <a:endParaRPr lang="en-US" dirty="0"/>
          </a:p>
          <a:p>
            <a:r>
              <a:rPr lang="en-US" dirty="0" smtClean="0"/>
              <a:t>E-1067: a new search of dark photons/Higgs  </a:t>
            </a:r>
          </a:p>
          <a:p>
            <a:pPr lvl="1"/>
            <a:r>
              <a:rPr lang="en-US" dirty="0" smtClean="0"/>
              <a:t>Phase-I  2017-2019</a:t>
            </a:r>
          </a:p>
          <a:p>
            <a:pPr lvl="1"/>
            <a:r>
              <a:rPr lang="en-US" dirty="0" smtClean="0"/>
              <a:t>Phase-II with upgrade 2020+ 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0A2DD-8494-184D-90B0-565CF2B66A19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208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10"/>
            <a:ext cx="8229600" cy="1143000"/>
          </a:xfrm>
        </p:spPr>
        <p:txBody>
          <a:bodyPr/>
          <a:lstStyle/>
          <a:p>
            <a:r>
              <a:rPr lang="en-US" dirty="0" smtClean="0"/>
              <a:t>Sensitivity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877" y="1008047"/>
            <a:ext cx="5587655" cy="583599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9A1C2-73D2-A548-9CFA-2B5909CE943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495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Dark Matter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623"/>
            <a:ext cx="8229600" cy="4525963"/>
          </a:xfrm>
        </p:spPr>
        <p:txBody>
          <a:bodyPr/>
          <a:lstStyle/>
          <a:p>
            <a:r>
              <a:rPr lang="en-US" dirty="0" smtClean="0"/>
              <a:t>Weakly coupled low mass particles in the dark sector</a:t>
            </a:r>
          </a:p>
          <a:p>
            <a:pPr lvl="1"/>
            <a:r>
              <a:rPr lang="en-US" dirty="0" smtClean="0"/>
              <a:t>Can be created in high luminosity high energy beam interactions, very small cross sections</a:t>
            </a:r>
          </a:p>
          <a:p>
            <a:pPr lvl="1"/>
            <a:r>
              <a:rPr lang="en-US" dirty="0" smtClean="0"/>
              <a:t>Weakly coupled, traverse through significant distance in ordinary matter</a:t>
            </a:r>
          </a:p>
          <a:p>
            <a:pPr lvl="1"/>
            <a:r>
              <a:rPr lang="en-US" dirty="0" smtClean="0"/>
              <a:t>Electrically neutral?</a:t>
            </a:r>
          </a:p>
          <a:p>
            <a:pPr lvl="1"/>
            <a:r>
              <a:rPr lang="en-US" dirty="0" smtClean="0"/>
              <a:t> sharp mass peak in the invariant mass spectrum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82" y="5414963"/>
            <a:ext cx="6464300" cy="7112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9BF9E-1EBD-8248-8BDA-08F46533868F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40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879" y="274638"/>
            <a:ext cx="867770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 Beam Fixed Target Experiments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019602" cy="5116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4394" y="1422866"/>
            <a:ext cx="1098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APEX</a:t>
            </a:r>
          </a:p>
          <a:p>
            <a:r>
              <a:rPr lang="en-US" dirty="0" smtClean="0"/>
              <a:t>@J-Lab12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EBCE3-5BD6-5E48-B6FF-42C77D2BA58E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6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APEX Experiment at J-Lab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130322"/>
            <a:ext cx="8267700" cy="455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921" y="5185766"/>
            <a:ext cx="4572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Symmetric configuration to optimize S/B</a:t>
            </a:r>
          </a:p>
          <a:p>
            <a:r>
              <a:rPr lang="en-US" dirty="0" smtClean="0"/>
              <a:t>Possible 4 beam energies: 1,2,3,4 </a:t>
            </a:r>
            <a:r>
              <a:rPr lang="en-US" dirty="0" err="1" smtClean="0"/>
              <a:t>GeV</a:t>
            </a:r>
            <a:r>
              <a:rPr lang="en-US" dirty="0" smtClean="0"/>
              <a:t> @Hall-A</a:t>
            </a:r>
          </a:p>
          <a:p>
            <a:r>
              <a:rPr lang="en-US" dirty="0" smtClean="0"/>
              <a:t>Fall/2017 – Spring/2018: 1 month beam time 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A3D0-8AB1-7F4A-A925-0047ADDD5DDB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129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Backgrounds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133600"/>
            <a:ext cx="8966200" cy="2590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9A9A-2088-7547-B677-A2208718AAA0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5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2" y="32"/>
            <a:ext cx="5800877" cy="1143000"/>
          </a:xfrm>
        </p:spPr>
        <p:txBody>
          <a:bodyPr/>
          <a:lstStyle/>
          <a:p>
            <a:r>
              <a:rPr lang="en-US" dirty="0" smtClean="0"/>
              <a:t>HPS at 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1" y="1106436"/>
            <a:ext cx="8583404" cy="5751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0368" y="957691"/>
            <a:ext cx="1963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</a:t>
            </a:r>
          </a:p>
          <a:p>
            <a:r>
              <a:rPr lang="en-US" dirty="0" smtClean="0"/>
              <a:t>Tim Nelson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7C115-62DF-2C4F-BEF6-840F273A121E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481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7442"/>
            <a:ext cx="9144000" cy="6023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0368" y="330814"/>
            <a:ext cx="1963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</a:t>
            </a:r>
          </a:p>
          <a:p>
            <a:r>
              <a:rPr lang="en-US" dirty="0" smtClean="0"/>
              <a:t>Tim Nelson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CB68-6740-B84A-9BE3-C687CDA1D347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36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8837B-0D72-9F4B-A415-600065B399E3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056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5733174" cy="800902"/>
          </a:xfrm>
        </p:spPr>
        <p:txBody>
          <a:bodyPr/>
          <a:lstStyle/>
          <a:p>
            <a:r>
              <a:rPr lang="en-US" dirty="0" smtClean="0"/>
              <a:t>A Dark Sector?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9" y="930050"/>
            <a:ext cx="4430994" cy="528439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sector with a ‘dark’ force.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Low mass weak-interacting “dark particles”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coupling”: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coupling”: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…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could be within experimental reach 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low-energy  and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) offer an ideal environment to probe these new ideas.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773" y="3677862"/>
            <a:ext cx="3476027" cy="2746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770" y="1167076"/>
            <a:ext cx="3182687" cy="16456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8593" y="614673"/>
            <a:ext cx="313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511 </a:t>
            </a:r>
            <a:r>
              <a:rPr lang="en-US" dirty="0" err="1" smtClean="0"/>
              <a:t>keV</a:t>
            </a:r>
            <a:r>
              <a:rPr lang="en-US" dirty="0" smtClean="0"/>
              <a:t> gamma ray excess</a:t>
            </a:r>
          </a:p>
          <a:p>
            <a:r>
              <a:rPr lang="en-US" dirty="0"/>
              <a:t>f</a:t>
            </a:r>
            <a:r>
              <a:rPr lang="en-US" dirty="0" smtClean="0"/>
              <a:t>rom galactic center(INTEGRAL)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8289" y="3400863"/>
            <a:ext cx="2388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dirty="0" smtClean="0"/>
              <a:t>Phys</a:t>
            </a:r>
            <a:r>
              <a:rPr lang="hu-HU" sz="1200" b="1" dirty="0"/>
              <a:t>. Rev. Lett. 110, 141102 (2013) </a:t>
            </a:r>
            <a:endParaRPr lang="en-US" sz="1200" dirty="0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820" y="2896038"/>
            <a:ext cx="17399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A1119-E2F0-2544-8D28-260D211E8534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Possibility – a Dark Sector?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2800" dirty="0" smtClean="0"/>
              <a:t>Recent anomalies observed by satellite and terrestrial experiments have motivated dark matter models introducing a new sector with a ‘dark’ force. </a:t>
            </a:r>
          </a:p>
          <a:p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Dark sector = new particles that do not couple directly to the SM content, but…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There are “portals” between the dark sector and the SM.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Implications for astrophysics, cosmology and particle physics.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In particular, low-energy colliders and fixed target experiments offer an ideal environment to probe these new ideas.</a:t>
            </a:r>
          </a:p>
          <a:p>
            <a:endParaRPr lang="en-US" sz="2800" dirty="0" smtClean="0">
              <a:solidFill>
                <a:srgbClr val="0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Theoretically motivated: string theory and many BSM scenarios include dark sectors with extra U(1). </a:t>
            </a:r>
          </a:p>
          <a:p>
            <a:pPr lvl="1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</a:rPr>
              <a:t>Holdom’s</a:t>
            </a:r>
            <a:r>
              <a:rPr lang="en-US" sz="1600" dirty="0" smtClean="0">
                <a:solidFill>
                  <a:srgbClr val="000000"/>
                </a:solidFill>
              </a:rPr>
              <a:t> question (‘86) : are there additional U(1)? </a:t>
            </a:r>
            <a:r>
              <a:rPr lang="en-US" sz="1200" dirty="0" smtClean="0">
                <a:solidFill>
                  <a:srgbClr val="000000"/>
                </a:solidFill>
              </a:rPr>
              <a:t>(PLB 166 (1986) 196) </a:t>
            </a:r>
          </a:p>
          <a:p>
            <a:pPr lvl="1" indent="-18288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Dark photons (A’) are the corresponding U(1) gauge bosons, 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mediating this dark force.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59715" y="4550356"/>
            <a:ext cx="1727085" cy="157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70964" y="5144617"/>
            <a:ext cx="12442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U(1)</a:t>
            </a:r>
            <a:r>
              <a:rPr lang="en-US" sz="1600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X</a:t>
            </a:r>
            <a:r>
              <a:rPr 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mic Sans MS" panose="030F0702030302020204" pitchFamily="66" charset="0"/>
              </a:rPr>
              <a:t>x</a:t>
            </a:r>
            <a:r>
              <a:rPr 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???</a:t>
            </a:r>
          </a:p>
          <a:p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U(1)</a:t>
            </a:r>
            <a:r>
              <a:rPr lang="en-US" sz="16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x </a:t>
            </a:r>
            <a:r>
              <a:rPr lang="en-US" sz="1600" dirty="0">
                <a:solidFill>
                  <a:srgbClr val="000000"/>
                </a:solidFill>
                <a:latin typeface="Comic Sans MS" panose="030F0702030302020204" pitchFamily="66" charset="0"/>
              </a:rPr>
              <a:t>???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???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15215" y="4077801"/>
            <a:ext cx="18565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sz="12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sz="12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sz="1200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6FAF-CDC1-C64B-B02D-BFE57BAA8A26}" type="datetime1">
              <a:rPr lang="en-US" smtClean="0"/>
              <a:t>11/15/15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667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286E1-3F34-0942-BFC7-1A68C634D330}" type="datetime1">
              <a:rPr lang="en-US" smtClean="0"/>
              <a:t>11/15/15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2716"/>
            <a:ext cx="8229600" cy="1143000"/>
          </a:xfrm>
          <a:ln/>
        </p:spPr>
        <p:txBody>
          <a:bodyPr/>
          <a:lstStyle/>
          <a:p>
            <a:r>
              <a:rPr lang="en-US" sz="3200" dirty="0"/>
              <a:t>Data from </a:t>
            </a:r>
            <a:r>
              <a:rPr lang="en-US" sz="3200" dirty="0" smtClean="0"/>
              <a:t>Run </a:t>
            </a:r>
            <a:r>
              <a:rPr lang="en-US" sz="3200" dirty="0"/>
              <a:t>2014 (Run-II)</a:t>
            </a:r>
          </a:p>
        </p:txBody>
      </p:sp>
      <p:pic>
        <p:nvPicPr>
          <p:cNvPr id="3379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75" y="968668"/>
            <a:ext cx="4634508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/>
          </p:cNvSpPr>
          <p:nvPr/>
        </p:nvSpPr>
        <p:spPr bwMode="auto">
          <a:xfrm>
            <a:off x="2605237" y="2299320"/>
            <a:ext cx="15938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J/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ja-JP" altLang="en-US" sz="1300" dirty="0">
                <a:solidFill>
                  <a:srgbClr val="FF0000"/>
                </a:solidFill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1300" dirty="0" err="1">
                <a:solidFill>
                  <a:srgbClr val="FF00FF"/>
                </a:solidFill>
                <a:ea typeface="ＭＳ Ｐゴシック" charset="0"/>
                <a:cs typeface="Gill Sans" charset="0"/>
              </a:rPr>
              <a:t>Drell</a:t>
            </a:r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-Yan Monte Carlo</a:t>
            </a:r>
          </a:p>
          <a:p>
            <a:pPr algn="l"/>
            <a:r>
              <a:rPr lang="en-US" sz="1300" dirty="0">
                <a:ea typeface="ＭＳ Ｐゴシック" charset="0"/>
                <a:cs typeface="Gill Sans" charset="0"/>
              </a:rPr>
              <a:t>- Random Background</a:t>
            </a:r>
          </a:p>
          <a:p>
            <a:pPr algn="l"/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 Combined MC and </a:t>
            </a:r>
            <a:r>
              <a:rPr lang="en-US" sz="1300" dirty="0" err="1">
                <a:solidFill>
                  <a:srgbClr val="0000FF"/>
                </a:solidFill>
                <a:ea typeface="ＭＳ Ｐゴシック" charset="0"/>
                <a:cs typeface="Gill Sans" charset="0"/>
              </a:rPr>
              <a:t>bg</a:t>
            </a:r>
            <a:endParaRPr lang="en-US" sz="13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2638618" y="1799332"/>
            <a:ext cx="1582892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100" b="1" dirty="0">
                <a:ea typeface="ＭＳ Ｐゴシック" charset="0"/>
                <a:cs typeface="Gill Sans" charset="0"/>
              </a:rPr>
              <a:t>~ 5% of expected </a:t>
            </a:r>
            <a:r>
              <a:rPr lang="en-US" sz="1100" b="1" dirty="0" smtClean="0">
                <a:ea typeface="ＭＳ Ｐゴシック" charset="0"/>
                <a:cs typeface="Gill Sans" charset="0"/>
              </a:rPr>
              <a:t>final </a:t>
            </a:r>
          </a:p>
          <a:p>
            <a:r>
              <a:rPr lang="en-US" sz="1100" b="1" dirty="0">
                <a:ea typeface="ＭＳ Ｐゴシック" charset="0"/>
                <a:cs typeface="Gill Sans" charset="0"/>
              </a:rPr>
              <a:t> </a:t>
            </a:r>
            <a:r>
              <a:rPr lang="en-US" sz="1100" b="1" dirty="0" smtClean="0">
                <a:ea typeface="ＭＳ Ｐゴシック" charset="0"/>
                <a:cs typeface="Gill Sans" charset="0"/>
              </a:rPr>
              <a:t>     total statistics</a:t>
            </a:r>
            <a:endParaRPr lang="en-US" sz="1100" b="1" dirty="0">
              <a:ea typeface="ＭＳ Ｐゴシック" charset="0"/>
              <a:cs typeface="Gill Sans" charset="0"/>
            </a:endParaRP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4731376" y="1355652"/>
            <a:ext cx="4232672" cy="188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Monte Carlo describe data well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 err="1" smtClean="0">
                <a:ea typeface="ＭＳ Ｐゴシック" charset="0"/>
                <a:cs typeface="Lucida Grande" charset="0"/>
              </a:rPr>
              <a:t>σ</a:t>
            </a:r>
            <a:r>
              <a:rPr lang="en-US" sz="1400" baseline="-6000" dirty="0" err="1" smtClean="0">
                <a:ea typeface="ＭＳ Ｐゴシック" charset="0"/>
                <a:cs typeface="Gill Sans" charset="0"/>
              </a:rPr>
              <a:t>M</a:t>
            </a:r>
            <a:r>
              <a:rPr lang="en-US" sz="1400" dirty="0">
                <a:ea typeface="ＭＳ Ｐゴシック" charset="0"/>
                <a:cs typeface="Lucida Grande" charset="0"/>
              </a:rPr>
              <a:t>(J/</a:t>
            </a:r>
            <a:r>
              <a:rPr lang="en-US" sz="1400" dirty="0" err="1">
                <a:ea typeface="ＭＳ Ｐゴシック" charset="0"/>
                <a:cs typeface="Lucida Grande" charset="0"/>
              </a:rPr>
              <a:t>ψ</a:t>
            </a:r>
            <a:r>
              <a:rPr lang="en-US" sz="1400" dirty="0">
                <a:ea typeface="ＭＳ Ｐゴシック" charset="0"/>
                <a:cs typeface="Lucida Grande" charset="0"/>
              </a:rPr>
              <a:t>) ~ 180 MeV, </a:t>
            </a:r>
            <a:r>
              <a:rPr lang="en-US" sz="1400" dirty="0" err="1">
                <a:ea typeface="ＭＳ Ｐゴシック" charset="0"/>
                <a:cs typeface="Lucida Grande" charset="0"/>
              </a:rPr>
              <a:t>σ</a:t>
            </a:r>
            <a:r>
              <a:rPr lang="en-US" sz="1400" baseline="-6000" dirty="0" err="1">
                <a:ea typeface="ＭＳ Ｐゴシック" charset="0"/>
                <a:cs typeface="Gill Sans" charset="0"/>
              </a:rPr>
              <a:t>M</a:t>
            </a:r>
            <a:r>
              <a:rPr lang="en-US" sz="1400" dirty="0">
                <a:ea typeface="ＭＳ Ｐゴシック" charset="0"/>
                <a:cs typeface="Gill Sans" charset="0"/>
              </a:rPr>
              <a:t>(DY) ~ 220 MeV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>
                <a:ea typeface="ＭＳ Ｐゴシック" charset="0"/>
                <a:cs typeface="Gill Sans" charset="0"/>
              </a:rPr>
              <a:t>J/</a:t>
            </a:r>
            <a:r>
              <a:rPr lang="en-US" sz="1400" dirty="0" err="1">
                <a:ea typeface="ＭＳ Ｐゴシック" charset="0"/>
                <a:cs typeface="Gill Sans" charset="0"/>
              </a:rPr>
              <a:t>ψ</a:t>
            </a:r>
            <a:r>
              <a:rPr lang="en-US" sz="1400" dirty="0">
                <a:ea typeface="ＭＳ Ｐゴシック" charset="0"/>
                <a:cs typeface="Gill Sans" charset="0"/>
              </a:rPr>
              <a:t> </a:t>
            </a:r>
            <a:r>
              <a:rPr lang="en-US" sz="1400" dirty="0" err="1">
                <a:ea typeface="ＭＳ Ｐゴシック" charset="0"/>
                <a:cs typeface="Gill Sans" charset="0"/>
              </a:rPr>
              <a:t>ψ</a:t>
            </a:r>
            <a:r>
              <a:rPr lang="ja-JP" altLang="en-US" sz="1400" dirty="0">
                <a:ea typeface="ＭＳ Ｐゴシック" charset="0"/>
                <a:cs typeface="Gill Sans" charset="0"/>
              </a:rPr>
              <a:t>’</a:t>
            </a:r>
            <a:r>
              <a:rPr lang="en-US" sz="1400" dirty="0">
                <a:ea typeface="ＭＳ Ｐゴシック" charset="0"/>
                <a:cs typeface="Gill Sans" charset="0"/>
              </a:rPr>
              <a:t> separation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400" dirty="0">
                <a:ea typeface="ＭＳ Ｐゴシック" charset="0"/>
                <a:cs typeface="Gill Sans" charset="0"/>
              </a:rPr>
              <a:t>Cleaner DY </a:t>
            </a:r>
            <a:r>
              <a:rPr lang="en-US" sz="1400" dirty="0" smtClean="0">
                <a:ea typeface="ＭＳ Ｐゴシック" charset="0"/>
                <a:cs typeface="Gill Sans" charset="0"/>
              </a:rPr>
              <a:t>sample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endParaRPr lang="en-US" sz="1400" dirty="0">
              <a:ea typeface="ＭＳ Ｐゴシック" charset="0"/>
              <a:cs typeface="Gill Sans" charset="0"/>
            </a:endParaRPr>
          </a:p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Good target/beam dump separation</a:t>
            </a:r>
          </a:p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endParaRPr lang="en-US" sz="1300" dirty="0">
              <a:ea typeface="ＭＳ Ｐゴシック" charset="0"/>
              <a:cs typeface="Gill Sans" charset="0"/>
            </a:endParaRPr>
          </a:p>
        </p:txBody>
      </p:sp>
      <p:pic>
        <p:nvPicPr>
          <p:cNvPr id="33798" name="Picture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5027" y="3839766"/>
            <a:ext cx="4232672" cy="261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7"/>
          <p:cNvSpPr>
            <a:spLocks/>
          </p:cNvSpPr>
          <p:nvPr/>
        </p:nvSpPr>
        <p:spPr bwMode="auto">
          <a:xfrm>
            <a:off x="4827613" y="3920713"/>
            <a:ext cx="174406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1100">
                <a:ea typeface="ＭＳ Ｐゴシック" charset="0"/>
                <a:cs typeface="Gill Sans" charset="0"/>
              </a:rPr>
              <a:t>All </a:t>
            </a:r>
            <a:r>
              <a:rPr lang="ja-JP" altLang="en-US" sz="1100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1100">
                <a:ea typeface="ＭＳ Ｐゴシック" charset="0"/>
                <a:cs typeface="Gill Sans" charset="0"/>
              </a:rPr>
              <a:t>good</a:t>
            </a:r>
            <a:r>
              <a:rPr lang="ja-JP" altLang="en-US" sz="1100">
                <a:latin typeface="Arial"/>
                <a:ea typeface="ＭＳ Ｐゴシック" charset="0"/>
                <a:cs typeface="Gill Sans" charset="0"/>
              </a:rPr>
              <a:t>”</a:t>
            </a:r>
            <a:r>
              <a:rPr lang="en-US" sz="1100">
                <a:ea typeface="ＭＳ Ｐゴシック" charset="0"/>
                <a:cs typeface="Gill Sans" charset="0"/>
              </a:rPr>
              <a:t> dimuons in data</a:t>
            </a:r>
          </a:p>
          <a:p>
            <a:pPr marL="178587" indent="-178587">
              <a:buSzPct val="80000"/>
              <a:buFont typeface="Lucida Grande" charset="0"/>
              <a:buChar char="◦"/>
            </a:pPr>
            <a:r>
              <a:rPr lang="en-US" sz="1100">
                <a:solidFill>
                  <a:srgbClr val="0000FF"/>
                </a:solidFill>
                <a:ea typeface="ＭＳ Ｐゴシック" charset="0"/>
                <a:cs typeface="Gill Sans" charset="0"/>
              </a:rPr>
              <a:t>Data with dump cut</a:t>
            </a:r>
          </a:p>
          <a:p>
            <a:pPr marL="178587" indent="-178587">
              <a:buSzPct val="80000"/>
              <a:buFont typeface="Lucida Grande" charset="0"/>
              <a:buChar char="◦"/>
            </a:pPr>
            <a:r>
              <a:rPr lang="en-US" sz="1100">
                <a:solidFill>
                  <a:srgbClr val="FF0000"/>
                </a:solidFill>
                <a:ea typeface="ＭＳ Ｐゴシック" charset="0"/>
                <a:cs typeface="Gill Sans" charset="0"/>
              </a:rPr>
              <a:t>Data with target cut</a:t>
            </a:r>
          </a:p>
        </p:txBody>
      </p:sp>
      <p:sp>
        <p:nvSpPr>
          <p:cNvPr id="33800" name="Rectangle 8"/>
          <p:cNvSpPr>
            <a:spLocks/>
          </p:cNvSpPr>
          <p:nvPr/>
        </p:nvSpPr>
        <p:spPr bwMode="auto">
          <a:xfrm>
            <a:off x="4830961" y="4465230"/>
            <a:ext cx="7822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178587" indent="-178587">
              <a:buClr>
                <a:srgbClr val="0000FF"/>
              </a:buClr>
              <a:buSzPct val="125000"/>
              <a:buFont typeface="Gill Sans" charset="0"/>
              <a:buChar char="-"/>
            </a:pPr>
            <a:r>
              <a:rPr lang="en-US" sz="1100">
                <a:solidFill>
                  <a:srgbClr val="0000FF"/>
                </a:solidFill>
                <a:ea typeface="ＭＳ Ｐゴシック" charset="0"/>
                <a:cs typeface="Gill Sans" charset="0"/>
              </a:rPr>
              <a:t>Dump MC</a:t>
            </a:r>
          </a:p>
          <a:p>
            <a:pPr marL="178587" indent="-178587">
              <a:buClr>
                <a:srgbClr val="FF0000"/>
              </a:buClr>
              <a:buSzPct val="125000"/>
              <a:buFont typeface="Gill Sans" charset="0"/>
              <a:buChar char="-"/>
            </a:pPr>
            <a:r>
              <a:rPr lang="en-US" sz="1100">
                <a:solidFill>
                  <a:srgbClr val="FF0000"/>
                </a:solidFill>
                <a:ea typeface="ＭＳ Ｐゴシック" charset="0"/>
                <a:cs typeface="Gill Sans" charset="0"/>
              </a:rPr>
              <a:t>Target MC</a:t>
            </a:r>
          </a:p>
        </p:txBody>
      </p:sp>
      <p:sp>
        <p:nvSpPr>
          <p:cNvPr id="33801" name="Rectangle 9"/>
          <p:cNvSpPr>
            <a:spLocks/>
          </p:cNvSpPr>
          <p:nvPr/>
        </p:nvSpPr>
        <p:spPr bwMode="auto">
          <a:xfrm>
            <a:off x="6337846" y="6445910"/>
            <a:ext cx="7391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i="1">
                <a:ea typeface="ＭＳ Ｐゴシック" charset="0"/>
                <a:cs typeface="Gill Sans" charset="0"/>
              </a:rPr>
              <a:t>Z</a:t>
            </a:r>
            <a:r>
              <a:rPr lang="en-US" sz="1700" i="1" baseline="-6000">
                <a:ea typeface="ＭＳ Ｐゴシック" charset="0"/>
                <a:cs typeface="Gill Sans" charset="0"/>
              </a:rPr>
              <a:t>vtx</a:t>
            </a:r>
            <a:r>
              <a:rPr lang="en-US" sz="1700">
                <a:ea typeface="ＭＳ Ｐゴシック" charset="0"/>
                <a:cs typeface="Gill Sans" charset="0"/>
              </a:rPr>
              <a:t> (cm)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2647-C464-4E54-808B-4B2B00B885C1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369CD-EDFD-3B40-8EAC-2D42FFAA0F7A}" type="datetime1">
              <a:rPr lang="en-US" smtClean="0"/>
              <a:t>11/15/15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5475" y="4514546"/>
            <a:ext cx="3996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587" indent="-178587">
              <a:buClr>
                <a:srgbClr val="000000"/>
              </a:buClr>
              <a:buSzPct val="125000"/>
              <a:buFont typeface="Gill Sans" charset="0"/>
              <a:buChar char="•"/>
            </a:pP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Gill Sans" charset="0"/>
              </a:rPr>
              <a:t>Beam quality worse than expected (instantaneous rate much higher than average)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300" dirty="0">
                <a:ea typeface="ＭＳ Ｐゴシック" charset="0"/>
                <a:cs typeface="Gill Sans" charset="0"/>
              </a:rPr>
              <a:t>live time of spectrometer greatly reduced by the </a:t>
            </a:r>
            <a:r>
              <a:rPr lang="ja-JP" altLang="en-US" sz="1300" dirty="0">
                <a:latin typeface="Arial"/>
                <a:ea typeface="ＭＳ Ｐゴシック" charset="0"/>
                <a:cs typeface="Gill Sans" charset="0"/>
              </a:rPr>
              <a:t>‘</a:t>
            </a:r>
            <a:r>
              <a:rPr lang="en-US" sz="1300" dirty="0">
                <a:ea typeface="ＭＳ Ｐゴシック" charset="0"/>
                <a:cs typeface="Gill Sans" charset="0"/>
              </a:rPr>
              <a:t>super</a:t>
            </a:r>
            <a:r>
              <a:rPr lang="ja-JP" altLang="en-US" sz="1300" dirty="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1300" dirty="0">
                <a:ea typeface="ＭＳ Ｐゴシック" charset="0"/>
                <a:cs typeface="Gill Sans" charset="0"/>
              </a:rPr>
              <a:t> RF buckets</a:t>
            </a:r>
          </a:p>
          <a:p>
            <a:pPr marL="635787" lvl="1" indent="-178587">
              <a:buClr>
                <a:srgbClr val="000000"/>
              </a:buClr>
              <a:buSzPct val="125000"/>
              <a:buFont typeface="Gill Sans" charset="0"/>
              <a:buChar char="-"/>
            </a:pPr>
            <a:r>
              <a:rPr lang="en-US" sz="1300" dirty="0">
                <a:ea typeface="ＭＳ Ｐゴシック" charset="0"/>
                <a:cs typeface="Gill Sans" charset="0"/>
              </a:rPr>
              <a:t>Reconstruction efficiency lower than expected because of the high detector occupancy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E906 Run-II and III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73126-B35F-4343-893F-5EA57170827A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492" y="1054750"/>
            <a:ext cx="6440914" cy="5276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6154" y="4717533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4330" y="2692610"/>
            <a:ext cx="7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30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10kHz with small cost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200kHz possible in the future (reprograming trigger 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87EBF-9D62-F447-808C-C9F9BB4DB7FE}" type="datetime1">
              <a:rPr lang="en-US" smtClean="0"/>
              <a:t>11/15/15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62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26190" y="5386853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(Prompt)Low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efficiency</a:t>
            </a:r>
          </a:p>
        </p:txBody>
      </p:sp>
    </p:spTree>
    <p:extLst>
      <p:ext uri="{BB962C8B-B14F-4D97-AF65-F5344CB8AC3E}">
        <p14:creationId xmlns:p14="http://schemas.microsoft.com/office/powerpoint/2010/main" val="165525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9683" y="57090"/>
            <a:ext cx="869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Expected sensitivity of selected future experiments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88" y="616133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Comic Sans MS" panose="030F0702030302020204" pitchFamily="66" charset="0"/>
              </a:rPr>
              <a:t>Low mass region will be easily probed, but range above 500 MeV remains difficult to access</a:t>
            </a:r>
            <a:endParaRPr lang="en-US" sz="1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59" y="672798"/>
            <a:ext cx="2980413" cy="2835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611" y="672798"/>
            <a:ext cx="2980414" cy="2835038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2158" y="3911605"/>
            <a:ext cx="2980413" cy="196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39611" y="3697108"/>
            <a:ext cx="2980414" cy="239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68510" y="5882015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1312.4992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6543674" y="2496205"/>
            <a:ext cx="671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</a:rPr>
              <a:t>C. Hearty</a:t>
            </a:r>
            <a:endParaRPr lang="en-US" sz="9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14461" y="4879410"/>
            <a:ext cx="1188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Taku</a:t>
            </a:r>
            <a:r>
              <a:rPr lang="en-US" sz="1000" dirty="0" smtClean="0"/>
              <a:t> </a:t>
            </a:r>
            <a:r>
              <a:rPr lang="en-US" sz="1000" dirty="0" err="1" smtClean="0"/>
              <a:t>Gunji</a:t>
            </a:r>
            <a:r>
              <a:rPr lang="en-US" sz="1000" dirty="0" smtClean="0"/>
              <a:t> talk </a:t>
            </a:r>
          </a:p>
          <a:p>
            <a:r>
              <a:rPr lang="en-US" sz="1000" dirty="0" smtClean="0"/>
              <a:t>@ BNL workshop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12747" y="307391"/>
            <a:ext cx="376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(2014)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691A-106F-1D4E-8AC1-DF35C53EECFD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7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pic>
        <p:nvPicPr>
          <p:cNvPr id="4" name="Picture 3" descr="SeaQuest_SPS_2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345" y="1920243"/>
            <a:ext cx="4741941" cy="4172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529" y="1312465"/>
            <a:ext cx="354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GeV@FNAL</a:t>
            </a:r>
            <a:r>
              <a:rPr lang="en-US" dirty="0" smtClean="0"/>
              <a:t>: 2017 -2019</a:t>
            </a:r>
          </a:p>
          <a:p>
            <a:r>
              <a:rPr lang="en-US" dirty="0" smtClean="0"/>
              <a:t>1.4x10</a:t>
            </a:r>
            <a:r>
              <a:rPr lang="en-US" baseline="30000" dirty="0" smtClean="0"/>
              <a:t>18</a:t>
            </a:r>
            <a:r>
              <a:rPr lang="en-US" dirty="0" smtClean="0"/>
              <a:t> POT, future dedicated runs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6537" y="1316692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</a:t>
            </a:r>
            <a:r>
              <a:rPr lang="en-US" dirty="0" err="1" smtClean="0"/>
              <a:t>GeV@SPS</a:t>
            </a:r>
            <a:r>
              <a:rPr lang="en-US" dirty="0" smtClean="0"/>
              <a:t>: 2025 -2030</a:t>
            </a:r>
          </a:p>
          <a:p>
            <a:r>
              <a:rPr lang="en-US" dirty="0" smtClean="0"/>
              <a:t>4x10</a:t>
            </a:r>
            <a:r>
              <a:rPr lang="en-US" baseline="30000" dirty="0" smtClean="0"/>
              <a:t>20</a:t>
            </a:r>
            <a:r>
              <a:rPr lang="en-US" dirty="0" smtClean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87E1-20BE-B94F-9659-703D884FD545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64</a:t>
            </a:fld>
            <a:endParaRPr lang="en-US"/>
          </a:p>
        </p:txBody>
      </p:sp>
      <p:pic>
        <p:nvPicPr>
          <p:cNvPr id="3" name="Picture 2" descr="sensitivity_compare_SHi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2580"/>
            <a:ext cx="4255113" cy="39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6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3178"/>
          </a:xfrm>
        </p:spPr>
        <p:txBody>
          <a:bodyPr/>
          <a:lstStyle/>
          <a:p>
            <a:r>
              <a:rPr lang="en-US" dirty="0" smtClean="0"/>
              <a:t>Scope and Compatibility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51116"/>
            <a:ext cx="8353698" cy="574683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Preparation work: 2016 – 2017</a:t>
            </a:r>
          </a:p>
          <a:p>
            <a:pPr lvl="1"/>
            <a:r>
              <a:rPr lang="en-US" dirty="0"/>
              <a:t>Displaced vertex </a:t>
            </a:r>
            <a:r>
              <a:rPr lang="en-US" dirty="0" err="1"/>
              <a:t>dimuon</a:t>
            </a:r>
            <a:r>
              <a:rPr lang="en-US" dirty="0"/>
              <a:t> trigger upgrade </a:t>
            </a:r>
            <a:r>
              <a:rPr lang="en-US" dirty="0" smtClean="0"/>
              <a:t>(LANL LDRD? $100K)</a:t>
            </a:r>
          </a:p>
          <a:p>
            <a:pPr lvl="2"/>
            <a:r>
              <a:rPr lang="en-US" dirty="0" smtClean="0"/>
              <a:t>Add a new trigger bit </a:t>
            </a:r>
          </a:p>
          <a:p>
            <a:pPr lvl="2"/>
            <a:r>
              <a:rPr lang="en-US" dirty="0"/>
              <a:t>N</a:t>
            </a:r>
            <a:r>
              <a:rPr lang="en-US" dirty="0" smtClean="0"/>
              <a:t>o change to existing trigger matrix</a:t>
            </a:r>
            <a:endParaRPr lang="en-US" dirty="0"/>
          </a:p>
          <a:p>
            <a:pPr lvl="1"/>
            <a:r>
              <a:rPr lang="en-US" dirty="0"/>
              <a:t>P</a:t>
            </a:r>
            <a:r>
              <a:rPr lang="en-US" dirty="0" smtClean="0"/>
              <a:t>ossible </a:t>
            </a:r>
            <a:r>
              <a:rPr lang="en-US" dirty="0"/>
              <a:t>upgrade </a:t>
            </a:r>
            <a:r>
              <a:rPr lang="en-US" dirty="0" smtClean="0"/>
              <a:t>of DAQ bandwidth under consideration (external $$)</a:t>
            </a:r>
          </a:p>
          <a:p>
            <a:pPr lvl="2"/>
            <a:r>
              <a:rPr lang="en-US" dirty="0" smtClean="0"/>
              <a:t>1kHz (E906) -&gt; 10+ kHz </a:t>
            </a:r>
          </a:p>
          <a:p>
            <a:pPr lvl="1"/>
            <a:r>
              <a:rPr lang="en-US" dirty="0" smtClean="0"/>
              <a:t>Commissioning with cosmic rays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Parasitic runs w/ E1039: 2017 – 2019</a:t>
            </a:r>
          </a:p>
          <a:p>
            <a:pPr lvl="1"/>
            <a:r>
              <a:rPr lang="en-US" dirty="0" smtClean="0"/>
              <a:t>Displaced vertex </a:t>
            </a:r>
            <a:r>
              <a:rPr lang="en-US" dirty="0" err="1" smtClean="0"/>
              <a:t>dimuon</a:t>
            </a:r>
            <a:r>
              <a:rPr lang="en-US" dirty="0" smtClean="0"/>
              <a:t> trigger upgrade</a:t>
            </a:r>
          </a:p>
          <a:p>
            <a:pPr lvl="1"/>
            <a:r>
              <a:rPr lang="en-US" dirty="0" smtClean="0"/>
              <a:t>Use up to ~10% DAQ bandwidth </a:t>
            </a:r>
          </a:p>
          <a:p>
            <a:pPr lvl="1"/>
            <a:r>
              <a:rPr lang="en-US" dirty="0" smtClean="0"/>
              <a:t>Achieve 1.44 x10</a:t>
            </a:r>
            <a:r>
              <a:rPr lang="en-US" baseline="30000" dirty="0" smtClean="0"/>
              <a:t>18</a:t>
            </a:r>
            <a:r>
              <a:rPr lang="en-US" dirty="0" smtClean="0"/>
              <a:t> POT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Possible parasitic runs w/ E1027 and/or dedicated runs later with upgrades: 2019+</a:t>
            </a:r>
          </a:p>
          <a:p>
            <a:pPr lvl="1"/>
            <a:r>
              <a:rPr lang="en-US" dirty="0" smtClean="0"/>
              <a:t>High luminosity goals: </a:t>
            </a:r>
          </a:p>
          <a:p>
            <a:pPr lvl="2"/>
            <a:r>
              <a:rPr lang="en-US" dirty="0" smtClean="0"/>
              <a:t>POT &gt;&gt; 1.4x10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DAQ</a:t>
            </a:r>
          </a:p>
          <a:p>
            <a:pPr lvl="2"/>
            <a:r>
              <a:rPr lang="en-US" dirty="0" smtClean="0"/>
              <a:t>10 – 100 kHz capability</a:t>
            </a:r>
          </a:p>
          <a:p>
            <a:pPr lvl="1"/>
            <a:r>
              <a:rPr lang="en-US" dirty="0" smtClean="0"/>
              <a:t>EMCAL/HCAL/PID</a:t>
            </a:r>
          </a:p>
          <a:p>
            <a:pPr lvl="2"/>
            <a:r>
              <a:rPr lang="en-US" dirty="0" smtClean="0"/>
              <a:t>Electrons</a:t>
            </a:r>
          </a:p>
          <a:p>
            <a:pPr lvl="2"/>
            <a:r>
              <a:rPr lang="en-US" dirty="0" smtClean="0"/>
              <a:t>charged hadrons 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Fully cover the accessible phase space</a:t>
            </a:r>
          </a:p>
          <a:p>
            <a:pPr lvl="2"/>
            <a:r>
              <a:rPr lang="en-US" dirty="0" smtClean="0"/>
              <a:t>Low mass “prompt photon” region, M &lt; 3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Possible parasitic runs with other proposals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B5DBC-AC37-894E-BF2B-E0BDAA0257D5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8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FF"/>
                </a:solidFill>
              </a:rPr>
              <a:t>EMCal</a:t>
            </a:r>
            <a:r>
              <a:rPr lang="en-US" altLang="zh-CN" sz="3100" dirty="0" smtClean="0">
                <a:solidFill>
                  <a:srgbClr val="0000FF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FF"/>
                </a:solidFill>
              </a:rPr>
              <a:t>HCal</a:t>
            </a:r>
            <a:r>
              <a:rPr lang="en-US" altLang="zh-CN" sz="3100" dirty="0" smtClean="0">
                <a:solidFill>
                  <a:srgbClr val="0000FF"/>
                </a:solidFill>
              </a:rPr>
              <a:t>” </a:t>
            </a:r>
            <a:r>
              <a:rPr lang="en-US" sz="3100" dirty="0">
                <a:solidFill>
                  <a:srgbClr val="0000FF"/>
                </a:solidFill>
              </a:rPr>
              <a:t>upgrades 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164215"/>
            <a:ext cx="3947478" cy="480074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606A5-32AD-1245-A76F-A7F314D87478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827766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1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FF"/>
                </a:solidFill>
              </a:rPr>
              <a:t>EMCal</a:t>
            </a:r>
            <a:r>
              <a:rPr lang="en-US" altLang="zh-CN" sz="3100" dirty="0" smtClean="0">
                <a:solidFill>
                  <a:srgbClr val="0000FF"/>
                </a:solidFill>
              </a:rPr>
              <a:t>” </a:t>
            </a:r>
            <a:r>
              <a:rPr lang="en-US" sz="3100" dirty="0" smtClean="0">
                <a:solidFill>
                  <a:srgbClr val="0000FF"/>
                </a:solidFill>
              </a:rPr>
              <a:t>upgrades 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93744" y="3351746"/>
            <a:ext cx="2151533" cy="345738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035654" y="3748163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6C605-90DE-E442-82BA-D740DB0F82FB}" type="datetime1">
              <a:rPr lang="en-US" smtClean="0"/>
              <a:t>11/15/15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67</a:t>
            </a:fld>
            <a:endParaRPr lang="en-US"/>
          </a:p>
        </p:txBody>
      </p:sp>
      <p:pic>
        <p:nvPicPr>
          <p:cNvPr id="4" name="Picture 3" descr="sensitivity_phas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682" y="1163918"/>
            <a:ext cx="4865036" cy="516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8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893"/>
            <a:ext cx="82296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92026-1A69-BA48-98EE-2E3C5BBC9D61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upgrades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47272" y="868850"/>
            <a:ext cx="2151533" cy="34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22803\Desktop\loi_5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37521" y="3357914"/>
            <a:ext cx="2371034" cy="345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85814" y="3878118"/>
            <a:ext cx="3192391" cy="2000990"/>
            <a:chOff x="5576067" y="914400"/>
            <a:chExt cx="2963916" cy="167640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15336" y="1244776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BF93-7BCA-BA4B-8BC5-D7228A1C5545}" type="datetime1">
              <a:rPr lang="en-US" smtClean="0"/>
              <a:t>11/15/15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33" y="408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Results from AMS-02</a:t>
            </a:r>
            <a:br>
              <a:rPr lang="en-US" dirty="0" smtClean="0"/>
            </a:br>
            <a:r>
              <a:rPr lang="en-US" sz="2700" dirty="0" smtClean="0">
                <a:solidFill>
                  <a:srgbClr val="0000FF"/>
                </a:solidFill>
              </a:rPr>
              <a:t>Dark Matter Annihilation ?</a:t>
            </a:r>
            <a:endParaRPr lang="en-US" sz="27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5586" y="1475513"/>
            <a:ext cx="278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Plots from Sam Ting 4/2015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737C-6EC1-0149-A6E9-A9E3B6A321A2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22210"/>
            <a:ext cx="4270896" cy="2971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67" y="2637636"/>
            <a:ext cx="5073633" cy="3548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8" y="4293268"/>
            <a:ext cx="2395280" cy="2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17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51" y="10042"/>
            <a:ext cx="896834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Cold Dark Matter “Small-scale” Challenges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6951"/>
            <a:ext cx="9144000" cy="5371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3860" y="1153042"/>
            <a:ext cx="1601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</a:t>
            </a:r>
          </a:p>
          <a:p>
            <a:r>
              <a:rPr lang="en-US" dirty="0" smtClean="0"/>
              <a:t>R. </a:t>
            </a:r>
            <a:r>
              <a:rPr lang="en-US" dirty="0" err="1" smtClean="0"/>
              <a:t>Essig</a:t>
            </a:r>
            <a:r>
              <a:rPr lang="en-US" dirty="0" smtClean="0"/>
              <a:t> 4/2015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2009A-E9B1-6849-BA98-71ECB1472816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063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72"/>
            <a:ext cx="8229600" cy="1143000"/>
          </a:xfrm>
        </p:spPr>
        <p:txBody>
          <a:bodyPr/>
          <a:lstStyle/>
          <a:p>
            <a:r>
              <a:rPr lang="en-US" dirty="0" smtClean="0"/>
              <a:t>Hints from WIMP Search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461"/>
            <a:ext cx="9144000" cy="556853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792F-9D19-A540-9553-8773DB03E301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99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A’ Production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017908" cy="4931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035" y="1417637"/>
            <a:ext cx="4740698" cy="493122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EFDF-C248-184D-8B43-2101C26F6FC2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455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Current and Future Limit (2014 Projections)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95" y="1417638"/>
            <a:ext cx="8138656" cy="535756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E78A2-E276-D64D-8857-E85DE9826FBA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528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2"/>
            <a:ext cx="8229600" cy="1143000"/>
          </a:xfrm>
        </p:spPr>
        <p:txBody>
          <a:bodyPr/>
          <a:lstStyle/>
          <a:p>
            <a:r>
              <a:rPr lang="en-US" dirty="0" smtClean="0"/>
              <a:t>Dark Light @</a:t>
            </a:r>
            <a:r>
              <a:rPr lang="en-US" dirty="0" err="1" smtClean="0"/>
              <a:t>JLab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1727"/>
            <a:ext cx="9144000" cy="41662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149" y="1100122"/>
            <a:ext cx="6723238" cy="216359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F2D89-CE22-E640-982F-059D7E15AB2D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701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3954"/>
            <a:ext cx="8229600" cy="42102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Thanks many good discussions with </a:t>
            </a:r>
            <a:br>
              <a:rPr lang="en-US" dirty="0" smtClean="0"/>
            </a:br>
            <a:r>
              <a:rPr lang="en-US" dirty="0" smtClean="0"/>
              <a:t>R. Holt, J-C. </a:t>
            </a:r>
            <a:r>
              <a:rPr lang="en-US" dirty="0" err="1" smtClean="0"/>
              <a:t>Peng</a:t>
            </a:r>
            <a:r>
              <a:rPr lang="en-US" dirty="0" smtClean="0"/>
              <a:t>, Z.-B. Kang, P. </a:t>
            </a:r>
            <a:r>
              <a:rPr lang="en-US" dirty="0" err="1" smtClean="0"/>
              <a:t>McGaughey</a:t>
            </a:r>
            <a:r>
              <a:rPr lang="en-US" dirty="0" smtClean="0"/>
              <a:t>, K. Liu, Y. Zhang, Y. </a:t>
            </a:r>
            <a:r>
              <a:rPr lang="en-US" dirty="0" err="1" smtClean="0"/>
              <a:t>Zhong</a:t>
            </a:r>
            <a:r>
              <a:rPr lang="en-US" dirty="0" smtClean="0"/>
              <a:t>, P. Reimer, C. Brown, R. van der Water, R. </a:t>
            </a:r>
            <a:r>
              <a:rPr lang="en-US" dirty="0" err="1" smtClean="0"/>
              <a:t>Essig</a:t>
            </a:r>
            <a:r>
              <a:rPr lang="en-US" dirty="0" smtClean="0"/>
              <a:t>,  and more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and the new E-1067 Collaboration at </a:t>
            </a:r>
            <a:r>
              <a:rPr lang="en-US" dirty="0" err="1" smtClean="0"/>
              <a:t>Fermilab</a:t>
            </a:r>
            <a:r>
              <a:rPr lang="en-US" dirty="0" smtClean="0"/>
              <a:t>    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487D-D936-3E45-8DCD-7848742DF383}" type="datetime1">
              <a:rPr lang="en-US" smtClean="0"/>
              <a:t>11/15/15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618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 ~O(10) </a:t>
            </a:r>
            <a:r>
              <a:rPr lang="en-US" dirty="0" err="1" smtClean="0"/>
              <a:t>GeV</a:t>
            </a:r>
            <a:r>
              <a:rPr lang="en-US" dirty="0" smtClean="0"/>
              <a:t> Dark Matter Interactions via A’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51" y="1756823"/>
            <a:ext cx="3860800" cy="290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546" y="1756823"/>
            <a:ext cx="3759200" cy="2374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0728" y="4665123"/>
            <a:ext cx="2744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Invisible mode: </a:t>
            </a:r>
          </a:p>
          <a:p>
            <a:r>
              <a:rPr lang="en-US" dirty="0" err="1" smtClean="0"/>
              <a:t>BaBar</a:t>
            </a:r>
            <a:r>
              <a:rPr lang="en-US" dirty="0" smtClean="0"/>
              <a:t>, BELLE-II, </a:t>
            </a:r>
            <a:r>
              <a:rPr lang="en-US" dirty="0" err="1" smtClean="0"/>
              <a:t>MiniBooNE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0223" y="4848411"/>
            <a:ext cx="36343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Direct detection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Indirect/invisible mode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Accelerator based search possible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Very rich phenomenology 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14FFC-499A-3044-937D-20300193706A}" type="datetime1">
              <a:rPr lang="en-US" smtClean="0"/>
              <a:t>11/15/15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621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55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Invisible Mode in Beam Dump Search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649364"/>
            <a:ext cx="9029700" cy="157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33" y="3540712"/>
            <a:ext cx="38354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141" y="3966170"/>
            <a:ext cx="3759200" cy="1638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46" y="6057508"/>
            <a:ext cx="7086600" cy="4191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EF5D6-7737-8543-BD30-4CB2CB9A0252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455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Beam dump experiment proposal at CERN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3" y="1895476"/>
            <a:ext cx="3270120" cy="213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63" y="4417431"/>
            <a:ext cx="2072603" cy="20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8" y="4422339"/>
            <a:ext cx="2062375" cy="203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0686" y="859393"/>
            <a:ext cx="2838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Using the CERN SPS e- beam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(arXiv:1312.3309)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3550" y="859393"/>
            <a:ext cx="311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The SHIP proposal </a:t>
            </a:r>
            <a:r>
              <a:rPr lang="en-US" dirty="0">
                <a:solidFill>
                  <a:srgbClr val="000000"/>
                </a:solidFill>
              </a:rPr>
              <a:t>at CERN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(http://ship.web.cern.ch/ship/)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32084" r="23203" b="16667"/>
          <a:stretch/>
        </p:blipFill>
        <p:spPr bwMode="auto">
          <a:xfrm>
            <a:off x="5006284" y="1895476"/>
            <a:ext cx="3967208" cy="2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862" r="22109" b="17499"/>
          <a:stretch/>
        </p:blipFill>
        <p:spPr bwMode="auto">
          <a:xfrm>
            <a:off x="5794209" y="4245981"/>
            <a:ext cx="2600907" cy="19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71090" y="6245223"/>
            <a:ext cx="1124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W. 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Bonivento</a:t>
            </a:r>
            <a:endParaRPr lang="en-US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1090" y="4513361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preliminary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EA7F-CF63-9248-B4EA-0E689451E848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7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Dark matter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844" y="6060541"/>
            <a:ext cx="905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We know dark matter exists, but its nature remains unknown ! </a:t>
            </a:r>
          </a:p>
          <a:p>
            <a:pPr algn="ctr"/>
            <a:endParaRPr lang="en-US" dirty="0" smtClean="0">
              <a:solidFill>
                <a:schemeClr val="accent6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3558" y="976747"/>
            <a:ext cx="4986262" cy="4471553"/>
            <a:chOff x="0" y="1042545"/>
            <a:chExt cx="5087189" cy="4143251"/>
          </a:xfrm>
        </p:grpSpPr>
        <p:pic>
          <p:nvPicPr>
            <p:cNvPr id="2050" name="Picture 2" descr="C:\Users\bertrand_2\Downloads\darkmatter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070" y="1135001"/>
              <a:ext cx="2321130" cy="1676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scienceblogs.com/startswithabang/files/2013/03/735681main_pia16873-43_946-710.jpe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71" r="-1" b="15519"/>
            <a:stretch/>
          </p:blipFill>
          <p:spPr bwMode="auto">
            <a:xfrm>
              <a:off x="2739881" y="1158482"/>
              <a:ext cx="2347308" cy="1478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41358" y="1042545"/>
              <a:ext cx="844584" cy="2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Lensing</a:t>
              </a:r>
              <a:endPara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35827" y="1059627"/>
              <a:ext cx="564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CMB</a:t>
              </a:r>
              <a:endPara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26" name="Picture 2" descr="http://cosmicweb.uchicago.edu/images/bnr0145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12998"/>
              <a:ext cx="2616200" cy="1962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64229" y="4877635"/>
              <a:ext cx="1091406" cy="300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Structure</a:t>
              </a:r>
              <a:endPara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028" name="Picture 4" descr="http://www.hep.shef.ac.uk/research/dm/images/rotationCurv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982" y="3124725"/>
              <a:ext cx="2156664" cy="1633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99468" y="4885321"/>
              <a:ext cx="2068717" cy="300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Rotation curve</a:t>
              </a:r>
              <a:endParaRPr lang="en-US" sz="14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824133" y="981227"/>
            <a:ext cx="3386541" cy="4244213"/>
            <a:chOff x="5615905" y="976747"/>
            <a:chExt cx="3713374" cy="447155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703" y="1253746"/>
              <a:ext cx="1658104" cy="1512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615375" y="2504046"/>
              <a:ext cx="713904" cy="291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4">
                      <a:lumMod val="75000"/>
                    </a:schemeClr>
                  </a:solidFill>
                </a:rPr>
                <a:t>26.8%</a:t>
              </a:r>
              <a:endParaRPr lang="en-US" sz="2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98179" y="1227153"/>
              <a:ext cx="668645" cy="291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50000"/>
                    </a:schemeClr>
                  </a:solidFill>
                </a:rPr>
                <a:t>4.9%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15030" y="976747"/>
              <a:ext cx="740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5">
                      <a:lumMod val="75000"/>
                    </a:schemeClr>
                  </a:solidFill>
                </a:rPr>
                <a:t>68.3%</a:t>
              </a:r>
              <a:endParaRPr lang="en-US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905" y="1564112"/>
              <a:ext cx="1493798" cy="71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359" y="3133725"/>
              <a:ext cx="3063756" cy="231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362804" y="4773476"/>
              <a:ext cx="706950" cy="29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Comic Sans MS" panose="030F0702030302020204" pitchFamily="66" charset="0"/>
                </a:rPr>
                <a:t>Planck</a:t>
              </a:r>
              <a:endParaRPr lang="en-US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2DCF-D0CD-554C-8657-024949756533}" type="datetime1">
              <a:rPr lang="en-US" smtClean="0"/>
              <a:t>11/15/15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4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What is Dark Matter?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13345" y="1314905"/>
            <a:ext cx="5011608" cy="3464209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60105" y="4244801"/>
            <a:ext cx="1670699" cy="9387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Dark sector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19655" y="895919"/>
            <a:ext cx="1636164" cy="8379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WIMP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24115" y="4007528"/>
            <a:ext cx="1895540" cy="9155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Extra dimension</a:t>
            </a:r>
            <a:endParaRPr lang="en-US" sz="14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41119" y="3148628"/>
            <a:ext cx="1955443" cy="9622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Sterile neutrino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41118" y="1779322"/>
            <a:ext cx="1911997" cy="9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cs typeface="Arial" pitchFamily="34" charset="0"/>
              </a:rPr>
              <a:t>Axion</a:t>
            </a: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 &amp; </a:t>
            </a:r>
            <a:br>
              <a:rPr lang="en-US" b="1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ALPs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  <a:p>
            <a:endParaRPr lang="en-US" sz="500" b="1" dirty="0" smtClean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6994" y="2615156"/>
            <a:ext cx="2136767" cy="10146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cs typeface="Arial" pitchFamily="34" charset="0"/>
              </a:rPr>
              <a:t>Superheavy</a:t>
            </a:r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DM</a:t>
            </a: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07542" y="1409021"/>
            <a:ext cx="1600382" cy="809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…</a:t>
            </a:r>
            <a:endParaRPr lang="en-US" sz="1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8458" y="280492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Dark Matter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519441" y="5599899"/>
            <a:ext cx="839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Recent results from the LHC and direct detection experiments “challenge” the traditional WIMP paradigm and motivate the exploration of new ideas.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806EC-5780-A046-8495-0CA30A7324B0}" type="datetime1">
              <a:rPr lang="en-US" smtClean="0"/>
              <a:t>11/15/15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5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Physics: Dark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058963" cy="4525963"/>
          </a:xfrm>
        </p:spPr>
        <p:txBody>
          <a:bodyPr/>
          <a:lstStyle/>
          <a:p>
            <a:r>
              <a:rPr lang="en-US" dirty="0" smtClean="0"/>
              <a:t>Strong hints from astrophysical observations</a:t>
            </a:r>
          </a:p>
          <a:p>
            <a:pPr lvl="1"/>
            <a:r>
              <a:rPr lang="en-US" dirty="0" smtClean="0"/>
              <a:t>Rotation curve</a:t>
            </a:r>
          </a:p>
          <a:p>
            <a:pPr lvl="1"/>
            <a:r>
              <a:rPr lang="en-US" dirty="0" smtClean="0"/>
              <a:t>Gravitational lensing effects</a:t>
            </a:r>
          </a:p>
          <a:p>
            <a:pPr lvl="1"/>
            <a:r>
              <a:rPr lang="en-US" dirty="0" smtClean="0"/>
              <a:t>Dark sector?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552" y="1600200"/>
            <a:ext cx="2627253" cy="21422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9EFE-8167-2548-83DC-92BDF1F80F75}" type="datetime1">
              <a:rPr lang="en-US" smtClean="0"/>
              <a:t>11/15/15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006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Dark Higgs Search in </a:t>
            </a:r>
            <a:r>
              <a:rPr lang="en-US" dirty="0" err="1" smtClean="0"/>
              <a:t>Hadronic</a:t>
            </a:r>
            <a:r>
              <a:rPr lang="en-US" dirty="0" smtClean="0"/>
              <a:t>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Fermilab</a:t>
            </a:r>
            <a:r>
              <a:rPr lang="en-US" dirty="0" smtClean="0"/>
              <a:t> </a:t>
            </a:r>
            <a:r>
              <a:rPr lang="en-US" dirty="0" err="1" smtClean="0"/>
              <a:t>p+A</a:t>
            </a:r>
            <a:r>
              <a:rPr lang="en-US" dirty="0" smtClean="0"/>
              <a:t> collisions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658A4-AC95-2A4E-AD12-9D94BFB2AF07}" type="datetime1">
              <a:rPr lang="en-US" smtClean="0"/>
              <a:t>11/15/15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9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/>
          </a:bodyPr>
          <a:lstStyle/>
          <a:p>
            <a:r>
              <a:rPr lang="en-US" dirty="0" smtClean="0"/>
              <a:t>Direct Search for WIMP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19" y="930049"/>
            <a:ext cx="3401208" cy="553789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</a:t>
            </a:r>
            <a:r>
              <a:rPr lang="en-US" b="1" dirty="0" smtClean="0">
                <a:solidFill>
                  <a:srgbClr val="000000"/>
                </a:solidFill>
              </a:rPr>
              <a:t>“dark sector”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/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coupling”: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coupling”: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“Sub-</a:t>
            </a:r>
            <a:r>
              <a:rPr lang="en-US" b="1" i="1" dirty="0" err="1" smtClean="0">
                <a:solidFill>
                  <a:schemeClr val="tx1"/>
                </a:solidFill>
              </a:rPr>
              <a:t>GeV</a:t>
            </a:r>
            <a:r>
              <a:rPr lang="en-US" b="1" i="1" dirty="0" smtClean="0">
                <a:solidFill>
                  <a:schemeClr val="tx1"/>
                </a:solidFill>
              </a:rPr>
              <a:t>” </a:t>
            </a:r>
            <a:r>
              <a:rPr lang="en-US" b="1" i="1" dirty="0">
                <a:solidFill>
                  <a:schemeClr val="tx1"/>
                </a:solidFill>
              </a:rPr>
              <a:t>l</a:t>
            </a:r>
            <a:r>
              <a:rPr lang="en-US" b="1" i="1" dirty="0" smtClean="0">
                <a:solidFill>
                  <a:schemeClr val="tx1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LHC)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4105-2956-3C4A-8AF4-DC38CFFE6F5F}" type="datetime1">
              <a:rPr lang="en-US" smtClean="0"/>
              <a:t>11/15/15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Search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9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064755"/>
            <a:ext cx="5361740" cy="4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86383" y="1362199"/>
            <a:ext cx="47381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Imaginable space for these experiments is rapidly disappearing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the “natural” theory space is also disappearing.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 like to think that Dark Matter is on solid ground, maybe not!!!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3906" y="867203"/>
            <a:ext cx="236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Montgomery’s talk at CIPANP2015</a:t>
            </a:r>
            <a:endParaRPr lang="en-US" sz="1000" dirty="0" smtClean="0"/>
          </a:p>
          <a:p>
            <a:r>
              <a:rPr lang="en-US" sz="1000" dirty="0" smtClean="0">
                <a:solidFill>
                  <a:srgbClr val="FF0000"/>
                </a:solidFill>
              </a:rPr>
              <a:t>“a vision of nuclear and particle physics”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6200</TotalTime>
  <Words>5048</Words>
  <Application>Microsoft Macintosh PowerPoint</Application>
  <PresentationFormat>On-screen Show (4:3)</PresentationFormat>
  <Paragraphs>964</Paragraphs>
  <Slides>81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Office Theme</vt:lpstr>
      <vt:lpstr>Prospects of direct search for dark photons and dark Higgs in p+A collisions at Fermilab E-1067/SeaQuest Experiment </vt:lpstr>
      <vt:lpstr>Intensity Frontier at Fermilab: 120 GeV Beam</vt:lpstr>
      <vt:lpstr>PowerPoint Presentation</vt:lpstr>
      <vt:lpstr>PowerPoint Presentation</vt:lpstr>
      <vt:lpstr>Outline</vt:lpstr>
      <vt:lpstr>Dark Matter?</vt:lpstr>
      <vt:lpstr>Recent Results from AMS-02 Dark Matter Annihilation ?</vt:lpstr>
      <vt:lpstr>PowerPoint Presentation</vt:lpstr>
      <vt:lpstr>Direct Search for WIMP</vt:lpstr>
      <vt:lpstr>Portals to a Dark Sectors?</vt:lpstr>
      <vt:lpstr>Dark Photon and Vector Portal A simplest model of dark sector </vt:lpstr>
      <vt:lpstr>Expectations from GUT</vt:lpstr>
      <vt:lpstr>Coupling to SM particles via Photon </vt:lpstr>
      <vt:lpstr>Dark Photons and AMS-02 Anomalies</vt:lpstr>
      <vt:lpstr>Muon (g-2) Anomaly</vt:lpstr>
      <vt:lpstr>Very Active Field</vt:lpstr>
      <vt:lpstr>Dark Photon Search Today</vt:lpstr>
      <vt:lpstr>Add a Dark Higgs … very rich phenomenoloy </vt:lpstr>
      <vt:lpstr>Dark Higgs Search at BaBar</vt:lpstr>
      <vt:lpstr>Dark Matter Interactions? very rich phenomenology </vt:lpstr>
      <vt:lpstr>E-1067: A New Experimental Program  at Fermilab to Probe Dark Sector in Beam Dump Mode </vt:lpstr>
      <vt:lpstr>Dark Photons and Dark Higgs Productions  in p+Fe at Fermilab</vt:lpstr>
      <vt:lpstr>Schedules of SeaQuest Experiments </vt:lpstr>
      <vt:lpstr>SeaQuest Detector Schematic</vt:lpstr>
      <vt:lpstr>E-906 Drell-Yan Acceptance</vt:lpstr>
      <vt:lpstr>E906 Physics Programs: 2009-2016</vt:lpstr>
      <vt:lpstr>E1039 Physics Program: 2016-2019 Polarized Fixed Target Drell-Yan Experiment</vt:lpstr>
      <vt:lpstr>Dark Photon Search in Dimuon Channel  at SeaQuest in Beam Dump Mode (p+Fe)</vt:lpstr>
      <vt:lpstr>Dark Photon Decay Modes</vt:lpstr>
      <vt:lpstr>Current Limits on Dark Photon Search</vt:lpstr>
      <vt:lpstr>Expected Measurements  </vt:lpstr>
      <vt:lpstr>A New High-Granularity Displayed Dimuon Vertex Trigger</vt:lpstr>
      <vt:lpstr>New Trigger Prototype R&amp;D</vt:lpstr>
      <vt:lpstr>E906 Trigger &amp; DAQ System</vt:lpstr>
      <vt:lpstr>Dark Photon Q-Trigger</vt:lpstr>
      <vt:lpstr>E906 DAQ Test Stand  </vt:lpstr>
      <vt:lpstr>V1495 Board 2 Altara FPGA Chips: Cyclone-V</vt:lpstr>
      <vt:lpstr>SiPM @BNL</vt:lpstr>
      <vt:lpstr>Experimental Hall</vt:lpstr>
      <vt:lpstr>Fermilab Extruded Scintillators</vt:lpstr>
      <vt:lpstr>Search Mode (1): Long-lived Dark Photons</vt:lpstr>
      <vt:lpstr>Search Mode (2): “Prompt” Dark Photons vs Drell-Yan Z-vertx &lt; 3m</vt:lpstr>
      <vt:lpstr>Dark Photon Sensitivity: Summary POT:1.4x1018 (parasitic w/ E1039)</vt:lpstr>
      <vt:lpstr>E-1067: Dark Higgs Search at SeaQuest</vt:lpstr>
      <vt:lpstr>SeaQuest Dark Higgs Sensitivity POT:1.4x1018 (Phase-I)</vt:lpstr>
      <vt:lpstr>Summary and Outlook</vt:lpstr>
      <vt:lpstr>2014 US P-5 Report</vt:lpstr>
      <vt:lpstr>Backup slides</vt:lpstr>
      <vt:lpstr>E-1067 Experiment: Phase-I</vt:lpstr>
      <vt:lpstr>Sensitivity</vt:lpstr>
      <vt:lpstr>Dark Matter Particles</vt:lpstr>
      <vt:lpstr>Electron Beam Fixed Target Experiments</vt:lpstr>
      <vt:lpstr>APEX Experiment at J-Lab</vt:lpstr>
      <vt:lpstr>Typical Backgrounds</vt:lpstr>
      <vt:lpstr>HPS at JLab</vt:lpstr>
      <vt:lpstr>PowerPoint Presentation</vt:lpstr>
      <vt:lpstr>backup</vt:lpstr>
      <vt:lpstr>A Dark Sector?</vt:lpstr>
      <vt:lpstr>A New Possibility – a Dark Sector?</vt:lpstr>
      <vt:lpstr>Data from Run 2014 (Run-II)</vt:lpstr>
      <vt:lpstr>E906 Run-II and III Performance</vt:lpstr>
      <vt:lpstr>Low Mass Prompt Dimuon Trigger Rate Study</vt:lpstr>
      <vt:lpstr>PowerPoint Presentation</vt:lpstr>
      <vt:lpstr>Comparison with SHiP Proposal </vt:lpstr>
      <vt:lpstr>Scope and Compatibility </vt:lpstr>
      <vt:lpstr>Phase-II: Full Coverage with future detector “EMCal/HCal” upgrades </vt:lpstr>
      <vt:lpstr>Phase-II: Access Low Mass Region with e+e- with future detector “EMCal” upgrades  </vt:lpstr>
      <vt:lpstr>Non Abelian Dark Sector with future detector “HCal” upgrades  </vt:lpstr>
      <vt:lpstr>Phase-II: Access Low Mass Region with e+e- with future detector upgrades </vt:lpstr>
      <vt:lpstr>Cold Dark Matter “Small-scale” Challenges</vt:lpstr>
      <vt:lpstr>Hints from WIMP Search </vt:lpstr>
      <vt:lpstr>A’ Production </vt:lpstr>
      <vt:lpstr>Dark Photon Current and Future Limit (2014 Projections)</vt:lpstr>
      <vt:lpstr>Dark Light @JLab</vt:lpstr>
      <vt:lpstr>Thanks many good discussions with  R. Holt, J-C. Peng, Z.-B. Kang, P. McGaughey, K. Liu, Y. Zhang, Y. Zhong, P. Reimer, C. Brown, R. van der Water, R. Essig,  and more  and the new E-1067 Collaboration at Fermilab      </vt:lpstr>
      <vt:lpstr>Sub ~O(10) GeV Dark Matter Interactions via A’</vt:lpstr>
      <vt:lpstr>Invisible Mode in Beam Dump Search</vt:lpstr>
      <vt:lpstr>PowerPoint Presentation</vt:lpstr>
      <vt:lpstr>PowerPoint Presentation</vt:lpstr>
      <vt:lpstr>New Physics: Dark Matter?</vt:lpstr>
      <vt:lpstr>Dark Higgs Search in Hadronic Reactions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of </dc:title>
  <dc:creator>Ming Liu</dc:creator>
  <cp:lastModifiedBy>Ming Liu</cp:lastModifiedBy>
  <cp:revision>160</cp:revision>
  <dcterms:created xsi:type="dcterms:W3CDTF">2015-11-10T19:37:16Z</dcterms:created>
  <dcterms:modified xsi:type="dcterms:W3CDTF">2015-11-15T17:51:33Z</dcterms:modified>
</cp:coreProperties>
</file>