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292" r:id="rId3"/>
    <p:sldId id="288" r:id="rId4"/>
    <p:sldId id="289" r:id="rId5"/>
    <p:sldId id="269" r:id="rId6"/>
    <p:sldId id="290" r:id="rId7"/>
    <p:sldId id="327" r:id="rId8"/>
    <p:sldId id="291" r:id="rId9"/>
    <p:sldId id="323" r:id="rId10"/>
    <p:sldId id="261" r:id="rId11"/>
    <p:sldId id="262" r:id="rId12"/>
    <p:sldId id="263" r:id="rId13"/>
    <p:sldId id="264" r:id="rId14"/>
    <p:sldId id="336" r:id="rId15"/>
    <p:sldId id="265" r:id="rId16"/>
    <p:sldId id="333" r:id="rId17"/>
    <p:sldId id="266" r:id="rId18"/>
    <p:sldId id="267" r:id="rId19"/>
    <p:sldId id="329" r:id="rId20"/>
    <p:sldId id="348" r:id="rId21"/>
    <p:sldId id="294" r:id="rId22"/>
    <p:sldId id="350" r:id="rId23"/>
    <p:sldId id="295" r:id="rId24"/>
    <p:sldId id="296" r:id="rId25"/>
    <p:sldId id="297" r:id="rId26"/>
    <p:sldId id="293" r:id="rId27"/>
    <p:sldId id="268" r:id="rId28"/>
    <p:sldId id="298" r:id="rId29"/>
    <p:sldId id="299" r:id="rId30"/>
    <p:sldId id="300" r:id="rId31"/>
    <p:sldId id="302" r:id="rId32"/>
    <p:sldId id="349" r:id="rId33"/>
    <p:sldId id="303" r:id="rId34"/>
    <p:sldId id="340" r:id="rId35"/>
    <p:sldId id="351" r:id="rId36"/>
    <p:sldId id="343" r:id="rId37"/>
    <p:sldId id="345" r:id="rId38"/>
    <p:sldId id="346" r:id="rId39"/>
    <p:sldId id="341" r:id="rId40"/>
    <p:sldId id="362" r:id="rId41"/>
    <p:sldId id="363" r:id="rId42"/>
    <p:sldId id="364" r:id="rId43"/>
    <p:sldId id="307" r:id="rId44"/>
    <p:sldId id="308" r:id="rId45"/>
    <p:sldId id="257" r:id="rId46"/>
    <p:sldId id="355" r:id="rId47"/>
    <p:sldId id="352" r:id="rId48"/>
    <p:sldId id="354" r:id="rId49"/>
    <p:sldId id="309" r:id="rId50"/>
    <p:sldId id="281" r:id="rId51"/>
    <p:sldId id="310" r:id="rId52"/>
    <p:sldId id="311" r:id="rId53"/>
    <p:sldId id="361" r:id="rId54"/>
    <p:sldId id="317" r:id="rId55"/>
    <p:sldId id="331" r:id="rId56"/>
    <p:sldId id="316" r:id="rId57"/>
    <p:sldId id="280" r:id="rId58"/>
    <p:sldId id="270" r:id="rId59"/>
    <p:sldId id="271" r:id="rId60"/>
    <p:sldId id="272" r:id="rId61"/>
    <p:sldId id="286" r:id="rId62"/>
    <p:sldId id="287" r:id="rId63"/>
    <p:sldId id="283" r:id="rId64"/>
    <p:sldId id="284" r:id="rId65"/>
    <p:sldId id="285" r:id="rId66"/>
    <p:sldId id="282" r:id="rId67"/>
    <p:sldId id="274" r:id="rId68"/>
    <p:sldId id="279" r:id="rId69"/>
    <p:sldId id="357" r:id="rId70"/>
    <p:sldId id="358" r:id="rId71"/>
    <p:sldId id="359" r:id="rId72"/>
    <p:sldId id="360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13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AD4F7-049A-E641-BDCC-EF6D790F3ED7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361FD-EF50-9842-83CE-C4C808D43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296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9F27B-574D-894C-8150-279210FDE48A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50643-424B-6847-9CC5-B4263C4B1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747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Responding</a:t>
            </a:r>
            <a:r>
              <a:rPr lang="en-US" baseline="0" dirty="0" smtClean="0"/>
              <a:t> to P5 </a:t>
            </a:r>
            <a:r>
              <a:rPr lang="en-US" baseline="0" dirty="0" err="1" smtClean="0"/>
              <a:t>reprot</a:t>
            </a:r>
            <a:r>
              <a:rPr lang="en-US" baseline="0" dirty="0" smtClean="0"/>
              <a:t>, we submitted LOI last month ..  And the membership is growing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08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widely accepted today that visible</a:t>
            </a:r>
            <a:r>
              <a:rPr lang="en-US" baseline="0" dirty="0" smtClean="0"/>
              <a:t> matter only account for 5% of matter and energy, with 25% dark matter .. With many compelling experimental </a:t>
            </a:r>
            <a:r>
              <a:rPr lang="en-US" baseline="0" dirty="0" err="1" smtClean="0"/>
              <a:t>obseravtions</a:t>
            </a:r>
            <a:r>
              <a:rPr lang="en-US" baseline="0" dirty="0" smtClean="0"/>
              <a:t> , how ever the nature of dark matter and dark energy </a:t>
            </a:r>
            <a:r>
              <a:rPr lang="en-US" baseline="0" dirty="0" err="1" smtClean="0"/>
              <a:t>remtain</a:t>
            </a:r>
            <a:r>
              <a:rPr lang="en-US" baseline="0" dirty="0" smtClean="0"/>
              <a:t> as the biggest scientific challenges for </a:t>
            </a:r>
            <a:r>
              <a:rPr lang="en-US" baseline="0" dirty="0" err="1" smtClean="0"/>
              <a:t>hunam</a:t>
            </a:r>
            <a:r>
              <a:rPr lang="en-US" baseline="0" dirty="0" smtClean="0"/>
              <a:t> being …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they only </a:t>
            </a:r>
            <a:r>
              <a:rPr lang="en-US" baseline="0" dirty="0" err="1" smtClean="0"/>
              <a:t>interactio</a:t>
            </a:r>
            <a:r>
              <a:rPr lang="en-US" baseline="0" dirty="0" smtClean="0"/>
              <a:t> with SM </a:t>
            </a:r>
            <a:r>
              <a:rPr lang="en-US" baseline="0" dirty="0" err="1" smtClean="0"/>
              <a:t>particels</a:t>
            </a:r>
            <a:r>
              <a:rPr lang="en-US" baseline="0" dirty="0" smtClean="0"/>
              <a:t> very weakly .. Only shown in </a:t>
            </a:r>
            <a:r>
              <a:rPr lang="en-US" baseline="0" dirty="0" err="1" smtClean="0"/>
              <a:t>gravitaiton</a:t>
            </a:r>
            <a:r>
              <a:rPr lang="en-US" baseline="0" dirty="0" smtClean="0"/>
              <a:t> sectors 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5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the DM?</a:t>
            </a:r>
            <a:r>
              <a:rPr lang="en-US" baseline="0" dirty="0" smtClean="0"/>
              <a:t> WIMP is considered one of the primary candidates of DM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4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details from p906 proposal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39BF9-25AD-6D45-9E74-ECE743D787D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30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P5 </a:t>
            </a:r>
            <a:r>
              <a:rPr lang="en-US" dirty="0" err="1" smtClean="0"/>
              <a:t>reprot</a:t>
            </a:r>
            <a:r>
              <a:rPr lang="en-US" dirty="0" smtClean="0"/>
              <a:t> </a:t>
            </a:r>
            <a:r>
              <a:rPr lang="en-US" dirty="0" err="1" smtClean="0"/>
              <a:t>highted</a:t>
            </a:r>
            <a:r>
              <a:rPr lang="en-US" dirty="0" smtClean="0"/>
              <a:t> the 5 </a:t>
            </a:r>
            <a:r>
              <a:rPr lang="en-US" dirty="0" err="1" smtClean="0"/>
              <a:t>sciecne</a:t>
            </a:r>
            <a:r>
              <a:rPr lang="en-US" dirty="0" smtClean="0"/>
              <a:t> driver …</a:t>
            </a:r>
          </a:p>
          <a:p>
            <a:r>
              <a:rPr lang="en-US" dirty="0" smtClean="0"/>
              <a:t>We respond</a:t>
            </a:r>
            <a:r>
              <a:rPr lang="en-US" baseline="0" dirty="0" smtClean="0"/>
              <a:t> to the call of P5 report and identified a new opportunity to explore key physics at </a:t>
            </a:r>
            <a:r>
              <a:rPr lang="en-US" baseline="0" dirty="0" err="1" smtClean="0"/>
              <a:t>Femirlab</a:t>
            </a:r>
            <a:r>
              <a:rPr lang="en-US" baseline="0" dirty="0" smtClean="0"/>
              <a:t> intensity frontier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66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CF34-7E92-C545-A06C-4F5EDABCD41E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CB9E-CEBC-DB43-917A-16C537EF52C3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12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E03D-BD25-2949-A7CF-3F0D2C389C6F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99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225CA-1209-944D-BBD2-2502F2D2E0A8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5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0D5F-6001-2A43-B67C-4DADE8831790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66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777D-30A1-694D-91BB-7BD4D00F91A2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20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CDB6B-BD12-DC4C-9C2B-D69EE57DE645}" type="datetime1">
              <a:rPr lang="en-US" smtClean="0"/>
              <a:t>11/15/15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0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B415B-27AB-9641-B076-B710428EFED0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96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3CC5-E280-2946-86C7-C6AEBD949011}" type="datetime1">
              <a:rPr lang="en-US" smtClean="0"/>
              <a:t>11/15/15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26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90DC6-DE8D-3D49-A951-EF65F5A5838A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62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7C6B-1FD5-C848-8688-91ECF5B21D56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65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09043-3464-ED40-85DA-7B6DA1B211B2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5167" y="6356350"/>
            <a:ext cx="36618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Ming Liu, Dark Photons &amp; Dark Higgs @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9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jpg"/><Relationship Id="rId10" Type="http://schemas.openxmlformats.org/officeDocument/2006/relationships/image" Target="../media/image45.png"/><Relationship Id="rId11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Relationship Id="rId3" Type="http://schemas.openxmlformats.org/officeDocument/2006/relationships/image" Target="../media/image6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4" Type="http://schemas.openxmlformats.org/officeDocument/2006/relationships/image" Target="../media/image68.jpg"/><Relationship Id="rId5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image" Target="../media/image7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jpg"/><Relationship Id="rId3" Type="http://schemas.openxmlformats.org/officeDocument/2006/relationships/image" Target="../media/image74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jpg"/><Relationship Id="rId3" Type="http://schemas.openxmlformats.org/officeDocument/2006/relationships/image" Target="../media/image7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emf"/><Relationship Id="rId5" Type="http://schemas.openxmlformats.org/officeDocument/2006/relationships/image" Target="../media/image81.emf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56.emf"/><Relationship Id="rId9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emf"/><Relationship Id="rId5" Type="http://schemas.openxmlformats.org/officeDocument/2006/relationships/image" Target="../media/image53.emf"/><Relationship Id="rId6" Type="http://schemas.openxmlformats.org/officeDocument/2006/relationships/image" Target="../media/image8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Relationship Id="rId3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4" Type="http://schemas.openxmlformats.org/officeDocument/2006/relationships/image" Target="../media/image93.wmf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emf"/><Relationship Id="rId3" Type="http://schemas.openxmlformats.org/officeDocument/2006/relationships/image" Target="../media/image96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jpeg"/><Relationship Id="rId3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6.emf"/><Relationship Id="rId3" Type="http://schemas.openxmlformats.org/officeDocument/2006/relationships/image" Target="../media/image10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Relationship Id="rId3" Type="http://schemas.openxmlformats.org/officeDocument/2006/relationships/image" Target="../media/image2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5.emf"/><Relationship Id="rId3" Type="http://schemas.openxmlformats.org/officeDocument/2006/relationships/image" Target="../media/image12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7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4" Type="http://schemas.openxmlformats.org/officeDocument/2006/relationships/image" Target="../media/image1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9919"/>
            <a:ext cx="7772400" cy="2619018"/>
          </a:xfrm>
        </p:spPr>
        <p:txBody>
          <a:bodyPr>
            <a:normAutofit/>
          </a:bodyPr>
          <a:lstStyle/>
          <a:p>
            <a:r>
              <a:rPr lang="en-US" sz="4000" dirty="0"/>
              <a:t>D</a:t>
            </a:r>
            <a:r>
              <a:rPr lang="en-US" sz="4000" dirty="0" smtClean="0"/>
              <a:t>irect </a:t>
            </a:r>
            <a:r>
              <a:rPr lang="en-US" sz="4000" dirty="0"/>
              <a:t>S</a:t>
            </a:r>
            <a:r>
              <a:rPr lang="en-US" sz="4000" dirty="0" smtClean="0"/>
              <a:t>earch </a:t>
            </a:r>
            <a:r>
              <a:rPr lang="en-US" sz="4000" dirty="0" smtClean="0"/>
              <a:t>for </a:t>
            </a:r>
            <a:r>
              <a:rPr lang="en-US" sz="4000" dirty="0" smtClean="0"/>
              <a:t>Dark </a:t>
            </a:r>
            <a:r>
              <a:rPr lang="en-US" sz="4000" dirty="0"/>
              <a:t>P</a:t>
            </a:r>
            <a:r>
              <a:rPr lang="en-US" sz="4000" dirty="0" smtClean="0"/>
              <a:t>hotons </a:t>
            </a:r>
            <a:r>
              <a:rPr lang="en-US" sz="4000" dirty="0" smtClean="0"/>
              <a:t>and </a:t>
            </a:r>
            <a:r>
              <a:rPr lang="en-US" sz="4000" dirty="0" smtClean="0"/>
              <a:t>Dark </a:t>
            </a:r>
            <a:r>
              <a:rPr lang="en-US" sz="4000" dirty="0" smtClean="0"/>
              <a:t>Higgs in </a:t>
            </a:r>
            <a:r>
              <a:rPr lang="en-US" sz="4000" dirty="0" err="1" smtClean="0"/>
              <a:t>p+A</a:t>
            </a:r>
            <a:r>
              <a:rPr lang="en-US" sz="4000" dirty="0" smtClean="0"/>
              <a:t> </a:t>
            </a:r>
            <a:r>
              <a:rPr lang="en-US" sz="4000" dirty="0" smtClean="0"/>
              <a:t>Collisions </a:t>
            </a:r>
            <a:r>
              <a:rPr lang="en-US" sz="4000" dirty="0" smtClean="0"/>
              <a:t>at </a:t>
            </a:r>
            <a:r>
              <a:rPr lang="en-US" sz="4000" dirty="0" err="1" smtClean="0"/>
              <a:t>Fermilab</a:t>
            </a:r>
            <a:r>
              <a:rPr lang="en-US" sz="4000" dirty="0" smtClean="0"/>
              <a:t> E-</a:t>
            </a:r>
            <a:r>
              <a:rPr lang="en-US" sz="4000" dirty="0" smtClean="0"/>
              <a:t>1067</a:t>
            </a:r>
            <a:r>
              <a:rPr lang="en-US" sz="4000" dirty="0"/>
              <a:t> </a:t>
            </a:r>
            <a:r>
              <a:rPr lang="en-US" sz="4000" dirty="0" smtClean="0"/>
              <a:t>Experiment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79344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Ming Liu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Los Alamos National Laboratory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5" y="5009161"/>
            <a:ext cx="2987445" cy="176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231" y="4932997"/>
            <a:ext cx="5643855" cy="191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96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Portals to a Dark Sectors?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 </a:t>
            </a:r>
            <a:r>
              <a:rPr lang="en-US" dirty="0" smtClean="0"/>
              <a:t>symmetries limit </a:t>
            </a:r>
            <a:r>
              <a:rPr lang="en-US" dirty="0" smtClean="0"/>
              <a:t>the allowed couplings </a:t>
            </a:r>
          </a:p>
          <a:p>
            <a:pPr lvl="1"/>
            <a:r>
              <a:rPr lang="en-US" dirty="0" smtClean="0"/>
              <a:t>scalar, vector, tensor interactions </a:t>
            </a:r>
            <a:r>
              <a:rPr lang="en-US" dirty="0" smtClean="0"/>
              <a:t>etc. 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91020" y="3201613"/>
            <a:ext cx="2965284" cy="19050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4607" y="3475791"/>
            <a:ext cx="22439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dirty="0" smtClean="0">
                <a:solidFill>
                  <a:srgbClr val="FF0000"/>
                </a:solidFill>
              </a:rPr>
              <a:t>SM</a:t>
            </a:r>
          </a:p>
          <a:p>
            <a:r>
              <a:rPr lang="de-DE" sz="3200" dirty="0" err="1" smtClean="0">
                <a:solidFill>
                  <a:srgbClr val="FF0000"/>
                </a:solidFill>
              </a:rPr>
              <a:t>g</a:t>
            </a:r>
            <a:r>
              <a:rPr lang="de-DE" sz="3200" dirty="0" smtClean="0">
                <a:solidFill>
                  <a:srgbClr val="FF0000"/>
                </a:solidFill>
              </a:rPr>
              <a:t>, </a:t>
            </a:r>
            <a:r>
              <a:rPr lang="de-DE" sz="3200" dirty="0">
                <a:solidFill>
                  <a:srgbClr val="FF0000"/>
                </a:solidFill>
              </a:rPr>
              <a:t>W</a:t>
            </a:r>
            <a:r>
              <a:rPr lang="de-DE" sz="3200" baseline="30000" dirty="0">
                <a:solidFill>
                  <a:srgbClr val="FF0000"/>
                </a:solidFill>
              </a:rPr>
              <a:t>±</a:t>
            </a:r>
            <a:r>
              <a:rPr lang="de-DE" sz="3200" dirty="0">
                <a:solidFill>
                  <a:srgbClr val="FF0000"/>
                </a:solidFill>
              </a:rPr>
              <a:t>,</a:t>
            </a:r>
            <a:r>
              <a:rPr lang="de-DE" sz="3200" dirty="0" smtClean="0">
                <a:solidFill>
                  <a:srgbClr val="FF0000"/>
                </a:solidFill>
              </a:rPr>
              <a:t>Z</a:t>
            </a:r>
            <a:r>
              <a:rPr lang="de-DE" sz="3200" baseline="30000" dirty="0" smtClean="0">
                <a:solidFill>
                  <a:srgbClr val="FF0000"/>
                </a:solidFill>
              </a:rPr>
              <a:t>0</a:t>
            </a:r>
            <a:r>
              <a:rPr lang="de-DE" sz="3200" dirty="0" smtClean="0">
                <a:solidFill>
                  <a:srgbClr val="FF0000"/>
                </a:solidFill>
              </a:rPr>
              <a:t>,γ, H </a:t>
            </a:r>
            <a:r>
              <a:rPr lang="de-DE" sz="4800" dirty="0"/>
              <a:t> </a:t>
            </a:r>
            <a:endParaRPr lang="en-US" sz="4800" dirty="0"/>
          </a:p>
        </p:txBody>
      </p:sp>
      <p:sp>
        <p:nvSpPr>
          <p:cNvPr id="6" name="Rounded Rectangle 5"/>
          <p:cNvSpPr/>
          <p:nvPr/>
        </p:nvSpPr>
        <p:spPr>
          <a:xfrm>
            <a:off x="5445191" y="3201613"/>
            <a:ext cx="3241610" cy="197124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38649" y="3441366"/>
            <a:ext cx="236111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Dark </a:t>
            </a:r>
            <a:r>
              <a:rPr lang="en-US" sz="3600" dirty="0"/>
              <a:t>S</a:t>
            </a:r>
            <a:r>
              <a:rPr lang="en-US" sz="3600" dirty="0" smtClean="0"/>
              <a:t>ector</a:t>
            </a:r>
            <a:endParaRPr lang="en-US" sz="3600" dirty="0"/>
          </a:p>
          <a:p>
            <a:r>
              <a:rPr lang="en-US" sz="2800" dirty="0" smtClean="0"/>
              <a:t>particles &amp; </a:t>
            </a:r>
          </a:p>
          <a:p>
            <a:r>
              <a:rPr lang="en-US" sz="2800" dirty="0" smtClean="0"/>
              <a:t>interactions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18444" y="4228622"/>
            <a:ext cx="1648420" cy="13509"/>
          </a:xfrm>
          <a:prstGeom prst="straightConnector1">
            <a:avLst/>
          </a:prstGeom>
          <a:ln w="57150" cmpd="sng">
            <a:solidFill>
              <a:srgbClr val="0000FF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94114" y="5657842"/>
            <a:ext cx="678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E-1067/</a:t>
            </a:r>
            <a:r>
              <a:rPr lang="en-US" dirty="0" err="1" smtClean="0"/>
              <a:t>SeaQuest</a:t>
            </a:r>
            <a:r>
              <a:rPr lang="en-US" dirty="0" smtClean="0"/>
              <a:t>: Dark photon (vector) and Dark Higgs (</a:t>
            </a:r>
            <a:r>
              <a:rPr lang="en-US" dirty="0" err="1" smtClean="0"/>
              <a:t>saclar</a:t>
            </a:r>
            <a:r>
              <a:rPr lang="en-US" dirty="0" smtClean="0"/>
              <a:t>) Portals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9B67-B5F1-714A-BA10-ADD6C62677CB}" type="datetime1">
              <a:rPr lang="en-US" smtClean="0"/>
              <a:t>11/15/15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68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057"/>
            <a:ext cx="8229600" cy="1349487"/>
          </a:xfrm>
        </p:spPr>
        <p:txBody>
          <a:bodyPr>
            <a:normAutofit/>
          </a:bodyPr>
          <a:lstStyle/>
          <a:p>
            <a:r>
              <a:rPr lang="en-US" dirty="0"/>
              <a:t>Vector </a:t>
            </a:r>
            <a:r>
              <a:rPr lang="en-US" dirty="0" smtClean="0"/>
              <a:t>Portal and Dark </a:t>
            </a:r>
            <a:r>
              <a:rPr lang="en-US" dirty="0"/>
              <a:t>Photon</a:t>
            </a:r>
            <a:br>
              <a:rPr lang="en-US" dirty="0"/>
            </a:br>
            <a:r>
              <a:rPr lang="en-US" sz="3100" dirty="0" smtClean="0">
                <a:solidFill>
                  <a:schemeClr val="tx1"/>
                </a:solidFill>
              </a:rPr>
              <a:t>A </a:t>
            </a:r>
            <a:r>
              <a:rPr lang="en-US" sz="3100" dirty="0" smtClean="0">
                <a:solidFill>
                  <a:schemeClr val="tx1"/>
                </a:solidFill>
              </a:rPr>
              <a:t>simplest model of dark sector 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6419"/>
            <a:ext cx="8229600" cy="4525963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 </a:t>
            </a:r>
            <a:r>
              <a:rPr lang="en-US" dirty="0" smtClean="0"/>
              <a:t>extra U(1)</a:t>
            </a:r>
            <a:r>
              <a:rPr lang="en-US" baseline="-25000" dirty="0" smtClean="0"/>
              <a:t>X</a:t>
            </a:r>
            <a:r>
              <a:rPr lang="en-US" dirty="0"/>
              <a:t>, </a:t>
            </a:r>
            <a:r>
              <a:rPr lang="en-US" dirty="0" smtClean="0"/>
              <a:t>kinetic mixing</a:t>
            </a:r>
            <a:endParaRPr lang="en-US" baseline="-25000" dirty="0" smtClean="0"/>
          </a:p>
          <a:p>
            <a:r>
              <a:rPr lang="en-US" dirty="0" smtClean="0"/>
              <a:t>Not suppressed by mass scale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36" y="4047636"/>
            <a:ext cx="7851281" cy="2033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012" y="2813110"/>
            <a:ext cx="3606005" cy="10027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9374" y="1627266"/>
            <a:ext cx="1482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Holdom</a:t>
            </a:r>
            <a:endParaRPr lang="en-US" sz="1400" dirty="0" smtClean="0"/>
          </a:p>
          <a:p>
            <a:r>
              <a:rPr lang="en-US" sz="1400" dirty="0" err="1" smtClean="0"/>
              <a:t>Galison</a:t>
            </a:r>
            <a:r>
              <a:rPr lang="en-US" sz="1400" dirty="0" smtClean="0"/>
              <a:t>, </a:t>
            </a:r>
            <a:r>
              <a:rPr lang="en-US" sz="1400" dirty="0" err="1" smtClean="0"/>
              <a:t>Manohar</a:t>
            </a:r>
            <a:endParaRPr lang="en-US" sz="14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6B8F-FECC-AB47-B8AC-10CF7806750E}" type="datetime1">
              <a:rPr lang="en-US" smtClean="0"/>
              <a:t>11/16/15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11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22837" y="3201078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SU(3)</a:t>
            </a:r>
            <a:r>
              <a:rPr lang="en-US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C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x SU(2)</a:t>
            </a:r>
            <a:r>
              <a:rPr lang="en-US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L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x U(1)</a:t>
            </a:r>
            <a:r>
              <a:rPr lang="en-US" baseline="-25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Y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x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U(1)</a:t>
            </a:r>
            <a:r>
              <a:rPr lang="en-US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336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3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Expectations from GUT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37314"/>
            <a:ext cx="8229600" cy="19946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After EWSB, there is a coupling 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ε</a:t>
            </a:r>
            <a:r>
              <a:rPr lang="en-US" dirty="0" smtClean="0"/>
              <a:t> between the dark photon and the photon (also the Z, less important at low energies). </a:t>
            </a:r>
          </a:p>
          <a:p>
            <a:endParaRPr lang="en-US" dirty="0" smtClean="0"/>
          </a:p>
          <a:p>
            <a:r>
              <a:rPr lang="en-US" dirty="0" smtClean="0"/>
              <a:t>Theoretical prejudice for a mass scale </a:t>
            </a:r>
            <a:br>
              <a:rPr lang="en-US" dirty="0" smtClean="0"/>
            </a:br>
            <a:r>
              <a:rPr lang="en-US" dirty="0" smtClean="0"/>
              <a:t>          </a:t>
            </a:r>
          </a:p>
          <a:p>
            <a:pPr marL="0" indent="0">
              <a:buNone/>
            </a:pPr>
            <a:r>
              <a:rPr lang="en-US" dirty="0" smtClean="0"/>
              <a:t>        </a:t>
            </a:r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baseline="-25000" dirty="0" smtClean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’ ~ 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√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ε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EW</a:t>
            </a:r>
            <a:r>
              <a:rPr lang="en-US" dirty="0" smtClean="0">
                <a:solidFill>
                  <a:srgbClr val="FF0000"/>
                </a:solidFill>
              </a:rPr>
              <a:t> ~ (MeV –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1EE-9FA8-6A4B-B96B-7EC0C2CB6A40}" type="datetime1">
              <a:rPr lang="en-US" smtClean="0"/>
              <a:t>11/15/15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43" y="3440956"/>
            <a:ext cx="3233268" cy="2615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176" y="3531678"/>
            <a:ext cx="3572624" cy="21398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60426" y="2398820"/>
            <a:ext cx="24301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e.g. </a:t>
            </a:r>
            <a:r>
              <a:rPr lang="en-US" sz="1050" dirty="0" err="1"/>
              <a:t>Arkani-Hamed</a:t>
            </a:r>
            <a:r>
              <a:rPr lang="en-US" sz="1050" dirty="0"/>
              <a:t> &amp; Weiner;</a:t>
            </a:r>
          </a:p>
          <a:p>
            <a:r>
              <a:rPr lang="en-US" sz="1050" dirty="0"/>
              <a:t>Cheung, </a:t>
            </a:r>
            <a:r>
              <a:rPr lang="en-US" sz="1050" dirty="0" err="1"/>
              <a:t>Ruderman</a:t>
            </a:r>
            <a:r>
              <a:rPr lang="en-US" sz="1050" dirty="0"/>
              <a:t>, Wang, </a:t>
            </a:r>
            <a:r>
              <a:rPr lang="en-US" sz="1050" dirty="0" err="1"/>
              <a:t>Yavin</a:t>
            </a:r>
            <a:r>
              <a:rPr lang="en-US" sz="1050" dirty="0"/>
              <a:t>;</a:t>
            </a:r>
          </a:p>
          <a:p>
            <a:r>
              <a:rPr lang="en-US" sz="1050" dirty="0"/>
              <a:t>Morrissey, Poland, </a:t>
            </a:r>
            <a:r>
              <a:rPr lang="en-US" sz="1050" dirty="0" err="1"/>
              <a:t>Zurek</a:t>
            </a:r>
            <a:r>
              <a:rPr lang="en-US" sz="1050" dirty="0" smtClean="0"/>
              <a:t>;</a:t>
            </a:r>
          </a:p>
          <a:p>
            <a:r>
              <a:rPr lang="en-US" sz="1050" dirty="0" err="1" smtClean="0"/>
              <a:t>Essig</a:t>
            </a:r>
            <a:r>
              <a:rPr lang="en-US" sz="1050" dirty="0" smtClean="0"/>
              <a:t>, Schuster, Toro;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901979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Coupling to SM particles via </a:t>
            </a:r>
            <a:r>
              <a:rPr lang="en-US" dirty="0" smtClean="0"/>
              <a:t>Photon/Z</a:t>
            </a:r>
            <a:r>
              <a:rPr lang="en-US" baseline="30000" dirty="0" smtClean="0"/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305487"/>
            <a:ext cx="7943977" cy="231793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Try to explain some of anomalies observed recently </a:t>
            </a:r>
          </a:p>
          <a:p>
            <a:pPr lvl="1"/>
            <a:r>
              <a:rPr lang="en-US" dirty="0" smtClean="0"/>
              <a:t>AMS-02, </a:t>
            </a:r>
            <a:r>
              <a:rPr lang="en-US" dirty="0" err="1" smtClean="0"/>
              <a:t>muon</a:t>
            </a:r>
            <a:r>
              <a:rPr lang="en-US" dirty="0" smtClean="0"/>
              <a:t> (g-2) etc.</a:t>
            </a:r>
            <a:endParaRPr lang="en-US" dirty="0"/>
          </a:p>
          <a:p>
            <a:r>
              <a:rPr lang="en-US" dirty="0" smtClean="0"/>
              <a:t>Could be well within accelerator-based experimental </a:t>
            </a:r>
            <a:r>
              <a:rPr lang="en-US" dirty="0" smtClean="0"/>
              <a:t>reach!</a:t>
            </a:r>
          </a:p>
          <a:p>
            <a:pPr lvl="1"/>
            <a:r>
              <a:rPr lang="en-US" dirty="0" smtClean="0"/>
              <a:t>Production: </a:t>
            </a:r>
          </a:p>
          <a:p>
            <a:pPr lvl="2"/>
            <a:r>
              <a:rPr lang="en-US" dirty="0" smtClean="0"/>
              <a:t>high </a:t>
            </a:r>
            <a:r>
              <a:rPr lang="en-US" dirty="0" smtClean="0"/>
              <a:t>intensity beam </a:t>
            </a:r>
          </a:p>
          <a:p>
            <a:pPr lvl="1"/>
            <a:r>
              <a:rPr lang="en-US" dirty="0" smtClean="0"/>
              <a:t>Decay: </a:t>
            </a:r>
          </a:p>
          <a:p>
            <a:pPr lvl="2"/>
            <a:r>
              <a:rPr lang="en-US" dirty="0" smtClean="0"/>
              <a:t>optimized </a:t>
            </a:r>
            <a:r>
              <a:rPr lang="en-US" dirty="0" smtClean="0"/>
              <a:t>S/B for weak signal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281" y="3505849"/>
            <a:ext cx="5693811" cy="2734896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725D-2A0D-5E4D-82C9-30F25C06F950}" type="datetime1">
              <a:rPr lang="en-US" smtClean="0"/>
              <a:t>11/15/15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9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AMS</a:t>
            </a:r>
            <a:r>
              <a:rPr lang="en-US" dirty="0" smtClean="0"/>
              <a:t>-02 </a:t>
            </a:r>
            <a:r>
              <a:rPr lang="en-US" dirty="0" smtClean="0"/>
              <a:t>Anomalies and Dark Photons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4" y="1799252"/>
            <a:ext cx="4725684" cy="43137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320" y="2010929"/>
            <a:ext cx="4005680" cy="3695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41C-BF7F-A04E-BB36-AC72EAB27D9E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14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11284" y="1066091"/>
            <a:ext cx="6883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Sparked a renewed interest in this class of models…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99107" y="2569590"/>
            <a:ext cx="23885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b="1" dirty="0" smtClean="0"/>
              <a:t>Phys</a:t>
            </a:r>
            <a:r>
              <a:rPr lang="hu-HU" sz="1200" b="1" dirty="0"/>
              <a:t>. Rev. Lett. 110, 141102 (2013)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70923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177"/>
            <a:ext cx="8229600" cy="1143000"/>
          </a:xfrm>
        </p:spPr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(g-2) Anomaly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671" y="1440730"/>
            <a:ext cx="4408602" cy="12535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3.6σ deviation observed</a:t>
            </a:r>
            <a:endParaRPr lang="en-US" dirty="0" smtClean="0"/>
          </a:p>
          <a:p>
            <a:r>
              <a:rPr lang="en-US" dirty="0" smtClean="0"/>
              <a:t>Possible contributions </a:t>
            </a:r>
            <a:r>
              <a:rPr lang="en-US" dirty="0" smtClean="0"/>
              <a:t>from dark photon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20" y="3311344"/>
            <a:ext cx="3520188" cy="19427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8513" y="5371503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Boehm, </a:t>
            </a:r>
            <a:r>
              <a:rPr lang="en-US" dirty="0" err="1" smtClean="0"/>
              <a:t>Fayet</a:t>
            </a:r>
            <a:endParaRPr lang="en-US" dirty="0" smtClean="0"/>
          </a:p>
          <a:p>
            <a:r>
              <a:rPr lang="en-US" dirty="0" err="1" smtClean="0"/>
              <a:t>Pospelov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508" y="2349807"/>
            <a:ext cx="5391492" cy="379502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A25D-D253-FE47-AB8D-34F1ECA6F3C8}" type="datetime1">
              <a:rPr lang="en-US" smtClean="0"/>
              <a:t>11/15/15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77612" y="3533713"/>
            <a:ext cx="155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be tested!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24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1151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>
                <a:cs typeface="+mj-cs"/>
              </a:rPr>
              <a:t>Very </a:t>
            </a:r>
            <a:r>
              <a:rPr lang="en-US" sz="3600" dirty="0" smtClean="0">
                <a:cs typeface="+mj-cs"/>
              </a:rPr>
              <a:t>Active </a:t>
            </a:r>
            <a:r>
              <a:rPr lang="en-US" sz="3600" dirty="0" smtClean="0"/>
              <a:t>F</a:t>
            </a:r>
            <a:r>
              <a:rPr lang="en-US" sz="3600" dirty="0" smtClean="0">
                <a:cs typeface="+mj-cs"/>
              </a:rPr>
              <a:t>ield</a:t>
            </a:r>
            <a:endParaRPr lang="en-US" sz="3600" dirty="0">
              <a:cs typeface="+mj-cs"/>
            </a:endParaRPr>
          </a:p>
        </p:txBody>
      </p:sp>
      <p:sp>
        <p:nvSpPr>
          <p:cNvPr id="9219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Ming Liu, Dark Photons &amp; Dark Higgs @Fermilab</a:t>
            </a:r>
            <a:endParaRPr lang="en-US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4DE6D4A3-5DF3-464C-B1B3-A4B8AEA12D40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7B03A-06E0-714F-AB34-F5629623AE49}" type="datetime1">
              <a:rPr lang="en-US" smtClean="0"/>
              <a:t>11/15/15</a:t>
            </a:fld>
            <a:endParaRPr lang="en-US"/>
          </a:p>
        </p:txBody>
      </p:sp>
      <p:pic>
        <p:nvPicPr>
          <p:cNvPr id="9" name="Picture 14" descr="http://www.treasury.gov.au/PublicationsAndMedia/Speeches/2010/%7E/media/Treasury/Publications%20and%20Media/Speeches/2010/Measuring%20what%20we%20do%20or%20doing%20what%20we%20measure/Images/slide_Page_05.ash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8" t="14799" r="16982" b="13747"/>
          <a:stretch>
            <a:fillRect/>
          </a:stretch>
        </p:blipFill>
        <p:spPr bwMode="auto">
          <a:xfrm>
            <a:off x="457200" y="1675756"/>
            <a:ext cx="3513939" cy="320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139" y="1506364"/>
            <a:ext cx="5026883" cy="32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3845738" y="5005086"/>
            <a:ext cx="51522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/>
              <a:t>Courtesy:  R. Milner at the Fundamental Interactions Town Meeting, Chicago, Sept. 28-29, 2014</a:t>
            </a:r>
          </a:p>
        </p:txBody>
      </p:sp>
    </p:spTree>
    <p:extLst>
      <p:ext uri="{BB962C8B-B14F-4D97-AF65-F5344CB8AC3E}">
        <p14:creationId xmlns:p14="http://schemas.microsoft.com/office/powerpoint/2010/main" val="2519271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3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Photon </a:t>
            </a:r>
            <a:r>
              <a:rPr lang="en-US" dirty="0" smtClean="0"/>
              <a:t>Current and Future Limits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6359"/>
            <a:ext cx="5436794" cy="5323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794" y="1545997"/>
            <a:ext cx="3724096" cy="4739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Several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new results in recent </a:t>
            </a:r>
            <a:r>
              <a:rPr lang="en-US" dirty="0" smtClean="0">
                <a:solidFill>
                  <a:srgbClr val="0000FF"/>
                </a:solidFill>
              </a:rPr>
              <a:t>years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and more to come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/>
          </a:p>
          <a:p>
            <a:r>
              <a:rPr lang="en-US" dirty="0" err="1" smtClean="0"/>
              <a:t>Muon</a:t>
            </a:r>
            <a:r>
              <a:rPr lang="en-US" dirty="0" smtClean="0"/>
              <a:t> (g-2) region disfavored</a:t>
            </a:r>
          </a:p>
          <a:p>
            <a:r>
              <a:rPr lang="en-US" dirty="0" smtClean="0"/>
              <a:t> - </a:t>
            </a:r>
            <a:r>
              <a:rPr lang="en-US" sz="1400" dirty="0" smtClean="0"/>
              <a:t>for A’ directly decay into SM;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- but allowed with </a:t>
            </a:r>
            <a:r>
              <a:rPr lang="en-US" sz="1400" dirty="0" smtClean="0"/>
              <a:t>some “</a:t>
            </a:r>
            <a:r>
              <a:rPr lang="en-US" sz="1400" dirty="0" smtClean="0"/>
              <a:t>invisible </a:t>
            </a:r>
            <a:r>
              <a:rPr lang="en-US" sz="1400" dirty="0" smtClean="0"/>
              <a:t>modes”</a:t>
            </a:r>
            <a:endParaRPr lang="en-US" sz="14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ew experimental proposals</a:t>
            </a: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 err="1" smtClean="0">
                <a:solidFill>
                  <a:srgbClr val="FF0000"/>
                </a:solidFill>
              </a:rPr>
              <a:t>Fermilab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E-1067 beam </a:t>
            </a:r>
            <a:r>
              <a:rPr lang="en-US" dirty="0" smtClean="0">
                <a:solidFill>
                  <a:srgbClr val="FF0000"/>
                </a:solidFill>
              </a:rPr>
              <a:t>dump,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 err="1" smtClean="0">
                <a:solidFill>
                  <a:srgbClr val="FF0000"/>
                </a:solidFill>
              </a:rPr>
              <a:t>SHiP</a:t>
            </a:r>
            <a:r>
              <a:rPr lang="en-US" dirty="0" smtClean="0">
                <a:solidFill>
                  <a:srgbClr val="FF0000"/>
                </a:solidFill>
              </a:rPr>
              <a:t> at CERN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D4E8-5ECC-9940-8299-E23F2CF88384}" type="datetime1">
              <a:rPr lang="en-US" smtClean="0"/>
              <a:t>11/15/15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265" y="3441869"/>
            <a:ext cx="2303779" cy="145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0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65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 a Dark Higgs </a:t>
            </a:r>
            <a:r>
              <a:rPr lang="is-IS" dirty="0" smtClean="0"/>
              <a:t>…</a:t>
            </a:r>
            <a:br>
              <a:rPr lang="is-IS" dirty="0" smtClean="0"/>
            </a:br>
            <a:r>
              <a:rPr lang="is-IS" sz="2700" dirty="0" smtClean="0">
                <a:solidFill>
                  <a:schemeClr val="tx1"/>
                </a:solidFill>
              </a:rPr>
              <a:t>very rich phenomenoloy 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804" y="1303001"/>
            <a:ext cx="4226070" cy="4682284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Dark photon mass is generated via the Higgs </a:t>
            </a:r>
            <a:r>
              <a:rPr lang="en-US" dirty="0" smtClean="0"/>
              <a:t>mechanism  </a:t>
            </a:r>
          </a:p>
          <a:p>
            <a:pPr marL="857250" lvl="1" indent="-457200"/>
            <a:r>
              <a:rPr lang="en-US" dirty="0" smtClean="0"/>
              <a:t>a </a:t>
            </a:r>
            <a:r>
              <a:rPr lang="en-US" dirty="0" smtClean="0"/>
              <a:t>dark Higgs boson (h')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 minimal </a:t>
            </a:r>
            <a:r>
              <a:rPr lang="en-US" dirty="0" smtClean="0"/>
              <a:t>scenario</a:t>
            </a:r>
          </a:p>
          <a:p>
            <a:pPr marL="857250" lvl="1" indent="-457200"/>
            <a:r>
              <a:rPr lang="en-US" dirty="0" smtClean="0"/>
              <a:t>a </a:t>
            </a:r>
            <a:r>
              <a:rPr lang="en-US" dirty="0" smtClean="0"/>
              <a:t>single dark photon and a single dark Higgs boson.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Theoretical prejudice for dark Higgs mass at the MeV-</a:t>
            </a:r>
            <a:r>
              <a:rPr lang="en-US" dirty="0" err="1" smtClean="0"/>
              <a:t>GeV</a:t>
            </a:r>
            <a:r>
              <a:rPr lang="en-US" dirty="0" smtClean="0"/>
              <a:t> scale</a:t>
            </a:r>
            <a:r>
              <a:rPr lang="en-US" dirty="0" smtClean="0"/>
              <a:t>.</a:t>
            </a:r>
          </a:p>
          <a:p>
            <a:pPr marL="857250" lvl="1" indent="-457200"/>
            <a:r>
              <a:rPr lang="en-US" dirty="0" smtClean="0"/>
              <a:t>Much rich structure could exist, QCD-like SU(3)</a:t>
            </a:r>
            <a:r>
              <a:rPr lang="en-US" baseline="-25000" dirty="0" smtClean="0"/>
              <a:t>X</a:t>
            </a:r>
            <a:endParaRPr lang="en-US" baseline="-250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7" y="1100111"/>
            <a:ext cx="3268663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891607" y="3475526"/>
            <a:ext cx="3795193" cy="2961984"/>
            <a:chOff x="4642250" y="2676816"/>
            <a:chExt cx="4420268" cy="3298107"/>
          </a:xfrm>
        </p:grpSpPr>
        <p:sp>
          <p:nvSpPr>
            <p:cNvPr id="6" name="Rectangle 5"/>
            <p:cNvSpPr/>
            <p:nvPr/>
          </p:nvSpPr>
          <p:spPr>
            <a:xfrm>
              <a:off x="4642250" y="2676816"/>
              <a:ext cx="4420268" cy="3298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2250" y="3120598"/>
              <a:ext cx="4420268" cy="285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546587" y="2709082"/>
              <a:ext cx="1042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</a:t>
              </a:r>
              <a:r>
                <a:rPr lang="en-US" baseline="-25000" dirty="0" err="1" smtClean="0"/>
                <a:t>h</a:t>
              </a:r>
              <a:r>
                <a:rPr lang="en-US" dirty="0" smtClean="0"/>
                <a:t> &lt; m</a:t>
              </a:r>
              <a:r>
                <a:rPr lang="en-US" baseline="-25000" dirty="0" smtClean="0"/>
                <a:t>A</a:t>
              </a:r>
              <a:r>
                <a:rPr lang="en-US" baseline="-25000" dirty="0"/>
                <a:t>’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42974" y="2708959"/>
              <a:ext cx="1170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</a:t>
              </a:r>
              <a:r>
                <a:rPr lang="en-US" baseline="-25000" dirty="0" err="1" smtClean="0"/>
                <a:t>h</a:t>
              </a:r>
              <a:r>
                <a:rPr lang="en-US" dirty="0" smtClean="0"/>
                <a:t> &gt; 2m</a:t>
              </a:r>
              <a:r>
                <a:rPr lang="en-US" baseline="-25000" dirty="0"/>
                <a:t>A’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36948" y="4224594"/>
              <a:ext cx="1025570" cy="582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Prompt decays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52907" y="4256463"/>
              <a:ext cx="1086067" cy="582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Invisible decays</a:t>
              </a:r>
              <a:endParaRPr lang="en-US" sz="14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838723" y="3160048"/>
            <a:ext cx="2427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 Higgs decay model 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C0911-9876-7847-BEC0-12A7A459BAE3}" type="datetime1">
              <a:rPr lang="en-US" smtClean="0"/>
              <a:t>11/15/15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27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527"/>
            <a:ext cx="8229600" cy="918453"/>
          </a:xfrm>
        </p:spPr>
        <p:txBody>
          <a:bodyPr>
            <a:normAutofit/>
          </a:bodyPr>
          <a:lstStyle/>
          <a:p>
            <a:r>
              <a:rPr lang="en-US" dirty="0" smtClean="0"/>
              <a:t>Dark Higgs Search at </a:t>
            </a:r>
            <a:r>
              <a:rPr lang="en-US" dirty="0" err="1" smtClean="0"/>
              <a:t>BaBar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9541"/>
            <a:ext cx="4203391" cy="4719349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 </a:t>
            </a:r>
            <a:r>
              <a:rPr lang="en-US" dirty="0" err="1" smtClean="0"/>
              <a:t>Higgsstrahlung</a:t>
            </a:r>
            <a:r>
              <a:rPr lang="en-US" dirty="0" smtClean="0"/>
              <a:t> process </a:t>
            </a: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             </a:t>
            </a:r>
            <a:r>
              <a:rPr lang="pt-BR" b="1" dirty="0" err="1" smtClean="0">
                <a:solidFill>
                  <a:srgbClr val="000000"/>
                </a:solidFill>
              </a:rPr>
              <a:t>e</a:t>
            </a:r>
            <a:r>
              <a:rPr lang="pt-BR" b="1" baseline="30000" dirty="0" err="1" smtClean="0">
                <a:solidFill>
                  <a:srgbClr val="000000"/>
                </a:solidFill>
              </a:rPr>
              <a:t>+</a:t>
            </a:r>
            <a:r>
              <a:rPr lang="pt-BR" b="1" dirty="0" err="1" smtClean="0">
                <a:solidFill>
                  <a:srgbClr val="000000"/>
                </a:solidFill>
              </a:rPr>
              <a:t>e</a:t>
            </a:r>
            <a:r>
              <a:rPr lang="pt-BR" b="1" baseline="30000" dirty="0" smtClean="0">
                <a:solidFill>
                  <a:srgbClr val="000000"/>
                </a:solidFill>
              </a:rPr>
              <a:t>-</a:t>
            </a:r>
            <a:r>
              <a:rPr lang="pt-BR" b="1" dirty="0" smtClean="0">
                <a:solidFill>
                  <a:srgbClr val="000000"/>
                </a:solidFill>
              </a:rPr>
              <a:t> → A'* → </a:t>
            </a:r>
            <a:r>
              <a:rPr lang="pt-BR" b="1" dirty="0" err="1" smtClean="0">
                <a:solidFill>
                  <a:srgbClr val="000000"/>
                </a:solidFill>
              </a:rPr>
              <a:t>h</a:t>
            </a:r>
            <a:r>
              <a:rPr lang="pt-BR" b="1" dirty="0" smtClean="0">
                <a:solidFill>
                  <a:srgbClr val="000000"/>
                </a:solidFill>
              </a:rPr>
              <a:t>' A'</a:t>
            </a:r>
            <a:br>
              <a:rPr lang="pt-BR" b="1" dirty="0" smtClean="0">
                <a:solidFill>
                  <a:srgbClr val="000000"/>
                </a:solidFill>
              </a:rPr>
            </a:br>
            <a:r>
              <a:rPr lang="pt-BR" sz="1800" b="1" dirty="0" smtClean="0">
                <a:solidFill>
                  <a:srgbClr val="000000"/>
                </a:solidFill>
              </a:rPr>
              <a:t>      </a:t>
            </a:r>
          </a:p>
          <a:p>
            <a:r>
              <a:rPr lang="en-US" dirty="0"/>
              <a:t>V</a:t>
            </a:r>
            <a:r>
              <a:rPr lang="en-US" dirty="0" smtClean="0"/>
              <a:t>ery </a:t>
            </a:r>
            <a:r>
              <a:rPr lang="en-US" dirty="0" smtClean="0"/>
              <a:t>interesting, as it is only </a:t>
            </a:r>
            <a:r>
              <a:rPr lang="en-US" dirty="0" smtClean="0"/>
              <a:t>suppressed</a:t>
            </a:r>
            <a:r>
              <a:rPr lang="en-US" dirty="0"/>
              <a:t> </a:t>
            </a:r>
            <a:r>
              <a:rPr lang="en-US" dirty="0" smtClean="0"/>
              <a:t>by ε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 smtClean="0"/>
              <a:t>and should have low background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Also sensitive to the dark sector coupling constant </a:t>
            </a:r>
            <a:r>
              <a:rPr lang="en-US" dirty="0" smtClean="0">
                <a:solidFill>
                  <a:srgbClr val="000000"/>
                </a:solidFill>
              </a:rPr>
              <a:t>α</a:t>
            </a:r>
            <a:r>
              <a:rPr lang="en-US" baseline="-25000" dirty="0" smtClean="0">
                <a:solidFill>
                  <a:srgbClr val="000000"/>
                </a:solidFill>
              </a:rPr>
              <a:t>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= g</a:t>
            </a:r>
            <a:r>
              <a:rPr lang="en-US" baseline="-25000" dirty="0" smtClean="0">
                <a:solidFill>
                  <a:srgbClr val="000000"/>
                </a:solidFill>
              </a:rPr>
              <a:t>D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/ </a:t>
            </a:r>
            <a:r>
              <a:rPr lang="en-US" dirty="0" smtClean="0">
                <a:solidFill>
                  <a:srgbClr val="000000"/>
                </a:solidFill>
              </a:rPr>
              <a:t>4π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Search for prompt h’ decays </a:t>
            </a:r>
            <a:r>
              <a:rPr lang="en-US" dirty="0" smtClean="0">
                <a:solidFill>
                  <a:srgbClr val="000000"/>
                </a:solidFill>
              </a:rPr>
              <a:t>at B</a:t>
            </a:r>
            <a:r>
              <a:rPr lang="en-US" sz="2800" dirty="0" smtClean="0">
                <a:solidFill>
                  <a:srgbClr val="000000"/>
                </a:solidFill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B</a:t>
            </a:r>
            <a:r>
              <a:rPr lang="en-US" sz="2800" dirty="0" smtClean="0">
                <a:solidFill>
                  <a:srgbClr val="000000"/>
                </a:solidFill>
              </a:rPr>
              <a:t>AR</a:t>
            </a:r>
            <a:r>
              <a:rPr lang="en-US" dirty="0" smtClean="0">
                <a:solidFill>
                  <a:srgbClr val="000000"/>
                </a:solidFill>
              </a:rPr>
              <a:t>: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  </a:t>
            </a:r>
            <a:r>
              <a:rPr lang="pt-BR" b="1" dirty="0" err="1" smtClean="0">
                <a:solidFill>
                  <a:srgbClr val="000000"/>
                </a:solidFill>
              </a:rPr>
              <a:t>e</a:t>
            </a:r>
            <a:r>
              <a:rPr lang="pt-BR" b="1" baseline="30000" dirty="0" err="1" smtClean="0">
                <a:solidFill>
                  <a:srgbClr val="000000"/>
                </a:solidFill>
              </a:rPr>
              <a:t>+</a:t>
            </a:r>
            <a:r>
              <a:rPr lang="pt-BR" b="1" dirty="0" err="1" smtClean="0">
                <a:solidFill>
                  <a:srgbClr val="000000"/>
                </a:solidFill>
              </a:rPr>
              <a:t>e</a:t>
            </a:r>
            <a:r>
              <a:rPr lang="pt-BR" b="1" baseline="30000" dirty="0" smtClean="0">
                <a:solidFill>
                  <a:srgbClr val="000000"/>
                </a:solidFill>
              </a:rPr>
              <a:t>-</a:t>
            </a:r>
            <a:r>
              <a:rPr lang="pt-BR" b="1" dirty="0" smtClean="0">
                <a:solidFill>
                  <a:srgbClr val="000000"/>
                </a:solidFill>
              </a:rPr>
              <a:t> → A'* → </a:t>
            </a:r>
            <a:r>
              <a:rPr lang="pt-BR" b="1" dirty="0" err="1" smtClean="0">
                <a:solidFill>
                  <a:srgbClr val="000000"/>
                </a:solidFill>
              </a:rPr>
              <a:t>h</a:t>
            </a:r>
            <a:r>
              <a:rPr lang="pt-BR" b="1" dirty="0" smtClean="0">
                <a:solidFill>
                  <a:srgbClr val="000000"/>
                </a:solidFill>
              </a:rPr>
              <a:t>' A‘, </a:t>
            </a:r>
            <a:r>
              <a:rPr lang="pt-BR" b="1" dirty="0" err="1" smtClean="0">
                <a:solidFill>
                  <a:srgbClr val="000000"/>
                </a:solidFill>
              </a:rPr>
              <a:t>h</a:t>
            </a:r>
            <a:r>
              <a:rPr lang="pt-BR" b="1" dirty="0" smtClean="0">
                <a:solidFill>
                  <a:srgbClr val="000000"/>
                </a:solidFill>
              </a:rPr>
              <a:t>’ → A’ A’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1169331"/>
            <a:ext cx="385442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47106" y="892332"/>
            <a:ext cx="16317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PRL 108 (2012) 211801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EC37C-2FBD-A24D-93E2-CBB3E4752FA9}" type="datetime1">
              <a:rPr lang="en-US" smtClean="0"/>
              <a:t>11/15/15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35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436439" y="0"/>
            <a:ext cx="8355336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smtClean="0">
                <a:cs typeface="Gill Sans" charset="0"/>
                <a:sym typeface="Gill Sans" charset="0"/>
              </a:rPr>
              <a:t>Intensity Frontier </a:t>
            </a:r>
            <a:r>
              <a:rPr lang="en-US" sz="3200" dirty="0">
                <a:cs typeface="Gill Sans" charset="0"/>
                <a:sym typeface="Gill Sans" charset="0"/>
              </a:rPr>
              <a:t>at </a:t>
            </a:r>
            <a:r>
              <a:rPr lang="en-US" sz="3200" dirty="0" err="1" smtClean="0">
                <a:cs typeface="Gill Sans" charset="0"/>
                <a:sym typeface="Gill Sans" charset="0"/>
              </a:rPr>
              <a:t>Fermilab</a:t>
            </a:r>
            <a:r>
              <a:rPr lang="en-US" sz="3200" dirty="0" smtClean="0">
                <a:cs typeface="Gill Sans" charset="0"/>
                <a:sym typeface="Gill Sans" charset="0"/>
              </a:rPr>
              <a:t>: 120 </a:t>
            </a:r>
            <a:r>
              <a:rPr lang="en-US" sz="3200" dirty="0" err="1" smtClean="0">
                <a:cs typeface="Gill Sans" charset="0"/>
                <a:sym typeface="Gill Sans" charset="0"/>
              </a:rPr>
              <a:t>GeV</a:t>
            </a:r>
            <a:r>
              <a:rPr lang="en-US" sz="3200" dirty="0" smtClean="0">
                <a:cs typeface="Gill Sans" charset="0"/>
                <a:sym typeface="Gill Sans" charset="0"/>
              </a:rPr>
              <a:t> Beam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795" y="1869803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2932287" y="4380012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5954986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5389067" y="4129980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436439" y="4151189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33946" y="3644429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4s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spill,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0.5×10</a:t>
            </a:r>
            <a:r>
              <a:rPr lang="en-US" sz="1000" baseline="32000" dirty="0" smtClean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1795984" y="2143125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3560713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5664771" y="1294804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500" dirty="0" smtClean="0">
                <a:latin typeface="Gill Sans" charset="0"/>
                <a:cs typeface="Gill Sans" charset="0"/>
                <a:sym typeface="Gill Sans" charset="0"/>
              </a:rPr>
              <a:t>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2333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4041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6568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2079502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1278459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190500" y="820309"/>
            <a:ext cx="6006503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World’s highest intensity high energy proton beam: 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  “beam dump mode” </a:t>
            </a:r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@E-1067</a:t>
            </a:r>
            <a:endParaRPr lang="en-US" sz="1400" b="1" dirty="0" smtClean="0">
              <a:solidFill>
                <a:srgbClr val="0000FF"/>
              </a:solidFill>
              <a:latin typeface="Gill Sans" charset="0"/>
              <a:cs typeface="Gill Sans" charset="0"/>
              <a:sym typeface="Gill Sans" charset="0"/>
            </a:endParaRP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35,000 fb</a:t>
            </a:r>
            <a:r>
              <a:rPr lang="en-US" sz="1400" b="1" baseline="30000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(in 2 years of parasitic runs)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285750" indent="-285750">
              <a:buFontTx/>
              <a:buChar char="-"/>
            </a:pPr>
            <a:r>
              <a:rPr lang="en-US" sz="1400" b="1" dirty="0" err="1" smtClean="0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: 50,000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1FA9D-0959-DA4A-A9A4-4491D60EB37D}" type="datetime1">
              <a:rPr lang="en-US" smtClean="0"/>
              <a:t>11/15/15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6" name="Picture 2" descr="dropped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764" y="4511308"/>
            <a:ext cx="2580011" cy="152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5139" y="5403336"/>
            <a:ext cx="5700499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- Capture most beam in beam dump mode: </a:t>
            </a:r>
            <a:r>
              <a:rPr lang="en-US" sz="1600" dirty="0" err="1" smtClean="0">
                <a:solidFill>
                  <a:srgbClr val="FF0000"/>
                </a:solidFill>
              </a:rPr>
              <a:t>p+Fe</a:t>
            </a:r>
            <a:r>
              <a:rPr lang="en-US" sz="1600" dirty="0" smtClean="0">
                <a:solidFill>
                  <a:srgbClr val="FF0000"/>
                </a:solidFill>
              </a:rPr>
              <a:t> collisions!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- Parasitic run mode possible with other experiments, </a:t>
            </a:r>
            <a:r>
              <a:rPr lang="en-US" sz="1600" dirty="0" smtClean="0">
                <a:solidFill>
                  <a:srgbClr val="FF0000"/>
                </a:solidFill>
              </a:rPr>
              <a:t>E906/E1039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6996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436439" y="0"/>
            <a:ext cx="8355336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smtClean="0">
                <a:cs typeface="Gill Sans" charset="0"/>
                <a:sym typeface="Gill Sans" charset="0"/>
              </a:rPr>
              <a:t>Intensity Frontier </a:t>
            </a:r>
            <a:r>
              <a:rPr lang="en-US" sz="3200" dirty="0">
                <a:cs typeface="Gill Sans" charset="0"/>
                <a:sym typeface="Gill Sans" charset="0"/>
              </a:rPr>
              <a:t>at </a:t>
            </a:r>
            <a:r>
              <a:rPr lang="en-US" sz="3200" dirty="0" err="1" smtClean="0">
                <a:cs typeface="Gill Sans" charset="0"/>
                <a:sym typeface="Gill Sans" charset="0"/>
              </a:rPr>
              <a:t>Fermilab</a:t>
            </a:r>
            <a:r>
              <a:rPr lang="en-US" sz="3200" dirty="0" smtClean="0">
                <a:cs typeface="Gill Sans" charset="0"/>
                <a:sym typeface="Gill Sans" charset="0"/>
              </a:rPr>
              <a:t>: 120 </a:t>
            </a:r>
            <a:r>
              <a:rPr lang="en-US" sz="3200" dirty="0" err="1" smtClean="0">
                <a:cs typeface="Gill Sans" charset="0"/>
                <a:sym typeface="Gill Sans" charset="0"/>
              </a:rPr>
              <a:t>GeV</a:t>
            </a:r>
            <a:r>
              <a:rPr lang="en-US" sz="3200" dirty="0" smtClean="0">
                <a:cs typeface="Gill Sans" charset="0"/>
                <a:sym typeface="Gill Sans" charset="0"/>
              </a:rPr>
              <a:t> Beam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795" y="1869803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2932287" y="4380012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5954986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5389067" y="4129980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436439" y="4151189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33946" y="3644429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4s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spill,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0.5×10</a:t>
            </a:r>
            <a:r>
              <a:rPr lang="en-US" sz="1000" baseline="32000" dirty="0" smtClean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1795984" y="2143125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3560713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5664771" y="1294804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500" dirty="0" smtClean="0">
                <a:latin typeface="Gill Sans" charset="0"/>
                <a:cs typeface="Gill Sans" charset="0"/>
                <a:sym typeface="Gill Sans" charset="0"/>
              </a:rPr>
              <a:t>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2333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4041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6568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2079502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1278459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190500" y="750403"/>
            <a:ext cx="6006503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World’s highest intensity high energy proton beam: 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  “beam dump mode” @</a:t>
            </a:r>
            <a:r>
              <a:rPr lang="en-US" sz="1400" b="1" dirty="0" err="1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SeaQuest</a:t>
            </a:r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/E906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35,000 fb</a:t>
            </a:r>
            <a:r>
              <a:rPr lang="en-US" sz="1400" b="1" baseline="30000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(in 2 years of parasitic runs)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285750" indent="-285750">
              <a:buFontTx/>
              <a:buChar char="-"/>
            </a:pPr>
            <a:r>
              <a:rPr lang="en-US" sz="1400" b="1" dirty="0" err="1" smtClean="0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: 50,000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52825-5E4C-C444-9A47-8528965F3AA6}" type="datetime1">
              <a:rPr lang="en-US" smtClean="0"/>
              <a:t>11/15/15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6" name="Picture 2" descr="dropped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764" y="4511308"/>
            <a:ext cx="2580011" cy="152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5139" y="5403336"/>
            <a:ext cx="5700499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- Capture most beam in beam dump mode: </a:t>
            </a:r>
            <a:r>
              <a:rPr lang="en-US" sz="1600" dirty="0" err="1" smtClean="0">
                <a:solidFill>
                  <a:srgbClr val="FF0000"/>
                </a:solidFill>
              </a:rPr>
              <a:t>p+Fe</a:t>
            </a:r>
            <a:r>
              <a:rPr lang="en-US" sz="1600" dirty="0" smtClean="0">
                <a:solidFill>
                  <a:srgbClr val="FF0000"/>
                </a:solidFill>
              </a:rPr>
              <a:t> collisions!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- Parasitic run mode possible with other experiments, </a:t>
            </a:r>
            <a:r>
              <a:rPr lang="en-US" sz="1600" dirty="0" smtClean="0">
                <a:solidFill>
                  <a:srgbClr val="FF0000"/>
                </a:solidFill>
              </a:rPr>
              <a:t>E906/E1039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537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8"/>
            <a:ext cx="8229600" cy="948704"/>
          </a:xfrm>
        </p:spPr>
        <p:txBody>
          <a:bodyPr/>
          <a:lstStyle/>
          <a:p>
            <a:r>
              <a:rPr lang="en-US" dirty="0" err="1" smtClean="0"/>
              <a:t>SeaQuest</a:t>
            </a:r>
            <a:r>
              <a:rPr lang="en-US" dirty="0" smtClean="0"/>
              <a:t> </a:t>
            </a:r>
            <a:r>
              <a:rPr lang="en-US" dirty="0" smtClean="0"/>
              <a:t>Detector: Top View</a:t>
            </a:r>
            <a:endParaRPr lang="en-US" dirty="0"/>
          </a:p>
        </p:txBody>
      </p:sp>
      <p:pic>
        <p:nvPicPr>
          <p:cNvPr id="3" name="Picture 2" descr="e906_schematic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73" y="828410"/>
            <a:ext cx="7123151" cy="479332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0" y="3391120"/>
            <a:ext cx="1111206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471987" y="2438721"/>
            <a:ext cx="1024619" cy="1847078"/>
          </a:xfrm>
          <a:prstGeom prst="rect">
            <a:avLst/>
          </a:prstGeom>
          <a:solidFill>
            <a:schemeClr val="accent4">
              <a:lumMod val="60000"/>
              <a:lumOff val="40000"/>
              <a:alpha val="25000"/>
            </a:schemeClr>
          </a:solidFill>
          <a:ln>
            <a:solidFill>
              <a:schemeClr val="accent4">
                <a:lumMod val="60000"/>
                <a:lumOff val="4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 rot="16200000">
            <a:off x="1684851" y="2918493"/>
            <a:ext cx="519525" cy="945252"/>
          </a:xfrm>
          <a:prstGeom prst="triangle">
            <a:avLst>
              <a:gd name="adj" fmla="val 5555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95677" y="3194951"/>
            <a:ext cx="109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Dump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368425" y="1572903"/>
            <a:ext cx="360781" cy="3607575"/>
          </a:xfrm>
          <a:prstGeom prst="rect">
            <a:avLst/>
          </a:prstGeom>
          <a:solidFill>
            <a:srgbClr val="3366FF">
              <a:alpha val="24000"/>
            </a:srgbClr>
          </a:solidFill>
          <a:ln>
            <a:solidFill>
              <a:srgbClr val="3366FF">
                <a:alpha val="2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5844656" y="1566570"/>
            <a:ext cx="259762" cy="3607575"/>
          </a:xfrm>
          <a:prstGeom prst="rect">
            <a:avLst/>
          </a:prstGeom>
          <a:solidFill>
            <a:srgbClr val="3366FF">
              <a:alpha val="24000"/>
            </a:srgbClr>
          </a:solidFill>
          <a:ln>
            <a:solidFill>
              <a:srgbClr val="3366FF">
                <a:alpha val="2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6169357" y="1587332"/>
            <a:ext cx="129881" cy="3607575"/>
          </a:xfrm>
          <a:prstGeom prst="rect">
            <a:avLst/>
          </a:prstGeom>
          <a:solidFill>
            <a:srgbClr val="3366FF">
              <a:alpha val="24000"/>
            </a:srgbClr>
          </a:solidFill>
          <a:ln>
            <a:solidFill>
              <a:srgbClr val="3366FF">
                <a:alpha val="2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32600" y="1803787"/>
            <a:ext cx="432937" cy="3145806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71987" y="4285799"/>
            <a:ext cx="1024619" cy="663794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solidFill>
              <a:schemeClr val="tx1">
                <a:alpha val="24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471987" y="1774927"/>
            <a:ext cx="1024619" cy="663794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solidFill>
              <a:schemeClr val="tx1">
                <a:alpha val="24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471987" y="4574405"/>
            <a:ext cx="1024619" cy="375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FMAG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2269982" y="3466216"/>
            <a:ext cx="229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KMAG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238945" y="5713203"/>
            <a:ext cx="6666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4 scintillator </a:t>
            </a:r>
            <a:r>
              <a:rPr lang="en-US" dirty="0" err="1"/>
              <a:t>hodoscope</a:t>
            </a:r>
            <a:r>
              <a:rPr lang="en-US" dirty="0"/>
              <a:t> stations (x and y)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4 tracking stations (x and stereos</a:t>
            </a:r>
            <a:r>
              <a:rPr lang="en-US" dirty="0" smtClean="0"/>
              <a:t>) MWPC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0D0C-ABBD-7B4E-B6E6-B3A74B8D8508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83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E906 Run-II </a:t>
            </a:r>
            <a:r>
              <a:rPr lang="en-US" dirty="0" smtClean="0"/>
              <a:t>and</a:t>
            </a:r>
            <a:r>
              <a:rPr lang="en-US" dirty="0" smtClean="0"/>
              <a:t> </a:t>
            </a:r>
            <a:r>
              <a:rPr lang="en-US" dirty="0" smtClean="0"/>
              <a:t>III Performance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38B8-BFA4-D44F-8F96-03313D189731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855" y="1054750"/>
            <a:ext cx="6440914" cy="52767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76154" y="4717533"/>
            <a:ext cx="73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Run-II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4330" y="2692610"/>
            <a:ext cx="79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Run-III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59942" y="5086865"/>
            <a:ext cx="1932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 10</a:t>
            </a:r>
            <a:r>
              <a:rPr lang="en-US" baseline="30000" dirty="0" smtClean="0">
                <a:solidFill>
                  <a:srgbClr val="FF0000"/>
                </a:solidFill>
              </a:rPr>
              <a:t>18</a:t>
            </a:r>
            <a:r>
              <a:rPr lang="en-US" dirty="0" smtClean="0">
                <a:solidFill>
                  <a:srgbClr val="FF0000"/>
                </a:solidFill>
              </a:rPr>
              <a:t> POT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Run-IV just started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453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3444"/>
            <a:ext cx="5239852" cy="1510333"/>
          </a:xfrm>
        </p:spPr>
        <p:txBody>
          <a:bodyPr>
            <a:normAutofit/>
          </a:bodyPr>
          <a:lstStyle/>
          <a:p>
            <a:r>
              <a:rPr lang="en-US" dirty="0" smtClean="0"/>
              <a:t>E-906 </a:t>
            </a:r>
            <a:r>
              <a:rPr lang="en-US" dirty="0" err="1" smtClean="0"/>
              <a:t>Drell</a:t>
            </a:r>
            <a:r>
              <a:rPr lang="en-US" dirty="0" smtClean="0"/>
              <a:t>-Yan Acceptance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D3BFA-D445-7842-B6F5-527E47A96EF5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647" y="2968034"/>
            <a:ext cx="3939704" cy="306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043" y="366213"/>
            <a:ext cx="2971290" cy="2228876"/>
          </a:xfrm>
          <a:prstGeom prst="rect">
            <a:avLst/>
          </a:prstGeom>
        </p:spPr>
      </p:pic>
      <p:pic>
        <p:nvPicPr>
          <p:cNvPr id="9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75" y="2832809"/>
            <a:ext cx="4634508" cy="320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/>
          </p:cNvSpPr>
          <p:nvPr/>
        </p:nvSpPr>
        <p:spPr bwMode="auto">
          <a:xfrm>
            <a:off x="2605237" y="3848887"/>
            <a:ext cx="1593861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- J/</a:t>
            </a:r>
            <a:r>
              <a:rPr lang="en-US" sz="1300" dirty="0" err="1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ψ</a:t>
            </a:r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 Monte Carlo</a:t>
            </a:r>
          </a:p>
          <a:p>
            <a:pPr algn="l"/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- </a:t>
            </a:r>
            <a:r>
              <a:rPr lang="en-US" sz="1300" dirty="0" err="1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ψ</a:t>
            </a:r>
            <a:r>
              <a:rPr lang="ja-JP" altLang="en-US" sz="1300" dirty="0">
                <a:solidFill>
                  <a:srgbClr val="FF0000"/>
                </a:solidFill>
                <a:latin typeface="Arial"/>
                <a:ea typeface="ＭＳ Ｐゴシック" charset="0"/>
                <a:cs typeface="Lucida Grande" charset="0"/>
              </a:rPr>
              <a:t>’</a:t>
            </a:r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 Monte Carlo</a:t>
            </a:r>
          </a:p>
          <a:p>
            <a:pPr algn="l"/>
            <a:r>
              <a:rPr lang="en-US" sz="1300" dirty="0">
                <a:solidFill>
                  <a:srgbClr val="FF00FF"/>
                </a:solidFill>
                <a:ea typeface="ＭＳ Ｐゴシック" charset="0"/>
                <a:cs typeface="Gill Sans" charset="0"/>
              </a:rPr>
              <a:t>- </a:t>
            </a:r>
            <a:r>
              <a:rPr lang="en-US" sz="1300" dirty="0" err="1">
                <a:solidFill>
                  <a:srgbClr val="FF00FF"/>
                </a:solidFill>
                <a:ea typeface="ＭＳ Ｐゴシック" charset="0"/>
                <a:cs typeface="Gill Sans" charset="0"/>
              </a:rPr>
              <a:t>Drell</a:t>
            </a:r>
            <a:r>
              <a:rPr lang="en-US" sz="1300" dirty="0">
                <a:solidFill>
                  <a:srgbClr val="FF00FF"/>
                </a:solidFill>
                <a:ea typeface="ＭＳ Ｐゴシック" charset="0"/>
                <a:cs typeface="Gill Sans" charset="0"/>
              </a:rPr>
              <a:t>-Yan Monte Carlo</a:t>
            </a:r>
          </a:p>
          <a:p>
            <a:pPr algn="l"/>
            <a:r>
              <a:rPr lang="en-US" sz="1300" dirty="0">
                <a:ea typeface="ＭＳ Ｐゴシック" charset="0"/>
                <a:cs typeface="Gill Sans" charset="0"/>
              </a:rPr>
              <a:t>- Random Background</a:t>
            </a:r>
          </a:p>
          <a:p>
            <a:pPr algn="l"/>
            <a:r>
              <a:rPr lang="en-US" sz="1300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- Combined MC and </a:t>
            </a:r>
            <a:r>
              <a:rPr lang="en-US" sz="1300" dirty="0" err="1">
                <a:solidFill>
                  <a:srgbClr val="0000FF"/>
                </a:solidFill>
                <a:ea typeface="ＭＳ Ｐゴシック" charset="0"/>
                <a:cs typeface="Gill Sans" charset="0"/>
              </a:rPr>
              <a:t>bg</a:t>
            </a:r>
            <a:endParaRPr lang="en-US" sz="1300" dirty="0">
              <a:solidFill>
                <a:srgbClr val="0000FF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8964" y="2434902"/>
            <a:ext cx="3870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Run-II </a:t>
            </a:r>
            <a:r>
              <a:rPr lang="en-US" dirty="0" smtClean="0"/>
              <a:t> data</a:t>
            </a:r>
            <a:r>
              <a:rPr lang="en-US" dirty="0" smtClean="0"/>
              <a:t>:  5% of total projected stat</a:t>
            </a:r>
            <a:r>
              <a:rPr lang="en-US" dirty="0" smtClean="0"/>
              <a:t>.</a:t>
            </a:r>
          </a:p>
          <a:p>
            <a:r>
              <a:rPr lang="en-US" dirty="0" smtClean="0"/>
              <a:t>Run-III data:  30% of total </a:t>
            </a:r>
            <a:r>
              <a:rPr lang="en-US" dirty="0" err="1" smtClean="0"/>
              <a:t>proj</a:t>
            </a:r>
            <a:r>
              <a:rPr lang="en-US" dirty="0" smtClean="0"/>
              <a:t>. stat.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3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3816"/>
          </a:xfrm>
        </p:spPr>
        <p:txBody>
          <a:bodyPr>
            <a:normAutofit/>
          </a:bodyPr>
          <a:lstStyle/>
          <a:p>
            <a:r>
              <a:rPr lang="en-US" dirty="0" smtClean="0"/>
              <a:t>E906 Physics </a:t>
            </a:r>
            <a:r>
              <a:rPr lang="en-US" dirty="0" smtClean="0"/>
              <a:t>Programs: </a:t>
            </a:r>
            <a:r>
              <a:rPr lang="en-US" dirty="0" smtClean="0"/>
              <a:t>2009-2016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83" y="1001077"/>
            <a:ext cx="4765552" cy="381091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Sea quark flavor asymmetry </a:t>
            </a:r>
            <a:r>
              <a:rPr lang="en-US" dirty="0" err="1" smtClean="0"/>
              <a:t>p+p</a:t>
            </a:r>
            <a:endParaRPr lang="en-US" dirty="0" smtClean="0"/>
          </a:p>
          <a:p>
            <a:pPr lvl="1"/>
            <a:r>
              <a:rPr lang="en-US" dirty="0" smtClean="0"/>
              <a:t>Pion cloud model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Quark energy loss in </a:t>
            </a:r>
            <a:r>
              <a:rPr lang="en-US" dirty="0" err="1" smtClean="0"/>
              <a:t>p+A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529B-DB1B-AC40-8529-C67391AD6D7E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0272" y="1001076"/>
            <a:ext cx="3288265" cy="311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1695" y="3831953"/>
            <a:ext cx="3652242" cy="274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8838" y="5230565"/>
            <a:ext cx="1340569" cy="80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2752" y="4366617"/>
            <a:ext cx="1090538" cy="44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3289" y="4117397"/>
            <a:ext cx="2239277" cy="62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811987"/>
            <a:ext cx="2780778" cy="159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5748" y="4518368"/>
            <a:ext cx="2055947" cy="69100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57200" y="1759659"/>
            <a:ext cx="2342105" cy="2155413"/>
            <a:chOff x="42705" y="1748181"/>
            <a:chExt cx="5366753" cy="5098414"/>
          </a:xfrm>
        </p:grpSpPr>
        <p:pic>
          <p:nvPicPr>
            <p:cNvPr id="18" name="Picture 17" descr="000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05" y="1748181"/>
              <a:ext cx="5366753" cy="509841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52800" y="3124200"/>
              <a:ext cx="53519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 smtClean="0">
                  <a:solidFill>
                    <a:schemeClr val="bg1"/>
                  </a:solidFill>
                </a:rPr>
                <a:t>π</a:t>
              </a:r>
              <a:r>
                <a:rPr lang="en-US" sz="3000" b="1" baseline="30000" dirty="0" smtClean="0">
                  <a:solidFill>
                    <a:schemeClr val="bg1"/>
                  </a:solidFill>
                </a:rPr>
                <a:t>+</a:t>
              </a:r>
              <a:endParaRPr lang="en-US" sz="3000" b="1" baseline="30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3081" y="2575596"/>
            <a:ext cx="1936454" cy="9922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748" y="2112960"/>
            <a:ext cx="2611956" cy="27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21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38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E1039 Physics </a:t>
            </a:r>
            <a:r>
              <a:rPr lang="en-US" dirty="0" smtClean="0"/>
              <a:t>Program: 2017-</a:t>
            </a:r>
            <a:r>
              <a:rPr lang="en-US" dirty="0" smtClean="0"/>
              <a:t>2019</a:t>
            </a:r>
            <a:br>
              <a:rPr lang="en-US" dirty="0" smtClean="0"/>
            </a:br>
            <a:r>
              <a:rPr lang="en-US" sz="3100" dirty="0" smtClean="0">
                <a:solidFill>
                  <a:schemeClr val="tx1"/>
                </a:solidFill>
              </a:rPr>
              <a:t>Polarized Fixed Target </a:t>
            </a:r>
            <a:r>
              <a:rPr lang="en-US" sz="3100" dirty="0" err="1" smtClean="0">
                <a:solidFill>
                  <a:schemeClr val="tx1"/>
                </a:solidFill>
              </a:rPr>
              <a:t>Drell</a:t>
            </a:r>
            <a:r>
              <a:rPr lang="en-US" sz="3100" dirty="0" smtClean="0">
                <a:solidFill>
                  <a:schemeClr val="tx1"/>
                </a:solidFill>
              </a:rPr>
              <a:t>-Yan Experiment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342" y="1191824"/>
            <a:ext cx="4765552" cy="133641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Sea quark flavor asymmetry and OAM</a:t>
            </a:r>
          </a:p>
          <a:p>
            <a:pPr lvl="1"/>
            <a:r>
              <a:rPr lang="en-US" dirty="0" smtClean="0"/>
              <a:t>Pion cloud and OAM</a:t>
            </a:r>
          </a:p>
          <a:p>
            <a:pPr lvl="1"/>
            <a:r>
              <a:rPr lang="en-US" dirty="0" smtClean="0"/>
              <a:t>Non-zero </a:t>
            </a:r>
            <a:r>
              <a:rPr lang="en-US" dirty="0" err="1" smtClean="0"/>
              <a:t>Drell</a:t>
            </a:r>
            <a:r>
              <a:rPr lang="en-US" dirty="0" smtClean="0"/>
              <a:t>-Yan </a:t>
            </a:r>
            <a:r>
              <a:rPr lang="en-US" dirty="0" err="1" smtClean="0"/>
              <a:t>Sivers</a:t>
            </a:r>
            <a:r>
              <a:rPr lang="en-US" dirty="0" smtClean="0"/>
              <a:t> Transverse Spin Asymmetry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E03C-175B-5D43-B702-FE7229A303B7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25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476" y="1075314"/>
            <a:ext cx="3106499" cy="159183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148460" y="2559910"/>
            <a:ext cx="4538051" cy="3711600"/>
            <a:chOff x="1447800" y="0"/>
            <a:chExt cx="6231548" cy="6858000"/>
          </a:xfrm>
        </p:grpSpPr>
        <p:pic>
          <p:nvPicPr>
            <p:cNvPr id="22" name="Picture 21" descr="DY_AN_FYuan_nopoints051314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800" y="0"/>
              <a:ext cx="6231548" cy="6858000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2557992" y="4022555"/>
              <a:ext cx="2332567" cy="300737"/>
              <a:chOff x="2557992" y="4022555"/>
              <a:chExt cx="2332567" cy="300737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557992" y="4026626"/>
                <a:ext cx="120650" cy="273050"/>
                <a:chOff x="2162175" y="4004733"/>
                <a:chExt cx="120650" cy="302684"/>
              </a:xfrm>
            </p:grpSpPr>
            <p:sp>
              <p:nvSpPr>
                <p:cNvPr id="37" name="Oval 36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8" name="Straight Connector 37"/>
                <p:cNvCxnSpPr>
                  <a:stCxn id="37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/>
            </p:nvGrpSpPr>
            <p:grpSpPr>
              <a:xfrm>
                <a:off x="4769909" y="4049628"/>
                <a:ext cx="120650" cy="273050"/>
                <a:chOff x="2162175" y="4004733"/>
                <a:chExt cx="120650" cy="302684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5" name="Straight Connector 34"/>
                <p:cNvCxnSpPr>
                  <a:stCxn id="34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/>
              <p:cNvGrpSpPr/>
              <p:nvPr/>
            </p:nvGrpSpPr>
            <p:grpSpPr>
              <a:xfrm>
                <a:off x="3704167" y="4050242"/>
                <a:ext cx="120650" cy="273050"/>
                <a:chOff x="2162175" y="4004733"/>
                <a:chExt cx="120650" cy="302684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2" name="Straight Connector 31"/>
                <p:cNvCxnSpPr>
                  <a:stCxn id="31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3068108" y="4022555"/>
                <a:ext cx="120650" cy="273050"/>
                <a:chOff x="2162175" y="4004733"/>
                <a:chExt cx="120650" cy="302684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9" name="Straight Connector 28"/>
                <p:cNvCxnSpPr>
                  <a:stCxn id="28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40" name="Picture 39" descr="slac_poltg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69" y="2352496"/>
            <a:ext cx="2407604" cy="3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3907" y="5902178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LANL polarized proton (NH</a:t>
            </a:r>
            <a:r>
              <a:rPr lang="en-US" baseline="-25000" dirty="0" smtClean="0"/>
              <a:t>3</a:t>
            </a:r>
            <a:r>
              <a:rPr lang="en-US" dirty="0" smtClean="0"/>
              <a:t>) 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90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55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Schedules </a:t>
            </a:r>
            <a:r>
              <a:rPr lang="en-US" sz="3600" dirty="0"/>
              <a:t>of </a:t>
            </a:r>
            <a:r>
              <a:rPr lang="en-US" sz="3600" dirty="0" err="1"/>
              <a:t>SeaQuest</a:t>
            </a:r>
            <a:r>
              <a:rPr lang="en-US" sz="3600" dirty="0"/>
              <a:t> Experiments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79886"/>
            <a:ext cx="8229600" cy="344744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E-906 complete data taking in summer 2016</a:t>
            </a:r>
          </a:p>
          <a:p>
            <a:pPr lvl="1"/>
            <a:r>
              <a:rPr lang="en-US" dirty="0" smtClean="0"/>
              <a:t>E906 </a:t>
            </a:r>
            <a:r>
              <a:rPr lang="en-US" dirty="0"/>
              <a:t>targets are located ~1.3m upstream of the beam-</a:t>
            </a:r>
            <a:r>
              <a:rPr lang="en-US" dirty="0" smtClean="0"/>
              <a:t>dump, ~10% </a:t>
            </a:r>
            <a:r>
              <a:rPr lang="en-US" dirty="0" err="1" smtClean="0"/>
              <a:t>λ</a:t>
            </a:r>
            <a:r>
              <a:rPr lang="en-US" baseline="-25000" dirty="0" err="1" smtClean="0"/>
              <a:t>I</a:t>
            </a:r>
            <a:r>
              <a:rPr lang="en-US" dirty="0" smtClean="0"/>
              <a:t>.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E-1039 will replace current E906 targets with a polarized NH</a:t>
            </a:r>
            <a:r>
              <a:rPr lang="en-US" baseline="-25000" dirty="0" smtClean="0"/>
              <a:t>3</a:t>
            </a:r>
            <a:r>
              <a:rPr lang="en-US" dirty="0" smtClean="0"/>
              <a:t> target. </a:t>
            </a:r>
          </a:p>
          <a:p>
            <a:pPr lvl="1"/>
            <a:r>
              <a:rPr lang="en-US" dirty="0"/>
              <a:t>No change to E906 spectrometer </a:t>
            </a:r>
            <a:r>
              <a:rPr lang="en-US" dirty="0" smtClean="0"/>
              <a:t>setup</a:t>
            </a:r>
          </a:p>
          <a:p>
            <a:pPr lvl="1"/>
            <a:r>
              <a:rPr lang="en-US" dirty="0" smtClean="0"/>
              <a:t>New target located </a:t>
            </a:r>
            <a:r>
              <a:rPr lang="en-US" dirty="0"/>
              <a:t>about 3.5m upstream of the beam-</a:t>
            </a:r>
            <a:r>
              <a:rPr lang="en-US" dirty="0" smtClean="0"/>
              <a:t>dump, ~6% </a:t>
            </a:r>
            <a:r>
              <a:rPr lang="en-US" dirty="0" err="1"/>
              <a:t>λ</a:t>
            </a:r>
            <a:r>
              <a:rPr lang="en-US" baseline="-25000" dirty="0" err="1"/>
              <a:t>I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Target/trigger installation: 2016 - 2017 </a:t>
            </a:r>
          </a:p>
          <a:p>
            <a:pPr lvl="1"/>
            <a:r>
              <a:rPr lang="en-US" dirty="0" smtClean="0"/>
              <a:t>Data taking: 2017 – 2019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E-1067 Timeline – Dark photon/Higgs Search! 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Phase-I (Parasitic run) with E1039: </a:t>
            </a:r>
            <a:r>
              <a:rPr lang="en-US" dirty="0" smtClean="0"/>
              <a:t>2017-</a:t>
            </a:r>
            <a:r>
              <a:rPr lang="en-US" dirty="0" smtClean="0"/>
              <a:t>2019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(Phase-II: detector upgrades and dedicated runs)</a:t>
            </a:r>
          </a:p>
          <a:p>
            <a:pPr lvl="1"/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E-1027 polarized Main Injector (future)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08105-D3E7-9C41-93B5-F32DE1FAEB5C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26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4705927"/>
            <a:ext cx="8851900" cy="1562100"/>
            <a:chOff x="457200" y="5283200"/>
            <a:chExt cx="8585200" cy="15621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5283200"/>
              <a:ext cx="8585200" cy="1562100"/>
            </a:xfrm>
            <a:prstGeom prst="rect">
              <a:avLst/>
            </a:prstGeom>
            <a:noFill/>
          </p:spPr>
        </p:pic>
        <p:sp>
          <p:nvSpPr>
            <p:cNvPr id="10" name="Up Arrow 9"/>
            <p:cNvSpPr/>
            <p:nvPr/>
          </p:nvSpPr>
          <p:spPr bwMode="auto">
            <a:xfrm>
              <a:off x="6765281" y="6032500"/>
              <a:ext cx="203200" cy="304800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1" name="Right Arrow 10"/>
          <p:cNvSpPr/>
          <p:nvPr/>
        </p:nvSpPr>
        <p:spPr>
          <a:xfrm>
            <a:off x="7172918" y="3833044"/>
            <a:ext cx="1881421" cy="1358726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rgbClr val="FF0000"/>
                </a:solidFill>
              </a:rPr>
              <a:t>Dark photon(Higgs)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Search</a:t>
            </a:r>
            <a:r>
              <a:rPr lang="en-US" sz="1200" dirty="0">
                <a:solidFill>
                  <a:srgbClr val="FF0000"/>
                </a:solidFill>
              </a:rPr>
              <a:t>:</a:t>
            </a:r>
            <a:r>
              <a:rPr lang="en-US" sz="1200" dirty="0" smtClean="0">
                <a:solidFill>
                  <a:srgbClr val="FF0000"/>
                </a:solidFill>
              </a:rPr>
              <a:t> 2017-2019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parasitic run, E-1039 </a:t>
            </a:r>
          </a:p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01056" y="548293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E-1039 starts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6184" y="5390695"/>
            <a:ext cx="137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E906 started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72918" y="3787276"/>
            <a:ext cx="83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-1067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25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039" y="213737"/>
            <a:ext cx="8520263" cy="12393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E-1067: A New Program to Probe Dark Sector in Beam Dump Mode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85798-526B-744A-90EE-7E62B449DDE6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16" y="2147494"/>
            <a:ext cx="8599886" cy="31202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5273" y="5496611"/>
            <a:ext cx="3792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E906/E1039: Targets ~10% </a:t>
            </a:r>
            <a:r>
              <a:rPr lang="en-US" sz="2400" dirty="0" err="1" smtClean="0">
                <a:solidFill>
                  <a:srgbClr val="0000FF"/>
                </a:solidFill>
              </a:rPr>
              <a:t>λ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I</a:t>
            </a:r>
            <a:endParaRPr lang="en-US" sz="2400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4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173" y="105305"/>
            <a:ext cx="8925523" cy="126347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Dark </a:t>
            </a:r>
            <a:r>
              <a:rPr lang="en-US" sz="3600" dirty="0" smtClean="0"/>
              <a:t>Photons and Dark Higgs </a:t>
            </a:r>
            <a:r>
              <a:rPr lang="en-US" sz="3600" dirty="0" smtClean="0"/>
              <a:t>Production</a:t>
            </a:r>
            <a:r>
              <a:rPr lang="en-US" sz="3600" dirty="0" smtClean="0"/>
              <a:t>s </a:t>
            </a:r>
            <a:br>
              <a:rPr lang="en-US" sz="3600" dirty="0" smtClean="0"/>
            </a:br>
            <a:r>
              <a:rPr lang="en-US" sz="3600" dirty="0" smtClean="0"/>
              <a:t>in </a:t>
            </a:r>
            <a:r>
              <a:rPr lang="en-US" sz="3600" dirty="0" err="1" smtClean="0"/>
              <a:t>p+Fe</a:t>
            </a:r>
            <a:r>
              <a:rPr lang="en-US" sz="3600" dirty="0" smtClean="0"/>
              <a:t> </a:t>
            </a:r>
            <a:r>
              <a:rPr lang="en-US" sz="3600" dirty="0" smtClean="0"/>
              <a:t>Collisions at </a:t>
            </a:r>
            <a:r>
              <a:rPr lang="en-US" sz="3600" dirty="0" err="1" smtClean="0"/>
              <a:t>Fermilab</a:t>
            </a:r>
            <a:endParaRPr lang="en-US" sz="3600" dirty="0"/>
          </a:p>
        </p:txBody>
      </p:sp>
      <p:pic>
        <p:nvPicPr>
          <p:cNvPr id="7" name="Picture 6" descr="dark-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07" y="4042722"/>
            <a:ext cx="3721954" cy="202846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749" y="2829983"/>
            <a:ext cx="2516768" cy="71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ark_Higgs_produc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46" y="3895961"/>
            <a:ext cx="3422966" cy="231283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1023" y="2829983"/>
            <a:ext cx="2616820" cy="56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80352" y="1897705"/>
            <a:ext cx="257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Photon portal: “vector”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6811" y="1897705"/>
            <a:ext cx="22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Higgs portal: “scalar”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4451638" y="2358691"/>
            <a:ext cx="13955" cy="39869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CC21-724D-9E46-824F-DCBCACCC3338}" type="datetime1">
              <a:rPr lang="en-US" smtClean="0"/>
              <a:t>11/15/15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5BDC6-1473-FF42-AF46-688D66A8C0AC}" type="slidenum">
              <a:rPr lang="en-US" smtClean="0"/>
              <a:t>28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26034" y="3842667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69430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74782" y="85893"/>
            <a:ext cx="869248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>
                <a:cs typeface="+mj-cs"/>
              </a:rPr>
              <a:t>Dark Photon </a:t>
            </a:r>
            <a:r>
              <a:rPr lang="en-US" sz="3200" dirty="0" smtClean="0"/>
              <a:t>Detection</a:t>
            </a:r>
            <a:r>
              <a:rPr lang="en-US" sz="3200" dirty="0" smtClean="0">
                <a:cs typeface="+mj-cs"/>
              </a:rPr>
              <a:t> </a:t>
            </a:r>
            <a:r>
              <a:rPr lang="en-US" sz="3200" dirty="0" smtClean="0">
                <a:cs typeface="+mj-cs"/>
              </a:rPr>
              <a:t>in </a:t>
            </a:r>
            <a:r>
              <a:rPr lang="en-US" sz="3200" dirty="0" err="1" smtClean="0">
                <a:cs typeface="+mj-cs"/>
              </a:rPr>
              <a:t>Dimuon</a:t>
            </a:r>
            <a:r>
              <a:rPr lang="en-US" sz="3200" dirty="0" smtClean="0">
                <a:cs typeface="+mj-cs"/>
              </a:rPr>
              <a:t> </a:t>
            </a:r>
            <a:r>
              <a:rPr lang="en-US" sz="3200" dirty="0" smtClean="0">
                <a:cs typeface="+mj-cs"/>
              </a:rPr>
              <a:t>Decay Channel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31480"/>
            <a:ext cx="4572000" cy="400048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>
                <a:latin typeface="Calibri" charset="0"/>
                <a:cs typeface="+mn-cs"/>
              </a:rPr>
              <a:t>Drell</a:t>
            </a:r>
            <a:r>
              <a:rPr lang="en-US" dirty="0" smtClean="0">
                <a:latin typeface="Calibri" charset="0"/>
                <a:cs typeface="+mn-cs"/>
              </a:rPr>
              <a:t>-Yan like</a:t>
            </a: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latin typeface="Symbol" charset="0"/>
                <a:cs typeface="+mn-cs"/>
              </a:rPr>
              <a:t>p</a:t>
            </a:r>
            <a:r>
              <a:rPr lang="en-US" baseline="30000" dirty="0">
                <a:latin typeface="Calibri" charset="0"/>
                <a:cs typeface="+mn-cs"/>
              </a:rPr>
              <a:t>0</a:t>
            </a:r>
            <a:r>
              <a:rPr lang="en-US" dirty="0">
                <a:latin typeface="Calibri" charset="0"/>
                <a:cs typeface="+mn-cs"/>
              </a:rPr>
              <a:t>, </a:t>
            </a:r>
            <a:r>
              <a:rPr lang="en-US" dirty="0">
                <a:latin typeface="Symbol" charset="0"/>
                <a:cs typeface="+mn-cs"/>
              </a:rPr>
              <a:t>h</a:t>
            </a:r>
            <a:r>
              <a:rPr lang="en-US" dirty="0">
                <a:latin typeface="Calibri" charset="0"/>
                <a:cs typeface="+mn-cs"/>
              </a:rPr>
              <a:t>, … decay</a:t>
            </a: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Calibri" charset="0"/>
              </a:rPr>
              <a:t>Bremsstrahlung</a:t>
            </a:r>
            <a:endParaRPr lang="en-US" dirty="0">
              <a:latin typeface="Calibri" charset="0"/>
            </a:endParaRPr>
          </a:p>
        </p:txBody>
      </p:sp>
      <p:sp>
        <p:nvSpPr>
          <p:cNvPr id="22532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D76EA484-094D-2047-A575-BAD985F9AE6F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  <p:pic>
        <p:nvPicPr>
          <p:cNvPr id="3789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1105" y="2650414"/>
            <a:ext cx="32099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5" name="Group 5"/>
          <p:cNvGrpSpPr>
            <a:grpSpLocks/>
          </p:cNvGrpSpPr>
          <p:nvPr/>
        </p:nvGrpSpPr>
        <p:grpSpPr bwMode="auto">
          <a:xfrm>
            <a:off x="4555933" y="4429219"/>
            <a:ext cx="2963863" cy="1676400"/>
            <a:chOff x="5576067" y="914400"/>
            <a:chExt cx="2963916" cy="1676400"/>
          </a:xfrm>
        </p:grpSpPr>
        <p:pic>
          <p:nvPicPr>
            <p:cNvPr id="3789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37898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37899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37900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F5254-DA50-CD48-A983-20E4344B6553}" type="datetime1">
              <a:rPr lang="en-US" smtClean="0"/>
              <a:t>11/15/15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433637" y="938782"/>
            <a:ext cx="3972152" cy="1454970"/>
            <a:chOff x="191304" y="2713628"/>
            <a:chExt cx="4928656" cy="1653375"/>
          </a:xfrm>
        </p:grpSpPr>
        <p:sp>
          <p:nvSpPr>
            <p:cNvPr id="20" name="Rectangle 1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18" name="Picture 17" descr="dark-2.eps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 descr="dark-1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4" name="TextBox 3"/>
          <p:cNvSpPr txBox="1"/>
          <p:nvPr/>
        </p:nvSpPr>
        <p:spPr>
          <a:xfrm>
            <a:off x="7519796" y="3299312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519796" y="4058554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797849" y="3619693"/>
            <a:ext cx="954183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MiniBooNE</a:t>
            </a:r>
            <a:endParaRPr lang="en-US" sz="1200" dirty="0" smtClean="0"/>
          </a:p>
          <a:p>
            <a:r>
              <a:rPr lang="en-US" sz="1200" dirty="0" smtClean="0"/>
              <a:t>Beam-dump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4467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15449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70357" y="356106"/>
            <a:ext cx="4773644" cy="127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0000"/>
                </a:solidFill>
              </a:rPr>
              <a:t>LOI submitted to </a:t>
            </a:r>
            <a:r>
              <a:rPr lang="en-US" sz="3600" dirty="0" err="1" smtClean="0">
                <a:solidFill>
                  <a:srgbClr val="FF0000"/>
                </a:solidFill>
              </a:rPr>
              <a:t>Fermilab</a:t>
            </a:r>
            <a:r>
              <a:rPr lang="en-US" sz="3600" dirty="0" smtClean="0">
                <a:solidFill>
                  <a:srgbClr val="FF0000"/>
                </a:solidFill>
              </a:rPr>
              <a:t> PAC 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on May 20, 2015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A joint experimental and theoretical collaboration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(most E906/E1039 + new </a:t>
            </a:r>
            <a:r>
              <a:rPr lang="en-US" sz="2800" dirty="0" smtClean="0">
                <a:solidFill>
                  <a:srgbClr val="0000FF"/>
                </a:solidFill>
              </a:rPr>
              <a:t>members, ~60)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3528" y="1495698"/>
            <a:ext cx="2940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---------------------------------------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154A-54DC-E246-B950-1D5D9D3F548A}" type="datetime1">
              <a:rPr lang="en-US" smtClean="0"/>
              <a:t>11/15/15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2774" y="192784"/>
            <a:ext cx="44904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2774" y="361083"/>
            <a:ext cx="42637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456477" y="2098248"/>
            <a:ext cx="4687524" cy="40934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Phase-I: (parasitic runs)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Addition of a new displaced </a:t>
            </a:r>
            <a:r>
              <a:rPr lang="en-US" sz="1600" dirty="0" err="1" smtClean="0"/>
              <a:t>dimuon</a:t>
            </a:r>
            <a:r>
              <a:rPr lang="en-US" sz="1600" dirty="0" smtClean="0"/>
              <a:t> trigger to tag long-lived downstream decayed dark photons (dark Higgs).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Parasitic data taking with E1039 in 2017-2019; 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/>
              <a:t>A</a:t>
            </a:r>
            <a:r>
              <a:rPr lang="en-US" sz="1600" dirty="0" smtClean="0"/>
              <a:t> short dedicated run (up to ~1 month) if needed.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POT 1.44x10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Phase-II: (upgrade)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Dedicated runs later with </a:t>
            </a:r>
            <a:r>
              <a:rPr lang="en-US" sz="1600" dirty="0" err="1" smtClean="0"/>
              <a:t>EMCal</a:t>
            </a:r>
            <a:r>
              <a:rPr lang="en-US" sz="1600" dirty="0" smtClean="0"/>
              <a:t>/</a:t>
            </a:r>
            <a:r>
              <a:rPr lang="en-US" sz="1600" dirty="0" err="1" smtClean="0"/>
              <a:t>HCal</a:t>
            </a:r>
            <a:r>
              <a:rPr lang="en-US" sz="1600" dirty="0" smtClean="0"/>
              <a:t>  upgrades,  e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and h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capabilities.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Cover the full parameter phase space allowed by beam energy and luminosity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POT: &gt;&gt; 1.4x10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400" i="1" dirty="0" smtClean="0">
                <a:solidFill>
                  <a:srgbClr val="0000FF"/>
                </a:solidFill>
              </a:rPr>
              <a:t>Phase-II request will be presented to PAC at a later time.  </a:t>
            </a:r>
            <a:endParaRPr lang="en-US" sz="1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74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53918" y="100467"/>
            <a:ext cx="8734149" cy="7408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Dark </a:t>
            </a:r>
            <a:r>
              <a:rPr lang="en-US" sz="4000" dirty="0" smtClean="0"/>
              <a:t>Photon Decay Modes</a:t>
            </a:r>
            <a:endParaRPr lang="en-US" sz="4000" dirty="0"/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Ming Liu, Dark Photons &amp; Dark Higgs @Fermilab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62248BF9-8E51-9841-9DAD-226D9E86AA9D}" type="slidenum">
              <a:rPr lang="en-US" smtClean="0"/>
              <a:pPr>
                <a:defRPr/>
              </a:pPr>
              <a:t>30</a:t>
            </a:fld>
            <a:endParaRPr lang="en-US" smtClean="0"/>
          </a:p>
        </p:txBody>
      </p:sp>
      <p:pic>
        <p:nvPicPr>
          <p:cNvPr id="10" name="Picture 9" descr="dark-deca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140" y="1138600"/>
            <a:ext cx="2351877" cy="12619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381" y="969124"/>
            <a:ext cx="369220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“Minimal” Decay: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Dark photon is the lightest in the dark sector;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008000"/>
                </a:solidFill>
              </a:rPr>
              <a:t>SM final state particles only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Long proper decay length: L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 ~ </a:t>
            </a:r>
            <a:r>
              <a:rPr lang="en-US" i="1" dirty="0" smtClean="0">
                <a:solidFill>
                  <a:srgbClr val="FF0000"/>
                </a:solidFill>
              </a:rPr>
              <a:t>O(1m)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5D6C-FB45-7A49-AF49-3315D6FCC2F7}" type="datetime1">
              <a:rPr lang="en-US" smtClean="0"/>
              <a:t>11/15/15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7184" y="4399535"/>
            <a:ext cx="34034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“General” Decay: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Decay into other dark particles,</a:t>
            </a:r>
          </a:p>
          <a:p>
            <a:r>
              <a:rPr lang="en-US" dirty="0"/>
              <a:t>dominant channel if </a:t>
            </a:r>
            <a:r>
              <a:rPr lang="en-US" dirty="0" smtClean="0"/>
              <a:t>allowed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Dark -&gt; </a:t>
            </a:r>
            <a:r>
              <a:rPr lang="en-US" dirty="0" smtClean="0"/>
              <a:t>Dark 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Dark -&gt; SM </a:t>
            </a:r>
            <a:r>
              <a:rPr lang="en-US" dirty="0" smtClean="0"/>
              <a:t>particles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3412" y="2400583"/>
            <a:ext cx="3373028" cy="41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66" y="3000449"/>
            <a:ext cx="2449317" cy="834036"/>
          </a:xfrm>
          <a:prstGeom prst="rect">
            <a:avLst/>
          </a:prstGeom>
          <a:solidFill>
            <a:srgbClr val="FFFF00"/>
          </a:solidFill>
        </p:spPr>
      </p:pic>
      <p:grpSp>
        <p:nvGrpSpPr>
          <p:cNvPr id="15" name="Group 14"/>
          <p:cNvGrpSpPr/>
          <p:nvPr/>
        </p:nvGrpSpPr>
        <p:grpSpPr>
          <a:xfrm>
            <a:off x="3881040" y="3146210"/>
            <a:ext cx="4805760" cy="3008537"/>
            <a:chOff x="3881040" y="3146210"/>
            <a:chExt cx="4805760" cy="3008537"/>
          </a:xfrm>
        </p:grpSpPr>
        <p:grpSp>
          <p:nvGrpSpPr>
            <p:cNvPr id="7" name="Group 6"/>
            <p:cNvGrpSpPr/>
            <p:nvPr/>
          </p:nvGrpSpPr>
          <p:grpSpPr>
            <a:xfrm>
              <a:off x="3881040" y="3146210"/>
              <a:ext cx="4805760" cy="3008537"/>
              <a:chOff x="3881040" y="3299237"/>
              <a:chExt cx="4805760" cy="3008537"/>
            </a:xfrm>
          </p:grpSpPr>
          <p:pic>
            <p:nvPicPr>
              <p:cNvPr id="11" name="Picture 10" descr="darkphoton-branchingratio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1040" y="3299237"/>
                <a:ext cx="4805760" cy="3008537"/>
              </a:xfrm>
              <a:prstGeom prst="rect">
                <a:avLst/>
              </a:prstGeom>
              <a:ln w="9525">
                <a:noFill/>
              </a:ln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6599382" y="6015381"/>
                <a:ext cx="538955" cy="27699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(</a:t>
                </a:r>
                <a:r>
                  <a:rPr lang="en-US" sz="1200" dirty="0" err="1" smtClean="0"/>
                  <a:t>GeV</a:t>
                </a:r>
                <a:r>
                  <a:rPr lang="en-US" sz="1200" dirty="0" smtClean="0"/>
                  <a:t>)</a:t>
                </a:r>
                <a:endParaRPr lang="en-US" sz="1200" dirty="0"/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5325241" y="4667828"/>
              <a:ext cx="3139800" cy="999000"/>
            </a:xfrm>
            <a:custGeom>
              <a:avLst/>
              <a:gdLst>
                <a:gd name="connsiteX0" fmla="*/ 0 w 3139800"/>
                <a:gd name="connsiteY0" fmla="*/ 999000 h 999000"/>
                <a:gd name="connsiteX1" fmla="*/ 26276 w 3139800"/>
                <a:gd name="connsiteY1" fmla="*/ 701206 h 999000"/>
                <a:gd name="connsiteX2" fmla="*/ 35035 w 3139800"/>
                <a:gd name="connsiteY2" fmla="*/ 438448 h 999000"/>
                <a:gd name="connsiteX3" fmla="*/ 131380 w 3139800"/>
                <a:gd name="connsiteY3" fmla="*/ 228241 h 999000"/>
                <a:gd name="connsiteX4" fmla="*/ 324069 w 3139800"/>
                <a:gd name="connsiteY4" fmla="*/ 44310 h 999000"/>
                <a:gd name="connsiteX5" fmla="*/ 683173 w 3139800"/>
                <a:gd name="connsiteY5" fmla="*/ 517 h 999000"/>
                <a:gd name="connsiteX6" fmla="*/ 1024759 w 3139800"/>
                <a:gd name="connsiteY6" fmla="*/ 61827 h 999000"/>
                <a:gd name="connsiteX7" fmla="*/ 1348828 w 3139800"/>
                <a:gd name="connsiteY7" fmla="*/ 166931 h 999000"/>
                <a:gd name="connsiteX8" fmla="*/ 1602828 w 3139800"/>
                <a:gd name="connsiteY8" fmla="*/ 359620 h 999000"/>
                <a:gd name="connsiteX9" fmla="*/ 1804276 w 3139800"/>
                <a:gd name="connsiteY9" fmla="*/ 526034 h 999000"/>
                <a:gd name="connsiteX10" fmla="*/ 2023242 w 3139800"/>
                <a:gd name="connsiteY10" fmla="*/ 718724 h 999000"/>
                <a:gd name="connsiteX11" fmla="*/ 2215931 w 3139800"/>
                <a:gd name="connsiteY11" fmla="*/ 806310 h 999000"/>
                <a:gd name="connsiteX12" fmla="*/ 2242207 w 3139800"/>
                <a:gd name="connsiteY12" fmla="*/ 823827 h 999000"/>
                <a:gd name="connsiteX13" fmla="*/ 2277242 w 3139800"/>
                <a:gd name="connsiteY13" fmla="*/ 893896 h 999000"/>
                <a:gd name="connsiteX14" fmla="*/ 2303518 w 3139800"/>
                <a:gd name="connsiteY14" fmla="*/ 806310 h 999000"/>
                <a:gd name="connsiteX15" fmla="*/ 2321035 w 3139800"/>
                <a:gd name="connsiteY15" fmla="*/ 753758 h 999000"/>
                <a:gd name="connsiteX16" fmla="*/ 2461173 w 3139800"/>
                <a:gd name="connsiteY16" fmla="*/ 631138 h 999000"/>
                <a:gd name="connsiteX17" fmla="*/ 2627587 w 3139800"/>
                <a:gd name="connsiteY17" fmla="*/ 473482 h 999000"/>
                <a:gd name="connsiteX18" fmla="*/ 2872828 w 3139800"/>
                <a:gd name="connsiteY18" fmla="*/ 272034 h 999000"/>
                <a:gd name="connsiteX19" fmla="*/ 3021725 w 3139800"/>
                <a:gd name="connsiteY19" fmla="*/ 219482 h 999000"/>
                <a:gd name="connsiteX20" fmla="*/ 3091793 w 3139800"/>
                <a:gd name="connsiteY20" fmla="*/ 193206 h 999000"/>
                <a:gd name="connsiteX21" fmla="*/ 3135587 w 3139800"/>
                <a:gd name="connsiteY21" fmla="*/ 254517 h 999000"/>
                <a:gd name="connsiteX22" fmla="*/ 3135587 w 3139800"/>
                <a:gd name="connsiteY22" fmla="*/ 280793 h 99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39800" h="999000">
                  <a:moveTo>
                    <a:pt x="0" y="999000"/>
                  </a:moveTo>
                  <a:cubicBezTo>
                    <a:pt x="10218" y="896815"/>
                    <a:pt x="20437" y="794631"/>
                    <a:pt x="26276" y="701206"/>
                  </a:cubicBezTo>
                  <a:cubicBezTo>
                    <a:pt x="32115" y="607781"/>
                    <a:pt x="17518" y="517275"/>
                    <a:pt x="35035" y="438448"/>
                  </a:cubicBezTo>
                  <a:cubicBezTo>
                    <a:pt x="52552" y="359621"/>
                    <a:pt x="83208" y="293931"/>
                    <a:pt x="131380" y="228241"/>
                  </a:cubicBezTo>
                  <a:cubicBezTo>
                    <a:pt x="179552" y="162551"/>
                    <a:pt x="232104" y="82264"/>
                    <a:pt x="324069" y="44310"/>
                  </a:cubicBezTo>
                  <a:cubicBezTo>
                    <a:pt x="416034" y="6356"/>
                    <a:pt x="566391" y="-2402"/>
                    <a:pt x="683173" y="517"/>
                  </a:cubicBezTo>
                  <a:cubicBezTo>
                    <a:pt x="799955" y="3436"/>
                    <a:pt x="913817" y="34091"/>
                    <a:pt x="1024759" y="61827"/>
                  </a:cubicBezTo>
                  <a:cubicBezTo>
                    <a:pt x="1135701" y="89563"/>
                    <a:pt x="1252483" y="117299"/>
                    <a:pt x="1348828" y="166931"/>
                  </a:cubicBezTo>
                  <a:cubicBezTo>
                    <a:pt x="1445173" y="216563"/>
                    <a:pt x="1526920" y="299770"/>
                    <a:pt x="1602828" y="359620"/>
                  </a:cubicBezTo>
                  <a:cubicBezTo>
                    <a:pt x="1678736" y="419470"/>
                    <a:pt x="1734207" y="466183"/>
                    <a:pt x="1804276" y="526034"/>
                  </a:cubicBezTo>
                  <a:cubicBezTo>
                    <a:pt x="1874345" y="585885"/>
                    <a:pt x="1954633" y="672011"/>
                    <a:pt x="2023242" y="718724"/>
                  </a:cubicBezTo>
                  <a:cubicBezTo>
                    <a:pt x="2091851" y="765437"/>
                    <a:pt x="2179437" y="788793"/>
                    <a:pt x="2215931" y="806310"/>
                  </a:cubicBezTo>
                  <a:cubicBezTo>
                    <a:pt x="2252425" y="823827"/>
                    <a:pt x="2231989" y="809229"/>
                    <a:pt x="2242207" y="823827"/>
                  </a:cubicBezTo>
                  <a:cubicBezTo>
                    <a:pt x="2252425" y="838425"/>
                    <a:pt x="2267024" y="896815"/>
                    <a:pt x="2277242" y="893896"/>
                  </a:cubicBezTo>
                  <a:cubicBezTo>
                    <a:pt x="2287461" y="890976"/>
                    <a:pt x="2296219" y="829666"/>
                    <a:pt x="2303518" y="806310"/>
                  </a:cubicBezTo>
                  <a:cubicBezTo>
                    <a:pt x="2310817" y="782954"/>
                    <a:pt x="2294759" y="782953"/>
                    <a:pt x="2321035" y="753758"/>
                  </a:cubicBezTo>
                  <a:cubicBezTo>
                    <a:pt x="2347311" y="724563"/>
                    <a:pt x="2410081" y="677851"/>
                    <a:pt x="2461173" y="631138"/>
                  </a:cubicBezTo>
                  <a:cubicBezTo>
                    <a:pt x="2512265" y="584425"/>
                    <a:pt x="2558978" y="533333"/>
                    <a:pt x="2627587" y="473482"/>
                  </a:cubicBezTo>
                  <a:cubicBezTo>
                    <a:pt x="2696196" y="413631"/>
                    <a:pt x="2807138" y="314367"/>
                    <a:pt x="2872828" y="272034"/>
                  </a:cubicBezTo>
                  <a:cubicBezTo>
                    <a:pt x="2938518" y="229701"/>
                    <a:pt x="2985231" y="232620"/>
                    <a:pt x="3021725" y="219482"/>
                  </a:cubicBezTo>
                  <a:cubicBezTo>
                    <a:pt x="3058219" y="206344"/>
                    <a:pt x="3072816" y="187367"/>
                    <a:pt x="3091793" y="193206"/>
                  </a:cubicBezTo>
                  <a:cubicBezTo>
                    <a:pt x="3110770" y="199045"/>
                    <a:pt x="3128288" y="239919"/>
                    <a:pt x="3135587" y="254517"/>
                  </a:cubicBezTo>
                  <a:cubicBezTo>
                    <a:pt x="3142886" y="269115"/>
                    <a:pt x="3139236" y="274954"/>
                    <a:pt x="3135587" y="280793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342955" y="2883236"/>
            <a:ext cx="220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Curtin, et al, </a:t>
            </a:r>
            <a:r>
              <a:rPr lang="en-US" sz="1200" dirty="0" err="1" smtClean="0"/>
              <a:t>arXiv</a:t>
            </a:r>
            <a:r>
              <a:rPr lang="en-US" sz="1200" dirty="0" smtClean="0"/>
              <a:t>: 1312.4992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09957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53"/>
            <a:ext cx="8229600" cy="85951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Detector Upgrades and Expected Signals 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8774" y="880534"/>
            <a:ext cx="5025125" cy="246380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Dark photon trigger upgrade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Add a fine-granularity scintillating strip based trigger/tracking to tag </a:t>
            </a:r>
            <a:r>
              <a:rPr lang="en-US" dirty="0" err="1" smtClean="0"/>
              <a:t>dimuons</a:t>
            </a:r>
            <a:r>
              <a:rPr lang="en-US" dirty="0" smtClean="0"/>
              <a:t> from the same  decay Z-vertex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 new trigger for events with displaced down-stream </a:t>
            </a:r>
            <a:r>
              <a:rPr lang="en-US" dirty="0" err="1" smtClean="0"/>
              <a:t>dimuons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Unique signals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Displaced </a:t>
            </a:r>
            <a:r>
              <a:rPr lang="en-US" dirty="0" err="1" smtClean="0"/>
              <a:t>dimuon</a:t>
            </a:r>
            <a:r>
              <a:rPr lang="en-US" dirty="0" smtClean="0"/>
              <a:t> decay vertex for long-lived particles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Invariant mass peak in </a:t>
            </a:r>
            <a:r>
              <a:rPr lang="en-US" dirty="0" err="1"/>
              <a:t>dimuon</a:t>
            </a:r>
            <a:r>
              <a:rPr lang="en-US" dirty="0"/>
              <a:t> mass </a:t>
            </a:r>
            <a:r>
              <a:rPr lang="en-US" dirty="0" smtClean="0"/>
              <a:t>spectrum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Mostly from beam dump (target ~6% </a:t>
            </a:r>
            <a:r>
              <a:rPr lang="en-US" dirty="0" err="1"/>
              <a:t>λ</a:t>
            </a:r>
            <a:r>
              <a:rPr lang="en-US" baseline="-25000" dirty="0" err="1"/>
              <a:t>I</a:t>
            </a:r>
            <a:r>
              <a:rPr lang="en-US" dirty="0"/>
              <a:t>.</a:t>
            </a:r>
            <a:r>
              <a:rPr lang="en-US" dirty="0" smtClean="0"/>
              <a:t>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Beam time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Run parasitically with E1039  (2017-2019)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Possible dedicated runs later with upgraded (e</a:t>
            </a:r>
            <a:r>
              <a:rPr lang="en-US" baseline="30000" dirty="0" smtClean="0"/>
              <a:t>+/-</a:t>
            </a:r>
            <a:r>
              <a:rPr lang="en-US" dirty="0" smtClean="0"/>
              <a:t>, h</a:t>
            </a:r>
            <a:r>
              <a:rPr lang="en-US" baseline="30000" dirty="0" smtClean="0"/>
              <a:t>+/-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DA76-2D88-6A43-B97B-6042B5385574}" type="datetime1">
              <a:rPr lang="en-US" smtClean="0"/>
              <a:t>11/15/15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31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4860" y="3373217"/>
            <a:ext cx="9082798" cy="3437077"/>
            <a:chOff x="34860" y="3175487"/>
            <a:chExt cx="9082798" cy="3437077"/>
          </a:xfrm>
        </p:grpSpPr>
        <p:grpSp>
          <p:nvGrpSpPr>
            <p:cNvPr id="10" name="Group 9"/>
            <p:cNvGrpSpPr/>
            <p:nvPr/>
          </p:nvGrpSpPr>
          <p:grpSpPr>
            <a:xfrm>
              <a:off x="34860" y="3175487"/>
              <a:ext cx="9082798" cy="3437077"/>
              <a:chOff x="61203" y="3309296"/>
              <a:chExt cx="9082798" cy="343707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1395" r="76"/>
              <a:stretch/>
            </p:blipFill>
            <p:spPr>
              <a:xfrm>
                <a:off x="61203" y="3309296"/>
                <a:ext cx="9082798" cy="3437077"/>
              </a:xfrm>
              <a:prstGeom prst="rect">
                <a:avLst/>
              </a:prstGeom>
            </p:spPr>
          </p:pic>
          <p:sp>
            <p:nvSpPr>
              <p:cNvPr id="18" name="4-Point Star 17"/>
              <p:cNvSpPr/>
              <p:nvPr/>
            </p:nvSpPr>
            <p:spPr>
              <a:xfrm>
                <a:off x="4057604" y="4618439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4-Point Star 18"/>
              <p:cNvSpPr/>
              <p:nvPr/>
            </p:nvSpPr>
            <p:spPr>
              <a:xfrm>
                <a:off x="5074505" y="4482901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4-Point Star 19"/>
              <p:cNvSpPr/>
              <p:nvPr/>
            </p:nvSpPr>
            <p:spPr>
              <a:xfrm>
                <a:off x="8024035" y="4203758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4-Point Star 20"/>
              <p:cNvSpPr/>
              <p:nvPr/>
            </p:nvSpPr>
            <p:spPr>
              <a:xfrm>
                <a:off x="7668000" y="4211826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4-Point Star 12"/>
            <p:cNvSpPr/>
            <p:nvPr/>
          </p:nvSpPr>
          <p:spPr>
            <a:xfrm>
              <a:off x="4031261" y="4867713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4-Point Star 13"/>
            <p:cNvSpPr/>
            <p:nvPr/>
          </p:nvSpPr>
          <p:spPr>
            <a:xfrm>
              <a:off x="5042563" y="5003251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4-Point Star 14"/>
            <p:cNvSpPr/>
            <p:nvPr/>
          </p:nvSpPr>
          <p:spPr>
            <a:xfrm>
              <a:off x="7700100" y="532240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4-Point Star 15"/>
            <p:cNvSpPr/>
            <p:nvPr/>
          </p:nvSpPr>
          <p:spPr>
            <a:xfrm>
              <a:off x="8016231" y="538204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70351" y="6419126"/>
            <a:ext cx="105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 (meter)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512443" y="728302"/>
            <a:ext cx="3336661" cy="2379758"/>
            <a:chOff x="5597324" y="1956729"/>
            <a:chExt cx="3617343" cy="2596911"/>
          </a:xfrm>
        </p:grpSpPr>
        <p:pic>
          <p:nvPicPr>
            <p:cNvPr id="23" name="Picture 2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7324" y="1956729"/>
              <a:ext cx="3617343" cy="25969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089386" y="2290787"/>
              <a:ext cx="964853" cy="705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--  2.5%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--  6.0%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878536" y="3011185"/>
            <a:ext cx="2461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mass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89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52716"/>
            <a:ext cx="8229600" cy="843568"/>
          </a:xfrm>
          <a:ln/>
        </p:spPr>
        <p:txBody>
          <a:bodyPr>
            <a:normAutofit fontScale="90000"/>
          </a:bodyPr>
          <a:lstStyle/>
          <a:p>
            <a:r>
              <a:rPr lang="en-US" sz="4000" dirty="0" smtClean="0"/>
              <a:t>Background Study </a:t>
            </a:r>
            <a:r>
              <a:rPr lang="en-US" sz="4000" dirty="0" smtClean="0"/>
              <a:t>Using </a:t>
            </a:r>
            <a:r>
              <a:rPr lang="en-US" sz="4000" dirty="0" smtClean="0"/>
              <a:t>Run-II </a:t>
            </a:r>
            <a:r>
              <a:rPr lang="en-US" sz="4000" dirty="0"/>
              <a:t>2014 </a:t>
            </a:r>
            <a:r>
              <a:rPr lang="en-US" sz="4000" dirty="0" smtClean="0"/>
              <a:t>Data</a:t>
            </a:r>
            <a:endParaRPr lang="en-US" sz="4000" dirty="0"/>
          </a:p>
        </p:txBody>
      </p:sp>
      <p:pic>
        <p:nvPicPr>
          <p:cNvPr id="33794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75" y="896284"/>
            <a:ext cx="4634508" cy="320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/>
          </p:cNvSpPr>
          <p:nvPr/>
        </p:nvSpPr>
        <p:spPr bwMode="auto">
          <a:xfrm>
            <a:off x="2605237" y="2299320"/>
            <a:ext cx="1593861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- J/</a:t>
            </a:r>
            <a:r>
              <a:rPr lang="en-US" sz="1300" dirty="0" err="1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ψ</a:t>
            </a:r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 Monte Carlo</a:t>
            </a:r>
          </a:p>
          <a:p>
            <a:pPr algn="l"/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- </a:t>
            </a:r>
            <a:r>
              <a:rPr lang="en-US" sz="1300" dirty="0" err="1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ψ</a:t>
            </a:r>
            <a:r>
              <a:rPr lang="ja-JP" altLang="en-US" sz="1300" dirty="0">
                <a:solidFill>
                  <a:srgbClr val="FF0000"/>
                </a:solidFill>
                <a:latin typeface="Arial"/>
                <a:ea typeface="ＭＳ Ｐゴシック" charset="0"/>
                <a:cs typeface="Lucida Grande" charset="0"/>
              </a:rPr>
              <a:t>’</a:t>
            </a:r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 Monte Carlo</a:t>
            </a:r>
          </a:p>
          <a:p>
            <a:pPr algn="l"/>
            <a:r>
              <a:rPr lang="en-US" sz="1300" dirty="0">
                <a:solidFill>
                  <a:srgbClr val="FF00FF"/>
                </a:solidFill>
                <a:ea typeface="ＭＳ Ｐゴシック" charset="0"/>
                <a:cs typeface="Gill Sans" charset="0"/>
              </a:rPr>
              <a:t>- </a:t>
            </a:r>
            <a:r>
              <a:rPr lang="en-US" sz="1300" dirty="0" err="1">
                <a:solidFill>
                  <a:srgbClr val="FF00FF"/>
                </a:solidFill>
                <a:ea typeface="ＭＳ Ｐゴシック" charset="0"/>
                <a:cs typeface="Gill Sans" charset="0"/>
              </a:rPr>
              <a:t>Drell</a:t>
            </a:r>
            <a:r>
              <a:rPr lang="en-US" sz="1300" dirty="0">
                <a:solidFill>
                  <a:srgbClr val="FF00FF"/>
                </a:solidFill>
                <a:ea typeface="ＭＳ Ｐゴシック" charset="0"/>
                <a:cs typeface="Gill Sans" charset="0"/>
              </a:rPr>
              <a:t>-Yan Monte Carlo</a:t>
            </a:r>
          </a:p>
          <a:p>
            <a:pPr algn="l"/>
            <a:r>
              <a:rPr lang="en-US" sz="1300" dirty="0">
                <a:ea typeface="ＭＳ Ｐゴシック" charset="0"/>
                <a:cs typeface="Gill Sans" charset="0"/>
              </a:rPr>
              <a:t>- Random Background</a:t>
            </a:r>
          </a:p>
          <a:p>
            <a:pPr algn="l"/>
            <a:r>
              <a:rPr lang="en-US" sz="1300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- Combined MC and </a:t>
            </a:r>
            <a:r>
              <a:rPr lang="en-US" sz="1300" dirty="0" err="1">
                <a:solidFill>
                  <a:srgbClr val="0000FF"/>
                </a:solidFill>
                <a:ea typeface="ＭＳ Ｐゴシック" charset="0"/>
                <a:cs typeface="Gill Sans" charset="0"/>
              </a:rPr>
              <a:t>bg</a:t>
            </a:r>
            <a:endParaRPr lang="en-US" sz="1300" dirty="0">
              <a:solidFill>
                <a:srgbClr val="0000FF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33796" name="Rectangle 4"/>
          <p:cNvSpPr>
            <a:spLocks/>
          </p:cNvSpPr>
          <p:nvPr/>
        </p:nvSpPr>
        <p:spPr bwMode="auto">
          <a:xfrm>
            <a:off x="2638618" y="1799332"/>
            <a:ext cx="1582892" cy="24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100" b="1" dirty="0">
                <a:ea typeface="ＭＳ Ｐゴシック" charset="0"/>
                <a:cs typeface="Gill Sans" charset="0"/>
              </a:rPr>
              <a:t>~ 5% of expected </a:t>
            </a:r>
            <a:r>
              <a:rPr lang="en-US" sz="1100" b="1" dirty="0" smtClean="0">
                <a:ea typeface="ＭＳ Ｐゴシック" charset="0"/>
                <a:cs typeface="Gill Sans" charset="0"/>
              </a:rPr>
              <a:t>final </a:t>
            </a:r>
          </a:p>
          <a:p>
            <a:r>
              <a:rPr lang="en-US" sz="1100" b="1" dirty="0">
                <a:ea typeface="ＭＳ Ｐゴシック" charset="0"/>
                <a:cs typeface="Gill Sans" charset="0"/>
              </a:rPr>
              <a:t> </a:t>
            </a:r>
            <a:r>
              <a:rPr lang="en-US" sz="1100" b="1" dirty="0" smtClean="0">
                <a:ea typeface="ＭＳ Ｐゴシック" charset="0"/>
                <a:cs typeface="Gill Sans" charset="0"/>
              </a:rPr>
              <a:t>     total statistics</a:t>
            </a:r>
            <a:endParaRPr lang="en-US" sz="1100" b="1" dirty="0">
              <a:ea typeface="ＭＳ Ｐゴシック" charset="0"/>
              <a:cs typeface="Gill Sans" charset="0"/>
            </a:endParaRPr>
          </a:p>
        </p:txBody>
      </p:sp>
      <p:sp>
        <p:nvSpPr>
          <p:cNvPr id="33797" name="Rectangle 5"/>
          <p:cNvSpPr>
            <a:spLocks/>
          </p:cNvSpPr>
          <p:nvPr/>
        </p:nvSpPr>
        <p:spPr bwMode="auto">
          <a:xfrm>
            <a:off x="4827613" y="1355652"/>
            <a:ext cx="4232672" cy="188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178587" indent="-178587"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Monte Carlo describe data well</a:t>
            </a:r>
          </a:p>
          <a:p>
            <a:pPr marL="635787" lvl="1" indent="-178587">
              <a:buClr>
                <a:srgbClr val="000000"/>
              </a:buClr>
              <a:buSzPct val="125000"/>
              <a:buFont typeface="Gill Sans" charset="0"/>
              <a:buChar char="-"/>
            </a:pPr>
            <a:r>
              <a:rPr lang="en-US" sz="1400" dirty="0" err="1" smtClean="0">
                <a:ea typeface="ＭＳ Ｐゴシック" charset="0"/>
                <a:cs typeface="Lucida Grande" charset="0"/>
              </a:rPr>
              <a:t>σ</a:t>
            </a:r>
            <a:r>
              <a:rPr lang="en-US" sz="1400" baseline="-6000" dirty="0" err="1" smtClean="0">
                <a:ea typeface="ＭＳ Ｐゴシック" charset="0"/>
                <a:cs typeface="Gill Sans" charset="0"/>
              </a:rPr>
              <a:t>M</a:t>
            </a:r>
            <a:r>
              <a:rPr lang="en-US" sz="1400" dirty="0">
                <a:ea typeface="ＭＳ Ｐゴシック" charset="0"/>
                <a:cs typeface="Lucida Grande" charset="0"/>
              </a:rPr>
              <a:t>(J/</a:t>
            </a:r>
            <a:r>
              <a:rPr lang="en-US" sz="1400" dirty="0" err="1">
                <a:ea typeface="ＭＳ Ｐゴシック" charset="0"/>
                <a:cs typeface="Lucida Grande" charset="0"/>
              </a:rPr>
              <a:t>ψ</a:t>
            </a:r>
            <a:r>
              <a:rPr lang="en-US" sz="1400" dirty="0">
                <a:ea typeface="ＭＳ Ｐゴシック" charset="0"/>
                <a:cs typeface="Lucida Grande" charset="0"/>
              </a:rPr>
              <a:t>) ~ 180 MeV, </a:t>
            </a:r>
            <a:r>
              <a:rPr lang="en-US" sz="1400" dirty="0" err="1">
                <a:ea typeface="ＭＳ Ｐゴシック" charset="0"/>
                <a:cs typeface="Lucida Grande" charset="0"/>
              </a:rPr>
              <a:t>σ</a:t>
            </a:r>
            <a:r>
              <a:rPr lang="en-US" sz="1400" baseline="-6000" dirty="0" err="1">
                <a:ea typeface="ＭＳ Ｐゴシック" charset="0"/>
                <a:cs typeface="Gill Sans" charset="0"/>
              </a:rPr>
              <a:t>M</a:t>
            </a:r>
            <a:r>
              <a:rPr lang="en-US" sz="1400" dirty="0">
                <a:ea typeface="ＭＳ Ｐゴシック" charset="0"/>
                <a:cs typeface="Gill Sans" charset="0"/>
              </a:rPr>
              <a:t>(DY) ~ 220 MeV</a:t>
            </a:r>
          </a:p>
          <a:p>
            <a:pPr marL="635787" lvl="1" indent="-178587">
              <a:buClr>
                <a:srgbClr val="000000"/>
              </a:buClr>
              <a:buSzPct val="125000"/>
              <a:buFont typeface="Gill Sans" charset="0"/>
              <a:buChar char="-"/>
            </a:pPr>
            <a:r>
              <a:rPr lang="en-US" sz="1400" dirty="0">
                <a:ea typeface="ＭＳ Ｐゴシック" charset="0"/>
                <a:cs typeface="Gill Sans" charset="0"/>
              </a:rPr>
              <a:t>J/</a:t>
            </a:r>
            <a:r>
              <a:rPr lang="en-US" sz="1400" dirty="0" err="1" smtClean="0">
                <a:ea typeface="ＭＳ Ｐゴシック" charset="0"/>
                <a:cs typeface="Gill Sans" charset="0"/>
              </a:rPr>
              <a:t>ψ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, </a:t>
            </a:r>
            <a:r>
              <a:rPr lang="en-US" sz="1400" dirty="0" err="1">
                <a:ea typeface="ＭＳ Ｐゴシック" charset="0"/>
                <a:cs typeface="Gill Sans" charset="0"/>
              </a:rPr>
              <a:t>ψ</a:t>
            </a:r>
            <a:r>
              <a:rPr lang="ja-JP" altLang="en-US" sz="1400" dirty="0">
                <a:ea typeface="ＭＳ Ｐゴシック" charset="0"/>
                <a:cs typeface="Gill Sans" charset="0"/>
              </a:rPr>
              <a:t>’</a:t>
            </a:r>
            <a:r>
              <a:rPr lang="en-US" sz="1400" dirty="0">
                <a:ea typeface="ＭＳ Ｐゴシック" charset="0"/>
                <a:cs typeface="Gill Sans" charset="0"/>
              </a:rPr>
              <a:t> separation</a:t>
            </a:r>
          </a:p>
          <a:p>
            <a:pPr marL="635787" lvl="1" indent="-178587">
              <a:buClr>
                <a:srgbClr val="000000"/>
              </a:buClr>
              <a:buSzPct val="125000"/>
              <a:buFont typeface="Gill Sans" charset="0"/>
              <a:buChar char="-"/>
            </a:pPr>
            <a:r>
              <a:rPr lang="en-US" sz="1400" dirty="0" smtClean="0">
                <a:ea typeface="ＭＳ Ｐゴシック" charset="0"/>
                <a:cs typeface="Gill Sans" charset="0"/>
              </a:rPr>
              <a:t>Clean </a:t>
            </a:r>
            <a:r>
              <a:rPr lang="en-US" sz="1400" dirty="0">
                <a:ea typeface="ＭＳ Ｐゴシック" charset="0"/>
                <a:cs typeface="Gill Sans" charset="0"/>
              </a:rPr>
              <a:t>DY 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sample</a:t>
            </a:r>
          </a:p>
          <a:p>
            <a:pPr marL="635787" lvl="1" indent="-178587">
              <a:buClr>
                <a:srgbClr val="000000"/>
              </a:buClr>
              <a:buSzPct val="125000"/>
              <a:buFont typeface="Gill Sans" charset="0"/>
              <a:buChar char="-"/>
            </a:pPr>
            <a:endParaRPr lang="en-US" sz="1400" dirty="0">
              <a:ea typeface="ＭＳ Ｐゴシック" charset="0"/>
              <a:cs typeface="Gill Sans" charset="0"/>
            </a:endParaRPr>
          </a:p>
          <a:p>
            <a:pPr marL="178587" indent="-178587"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Good target/beam dump separation</a:t>
            </a:r>
          </a:p>
          <a:p>
            <a:pPr marL="178587" indent="-178587">
              <a:buClr>
                <a:srgbClr val="000000"/>
              </a:buClr>
              <a:buSzPct val="125000"/>
              <a:buFont typeface="Gill Sans" charset="0"/>
              <a:buChar char="•"/>
            </a:pPr>
            <a:endParaRPr lang="en-US" sz="1300" dirty="0">
              <a:ea typeface="ＭＳ Ｐゴシック" charset="0"/>
              <a:cs typeface="Gill Sans" charset="0"/>
            </a:endParaRPr>
          </a:p>
        </p:txBody>
      </p:sp>
      <p:pic>
        <p:nvPicPr>
          <p:cNvPr id="33798" name="Picture 6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027" y="3839766"/>
            <a:ext cx="4232672" cy="261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7"/>
          <p:cNvSpPr>
            <a:spLocks/>
          </p:cNvSpPr>
          <p:nvPr/>
        </p:nvSpPr>
        <p:spPr bwMode="auto">
          <a:xfrm>
            <a:off x="4827613" y="3920713"/>
            <a:ext cx="174406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178587" indent="-178587"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1100">
                <a:ea typeface="ＭＳ Ｐゴシック" charset="0"/>
                <a:cs typeface="Gill Sans" charset="0"/>
              </a:rPr>
              <a:t>All </a:t>
            </a:r>
            <a:r>
              <a:rPr lang="ja-JP" altLang="en-US" sz="1100">
                <a:latin typeface="Arial"/>
                <a:ea typeface="ＭＳ Ｐゴシック" charset="0"/>
                <a:cs typeface="Gill Sans" charset="0"/>
              </a:rPr>
              <a:t>“</a:t>
            </a:r>
            <a:r>
              <a:rPr lang="en-US" sz="1100">
                <a:ea typeface="ＭＳ Ｐゴシック" charset="0"/>
                <a:cs typeface="Gill Sans" charset="0"/>
              </a:rPr>
              <a:t>good</a:t>
            </a:r>
            <a:r>
              <a:rPr lang="ja-JP" altLang="en-US" sz="1100">
                <a:latin typeface="Arial"/>
                <a:ea typeface="ＭＳ Ｐゴシック" charset="0"/>
                <a:cs typeface="Gill Sans" charset="0"/>
              </a:rPr>
              <a:t>”</a:t>
            </a:r>
            <a:r>
              <a:rPr lang="en-US" sz="1100">
                <a:ea typeface="ＭＳ Ｐゴシック" charset="0"/>
                <a:cs typeface="Gill Sans" charset="0"/>
              </a:rPr>
              <a:t> dimuons in data</a:t>
            </a:r>
          </a:p>
          <a:p>
            <a:pPr marL="178587" indent="-178587">
              <a:buSzPct val="80000"/>
              <a:buFont typeface="Lucida Grande" charset="0"/>
              <a:buChar char="◦"/>
            </a:pPr>
            <a:r>
              <a:rPr lang="en-US" sz="1100">
                <a:solidFill>
                  <a:srgbClr val="0000FF"/>
                </a:solidFill>
                <a:ea typeface="ＭＳ Ｐゴシック" charset="0"/>
                <a:cs typeface="Gill Sans" charset="0"/>
              </a:rPr>
              <a:t>Data with dump cut</a:t>
            </a:r>
          </a:p>
          <a:p>
            <a:pPr marL="178587" indent="-178587">
              <a:buSzPct val="80000"/>
              <a:buFont typeface="Lucida Grande" charset="0"/>
              <a:buChar char="◦"/>
            </a:pPr>
            <a:r>
              <a:rPr lang="en-US" sz="1100">
                <a:solidFill>
                  <a:srgbClr val="FF0000"/>
                </a:solidFill>
                <a:ea typeface="ＭＳ Ｐゴシック" charset="0"/>
                <a:cs typeface="Gill Sans" charset="0"/>
              </a:rPr>
              <a:t>Data with target cut</a:t>
            </a:r>
          </a:p>
        </p:txBody>
      </p:sp>
      <p:sp>
        <p:nvSpPr>
          <p:cNvPr id="33800" name="Rectangle 8"/>
          <p:cNvSpPr>
            <a:spLocks/>
          </p:cNvSpPr>
          <p:nvPr/>
        </p:nvSpPr>
        <p:spPr bwMode="auto">
          <a:xfrm>
            <a:off x="4830961" y="4465230"/>
            <a:ext cx="7822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178587" indent="-178587">
              <a:buClr>
                <a:srgbClr val="0000FF"/>
              </a:buClr>
              <a:buSzPct val="125000"/>
              <a:buFont typeface="Gill Sans" charset="0"/>
              <a:buChar char="-"/>
            </a:pPr>
            <a:r>
              <a:rPr lang="en-US" sz="1100">
                <a:solidFill>
                  <a:srgbClr val="0000FF"/>
                </a:solidFill>
                <a:ea typeface="ＭＳ Ｐゴシック" charset="0"/>
                <a:cs typeface="Gill Sans" charset="0"/>
              </a:rPr>
              <a:t>Dump MC</a:t>
            </a:r>
          </a:p>
          <a:p>
            <a:pPr marL="178587" indent="-178587">
              <a:buClr>
                <a:srgbClr val="FF0000"/>
              </a:buClr>
              <a:buSzPct val="125000"/>
              <a:buFont typeface="Gill Sans" charset="0"/>
              <a:buChar char="-"/>
            </a:pPr>
            <a:r>
              <a:rPr lang="en-US" sz="1100">
                <a:solidFill>
                  <a:srgbClr val="FF0000"/>
                </a:solidFill>
                <a:ea typeface="ＭＳ Ｐゴシック" charset="0"/>
                <a:cs typeface="Gill Sans" charset="0"/>
              </a:rPr>
              <a:t>Target MC</a:t>
            </a:r>
          </a:p>
        </p:txBody>
      </p:sp>
      <p:sp>
        <p:nvSpPr>
          <p:cNvPr id="33801" name="Rectangle 9"/>
          <p:cNvSpPr>
            <a:spLocks/>
          </p:cNvSpPr>
          <p:nvPr/>
        </p:nvSpPr>
        <p:spPr bwMode="auto">
          <a:xfrm>
            <a:off x="6337846" y="6445910"/>
            <a:ext cx="7391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 i="1">
                <a:ea typeface="ＭＳ Ｐゴシック" charset="0"/>
                <a:cs typeface="Gill Sans" charset="0"/>
              </a:rPr>
              <a:t>Z</a:t>
            </a:r>
            <a:r>
              <a:rPr lang="en-US" sz="1700" i="1" baseline="-6000">
                <a:ea typeface="ＭＳ Ｐゴシック" charset="0"/>
                <a:cs typeface="Gill Sans" charset="0"/>
              </a:rPr>
              <a:t>vtx</a:t>
            </a:r>
            <a:r>
              <a:rPr lang="en-US" sz="1700">
                <a:ea typeface="ＭＳ Ｐゴシック" charset="0"/>
                <a:cs typeface="Gill Sans" charset="0"/>
              </a:rPr>
              <a:t> (cm)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2647-C464-4E54-808B-4B2B00B885C1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AB28-E5DE-AE42-B9AB-4D593A772E6B}" type="datetime1">
              <a:rPr lang="en-US" smtClean="0"/>
              <a:t>11/15/15</a:t>
            </a:fld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8086577" y="5334779"/>
            <a:ext cx="646403" cy="411539"/>
          </a:xfrm>
          <a:prstGeom prst="righ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8088815" y="4844753"/>
            <a:ext cx="0" cy="13825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Picture 16" descr="e906_schematic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0" y="4174426"/>
            <a:ext cx="3267327" cy="21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11" y="20637"/>
            <a:ext cx="8734255" cy="917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New </a:t>
            </a:r>
            <a:r>
              <a:rPr lang="en-US" sz="2800" dirty="0"/>
              <a:t>H</a:t>
            </a:r>
            <a:r>
              <a:rPr lang="en-US" sz="2800" dirty="0" smtClean="0"/>
              <a:t>igh-Granularity Displayed </a:t>
            </a:r>
            <a:r>
              <a:rPr lang="en-US" sz="2800" dirty="0" err="1" smtClean="0"/>
              <a:t>Dimuon</a:t>
            </a:r>
            <a:r>
              <a:rPr lang="en-US" sz="2800" dirty="0" smtClean="0"/>
              <a:t> Vertex Trigger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970AC-92E2-5940-8E5F-A2D55EA8091E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1439" y="1489397"/>
            <a:ext cx="4698722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Y-Plane Trigger: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 quadrant panel: </a:t>
            </a:r>
            <a:r>
              <a:rPr lang="en-US" sz="1600" dirty="0" smtClean="0"/>
              <a:t>50cm </a:t>
            </a:r>
            <a:r>
              <a:rPr lang="en-US" sz="1600" dirty="0" smtClean="0"/>
              <a:t>x </a:t>
            </a:r>
            <a:r>
              <a:rPr lang="en-US" sz="1600" dirty="0" smtClean="0"/>
              <a:t>50cm, </a:t>
            </a:r>
            <a:r>
              <a:rPr lang="en-US" sz="1600" dirty="0" smtClean="0"/>
              <a:t>1cm </a:t>
            </a:r>
            <a:r>
              <a:rPr lang="en-US" sz="1600" dirty="0" smtClean="0"/>
              <a:t>thick</a:t>
            </a:r>
            <a:endParaRPr lang="en-US" sz="1600" baseline="30000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1cm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x 1cm x </a:t>
            </a:r>
            <a:r>
              <a:rPr lang="en-US" sz="1400" dirty="0" smtClean="0">
                <a:solidFill>
                  <a:srgbClr val="008000"/>
                </a:solidFill>
              </a:rPr>
              <a:t>50 </a:t>
            </a:r>
            <a:r>
              <a:rPr lang="en-US" sz="1400" dirty="0" smtClean="0">
                <a:solidFill>
                  <a:srgbClr val="008000"/>
                </a:solidFill>
              </a:rPr>
              <a:t>cm scintillating strips, </a:t>
            </a:r>
            <a:r>
              <a:rPr lang="en-US" sz="1400" dirty="0" err="1" smtClean="0">
                <a:solidFill>
                  <a:srgbClr val="008000"/>
                </a:solidFill>
              </a:rPr>
              <a:t>SiPM</a:t>
            </a:r>
            <a:r>
              <a:rPr lang="en-US" sz="1400" dirty="0" smtClean="0">
                <a:solidFill>
                  <a:srgbClr val="008000"/>
                </a:solidFill>
              </a:rPr>
              <a:t> readout</a:t>
            </a: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600" dirty="0" smtClean="0"/>
              <a:t>-     Straight line projection, 30cm Z-vertex resolution</a:t>
            </a:r>
          </a:p>
          <a:p>
            <a:r>
              <a:rPr lang="en-US" sz="1600" dirty="0" smtClean="0"/>
              <a:t>-     Displaced z-vertex, mostly low mass &lt; 3GeV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Coincident with St-4 </a:t>
            </a:r>
            <a:r>
              <a:rPr lang="en-US" sz="1600" dirty="0" err="1" smtClean="0"/>
              <a:t>Hodos</a:t>
            </a:r>
            <a:r>
              <a:rPr lang="en-US" sz="1600" dirty="0" smtClean="0"/>
              <a:t>(</a:t>
            </a:r>
            <a:r>
              <a:rPr lang="en-US" sz="1600" dirty="0" err="1" smtClean="0"/>
              <a:t>muons</a:t>
            </a:r>
            <a:r>
              <a:rPr lang="en-US" sz="1600" dirty="0" smtClean="0"/>
              <a:t>)</a:t>
            </a:r>
            <a:endParaRPr lang="en-US" sz="1600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75120" y="1508602"/>
            <a:ext cx="37112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Y-channels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per quadrant: 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1x </a:t>
            </a:r>
            <a:r>
              <a:rPr lang="en-US" sz="1600" dirty="0" smtClean="0"/>
              <a:t>V1495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008000"/>
                </a:solidFill>
              </a:rPr>
              <a:t>5</a:t>
            </a:r>
            <a:r>
              <a:rPr lang="en-US" sz="1600" dirty="0" smtClean="0">
                <a:solidFill>
                  <a:srgbClr val="008000"/>
                </a:solidFill>
              </a:rPr>
              <a:t>0</a:t>
            </a:r>
            <a:r>
              <a:rPr lang="en-US" sz="1600" dirty="0" smtClean="0">
                <a:solidFill>
                  <a:srgbClr val="008000"/>
                </a:solidFill>
              </a:rPr>
              <a:t>(St1) + </a:t>
            </a:r>
            <a:r>
              <a:rPr lang="en-US" sz="1600" dirty="0" smtClean="0">
                <a:solidFill>
                  <a:srgbClr val="008000"/>
                </a:solidFill>
              </a:rPr>
              <a:t>50</a:t>
            </a:r>
            <a:r>
              <a:rPr lang="en-US" sz="1600" dirty="0" smtClean="0">
                <a:solidFill>
                  <a:srgbClr val="008000"/>
                </a:solidFill>
              </a:rPr>
              <a:t>(St2) + 8x2 (St4-Y1,2) = </a:t>
            </a:r>
            <a:r>
              <a:rPr lang="en-US" sz="1600" dirty="0" smtClean="0">
                <a:solidFill>
                  <a:srgbClr val="008000"/>
                </a:solidFill>
              </a:rPr>
              <a:t>116</a:t>
            </a:r>
            <a:endParaRPr lang="en-US" sz="1600" dirty="0" smtClean="0">
              <a:solidFill>
                <a:srgbClr val="008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/>
              <a:t>96+64 = 160 possible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72+72+16 = 160 (possible) 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(2NIM=</a:t>
            </a:r>
            <a:r>
              <a:rPr lang="en-US" sz="1600" dirty="0" err="1" smtClean="0"/>
              <a:t>RFCLK+ComSTOP</a:t>
            </a:r>
            <a:r>
              <a:rPr lang="en-US" sz="1600" dirty="0" smtClean="0"/>
              <a:t> )</a:t>
            </a:r>
            <a:endParaRPr lang="en-US" sz="16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998277" y="3971623"/>
            <a:ext cx="6817996" cy="2058806"/>
            <a:chOff x="998277" y="1962880"/>
            <a:chExt cx="6155450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St2</a:t>
              </a:r>
              <a:endParaRPr lang="en-US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6155450" cy="1319923"/>
              <a:chOff x="966752" y="2149014"/>
              <a:chExt cx="6155450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5777451" cy="1319923"/>
                <a:chOff x="1344751" y="1931616"/>
                <a:chExt cx="5777451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5777451" cy="1319923"/>
                  <a:chOff x="1344751" y="1431993"/>
                  <a:chExt cx="5777451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5777451" cy="1319923"/>
                    <a:chOff x="1008564" y="1431993"/>
                    <a:chExt cx="6412473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68865"/>
                      <a:ext cx="6412473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31993"/>
                      <a:ext cx="4187433" cy="659962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4035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596144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092775" y="5497294"/>
            <a:ext cx="22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Coincident Z-</a:t>
            </a:r>
            <a:r>
              <a:rPr lang="en-US" sz="1400" dirty="0" err="1" smtClean="0"/>
              <a:t>vtx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window matched@L2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6085813" y="6171684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Z-vertex (cm)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018245" y="4684141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50473" y="819117"/>
            <a:ext cx="7460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High rejection power, very </a:t>
            </a:r>
            <a:r>
              <a:rPr lang="en-US" sz="2000" b="1" dirty="0">
                <a:solidFill>
                  <a:srgbClr val="000000"/>
                </a:solidFill>
              </a:rPr>
              <a:t>low </a:t>
            </a:r>
            <a:r>
              <a:rPr lang="en-US" sz="2000" b="1" dirty="0" smtClean="0">
                <a:solidFill>
                  <a:srgbClr val="000000"/>
                </a:solidFill>
              </a:rPr>
              <a:t>rate,  &lt;&lt; 1 kHz(E906 DAQ limit)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13506" y="4168120"/>
            <a:ext cx="212483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461830" y="3372178"/>
            <a:ext cx="0" cy="14051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9511" y="3980982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500910" y="3278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549410" y="3881582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1537865" y="3731497"/>
            <a:ext cx="761998" cy="357895"/>
            <a:chOff x="1535550" y="3729182"/>
            <a:chExt cx="761998" cy="357895"/>
          </a:xfrm>
        </p:grpSpPr>
        <p:grpSp>
          <p:nvGrpSpPr>
            <p:cNvPr id="36" name="Group 35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Connector 53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1572500" y="4262567"/>
            <a:ext cx="761998" cy="357895"/>
            <a:chOff x="1535550" y="3729182"/>
            <a:chExt cx="761998" cy="357895"/>
          </a:xfrm>
        </p:grpSpPr>
        <p:grpSp>
          <p:nvGrpSpPr>
            <p:cNvPr id="57" name="Group 56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Connector 57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648900" y="4251022"/>
            <a:ext cx="761998" cy="357895"/>
            <a:chOff x="1535550" y="3729182"/>
            <a:chExt cx="761998" cy="357895"/>
          </a:xfrm>
        </p:grpSpPr>
        <p:grpSp>
          <p:nvGrpSpPr>
            <p:cNvPr id="71" name="Group 70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7" name="Straight Connector 76"/>
          <p:cNvCxnSpPr/>
          <p:nvPr/>
        </p:nvCxnSpPr>
        <p:spPr>
          <a:xfrm>
            <a:off x="662760" y="4403422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600220" y="4405737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0" name="Group 79"/>
          <p:cNvGrpSpPr/>
          <p:nvPr/>
        </p:nvGrpSpPr>
        <p:grpSpPr>
          <a:xfrm>
            <a:off x="648900" y="3719952"/>
            <a:ext cx="761998" cy="357895"/>
            <a:chOff x="648900" y="3719952"/>
            <a:chExt cx="761998" cy="357895"/>
          </a:xfrm>
        </p:grpSpPr>
        <p:grpSp>
          <p:nvGrpSpPr>
            <p:cNvPr id="63" name="Group 62"/>
            <p:cNvGrpSpPr/>
            <p:nvPr/>
          </p:nvGrpSpPr>
          <p:grpSpPr>
            <a:xfrm>
              <a:off x="648900" y="3719952"/>
              <a:ext cx="761998" cy="357895"/>
              <a:chOff x="1535550" y="3729182"/>
              <a:chExt cx="761998" cy="357895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67" name="Straight Connector 66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5" name="Straight Connector 64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9" name="Straight Connector 78"/>
            <p:cNvCxnSpPr/>
            <p:nvPr/>
          </p:nvCxnSpPr>
          <p:spPr>
            <a:xfrm>
              <a:off x="662760" y="3872352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4-Point Star 80"/>
          <p:cNvSpPr/>
          <p:nvPr/>
        </p:nvSpPr>
        <p:spPr>
          <a:xfrm>
            <a:off x="1800992" y="3764942"/>
            <a:ext cx="311728" cy="233280"/>
          </a:xfrm>
          <a:prstGeom prst="star4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4-Point Star 81"/>
          <p:cNvSpPr/>
          <p:nvPr/>
        </p:nvSpPr>
        <p:spPr>
          <a:xfrm>
            <a:off x="850473" y="4317912"/>
            <a:ext cx="311728" cy="233280"/>
          </a:xfrm>
          <a:prstGeom prst="star4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03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8352"/>
          </a:xfrm>
        </p:spPr>
        <p:txBody>
          <a:bodyPr>
            <a:normAutofit/>
          </a:bodyPr>
          <a:lstStyle/>
          <a:p>
            <a:r>
              <a:rPr lang="en-US" dirty="0" smtClean="0"/>
              <a:t>Displaced Dark </a:t>
            </a:r>
            <a:r>
              <a:rPr lang="en-US" dirty="0" smtClean="0"/>
              <a:t>Photon </a:t>
            </a:r>
            <a:r>
              <a:rPr lang="en-US" dirty="0" smtClean="0"/>
              <a:t>Trigger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2A22-A13F-1E4A-A26F-E52E1BBC19D5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34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28952" y="1481540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Q1 (LVL1)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8952" y="2527567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Q2 (LVL1)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8951" y="3503502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Q3 (LVL1)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40710" y="4561744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Q4 (LVL1)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33226" y="2233609"/>
            <a:ext cx="1729021" cy="23281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LVL2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vtxZ</a:t>
            </a:r>
            <a:r>
              <a:rPr lang="en-US" dirty="0" smtClean="0"/>
              <a:t> matching)</a:t>
            </a:r>
            <a:endParaRPr lang="en-US" dirty="0"/>
          </a:p>
        </p:txBody>
      </p:sp>
      <p:cxnSp>
        <p:nvCxnSpPr>
          <p:cNvPr id="13" name="Elbow Connector 12"/>
          <p:cNvCxnSpPr>
            <a:stCxn id="6" idx="3"/>
          </p:cNvCxnSpPr>
          <p:nvPr/>
        </p:nvCxnSpPr>
        <p:spPr>
          <a:xfrm>
            <a:off x="2081322" y="1781375"/>
            <a:ext cx="1151904" cy="61730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3"/>
          </p:cNvCxnSpPr>
          <p:nvPr/>
        </p:nvCxnSpPr>
        <p:spPr>
          <a:xfrm>
            <a:off x="2081322" y="2827402"/>
            <a:ext cx="1151904" cy="6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3"/>
          </p:cNvCxnSpPr>
          <p:nvPr/>
        </p:nvCxnSpPr>
        <p:spPr>
          <a:xfrm flipV="1">
            <a:off x="2081321" y="3797915"/>
            <a:ext cx="1151905" cy="5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0" idx="3"/>
          </p:cNvCxnSpPr>
          <p:nvPr/>
        </p:nvCxnSpPr>
        <p:spPr>
          <a:xfrm flipV="1">
            <a:off x="2093080" y="4327036"/>
            <a:ext cx="1140146" cy="53454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80926" y="4862307"/>
            <a:ext cx="294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x 16-bit from 4 Q1-4/V1495</a:t>
            </a:r>
            <a:endParaRPr lang="en-US" dirty="0"/>
          </a:p>
          <a:p>
            <a:r>
              <a:rPr lang="en-US" dirty="0" smtClean="0"/>
              <a:t>(2 x 32LVDS cables)</a:t>
            </a:r>
            <a:endParaRPr lang="en-US" dirty="0"/>
          </a:p>
        </p:txBody>
      </p:sp>
      <p:cxnSp>
        <p:nvCxnSpPr>
          <p:cNvPr id="27" name="Elbow Connector 26"/>
          <p:cNvCxnSpPr>
            <a:endCxn id="6" idx="1"/>
          </p:cNvCxnSpPr>
          <p:nvPr/>
        </p:nvCxnSpPr>
        <p:spPr>
          <a:xfrm>
            <a:off x="211660" y="1140550"/>
            <a:ext cx="717292" cy="640825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52816" y="5798145"/>
            <a:ext cx="5944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Q1: </a:t>
            </a:r>
            <a:r>
              <a:rPr lang="en-US" dirty="0" smtClean="0"/>
              <a:t>50</a:t>
            </a:r>
            <a:r>
              <a:rPr lang="en-US" dirty="0" smtClean="0"/>
              <a:t>(ST1’) + </a:t>
            </a:r>
            <a:r>
              <a:rPr lang="en-US" dirty="0" smtClean="0"/>
              <a:t>50 </a:t>
            </a:r>
            <a:r>
              <a:rPr lang="en-US" dirty="0" smtClean="0"/>
              <a:t>(ST2’) + 2x8(ST4-Y1/2) = </a:t>
            </a:r>
            <a:r>
              <a:rPr lang="en-US" dirty="0" smtClean="0"/>
              <a:t>116</a:t>
            </a:r>
            <a:r>
              <a:rPr lang="en-US" dirty="0" smtClean="0"/>
              <a:t>, FANOUT ST4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Up to </a:t>
            </a:r>
            <a:r>
              <a:rPr lang="en-US" dirty="0" smtClean="0">
                <a:solidFill>
                  <a:srgbClr val="FF0000"/>
                </a:solidFill>
              </a:rPr>
              <a:t>72(</a:t>
            </a:r>
            <a:r>
              <a:rPr lang="en-US" dirty="0">
                <a:solidFill>
                  <a:srgbClr val="FF0000"/>
                </a:solidFill>
              </a:rPr>
              <a:t>ST1) + </a:t>
            </a:r>
            <a:r>
              <a:rPr lang="en-US" dirty="0" smtClean="0">
                <a:solidFill>
                  <a:srgbClr val="FF0000"/>
                </a:solidFill>
              </a:rPr>
              <a:t>72 </a:t>
            </a:r>
            <a:r>
              <a:rPr lang="en-US" dirty="0">
                <a:solidFill>
                  <a:srgbClr val="FF0000"/>
                </a:solidFill>
              </a:rPr>
              <a:t>(ST2) + 2x8(ST4Y1/2</a:t>
            </a:r>
            <a:r>
              <a:rPr lang="en-US" dirty="0" smtClean="0">
                <a:solidFill>
                  <a:srgbClr val="FF0000"/>
                </a:solidFill>
              </a:rPr>
              <a:t>) = 160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cxnSp>
        <p:nvCxnSpPr>
          <p:cNvPr id="30" name="Elbow Connector 29"/>
          <p:cNvCxnSpPr/>
          <p:nvPr/>
        </p:nvCxnSpPr>
        <p:spPr>
          <a:xfrm rot="5400000" flipH="1" flipV="1">
            <a:off x="103816" y="4969425"/>
            <a:ext cx="944741" cy="72905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Up Arrow 31"/>
          <p:cNvSpPr/>
          <p:nvPr/>
        </p:nvSpPr>
        <p:spPr>
          <a:xfrm>
            <a:off x="1364030" y="1140550"/>
            <a:ext cx="199901" cy="3409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57200" y="688910"/>
            <a:ext cx="185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DAQ/Data stream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279243" y="2527567"/>
            <a:ext cx="1928456" cy="17044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TS</a:t>
            </a:r>
          </a:p>
          <a:p>
            <a:pPr algn="ctr"/>
            <a:r>
              <a:rPr lang="en-US" dirty="0" smtClean="0"/>
              <a:t>(12 inputs total)</a:t>
            </a:r>
          </a:p>
          <a:p>
            <a:pPr algn="ctr"/>
            <a:r>
              <a:rPr lang="en-US" dirty="0" smtClean="0"/>
              <a:t>(1-free bit available)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985765" y="3292310"/>
            <a:ext cx="1234683" cy="117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037638" y="3585725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DP Trigger</a:t>
            </a:r>
          </a:p>
          <a:p>
            <a:r>
              <a:rPr lang="en-US" dirty="0" smtClean="0"/>
              <a:t>1-bit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4" idx="0"/>
          </p:cNvCxnSpPr>
          <p:nvPr/>
        </p:nvCxnSpPr>
        <p:spPr>
          <a:xfrm flipV="1">
            <a:off x="7243471" y="1646155"/>
            <a:ext cx="11759" cy="881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525684" y="1646155"/>
            <a:ext cx="132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 Trigger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718107" y="1269891"/>
            <a:ext cx="352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LVDS cable 2x16ch bundle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677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8237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Low Mass Prompt </a:t>
            </a:r>
            <a:r>
              <a:rPr lang="en-US" sz="3200" dirty="0" err="1" smtClean="0"/>
              <a:t>Dimuon</a:t>
            </a:r>
            <a:r>
              <a:rPr lang="en-US" sz="3200" dirty="0" smtClean="0"/>
              <a:t> Trigger Rate </a:t>
            </a:r>
            <a:r>
              <a:rPr lang="en-US" sz="3200" dirty="0" smtClean="0"/>
              <a:t>Study in 2015</a:t>
            </a:r>
            <a:endParaRPr lang="en-US" sz="3200" dirty="0"/>
          </a:p>
        </p:txBody>
      </p:sp>
      <p:pic>
        <p:nvPicPr>
          <p:cNvPr id="5" name="Picture 4" descr="trigger_rate_various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1" t="8304" r="9122" b="2099"/>
          <a:stretch/>
        </p:blipFill>
        <p:spPr>
          <a:xfrm>
            <a:off x="3480099" y="938237"/>
            <a:ext cx="5663901" cy="4278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837" y="1035151"/>
            <a:ext cx="3275262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Current E906 setup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Proposed 2-layer trigger upgrade (10x improvement)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Additional Y-trigger after ST-3 absorber, and also using existing E906 X-Plane trigger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(additional ~2x improvement)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Current E906 DAQ 1kHz, can be improved to 10kHz with small cost 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200kHz possible in the future (reprograming trigger firmware etc.)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Parasitic mode: use up to ~10% DAQ bandwidth</a:t>
            </a: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E530D-0FA7-014D-89CE-6192D127F805}" type="datetime1">
              <a:rPr lang="en-US" smtClean="0"/>
              <a:t>11/15/15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35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94187" y="5453049"/>
            <a:ext cx="463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(Prompt)Low mass </a:t>
            </a:r>
            <a:r>
              <a:rPr lang="en-US" b="1" dirty="0" err="1" smtClean="0">
                <a:solidFill>
                  <a:srgbClr val="0000FF"/>
                </a:solidFill>
              </a:rPr>
              <a:t>dimuon</a:t>
            </a:r>
            <a:r>
              <a:rPr lang="en-US" b="1" dirty="0" smtClean="0">
                <a:solidFill>
                  <a:srgbClr val="0000FF"/>
                </a:solidFill>
              </a:rPr>
              <a:t> trigger </a:t>
            </a:r>
            <a:r>
              <a:rPr lang="en-US" b="1" dirty="0" err="1" smtClean="0">
                <a:solidFill>
                  <a:srgbClr val="0000FF"/>
                </a:solidFill>
              </a:rPr>
              <a:t>performace</a:t>
            </a:r>
            <a:endParaRPr lang="en-US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128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335"/>
            <a:ext cx="8229600" cy="6951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Scintillator-based Trigger R&amp;D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12181" y="752627"/>
            <a:ext cx="8229600" cy="100352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Capable to </a:t>
            </a:r>
            <a:r>
              <a:rPr lang="en-US" dirty="0"/>
              <a:t>o</a:t>
            </a:r>
            <a:r>
              <a:rPr lang="en-US" dirty="0" smtClean="0"/>
              <a:t>perate in strong magnetic field </a:t>
            </a:r>
          </a:p>
          <a:p>
            <a:pPr lvl="1"/>
            <a:r>
              <a:rPr lang="en-US" dirty="0" err="1" smtClean="0"/>
              <a:t>SiPM</a:t>
            </a:r>
            <a:r>
              <a:rPr lang="en-US" dirty="0" smtClean="0"/>
              <a:t>, </a:t>
            </a:r>
            <a:r>
              <a:rPr lang="en-US" dirty="0" smtClean="0"/>
              <a:t>Scintillator, cost effective 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j</a:t>
            </a:r>
            <a:r>
              <a:rPr lang="en-US" dirty="0" smtClean="0"/>
              <a:t>oint R&amp;D with BNL </a:t>
            </a:r>
            <a:r>
              <a:rPr lang="en-US" dirty="0" err="1" smtClean="0"/>
              <a:t>sPHENIX</a:t>
            </a:r>
            <a:r>
              <a:rPr lang="en-US" dirty="0" smtClean="0"/>
              <a:t> upgrade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6673-3D35-8F4B-B678-9E6B26821833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 descr="20150310_1522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82270"/>
            <a:ext cx="3823854" cy="2150918"/>
          </a:xfrm>
          <a:prstGeom prst="rect">
            <a:avLst/>
          </a:prstGeom>
        </p:spPr>
      </p:pic>
      <p:pic>
        <p:nvPicPr>
          <p:cNvPr id="10" name="Picture 9" descr="20150310_1506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05432"/>
            <a:ext cx="3823853" cy="2150917"/>
          </a:xfrm>
          <a:prstGeom prst="rect">
            <a:avLst/>
          </a:prstGeom>
        </p:spPr>
      </p:pic>
      <p:pic>
        <p:nvPicPr>
          <p:cNvPr id="11" name="Picture 10" descr="20150310_15253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19" y="4140969"/>
            <a:ext cx="3938455" cy="2215381"/>
          </a:xfrm>
          <a:prstGeom prst="rect">
            <a:avLst/>
          </a:prstGeom>
        </p:spPr>
      </p:pic>
      <p:pic>
        <p:nvPicPr>
          <p:cNvPr id="12" name="Picture 11" descr="20150310_14563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19" y="1875719"/>
            <a:ext cx="3880311" cy="21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218" y="1"/>
            <a:ext cx="8229600" cy="858144"/>
          </a:xfrm>
        </p:spPr>
        <p:txBody>
          <a:bodyPr/>
          <a:lstStyle/>
          <a:p>
            <a:r>
              <a:rPr lang="en-US" dirty="0" smtClean="0"/>
              <a:t>Trigger Prototype R&amp;D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01B9A-015F-9849-8D03-DB9D39FE07CC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 descr="20151113_151509_re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9" y="3415146"/>
            <a:ext cx="5126182" cy="2883477"/>
          </a:xfrm>
          <a:prstGeom prst="rect">
            <a:avLst/>
          </a:prstGeom>
        </p:spPr>
      </p:pic>
      <p:pic>
        <p:nvPicPr>
          <p:cNvPr id="9" name="Picture 8" descr="20151113_145837_resiz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0" y="958273"/>
            <a:ext cx="5680364" cy="3195205"/>
          </a:xfrm>
          <a:prstGeom prst="rect">
            <a:avLst/>
          </a:prstGeom>
        </p:spPr>
      </p:pic>
      <p:pic>
        <p:nvPicPr>
          <p:cNvPr id="10" name="Picture 9" descr="20151113_151254_resize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1" r="13761"/>
          <a:stretch/>
        </p:blipFill>
        <p:spPr>
          <a:xfrm>
            <a:off x="647099" y="4315115"/>
            <a:ext cx="2569464" cy="22144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80088" y="1443181"/>
            <a:ext cx="28950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- 10mm x 10mm x 500 mm</a:t>
            </a:r>
          </a:p>
          <a:p>
            <a:r>
              <a:rPr lang="en-US" dirty="0" smtClean="0"/>
              <a:t>- Scintillators + </a:t>
            </a:r>
            <a:r>
              <a:rPr lang="en-US" dirty="0" err="1" smtClean="0"/>
              <a:t>SiPM</a:t>
            </a:r>
            <a:r>
              <a:rPr lang="en-US" dirty="0" smtClean="0"/>
              <a:t> readout</a:t>
            </a:r>
          </a:p>
          <a:p>
            <a:r>
              <a:rPr lang="en-US" dirty="0" smtClean="0"/>
              <a:t>- Cosmic rays </a:t>
            </a:r>
          </a:p>
          <a:p>
            <a:r>
              <a:rPr lang="en-US" dirty="0" smtClean="0"/>
              <a:t>- Fast &lt;~ 10nS rising time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216563" y="3232727"/>
            <a:ext cx="2036619" cy="554182"/>
          </a:xfrm>
          <a:prstGeom prst="ellipse">
            <a:avLst/>
          </a:prstGeom>
          <a:noFill/>
          <a:ln w="539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2" idx="6"/>
          </p:cNvCxnSpPr>
          <p:nvPr/>
        </p:nvCxnSpPr>
        <p:spPr>
          <a:xfrm>
            <a:off x="5253182" y="3509818"/>
            <a:ext cx="3433618" cy="805297"/>
          </a:xfrm>
          <a:prstGeom prst="straightConnector1">
            <a:avLst/>
          </a:prstGeom>
          <a:ln w="47625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251199" y="3604493"/>
            <a:ext cx="1055256" cy="1914237"/>
          </a:xfrm>
          <a:prstGeom prst="straightConnector1">
            <a:avLst/>
          </a:prstGeom>
          <a:ln w="47625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622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3"/>
            <a:ext cx="8229600" cy="957260"/>
          </a:xfrm>
        </p:spPr>
        <p:txBody>
          <a:bodyPr>
            <a:normAutofit/>
          </a:bodyPr>
          <a:lstStyle/>
          <a:p>
            <a:r>
              <a:rPr lang="en-US" dirty="0" err="1" smtClean="0"/>
              <a:t>Fermilab</a:t>
            </a:r>
            <a:r>
              <a:rPr lang="en-US" dirty="0" smtClean="0"/>
              <a:t> Extruded Scintillators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F61E-6C83-1349-9DF0-63F74A4E8E10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7" descr="20151104_090221_re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7" y="3029598"/>
            <a:ext cx="6338455" cy="3565381"/>
          </a:xfrm>
          <a:prstGeom prst="rect">
            <a:avLst/>
          </a:prstGeom>
        </p:spPr>
      </p:pic>
      <p:pic>
        <p:nvPicPr>
          <p:cNvPr id="9" name="Picture 8" descr="20151104_090630_resiz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3" y="966353"/>
            <a:ext cx="5264727" cy="29614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1728" y="1293198"/>
            <a:ext cx="31763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-    Extruded scintillators + WLSF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0000FF"/>
                </a:solidFill>
              </a:rPr>
              <a:t>SiPM</a:t>
            </a:r>
            <a:r>
              <a:rPr lang="en-US" dirty="0" smtClean="0">
                <a:solidFill>
                  <a:srgbClr val="0000FF"/>
                </a:solidFill>
              </a:rPr>
              <a:t> readout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Low cost, for large area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On-going R&amp;D 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964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9125" y="14893"/>
            <a:ext cx="4448077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E906 DAQ </a:t>
            </a:r>
            <a:r>
              <a:rPr lang="en-US" sz="3600" dirty="0" smtClean="0"/>
              <a:t>Improvement</a:t>
            </a:r>
            <a:r>
              <a:rPr lang="en-US" sz="3600" dirty="0" smtClean="0"/>
              <a:t>  </a:t>
            </a:r>
            <a:endParaRPr lang="en-US" sz="3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B9FB6-BAF6-F94C-8372-C3A633A428C6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39</a:t>
            </a:fld>
            <a:endParaRPr lang="en-US"/>
          </a:p>
        </p:txBody>
      </p:sp>
      <p:pic>
        <p:nvPicPr>
          <p:cNvPr id="9" name="Picture 8" descr="20150226_1103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" y="1025093"/>
            <a:ext cx="4541602" cy="2554651"/>
          </a:xfrm>
          <a:prstGeom prst="rect">
            <a:avLst/>
          </a:prstGeom>
        </p:spPr>
      </p:pic>
      <p:pic>
        <p:nvPicPr>
          <p:cNvPr id="10" name="Picture 9" descr="20150226_1100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78" y="2970212"/>
            <a:ext cx="6911622" cy="38877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0863" y="263476"/>
            <a:ext cx="414728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PC/Linux: </a:t>
            </a:r>
            <a:r>
              <a:rPr lang="en-US" dirty="0" err="1" smtClean="0"/>
              <a:t>Jlab</a:t>
            </a:r>
            <a:r>
              <a:rPr lang="en-US" dirty="0" smtClean="0"/>
              <a:t> CODA, Ethernet Readout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CPU MVME5500: old </a:t>
            </a:r>
            <a:r>
              <a:rPr lang="en-US" dirty="0" err="1" smtClean="0"/>
              <a:t>VxWork</a:t>
            </a:r>
            <a:r>
              <a:rPr lang="en-US" dirty="0" smtClean="0"/>
              <a:t> (</a:t>
            </a:r>
            <a:r>
              <a:rPr lang="en-US" dirty="0" err="1" smtClean="0"/>
              <a:t>Jlab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“TS” </a:t>
            </a:r>
            <a:r>
              <a:rPr lang="en-US" dirty="0" smtClean="0"/>
              <a:t>S</a:t>
            </a:r>
            <a:r>
              <a:rPr lang="en-US" dirty="0" smtClean="0"/>
              <a:t>IS3200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TDC-II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V1495 pulse generator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V1495 L1 Trigger “development </a:t>
            </a:r>
            <a:r>
              <a:rPr lang="en-US" dirty="0" err="1" smtClean="0">
                <a:solidFill>
                  <a:srgbClr val="FF0000"/>
                </a:solidFill>
              </a:rPr>
              <a:t>brd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Windows PC: </a:t>
            </a:r>
            <a:r>
              <a:rPr lang="en-US" dirty="0" err="1" smtClean="0">
                <a:solidFill>
                  <a:srgbClr val="FF0000"/>
                </a:solidFill>
              </a:rPr>
              <a:t>Altara</a:t>
            </a:r>
            <a:r>
              <a:rPr lang="en-US" dirty="0" smtClean="0">
                <a:solidFill>
                  <a:srgbClr val="FF0000"/>
                </a:solidFill>
              </a:rPr>
              <a:t> FPGA programing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17" y="3974483"/>
            <a:ext cx="222406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-CNTRL</a:t>
            </a:r>
          </a:p>
          <a:p>
            <a:r>
              <a:rPr lang="en-US" dirty="0" smtClean="0"/>
              <a:t>-</a:t>
            </a:r>
            <a:r>
              <a:rPr lang="en-US" dirty="0" smtClean="0"/>
              <a:t>SIS3200, </a:t>
            </a:r>
            <a:r>
              <a:rPr lang="en-US" dirty="0" smtClean="0"/>
              <a:t>as TS </a:t>
            </a:r>
          </a:p>
          <a:p>
            <a:r>
              <a:rPr lang="en-US" dirty="0" smtClean="0"/>
              <a:t>-TDC-II (x)</a:t>
            </a:r>
          </a:p>
          <a:p>
            <a:r>
              <a:rPr lang="en-US" dirty="0" smtClean="0"/>
              <a:t>-TDC-II (x)</a:t>
            </a:r>
          </a:p>
          <a:p>
            <a:r>
              <a:rPr lang="en-US" dirty="0" smtClean="0"/>
              <a:t>-V1495, trigger inputs</a:t>
            </a:r>
          </a:p>
          <a:p>
            <a:r>
              <a:rPr lang="en-US" dirty="0"/>
              <a:t> </a:t>
            </a:r>
            <a:r>
              <a:rPr lang="en-US" dirty="0" smtClean="0"/>
              <a:t> at least </a:t>
            </a:r>
            <a:r>
              <a:rPr lang="en-US" dirty="0" smtClean="0"/>
              <a:t>4</a:t>
            </a:r>
            <a:endParaRPr lang="en-US" dirty="0" smtClean="0"/>
          </a:p>
          <a:p>
            <a:r>
              <a:rPr lang="en-US" dirty="0" smtClean="0"/>
              <a:t>-V1495 as trigger </a:t>
            </a:r>
          </a:p>
          <a:p>
            <a:r>
              <a:rPr lang="en-US" dirty="0" smtClean="0"/>
              <a:t>pattern emulator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506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909C-6BF8-DB4F-B84C-389F25FC164B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36332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02634" y="1021308"/>
            <a:ext cx="37603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 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eart-full endorsement </a:t>
            </a:r>
          </a:p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rom </a:t>
            </a:r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Fermilab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Director and PAC </a:t>
            </a: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July 15, 2015!   </a:t>
            </a:r>
          </a:p>
          <a:p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New experiment!    E-1067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1720" y="4101110"/>
            <a:ext cx="11535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0779" y="4253510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0779" y="4404971"/>
            <a:ext cx="4311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93553" y="3578689"/>
            <a:ext cx="28090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10779" y="3731089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6765" y="3847599"/>
            <a:ext cx="18167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578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834"/>
            <a:ext cx="8229600" cy="121315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Search Mode (1): Long-lived Dark Photons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576" y="1281290"/>
            <a:ext cx="3254349" cy="240065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Reconstructed </a:t>
            </a:r>
            <a:r>
              <a:rPr lang="en-US" dirty="0" err="1" smtClean="0"/>
              <a:t>dimuons</a:t>
            </a:r>
            <a:r>
              <a:rPr lang="en-US" dirty="0" smtClean="0"/>
              <a:t> with downstream Z-vertex: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    </a:t>
            </a:r>
            <a:r>
              <a:rPr lang="en-US" sz="2400" dirty="0" smtClean="0">
                <a:solidFill>
                  <a:srgbClr val="0000FF"/>
                </a:solidFill>
              </a:rPr>
              <a:t>3m &lt; Z-vertex &lt; 6m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Very low trigger rate, &lt;&lt; 1kHz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Almost SM </a:t>
            </a:r>
            <a:r>
              <a:rPr lang="en-US" dirty="0" smtClean="0"/>
              <a:t>background free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Dimuon</a:t>
            </a:r>
            <a:r>
              <a:rPr lang="en-US" dirty="0" smtClean="0"/>
              <a:t> mass peak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F431-0EC1-9E49-939F-1FF5DE333AB9}" type="datetime1">
              <a:rPr lang="en-US" smtClean="0"/>
              <a:t>11/15/15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40</a:t>
            </a:fld>
            <a:endParaRPr lang="en-US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25576" y="3706128"/>
            <a:ext cx="3392478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-     5x10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 </a:t>
            </a:r>
            <a:r>
              <a:rPr lang="en-US" sz="1800" dirty="0" err="1" smtClean="0"/>
              <a:t>ppp</a:t>
            </a:r>
            <a:r>
              <a:rPr lang="en-US" sz="1800" dirty="0" smtClean="0"/>
              <a:t> ( current E906)</a:t>
            </a:r>
            <a:endParaRPr lang="en-US" sz="1800" dirty="0"/>
          </a:p>
          <a:p>
            <a:pPr marL="285750" indent="-285750" eaLnBrk="1" hangingPunct="1">
              <a:buFontTx/>
              <a:buChar char="-"/>
            </a:pPr>
            <a:r>
              <a:rPr lang="en-US" sz="1800" dirty="0" smtClean="0"/>
              <a:t>200 days</a:t>
            </a:r>
            <a:endParaRPr lang="en-US" sz="18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rgbClr val="FF0000"/>
                </a:solidFill>
              </a:rPr>
              <a:t>1.4 </a:t>
            </a:r>
            <a:r>
              <a:rPr lang="en-US" sz="1800" dirty="0">
                <a:solidFill>
                  <a:srgbClr val="FF0000"/>
                </a:solidFill>
              </a:rPr>
              <a:t>x 10</a:t>
            </a:r>
            <a:r>
              <a:rPr lang="en-US" sz="1800" baseline="30000" dirty="0">
                <a:solidFill>
                  <a:srgbClr val="FF0000"/>
                </a:solidFill>
              </a:rPr>
              <a:t>18</a:t>
            </a:r>
            <a:r>
              <a:rPr lang="en-US" sz="1800" dirty="0">
                <a:solidFill>
                  <a:srgbClr val="FF0000"/>
                </a:solidFill>
              </a:rPr>
              <a:t> POT (recorded)</a:t>
            </a:r>
          </a:p>
          <a:p>
            <a:pPr eaLnBrk="1" hangingPunct="1"/>
            <a:endParaRPr lang="en-US" sz="1800" dirty="0"/>
          </a:p>
          <a:p>
            <a:pPr marL="285750" indent="-285750" eaLnBrk="1" hangingPunct="1">
              <a:buFontTx/>
              <a:buChar char="-"/>
            </a:pPr>
            <a:r>
              <a:rPr lang="en-US" sz="1800" dirty="0" smtClean="0"/>
              <a:t>4 events contours (2-sigma)</a:t>
            </a:r>
          </a:p>
          <a:p>
            <a:pPr eaLnBrk="1" hangingPunct="1"/>
            <a:r>
              <a:rPr lang="en-US" sz="2000" dirty="0" smtClean="0">
                <a:solidFill>
                  <a:srgbClr val="FF0000"/>
                </a:solidFill>
              </a:rPr>
              <a:t>2-sigma (95%) exclusion plots</a:t>
            </a:r>
          </a:p>
          <a:p>
            <a:pPr eaLnBrk="1" hangingPunct="1"/>
            <a:endParaRPr lang="en-US" sz="20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rgbClr val="0000FF"/>
                </a:solidFill>
              </a:rPr>
              <a:t>Excellent coverage of uncharted region!</a:t>
            </a:r>
          </a:p>
        </p:txBody>
      </p:sp>
      <p:pic>
        <p:nvPicPr>
          <p:cNvPr id="10" name="Picture 9" descr="sensitivity_displaced_on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8054" y="1367697"/>
            <a:ext cx="4675492" cy="504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79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064624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Search Mode (2): “Prompt” Dark Photons </a:t>
            </a:r>
            <a:r>
              <a:rPr lang="en-US" sz="3200" dirty="0" err="1" smtClean="0"/>
              <a:t>vs</a:t>
            </a:r>
            <a:r>
              <a:rPr lang="en-US" sz="3200" dirty="0" smtClean="0"/>
              <a:t> </a:t>
            </a:r>
            <a:r>
              <a:rPr lang="en-US" sz="3200" dirty="0" err="1" smtClean="0"/>
              <a:t>Drell</a:t>
            </a:r>
            <a:r>
              <a:rPr lang="en-US" sz="3200" dirty="0" smtClean="0"/>
              <a:t>-Yan</a:t>
            </a:r>
            <a:br>
              <a:rPr lang="en-US" sz="3200" dirty="0" smtClean="0"/>
            </a:br>
            <a:r>
              <a:rPr lang="en-US" sz="3200" dirty="0" smtClean="0">
                <a:solidFill>
                  <a:srgbClr val="0000FF"/>
                </a:solidFill>
              </a:rPr>
              <a:t>Z-</a:t>
            </a:r>
            <a:r>
              <a:rPr lang="en-US" sz="3200" dirty="0" err="1" smtClean="0">
                <a:solidFill>
                  <a:srgbClr val="0000FF"/>
                </a:solidFill>
              </a:rPr>
              <a:t>vertx</a:t>
            </a:r>
            <a:r>
              <a:rPr lang="en-US" sz="3200" dirty="0" smtClean="0">
                <a:solidFill>
                  <a:srgbClr val="0000FF"/>
                </a:solidFill>
              </a:rPr>
              <a:t> &lt; 3m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8B8AC-E9DF-3042-80E8-344EE34F3C2F}" type="datetime1">
              <a:rPr lang="en-US" smtClean="0"/>
              <a:t>11/15/15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41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700976" y="1342716"/>
            <a:ext cx="4443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Expected </a:t>
            </a:r>
            <a:r>
              <a:rPr lang="en-US" sz="1600" dirty="0" err="1" smtClean="0"/>
              <a:t>Drell</a:t>
            </a:r>
            <a:r>
              <a:rPr lang="en-US" sz="1600" dirty="0" smtClean="0"/>
              <a:t>-Yan like signal </a:t>
            </a:r>
            <a:r>
              <a:rPr lang="en-US" sz="1600" dirty="0" smtClean="0"/>
              <a:t>and backgrounds</a:t>
            </a:r>
            <a:r>
              <a:rPr lang="en-US" sz="1600" dirty="0" smtClean="0"/>
              <a:t>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" y="2188165"/>
            <a:ext cx="5287565" cy="4171153"/>
            <a:chOff x="18928" y="2045813"/>
            <a:chExt cx="5287565" cy="4171153"/>
          </a:xfrm>
        </p:grpSpPr>
        <p:grpSp>
          <p:nvGrpSpPr>
            <p:cNvPr id="31" name="Group 30"/>
            <p:cNvGrpSpPr/>
            <p:nvPr/>
          </p:nvGrpSpPr>
          <p:grpSpPr>
            <a:xfrm>
              <a:off x="18928" y="2045813"/>
              <a:ext cx="5287565" cy="4171153"/>
              <a:chOff x="18928" y="2045813"/>
              <a:chExt cx="5287565" cy="417115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8928" y="2045813"/>
                <a:ext cx="5287565" cy="4171153"/>
                <a:chOff x="1092198" y="2059542"/>
                <a:chExt cx="6539378" cy="4440318"/>
              </a:xfrm>
            </p:grpSpPr>
            <p:pic>
              <p:nvPicPr>
                <p:cNvPr id="3" name="Picture 2" descr="mass_prompt_darkphoton_short_range.pdf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2198" y="2059542"/>
                  <a:ext cx="6539378" cy="4440318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6884" y="2628956"/>
                  <a:ext cx="2182124" cy="308162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2187086" y="5028770"/>
                <a:ext cx="2208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bg1"/>
                    </a:solidFill>
                  </a:rPr>
                  <a:t>Drell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-Yan Background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036139" y="3127860"/>
                <a:ext cx="13594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Dark photon 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signal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42322" y="3029098"/>
              <a:ext cx="1268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Excluded phi </a:t>
              </a:r>
            </a:p>
            <a:p>
              <a:r>
                <a:rPr lang="en-US" sz="1200" dirty="0"/>
                <a:t>r</a:t>
              </a:r>
              <a:r>
                <a:rPr lang="en-US" sz="1200" dirty="0" smtClean="0"/>
                <a:t>esonance region </a:t>
              </a:r>
              <a:endParaRPr lang="en-US" sz="1200" dirty="0"/>
            </a:p>
          </p:txBody>
        </p:sp>
      </p:grpSp>
      <p:pic>
        <p:nvPicPr>
          <p:cNvPr id="24" name="Picture 2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976" y="1819770"/>
            <a:ext cx="4363649" cy="73177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36" name="Picture 3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719" y="2723062"/>
            <a:ext cx="4107220" cy="704674"/>
          </a:xfrm>
          <a:prstGeom prst="rect">
            <a:avLst/>
          </a:prstGeom>
          <a:solidFill>
            <a:srgbClr val="CCFFCC"/>
          </a:solidFill>
          <a:ln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7566" y="3633115"/>
            <a:ext cx="2825496" cy="4358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470" y="4608625"/>
            <a:ext cx="3684225" cy="526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4345" y="5356471"/>
            <a:ext cx="2940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Work in progress 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Further optimization possible</a:t>
            </a:r>
            <a:endParaRPr lang="en-US" i="1" dirty="0">
              <a:solidFill>
                <a:srgbClr val="FF0000"/>
              </a:solidFill>
            </a:endParaRP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323897" y="802755"/>
            <a:ext cx="4461934" cy="1634374"/>
            <a:chOff x="191304" y="2713628"/>
            <a:chExt cx="4928656" cy="1653375"/>
          </a:xfrm>
        </p:grpSpPr>
        <p:sp>
          <p:nvSpPr>
            <p:cNvPr id="40" name="Rectangle 3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42" name="Picture 41" descr="dark-2.eps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43" name="Picture 42" descr="dark-1.eps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171735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18"/>
            <a:ext cx="8229600" cy="1117497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Summary: Dark </a:t>
            </a:r>
            <a:r>
              <a:rPr lang="en-US" sz="4000" dirty="0" smtClean="0"/>
              <a:t>Photon </a:t>
            </a:r>
            <a:r>
              <a:rPr lang="en-US" sz="4000" dirty="0" smtClean="0"/>
              <a:t>Sensitivity</a:t>
            </a:r>
            <a:br>
              <a:rPr lang="en-US" sz="4000" dirty="0" smtClean="0"/>
            </a:br>
            <a:r>
              <a:rPr lang="en-US" sz="2800" dirty="0" smtClean="0">
                <a:solidFill>
                  <a:srgbClr val="000000"/>
                </a:solidFill>
              </a:rPr>
              <a:t>POT</a:t>
            </a:r>
            <a:r>
              <a:rPr lang="en-US" sz="2800" dirty="0" smtClean="0">
                <a:solidFill>
                  <a:srgbClr val="000000"/>
                </a:solidFill>
              </a:rPr>
              <a:t>:1.4x10</a:t>
            </a:r>
            <a:r>
              <a:rPr lang="en-US" sz="2800" baseline="30000" dirty="0" smtClean="0">
                <a:solidFill>
                  <a:srgbClr val="000000"/>
                </a:solidFill>
              </a:rPr>
              <a:t>18</a:t>
            </a:r>
            <a:r>
              <a:rPr lang="en-US" sz="2800" dirty="0" smtClean="0">
                <a:solidFill>
                  <a:srgbClr val="000000"/>
                </a:solidFill>
              </a:rPr>
              <a:t> (parasitic w/ E1039)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0B692-7DC7-634B-908D-4674C59A30A0}" type="datetime1">
              <a:rPr lang="en-US" smtClean="0"/>
              <a:t>11/16/15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42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0939" y="1136315"/>
            <a:ext cx="3567545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Signals considered: 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Drell</a:t>
            </a:r>
            <a:r>
              <a:rPr lang="en-US" dirty="0" smtClean="0"/>
              <a:t>-Yan like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Eta decays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Bremsstralung</a:t>
            </a:r>
            <a:endParaRPr lang="en-US" dirty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Covers a wide range of unexplored parameter phase space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Displaced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    </a:t>
            </a:r>
            <a:r>
              <a:rPr lang="en-US" sz="1400" dirty="0" smtClean="0">
                <a:solidFill>
                  <a:srgbClr val="FF0000"/>
                </a:solidFill>
              </a:rPr>
              <a:t>-   Minimal SM background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Prompt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   </a:t>
            </a:r>
            <a:r>
              <a:rPr lang="en-US" sz="1400" dirty="0" smtClean="0">
                <a:solidFill>
                  <a:srgbClr val="FF0000"/>
                </a:solidFill>
              </a:rPr>
              <a:t>   -  Excellent coverage over BELLE-II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        projection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     </a:t>
            </a:r>
            <a:r>
              <a:rPr lang="en-US" sz="1400" dirty="0" smtClean="0">
                <a:solidFill>
                  <a:srgbClr val="008000"/>
                </a:solidFill>
              </a:rPr>
              <a:t>  -  Possible dedicated runs later to fully   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    restore mass &lt; 3GeV (Phase-II)</a:t>
            </a:r>
          </a:p>
          <a:p>
            <a:pPr marL="742950" lvl="1" indent="-285750">
              <a:buFontTx/>
              <a:buChar char="-"/>
            </a:pPr>
            <a:endParaRPr lang="en-US" sz="1400" dirty="0" smtClean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solidFill>
                  <a:srgbClr val="FF0000"/>
                </a:solidFill>
              </a:rPr>
              <a:t>Phase-II with upgrades</a:t>
            </a:r>
          </a:p>
          <a:p>
            <a:r>
              <a:rPr lang="en-US" sz="1400" b="1" i="1" dirty="0">
                <a:solidFill>
                  <a:srgbClr val="FF0000"/>
                </a:solidFill>
              </a:rPr>
              <a:t> </a:t>
            </a:r>
            <a:r>
              <a:rPr lang="en-US" sz="1400" b="1" i="1" dirty="0" smtClean="0">
                <a:solidFill>
                  <a:srgbClr val="FF0000"/>
                </a:solidFill>
              </a:rPr>
              <a:t>      </a:t>
            </a:r>
            <a:r>
              <a:rPr lang="en-US" sz="1400" dirty="0" smtClean="0">
                <a:solidFill>
                  <a:srgbClr val="008000"/>
                </a:solidFill>
              </a:rPr>
              <a:t>Access below 200MeV with di-electrons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( add </a:t>
            </a:r>
            <a:r>
              <a:rPr lang="en-US" sz="1400" dirty="0" err="1" smtClean="0">
                <a:solidFill>
                  <a:srgbClr val="008000"/>
                </a:solidFill>
              </a:rPr>
              <a:t>EMCal</a:t>
            </a:r>
            <a:r>
              <a:rPr lang="en-US" sz="1400" dirty="0" smtClean="0">
                <a:solidFill>
                  <a:srgbClr val="008000"/>
                </a:solidFill>
              </a:rPr>
              <a:t>) 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859885" y="1262177"/>
            <a:ext cx="4593593" cy="5012795"/>
            <a:chOff x="4093187" y="1219683"/>
            <a:chExt cx="4894118" cy="5188354"/>
          </a:xfrm>
        </p:grpSpPr>
        <p:pic>
          <p:nvPicPr>
            <p:cNvPr id="7" name="Picture 6" descr="sensitivity_all_v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3187" y="1219683"/>
              <a:ext cx="4894118" cy="5188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6163" y="3232562"/>
              <a:ext cx="1688052" cy="298913"/>
            </a:xfrm>
            <a:prstGeom prst="rect">
              <a:avLst/>
            </a:prstGeom>
            <a:solidFill>
              <a:srgbClr val="FFFF00"/>
            </a:solidFill>
          </p:spPr>
        </p:pic>
      </p:grpSp>
      <p:sp>
        <p:nvSpPr>
          <p:cNvPr id="18" name="TextBox 17"/>
          <p:cNvSpPr txBox="1"/>
          <p:nvPr/>
        </p:nvSpPr>
        <p:spPr>
          <a:xfrm>
            <a:off x="8272598" y="4118755"/>
            <a:ext cx="6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(~2023)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8282594" y="3841756"/>
            <a:ext cx="661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(2016?)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8269935" y="3651374"/>
            <a:ext cx="661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(2017?)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51339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514"/>
            <a:ext cx="8229600" cy="925769"/>
          </a:xfrm>
        </p:spPr>
        <p:txBody>
          <a:bodyPr>
            <a:normAutofit/>
          </a:bodyPr>
          <a:lstStyle/>
          <a:p>
            <a:r>
              <a:rPr lang="en-US" dirty="0" smtClean="0"/>
              <a:t>Dark </a:t>
            </a:r>
            <a:r>
              <a:rPr lang="en-US" dirty="0" smtClean="0"/>
              <a:t>Higgs Search at </a:t>
            </a:r>
            <a:r>
              <a:rPr lang="en-US" dirty="0" smtClean="0"/>
              <a:t>E-1067</a:t>
            </a:r>
            <a:endParaRPr lang="en-US" dirty="0"/>
          </a:p>
        </p:txBody>
      </p:sp>
      <p:pic>
        <p:nvPicPr>
          <p:cNvPr id="3" name="Picture 2" descr="dark_Higgs_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38" y="1462938"/>
            <a:ext cx="3209389" cy="2174861"/>
          </a:xfrm>
          <a:prstGeom prst="rect">
            <a:avLst/>
          </a:prstGeom>
        </p:spPr>
      </p:pic>
      <p:pic>
        <p:nvPicPr>
          <p:cNvPr id="4" name="Picture 3" descr="dark_Higgs_dec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480" y="1669825"/>
            <a:ext cx="3662776" cy="196035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746238"/>
            <a:ext cx="4032017" cy="44700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57200" y="4209259"/>
            <a:ext cx="38420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Phase-I: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High-mass: 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err="1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and hadrons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	Advantage of using hadron beams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	with </a:t>
            </a:r>
            <a:r>
              <a:rPr lang="en-US" dirty="0" err="1" smtClean="0">
                <a:solidFill>
                  <a:srgbClr val="0000FF"/>
                </a:solidFill>
              </a:rPr>
              <a:t>muon</a:t>
            </a:r>
            <a:r>
              <a:rPr lang="en-US" dirty="0" smtClean="0">
                <a:solidFill>
                  <a:srgbClr val="0000FF"/>
                </a:solidFill>
              </a:rPr>
              <a:t> probes over </a:t>
            </a:r>
            <a:r>
              <a:rPr lang="en-US" dirty="0" smtClean="0">
                <a:solidFill>
                  <a:srgbClr val="0000FF"/>
                </a:solidFill>
              </a:rPr>
              <a:t>electrons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Phase-II: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Low</a:t>
            </a:r>
            <a:r>
              <a:rPr lang="en-US" dirty="0">
                <a:solidFill>
                  <a:srgbClr val="008000"/>
                </a:solidFill>
              </a:rPr>
              <a:t>-mass: 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 err="1">
                <a:solidFill>
                  <a:srgbClr val="008000"/>
                </a:solidFill>
              </a:rPr>
              <a:t>+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>
                <a:solidFill>
                  <a:srgbClr val="008000"/>
                </a:solidFill>
              </a:rPr>
              <a:t>-</a:t>
            </a:r>
            <a:r>
              <a:rPr lang="en-US" dirty="0">
                <a:solidFill>
                  <a:srgbClr val="008000"/>
                </a:solidFill>
              </a:rPr>
              <a:t>,   &lt;</a:t>
            </a:r>
            <a:r>
              <a:rPr lang="en-US" dirty="0" smtClean="0">
                <a:solidFill>
                  <a:srgbClr val="008000"/>
                </a:solidFill>
              </a:rPr>
              <a:t>200MeV </a:t>
            </a:r>
            <a:r>
              <a:rPr lang="en-US" dirty="0" smtClean="0">
                <a:solidFill>
                  <a:srgbClr val="008000"/>
                </a:solidFill>
              </a:rPr>
              <a:t>possible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High-mass:  hadrons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5206" y="1213624"/>
            <a:ext cx="2199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et al, </a:t>
            </a:r>
            <a:r>
              <a:rPr lang="en-US" sz="1200" dirty="0"/>
              <a:t>arXiv:1502.06983</a:t>
            </a:r>
            <a:r>
              <a:rPr lang="en-US" sz="1200" dirty="0" smtClean="0">
                <a:effectLst/>
              </a:rPr>
              <a:t>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590508" y="3663073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 </a:t>
            </a:r>
            <a:r>
              <a:rPr lang="en-US" sz="1200" dirty="0" smtClean="0"/>
              <a:t>arXiv:1312.4992</a:t>
            </a:r>
            <a:endParaRPr lang="en-US" sz="1200" dirty="0"/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0807" y="1259632"/>
            <a:ext cx="2432313" cy="4619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ABC25-0692-054B-8BB7-CB2FF64D188F}" type="datetime1">
              <a:rPr lang="en-US" smtClean="0"/>
              <a:t>11/15/15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43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00160" y="3143642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917793" y="3914913"/>
            <a:ext cx="674414" cy="1883294"/>
            <a:chOff x="7917793" y="3914913"/>
            <a:chExt cx="674414" cy="1883294"/>
          </a:xfrm>
        </p:grpSpPr>
        <p:grpSp>
          <p:nvGrpSpPr>
            <p:cNvPr id="17" name="Group 16"/>
            <p:cNvGrpSpPr/>
            <p:nvPr/>
          </p:nvGrpSpPr>
          <p:grpSpPr>
            <a:xfrm>
              <a:off x="7917793" y="3914913"/>
              <a:ext cx="105104" cy="1883294"/>
              <a:chOff x="7917793" y="3914913"/>
              <a:chExt cx="105104" cy="1883294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7917793" y="3914913"/>
                <a:ext cx="26276" cy="1883294"/>
              </a:xfrm>
              <a:custGeom>
                <a:avLst/>
                <a:gdLst>
                  <a:gd name="connsiteX0" fmla="*/ 0 w 26276"/>
                  <a:gd name="connsiteY0" fmla="*/ 1883294 h 1883294"/>
                  <a:gd name="connsiteX1" fmla="*/ 8759 w 26276"/>
                  <a:gd name="connsiteY1" fmla="*/ 534466 h 1883294"/>
                  <a:gd name="connsiteX2" fmla="*/ 26276 w 26276"/>
                  <a:gd name="connsiteY2" fmla="*/ 190 h 1883294"/>
                  <a:gd name="connsiteX3" fmla="*/ 8759 w 26276"/>
                  <a:gd name="connsiteY3" fmla="*/ 473156 h 1883294"/>
                  <a:gd name="connsiteX4" fmla="*/ 8759 w 26276"/>
                  <a:gd name="connsiteY4" fmla="*/ 481915 h 18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76" h="1883294">
                    <a:moveTo>
                      <a:pt x="0" y="1883294"/>
                    </a:moveTo>
                    <a:cubicBezTo>
                      <a:pt x="2190" y="1365805"/>
                      <a:pt x="4380" y="848317"/>
                      <a:pt x="8759" y="534466"/>
                    </a:cubicBezTo>
                    <a:cubicBezTo>
                      <a:pt x="13138" y="220615"/>
                      <a:pt x="26276" y="10408"/>
                      <a:pt x="26276" y="190"/>
                    </a:cubicBezTo>
                    <a:cubicBezTo>
                      <a:pt x="26276" y="-10028"/>
                      <a:pt x="11678" y="392869"/>
                      <a:pt x="8759" y="473156"/>
                    </a:cubicBezTo>
                    <a:cubicBezTo>
                      <a:pt x="5840" y="553443"/>
                      <a:pt x="8759" y="481915"/>
                      <a:pt x="8759" y="481915"/>
                    </a:cubicBez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7935310" y="3915103"/>
                <a:ext cx="87587" cy="8759"/>
              </a:xfrm>
              <a:custGeom>
                <a:avLst/>
                <a:gdLst>
                  <a:gd name="connsiteX0" fmla="*/ 0 w 87587"/>
                  <a:gd name="connsiteY0" fmla="*/ 8759 h 8759"/>
                  <a:gd name="connsiteX1" fmla="*/ 87587 w 87587"/>
                  <a:gd name="connsiteY1" fmla="*/ 0 h 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587" h="8759">
                    <a:moveTo>
                      <a:pt x="0" y="8759"/>
                    </a:moveTo>
                    <a:lnTo>
                      <a:pt x="87587" y="0"/>
                    </a:ln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 17"/>
            <p:cNvSpPr/>
            <p:nvPr/>
          </p:nvSpPr>
          <p:spPr>
            <a:xfrm>
              <a:off x="8018683" y="3915103"/>
              <a:ext cx="573524" cy="446690"/>
            </a:xfrm>
            <a:custGeom>
              <a:avLst/>
              <a:gdLst>
                <a:gd name="connsiteX0" fmla="*/ 4214 w 573524"/>
                <a:gd name="connsiteY0" fmla="*/ 0 h 446690"/>
                <a:gd name="connsiteX1" fmla="*/ 4214 w 573524"/>
                <a:gd name="connsiteY1" fmla="*/ 306552 h 446690"/>
                <a:gd name="connsiteX2" fmla="*/ 48007 w 573524"/>
                <a:gd name="connsiteY2" fmla="*/ 271518 h 446690"/>
                <a:gd name="connsiteX3" fmla="*/ 135593 w 573524"/>
                <a:gd name="connsiteY3" fmla="*/ 271518 h 446690"/>
                <a:gd name="connsiteX4" fmla="*/ 258214 w 573524"/>
                <a:gd name="connsiteY4" fmla="*/ 297794 h 446690"/>
                <a:gd name="connsiteX5" fmla="*/ 442145 w 573524"/>
                <a:gd name="connsiteY5" fmla="*/ 359104 h 446690"/>
                <a:gd name="connsiteX6" fmla="*/ 538489 w 573524"/>
                <a:gd name="connsiteY6" fmla="*/ 420414 h 446690"/>
                <a:gd name="connsiteX7" fmla="*/ 573524 w 573524"/>
                <a:gd name="connsiteY7" fmla="*/ 446690 h 44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3524" h="446690">
                  <a:moveTo>
                    <a:pt x="4214" y="0"/>
                  </a:moveTo>
                  <a:cubicBezTo>
                    <a:pt x="564" y="130649"/>
                    <a:pt x="-3085" y="261299"/>
                    <a:pt x="4214" y="306552"/>
                  </a:cubicBezTo>
                  <a:cubicBezTo>
                    <a:pt x="11513" y="351805"/>
                    <a:pt x="26111" y="277357"/>
                    <a:pt x="48007" y="271518"/>
                  </a:cubicBezTo>
                  <a:cubicBezTo>
                    <a:pt x="69903" y="265679"/>
                    <a:pt x="100559" y="267139"/>
                    <a:pt x="135593" y="271518"/>
                  </a:cubicBezTo>
                  <a:cubicBezTo>
                    <a:pt x="170627" y="275897"/>
                    <a:pt x="207122" y="283196"/>
                    <a:pt x="258214" y="297794"/>
                  </a:cubicBezTo>
                  <a:cubicBezTo>
                    <a:pt x="309306" y="312392"/>
                    <a:pt x="395433" y="338667"/>
                    <a:pt x="442145" y="359104"/>
                  </a:cubicBezTo>
                  <a:cubicBezTo>
                    <a:pt x="488857" y="379541"/>
                    <a:pt x="516593" y="405816"/>
                    <a:pt x="538489" y="420414"/>
                  </a:cubicBezTo>
                  <a:cubicBezTo>
                    <a:pt x="560385" y="435012"/>
                    <a:pt x="566954" y="440851"/>
                    <a:pt x="573524" y="446690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66074" y="3874399"/>
            <a:ext cx="4160670" cy="2592881"/>
            <a:chOff x="4666074" y="3874399"/>
            <a:chExt cx="4160670" cy="2592881"/>
          </a:xfrm>
        </p:grpSpPr>
        <p:grpSp>
          <p:nvGrpSpPr>
            <p:cNvPr id="21" name="Group 20"/>
            <p:cNvGrpSpPr/>
            <p:nvPr/>
          </p:nvGrpSpPr>
          <p:grpSpPr>
            <a:xfrm>
              <a:off x="4666074" y="3874399"/>
              <a:ext cx="4160670" cy="2592881"/>
              <a:chOff x="4666074" y="3874399"/>
              <a:chExt cx="4160670" cy="2592881"/>
            </a:xfrm>
          </p:grpSpPr>
          <p:pic>
            <p:nvPicPr>
              <p:cNvPr id="8" name="Picture 7" descr="Macintosh HD:Users:zym:Desktop:FermiLab beam dump:subGeV CP-even New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074" y="3874399"/>
                <a:ext cx="4160670" cy="259288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284136" y="4009978"/>
                <a:ext cx="538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err="1" smtClean="0">
                    <a:solidFill>
                      <a:srgbClr val="008000"/>
                    </a:solidFill>
                  </a:rPr>
                  <a:t>+</a:t>
                </a:r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smtClean="0">
                    <a:solidFill>
                      <a:srgbClr val="008000"/>
                    </a:solidFill>
                  </a:rPr>
                  <a:t>-</a:t>
                </a:r>
                <a:endParaRPr lang="en-US" baseline="30000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988550" y="4361793"/>
              <a:ext cx="63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 err="1" smtClean="0">
                  <a:solidFill>
                    <a:srgbClr val="FF0000"/>
                  </a:solidFill>
                </a:rPr>
                <a:t>+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805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811"/>
            <a:ext cx="8229600" cy="1277827"/>
          </a:xfrm>
        </p:spPr>
        <p:txBody>
          <a:bodyPr>
            <a:normAutofit/>
          </a:bodyPr>
          <a:lstStyle/>
          <a:p>
            <a:r>
              <a:rPr lang="en-US" dirty="0" smtClean="0"/>
              <a:t>E-1067 </a:t>
            </a:r>
            <a:r>
              <a:rPr lang="en-US" dirty="0" smtClean="0"/>
              <a:t>Dark Higgs Sensitivity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POT:1.4x10</a:t>
            </a:r>
            <a:r>
              <a:rPr lang="en-US" sz="3100" baseline="30000" dirty="0" smtClean="0">
                <a:solidFill>
                  <a:srgbClr val="0000FF"/>
                </a:solidFill>
              </a:rPr>
              <a:t>18</a:t>
            </a:r>
            <a:r>
              <a:rPr lang="en-US" sz="3100" dirty="0">
                <a:solidFill>
                  <a:srgbClr val="0000FF"/>
                </a:solidFill>
              </a:rPr>
              <a:t> </a:t>
            </a:r>
            <a:r>
              <a:rPr lang="en-US" sz="3100" dirty="0" smtClean="0">
                <a:solidFill>
                  <a:srgbClr val="0000FF"/>
                </a:solidFill>
              </a:rPr>
              <a:t>(Phase-I)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5419" y="1646400"/>
            <a:ext cx="3787309" cy="4709950"/>
          </a:xfrm>
        </p:spPr>
        <p:txBody>
          <a:bodyPr>
            <a:normAutofit fontScale="62500" lnSpcReduction="20000"/>
          </a:bodyPr>
          <a:lstStyle/>
          <a:p>
            <a:pPr marL="285750" indent="-285750"/>
            <a:r>
              <a:rPr lang="en-US" dirty="0" err="1"/>
              <a:t>Dimuons</a:t>
            </a:r>
            <a:r>
              <a:rPr lang="en-US" dirty="0"/>
              <a:t> with </a:t>
            </a:r>
            <a:r>
              <a:rPr lang="en-US" dirty="0" smtClean="0"/>
              <a:t>downstream displaced </a:t>
            </a:r>
            <a:r>
              <a:rPr lang="en-US" dirty="0"/>
              <a:t>decay vertices  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Limited sensitivity to “prompt” large mixing case due to small cross-section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Dark Higgs or dark </a:t>
            </a:r>
            <a:r>
              <a:rPr lang="en-US" dirty="0" smtClean="0"/>
              <a:t>photons?</a:t>
            </a:r>
            <a:endParaRPr lang="en-US" dirty="0"/>
          </a:p>
          <a:p>
            <a:pPr marL="685800" lvl="1"/>
            <a:r>
              <a:rPr lang="en-US" dirty="0" err="1" smtClean="0">
                <a:solidFill>
                  <a:srgbClr val="FF0000"/>
                </a:solidFill>
              </a:rPr>
              <a:t>Dimuon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kinematic and angular distributions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Phase-II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Dedicated high luminosity runs optimized for low mass acceptance, mass&lt;3GeV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F129F-46FE-3E41-8965-B8211A520C21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44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17935" y="1236425"/>
            <a:ext cx="1166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(2015)</a:t>
            </a:r>
            <a:endParaRPr lang="en-US" sz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3640325" y="1349318"/>
            <a:ext cx="5422214" cy="5007032"/>
            <a:chOff x="3488849" y="1349318"/>
            <a:chExt cx="5422214" cy="5007032"/>
          </a:xfrm>
        </p:grpSpPr>
        <p:pic>
          <p:nvPicPr>
            <p:cNvPr id="10" name="Picture 9" descr="Future_limits_v3_dark_higg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849" y="1349318"/>
              <a:ext cx="5422214" cy="500703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04609" y="4087364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5x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03652" y="4260588"/>
              <a:ext cx="51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25x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24817" y="387865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  <a:r>
                <a:rPr lang="en-US" dirty="0" smtClean="0"/>
                <a:t>x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03552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E-1067 </a:t>
            </a:r>
            <a:r>
              <a:rPr lang="en-US" dirty="0" smtClean="0"/>
              <a:t>Future Upgrade</a:t>
            </a:r>
            <a:r>
              <a:rPr lang="en-US" dirty="0" smtClean="0"/>
              <a:t>: </a:t>
            </a:r>
            <a:r>
              <a:rPr lang="en-US" dirty="0" smtClean="0"/>
              <a:t>Phase-</a:t>
            </a:r>
            <a:r>
              <a:rPr lang="en-US" dirty="0" smtClean="0"/>
              <a:t>II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2020 ~ 2025+ ?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8292"/>
            <a:ext cx="9144000" cy="316929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429E-D42D-1847-92AC-8567A003A7D4}" type="datetime1">
              <a:rPr lang="en-US" smtClean="0"/>
              <a:t>11/16/15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45</a:t>
            </a:fld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715818" y="5322454"/>
            <a:ext cx="2505364" cy="877454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Add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racking close to “target” to improve mass resolution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403274" y="5322454"/>
            <a:ext cx="2805544" cy="877454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Add </a:t>
            </a:r>
            <a:r>
              <a:rPr lang="en-US" dirty="0" err="1" smtClean="0">
                <a:solidFill>
                  <a:srgbClr val="FF0000"/>
                </a:solidFill>
              </a:rPr>
              <a:t>EMCal</a:t>
            </a:r>
            <a:r>
              <a:rPr lang="en-US" dirty="0" smtClean="0">
                <a:solidFill>
                  <a:srgbClr val="FF0000"/>
                </a:solidFill>
              </a:rPr>
              <a:t> + </a:t>
            </a:r>
            <a:r>
              <a:rPr lang="en-US" dirty="0" err="1" smtClean="0">
                <a:solidFill>
                  <a:srgbClr val="FF0000"/>
                </a:solidFill>
              </a:rPr>
              <a:t>Hcal</a:t>
            </a:r>
            <a:r>
              <a:rPr lang="en-US" dirty="0" smtClean="0">
                <a:solidFill>
                  <a:srgbClr val="FF0000"/>
                </a:solidFill>
              </a:rPr>
              <a:t>, PID?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r>
              <a:rPr lang="en-US" dirty="0" smtClean="0">
                <a:solidFill>
                  <a:srgbClr val="FF0000"/>
                </a:solidFill>
              </a:rPr>
              <a:t>, h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r>
              <a:rPr lang="en-US" dirty="0" smtClean="0">
                <a:solidFill>
                  <a:srgbClr val="FF0000"/>
                </a:solidFill>
              </a:rPr>
              <a:t> , π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300" y="4885526"/>
            <a:ext cx="2310853" cy="33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68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334"/>
            <a:ext cx="8229600" cy="104118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Phase-II: Access Low Mass Region with </a:t>
            </a:r>
            <a:r>
              <a:rPr lang="en-US" sz="4000" dirty="0" err="1" smtClean="0"/>
              <a:t>e</a:t>
            </a:r>
            <a:r>
              <a:rPr lang="en-US" sz="4000" baseline="30000" dirty="0" err="1" smtClean="0"/>
              <a:t>+</a:t>
            </a:r>
            <a:r>
              <a:rPr lang="en-US" sz="4000" dirty="0" err="1" smtClean="0"/>
              <a:t>e</a:t>
            </a:r>
            <a:r>
              <a:rPr lang="en-US" sz="4000" baseline="30000" dirty="0" smtClean="0"/>
              <a:t>-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with future detector upgrades 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51" y="1613310"/>
            <a:ext cx="3638151" cy="1830707"/>
          </a:xfrm>
          <a:prstGeom prst="rect">
            <a:avLst/>
          </a:prstGeom>
          <a:noFill/>
        </p:spPr>
      </p:pic>
      <p:pic>
        <p:nvPicPr>
          <p:cNvPr id="7" name="Picture 6" descr="C:\Users\b22803\Desktop\dark photon paper\susan3p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547272" y="868850"/>
            <a:ext cx="2151533" cy="345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b22803\Desktop\loi_5.ep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437521" y="3357914"/>
            <a:ext cx="2371034" cy="3457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685814" y="3878118"/>
            <a:ext cx="3192391" cy="2000990"/>
            <a:chOff x="5576067" y="914400"/>
            <a:chExt cx="2963916" cy="1676400"/>
          </a:xfrm>
        </p:grpSpPr>
        <p:pic>
          <p:nvPicPr>
            <p:cNvPr id="10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13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14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115336" y="1244776"/>
            <a:ext cx="1646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Gardner, R. Holt et al</a:t>
            </a:r>
            <a:endParaRPr lang="en-US" sz="120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941F-F553-724F-B53E-F53509A2C98A}" type="datetime1">
              <a:rPr lang="en-US" smtClean="0"/>
              <a:t>11/15/15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19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55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Phase-II: Full Coverage</a:t>
            </a:r>
            <a:br>
              <a:rPr lang="en-US" dirty="0" smtClean="0"/>
            </a:br>
            <a:r>
              <a:rPr lang="en-US" sz="3100" dirty="0">
                <a:solidFill>
                  <a:srgbClr val="000000"/>
                </a:solidFill>
              </a:rPr>
              <a:t>with future detector “</a:t>
            </a:r>
            <a:r>
              <a:rPr lang="en-US" altLang="zh-CN" sz="3100" dirty="0" err="1" smtClean="0">
                <a:solidFill>
                  <a:srgbClr val="000000"/>
                </a:solidFill>
              </a:rPr>
              <a:t>EMCal</a:t>
            </a:r>
            <a:r>
              <a:rPr lang="en-US" altLang="zh-CN" sz="3100" dirty="0" smtClean="0">
                <a:solidFill>
                  <a:srgbClr val="000000"/>
                </a:solidFill>
              </a:rPr>
              <a:t>/</a:t>
            </a:r>
            <a:r>
              <a:rPr lang="en-US" altLang="zh-CN" sz="3100" dirty="0" err="1" smtClean="0">
                <a:solidFill>
                  <a:srgbClr val="000000"/>
                </a:solidFill>
              </a:rPr>
              <a:t>HCal</a:t>
            </a:r>
            <a:r>
              <a:rPr lang="en-US" altLang="zh-CN" sz="3100" dirty="0" smtClean="0">
                <a:solidFill>
                  <a:srgbClr val="000000"/>
                </a:solidFill>
              </a:rPr>
              <a:t>” </a:t>
            </a:r>
            <a:r>
              <a:rPr lang="en-US" sz="3100" dirty="0">
                <a:solidFill>
                  <a:srgbClr val="000000"/>
                </a:solidFill>
              </a:rPr>
              <a:t>upgrades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27" y="1433430"/>
            <a:ext cx="3947478" cy="459019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Detector upgrades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: e</a:t>
            </a:r>
            <a:r>
              <a:rPr lang="en-US" baseline="30000" dirty="0" smtClean="0"/>
              <a:t>+/-</a:t>
            </a:r>
          </a:p>
          <a:p>
            <a:pPr lvl="1"/>
            <a:r>
              <a:rPr lang="en-US" dirty="0" err="1" smtClean="0"/>
              <a:t>HCal</a:t>
            </a:r>
            <a:r>
              <a:rPr lang="en-US" dirty="0" smtClean="0"/>
              <a:t>: π</a:t>
            </a:r>
            <a:r>
              <a:rPr lang="en-US" baseline="30000" dirty="0" smtClean="0"/>
              <a:t>+/-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Recycle from other experiments, RHIC/</a:t>
            </a:r>
            <a:r>
              <a:rPr lang="en-US" dirty="0" err="1" smtClean="0"/>
              <a:t>JLab</a:t>
            </a:r>
            <a:r>
              <a:rPr lang="en-US" dirty="0" smtClean="0"/>
              <a:t> etc.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DAQ upgrade</a:t>
            </a:r>
          </a:p>
          <a:p>
            <a:pPr lvl="1"/>
            <a:r>
              <a:rPr lang="en-US" dirty="0" smtClean="0"/>
              <a:t>100 kHz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Timeline of dedicated runs</a:t>
            </a:r>
          </a:p>
          <a:p>
            <a:pPr lvl="1"/>
            <a:r>
              <a:rPr lang="en-US" dirty="0" smtClean="0"/>
              <a:t>2019+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configuration</a:t>
            </a:r>
          </a:p>
          <a:p>
            <a:pPr lvl="1"/>
            <a:r>
              <a:rPr lang="en-US" dirty="0" smtClean="0"/>
              <a:t>Access low mass region with optimized </a:t>
            </a:r>
            <a:r>
              <a:rPr lang="en-US" dirty="0" err="1" smtClean="0"/>
              <a:t>Fmag</a:t>
            </a:r>
            <a:r>
              <a:rPr lang="en-US" dirty="0" smtClean="0"/>
              <a:t> </a:t>
            </a:r>
            <a:r>
              <a:rPr lang="en-US" dirty="0" err="1" smtClean="0"/>
              <a:t>settting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059D-04C5-8C40-A6C3-399A204DAE65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04092" y="1075540"/>
            <a:ext cx="258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Projection: POT 1.4 x 10</a:t>
            </a:r>
            <a:r>
              <a:rPr lang="en-US" baseline="30000" dirty="0" smtClean="0"/>
              <a:t>18</a:t>
            </a:r>
            <a:endParaRPr lang="en-US" baseline="30000" dirty="0"/>
          </a:p>
        </p:txBody>
      </p:sp>
      <p:pic>
        <p:nvPicPr>
          <p:cNvPr id="11" name="Picture 10" descr="sensitivity_full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53" y="1350818"/>
            <a:ext cx="4613633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73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5893"/>
            <a:ext cx="8458200" cy="10072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Phase-II: Probe Non </a:t>
            </a:r>
            <a:r>
              <a:rPr lang="en-US" dirty="0" err="1" smtClean="0"/>
              <a:t>Abelian</a:t>
            </a:r>
            <a:r>
              <a:rPr lang="en-US" dirty="0" smtClean="0"/>
              <a:t> Dark Sector</a:t>
            </a:r>
            <a:br>
              <a:rPr lang="en-US" dirty="0" smtClean="0"/>
            </a:br>
            <a:r>
              <a:rPr lang="en-US" sz="2700" dirty="0">
                <a:solidFill>
                  <a:srgbClr val="0000FF"/>
                </a:solidFill>
              </a:rPr>
              <a:t>with future detector </a:t>
            </a:r>
            <a:r>
              <a:rPr lang="en-US" sz="2700" dirty="0" smtClean="0">
                <a:solidFill>
                  <a:srgbClr val="0000FF"/>
                </a:solidFill>
              </a:rPr>
              <a:t>“</a:t>
            </a:r>
            <a:r>
              <a:rPr lang="en-US" sz="2700" dirty="0" err="1" smtClean="0">
                <a:solidFill>
                  <a:srgbClr val="0000FF"/>
                </a:solidFill>
              </a:rPr>
              <a:t>HCal</a:t>
            </a:r>
            <a:r>
              <a:rPr lang="en-US" sz="2700" dirty="0" smtClean="0">
                <a:solidFill>
                  <a:srgbClr val="0000FF"/>
                </a:solidFill>
              </a:rPr>
              <a:t>” upgrades </a:t>
            </a:r>
            <a:r>
              <a:rPr lang="en-US" sz="2700" dirty="0" smtClean="0"/>
              <a:t> </a:t>
            </a:r>
            <a:endParaRPr lang="en-US" sz="27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40" y="1765705"/>
            <a:ext cx="3558066" cy="271964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TextBox 3"/>
          <p:cNvSpPr txBox="1"/>
          <p:nvPr/>
        </p:nvSpPr>
        <p:spPr>
          <a:xfrm>
            <a:off x="228600" y="1396373"/>
            <a:ext cx="319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</a:t>
            </a:r>
            <a:r>
              <a:rPr lang="en-US" dirty="0" err="1"/>
              <a:t>Abelian</a:t>
            </a:r>
            <a:r>
              <a:rPr lang="en-US" dirty="0"/>
              <a:t> dark sector process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pic>
        <p:nvPicPr>
          <p:cNvPr id="5" name="Picture 4" descr="C:\Users\b22803\Desktop\dark photon paper\susan4p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751022" y="792938"/>
            <a:ext cx="3226621" cy="46449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183780" y="1270285"/>
            <a:ext cx="1571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Gardner and R. Holt</a:t>
            </a:r>
            <a:endParaRPr lang="en-US" sz="1200" dirty="0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28600" y="4971627"/>
            <a:ext cx="8763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[</a:t>
            </a:r>
            <a:r>
              <a:rPr lang="en-US" sz="1600" dirty="0" smtClean="0">
                <a:ea typeface="MS PGothic" charset="0"/>
                <a:cs typeface="MS PGothic" charset="0"/>
              </a:rPr>
              <a:t>Note: </a:t>
            </a:r>
            <a:r>
              <a:rPr lang="en-US" sz="1600" dirty="0" err="1">
                <a:ea typeface="MS PGothic" charset="0"/>
                <a:cs typeface="MS PGothic" charset="0"/>
              </a:rPr>
              <a:t>Batell</a:t>
            </a:r>
            <a:r>
              <a:rPr lang="en-US" sz="1600" dirty="0">
                <a:ea typeface="MS PGothic" charset="0"/>
                <a:cs typeface="MS PGothic" charset="0"/>
              </a:rPr>
              <a:t>, </a:t>
            </a:r>
            <a:r>
              <a:rPr lang="en-US" sz="1600" dirty="0" err="1">
                <a:ea typeface="MS PGothic" charset="0"/>
                <a:cs typeface="MS PGothic" charset="0"/>
              </a:rPr>
              <a:t>Pospelov</a:t>
            </a:r>
            <a:r>
              <a:rPr lang="en-US" sz="1600" dirty="0">
                <a:ea typeface="MS PGothic" charset="0"/>
                <a:cs typeface="MS PGothic" charset="0"/>
              </a:rPr>
              <a:t>, and Ritz, PRD 80 (2009) 095024 for a review re fixed target </a:t>
            </a:r>
            <a:r>
              <a:rPr lang="en-US" sz="1600" dirty="0" err="1">
                <a:ea typeface="MS PGothic" charset="0"/>
                <a:cs typeface="MS PGothic" charset="0"/>
              </a:rPr>
              <a:t>expts</a:t>
            </a:r>
            <a:r>
              <a:rPr lang="en-US" sz="1600" dirty="0">
                <a:ea typeface="MS PGothic" charset="0"/>
                <a:cs typeface="MS PGothic" charset="0"/>
              </a:rPr>
              <a:t>.]</a:t>
            </a:r>
          </a:p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Here we consider a non-</a:t>
            </a:r>
            <a:r>
              <a:rPr lang="en-US" sz="1600" dirty="0" err="1">
                <a:ea typeface="MS PGothic" charset="0"/>
                <a:cs typeface="MS PGothic" charset="0"/>
              </a:rPr>
              <a:t>Abelian</a:t>
            </a:r>
            <a:r>
              <a:rPr lang="en-US" sz="1600" dirty="0">
                <a:ea typeface="MS PGothic" charset="0"/>
                <a:cs typeface="MS PGothic" charset="0"/>
              </a:rPr>
              <a:t> (gluon) </a:t>
            </a:r>
            <a:r>
              <a:rPr lang="en-US" sz="1600" dirty="0" smtClean="0">
                <a:ea typeface="MS PGothic" charset="0"/>
                <a:cs typeface="MS PGothic" charset="0"/>
              </a:rPr>
              <a:t>portal</a:t>
            </a:r>
            <a:endParaRPr lang="en-US" sz="1600" dirty="0">
              <a:ea typeface="MS PGothic" charset="0"/>
              <a:cs typeface="MS PGothic" charset="0"/>
            </a:endParaRPr>
          </a:p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[</a:t>
            </a:r>
            <a:r>
              <a:rPr lang="en-US" sz="1600" dirty="0" err="1">
                <a:ea typeface="MS PGothic" charset="0"/>
                <a:cs typeface="MS PGothic" charset="0"/>
              </a:rPr>
              <a:t>Baumgart</a:t>
            </a:r>
            <a:r>
              <a:rPr lang="en-US" sz="1600" dirty="0">
                <a:ea typeface="MS PGothic" charset="0"/>
                <a:cs typeface="MS PGothic" charset="0"/>
              </a:rPr>
              <a:t> et al., JHEP 0904,  014 (2009); Gardner and He, PRD 87 (2013) 116012</a:t>
            </a:r>
            <a:r>
              <a:rPr lang="en-US" sz="1600" dirty="0" smtClean="0">
                <a:ea typeface="MS PGothic" charset="0"/>
                <a:cs typeface="MS PGothic" charset="0"/>
              </a:rPr>
              <a:t>]</a:t>
            </a:r>
            <a:endParaRPr lang="en-US" sz="1600" dirty="0">
              <a:ea typeface="MS PGothic" charset="0"/>
              <a:cs typeface="MS PGothic" charset="0"/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The “shining through walls” design – unique to </a:t>
            </a:r>
            <a:r>
              <a:rPr lang="en-US" sz="1600" dirty="0" err="1">
                <a:solidFill>
                  <a:srgbClr val="FF0000"/>
                </a:solidFill>
                <a:ea typeface="MS PGothic" charset="0"/>
                <a:cs typeface="MS PGothic" charset="0"/>
              </a:rPr>
              <a:t>Seaquest</a:t>
            </a:r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 – makes this possible , 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to yield, e.g., via a “minimal” decay…</a:t>
            </a:r>
            <a:r>
              <a:rPr lang="en-US" sz="1600" dirty="0" smtClean="0">
                <a:solidFill>
                  <a:srgbClr val="FF0000"/>
                </a:solidFill>
                <a:ea typeface="MS PGothic" charset="0"/>
                <a:cs typeface="MS PGothic" charset="0"/>
              </a:rPr>
              <a:t>.</a:t>
            </a:r>
            <a:endParaRPr lang="en-US" sz="1600" dirty="0">
              <a:solidFill>
                <a:srgbClr val="FF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364B7-4F31-F243-8238-98F00A39E1F6}" type="datetime1">
              <a:rPr lang="en-US" smtClean="0"/>
              <a:t>11/15/15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4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101" y="105434"/>
            <a:ext cx="5000240" cy="8387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17" y="1238941"/>
            <a:ext cx="4753709" cy="3955689"/>
          </a:xfrm>
        </p:spPr>
        <p:txBody>
          <a:bodyPr>
            <a:normAutofit fontScale="62500" lnSpcReduction="2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Phase-I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Great discovery potential!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Add a new displayed vertex trigger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Early parasitic data taking 2017-2019+</a:t>
            </a:r>
          </a:p>
          <a:p>
            <a:pPr lvl="2"/>
            <a:r>
              <a:rPr lang="en-US" b="1" i="1" dirty="0" smtClean="0"/>
              <a:t>A short dedicated run up to ~1 month if needed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POT 1.4 x10</a:t>
            </a:r>
            <a:r>
              <a:rPr lang="en-US" b="1" i="1" baseline="30000" dirty="0" smtClean="0">
                <a:solidFill>
                  <a:srgbClr val="008000"/>
                </a:solidFill>
              </a:rPr>
              <a:t>18</a:t>
            </a:r>
          </a:p>
          <a:p>
            <a:pPr marL="0" indent="0">
              <a:buNone/>
            </a:pPr>
            <a:endParaRPr lang="en-US" b="1" i="1" dirty="0" smtClean="0"/>
          </a:p>
          <a:p>
            <a:r>
              <a:rPr lang="en-US" b="1" i="1" dirty="0" smtClean="0"/>
              <a:t>Phase-II</a:t>
            </a:r>
          </a:p>
          <a:p>
            <a:pPr lvl="1"/>
            <a:r>
              <a:rPr lang="en-US" b="1" i="1" dirty="0" smtClean="0"/>
              <a:t>Possible detector upgrade later, add electrons and hadrons</a:t>
            </a:r>
          </a:p>
          <a:p>
            <a:pPr lvl="1"/>
            <a:r>
              <a:rPr lang="en-US" b="1" i="1" dirty="0" smtClean="0"/>
              <a:t>A new dedicated dark matter program at Intensity Frontier!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368" y="1209486"/>
            <a:ext cx="3919210" cy="163607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CF1F1-F32A-334E-B827-4841854F3EFD}" type="datetime1">
              <a:rPr lang="en-US" smtClean="0"/>
              <a:t>11/15/15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916854" y="2922260"/>
            <a:ext cx="2098693" cy="1965711"/>
            <a:chOff x="4663051" y="2922260"/>
            <a:chExt cx="4174603" cy="3348336"/>
          </a:xfrm>
        </p:grpSpPr>
        <p:pic>
          <p:nvPicPr>
            <p:cNvPr id="12" name="Picture 11" descr="Future_limits_v3_dark_higgs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3051" y="2922260"/>
              <a:ext cx="4174603" cy="33483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124414" y="4106916"/>
              <a:ext cx="803960" cy="429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Dark Higgs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search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>
            <a:off x="789410" y="5835379"/>
            <a:ext cx="79778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52547" y="587955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823720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937164" y="575894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008951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145277" y="577038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293044" y="579692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360724" y="578913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108766" y="589548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222187" y="588480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389141" y="5873360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533214" y="5887217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573277" y="5887217"/>
            <a:ext cx="116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2020+</a:t>
            </a:r>
            <a:endParaRPr lang="en-US" dirty="0"/>
          </a:p>
        </p:txBody>
      </p:sp>
      <p:sp>
        <p:nvSpPr>
          <p:cNvPr id="48" name="Right Arrow 47"/>
          <p:cNvSpPr/>
          <p:nvPr/>
        </p:nvSpPr>
        <p:spPr>
          <a:xfrm>
            <a:off x="1937163" y="5183189"/>
            <a:ext cx="4195065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Preparation     Phase-I (parasitic runs)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6360723" y="5194631"/>
            <a:ext cx="2406543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Phase-II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7" name="Picture 26" descr="sensitivity_full_v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738" y="3009966"/>
            <a:ext cx="2047915" cy="183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88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567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129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Dark Matter, dark photons and dark Higgs </a:t>
            </a:r>
          </a:p>
          <a:p>
            <a:endParaRPr lang="en-US" dirty="0"/>
          </a:p>
          <a:p>
            <a:r>
              <a:rPr lang="en-US" dirty="0" smtClean="0"/>
              <a:t>Current </a:t>
            </a:r>
            <a:r>
              <a:rPr lang="en-US" dirty="0" err="1" smtClean="0"/>
              <a:t>SeaQuest</a:t>
            </a:r>
            <a:r>
              <a:rPr lang="en-US" dirty="0" smtClean="0"/>
              <a:t>/E906 </a:t>
            </a:r>
            <a:r>
              <a:rPr lang="en-US" dirty="0" smtClean="0"/>
              <a:t>at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 smtClean="0"/>
              <a:t>Nucleon/Nuclear structures physic with </a:t>
            </a:r>
            <a:r>
              <a:rPr lang="en-US" dirty="0" err="1" smtClean="0"/>
              <a:t>Drell</a:t>
            </a:r>
            <a:r>
              <a:rPr lang="en-US" dirty="0" smtClean="0"/>
              <a:t>-Yan </a:t>
            </a:r>
          </a:p>
          <a:p>
            <a:pPr lvl="1"/>
            <a:endParaRPr lang="en-US" dirty="0"/>
          </a:p>
          <a:p>
            <a:r>
              <a:rPr lang="en-US" dirty="0" smtClean="0"/>
              <a:t>E-1067: a new search of dark photons/Higgs  </a:t>
            </a:r>
          </a:p>
          <a:p>
            <a:pPr lvl="1"/>
            <a:r>
              <a:rPr lang="en-US" dirty="0" smtClean="0"/>
              <a:t>Phase-</a:t>
            </a:r>
            <a:r>
              <a:rPr lang="en-US" dirty="0" smtClean="0"/>
              <a:t>I,  </a:t>
            </a:r>
            <a:r>
              <a:rPr lang="en-US" dirty="0" smtClean="0"/>
              <a:t>2017-</a:t>
            </a:r>
            <a:r>
              <a:rPr lang="en-US" dirty="0" smtClean="0"/>
              <a:t>2019 with a new trigger</a:t>
            </a:r>
            <a:endParaRPr lang="en-US" dirty="0" smtClean="0"/>
          </a:p>
          <a:p>
            <a:pPr lvl="1"/>
            <a:r>
              <a:rPr lang="en-US" dirty="0" smtClean="0"/>
              <a:t>Phase-</a:t>
            </a:r>
            <a:r>
              <a:rPr lang="en-US" dirty="0" smtClean="0"/>
              <a:t>II, 2020+ with detector upgrade 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94D6B-97C3-9543-8C6A-BAAA71849082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20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3954"/>
            <a:ext cx="8229600" cy="319118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M</a:t>
            </a:r>
            <a:r>
              <a:rPr lang="en-US" sz="3200" dirty="0" smtClean="0">
                <a:solidFill>
                  <a:schemeClr val="tx1"/>
                </a:solidFill>
              </a:rPr>
              <a:t>any </a:t>
            </a:r>
            <a:r>
              <a:rPr lang="en-US" sz="3200" dirty="0" smtClean="0">
                <a:solidFill>
                  <a:schemeClr val="tx1"/>
                </a:solidFill>
              </a:rPr>
              <a:t>good discussions with 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R. Holt, J-C. </a:t>
            </a:r>
            <a:r>
              <a:rPr lang="en-US" sz="3200" dirty="0" err="1" smtClean="0">
                <a:solidFill>
                  <a:schemeClr val="tx1"/>
                </a:solidFill>
              </a:rPr>
              <a:t>Peng</a:t>
            </a:r>
            <a:r>
              <a:rPr lang="en-US" sz="3200" dirty="0" smtClean="0">
                <a:solidFill>
                  <a:schemeClr val="tx1"/>
                </a:solidFill>
              </a:rPr>
              <a:t>, </a:t>
            </a:r>
            <a:r>
              <a:rPr lang="en-US" sz="3200" dirty="0" smtClean="0">
                <a:solidFill>
                  <a:schemeClr val="tx1"/>
                </a:solidFill>
              </a:rPr>
              <a:t>K. Liu, Z</a:t>
            </a:r>
            <a:r>
              <a:rPr lang="en-US" sz="3200" dirty="0" smtClean="0">
                <a:solidFill>
                  <a:schemeClr val="tx1"/>
                </a:solidFill>
              </a:rPr>
              <a:t>.-B. Kang, </a:t>
            </a:r>
            <a:r>
              <a:rPr lang="en-US" sz="3200" dirty="0"/>
              <a:t>Y. Zhang</a:t>
            </a:r>
            <a:r>
              <a:rPr lang="en-US" sz="3200" dirty="0" smtClean="0">
                <a:solidFill>
                  <a:schemeClr val="tx1"/>
                </a:solidFill>
              </a:rPr>
              <a:t>, P</a:t>
            </a:r>
            <a:r>
              <a:rPr lang="en-US" sz="3200" dirty="0" smtClean="0">
                <a:solidFill>
                  <a:schemeClr val="tx1"/>
                </a:solidFill>
              </a:rPr>
              <a:t>. </a:t>
            </a:r>
            <a:r>
              <a:rPr lang="en-US" sz="3200" dirty="0" err="1" smtClean="0">
                <a:solidFill>
                  <a:schemeClr val="tx1"/>
                </a:solidFill>
              </a:rPr>
              <a:t>McGaughey</a:t>
            </a:r>
            <a:r>
              <a:rPr lang="en-US" sz="3200" dirty="0" smtClean="0">
                <a:solidFill>
                  <a:schemeClr val="tx1"/>
                </a:solidFill>
              </a:rPr>
              <a:t>, Y</a:t>
            </a:r>
            <a:r>
              <a:rPr lang="en-US" sz="3200" dirty="0" smtClean="0">
                <a:solidFill>
                  <a:schemeClr val="tx1"/>
                </a:solidFill>
              </a:rPr>
              <a:t>. </a:t>
            </a:r>
            <a:r>
              <a:rPr lang="en-US" sz="3200" dirty="0" err="1" smtClean="0">
                <a:solidFill>
                  <a:schemeClr val="tx1"/>
                </a:solidFill>
              </a:rPr>
              <a:t>Zhong</a:t>
            </a:r>
            <a:r>
              <a:rPr lang="en-US" sz="3200" dirty="0" smtClean="0">
                <a:solidFill>
                  <a:schemeClr val="tx1"/>
                </a:solidFill>
              </a:rPr>
              <a:t>, P. Reimer, C. Brown, R. van der Water, R. </a:t>
            </a:r>
            <a:r>
              <a:rPr lang="en-US" sz="3200" dirty="0" err="1" smtClean="0">
                <a:solidFill>
                  <a:schemeClr val="tx1"/>
                </a:solidFill>
              </a:rPr>
              <a:t>Essig</a:t>
            </a:r>
            <a:r>
              <a:rPr lang="en-US" sz="3200" dirty="0" smtClean="0">
                <a:solidFill>
                  <a:schemeClr val="tx1"/>
                </a:solidFill>
              </a:rPr>
              <a:t>,  and more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and the new E-1067 Collaboration at </a:t>
            </a:r>
            <a:r>
              <a:rPr lang="en-US" sz="3200" dirty="0" err="1" smtClean="0">
                <a:solidFill>
                  <a:schemeClr val="tx1"/>
                </a:solidFill>
              </a:rPr>
              <a:t>Fermilab</a:t>
            </a:r>
            <a:r>
              <a:rPr lang="en-US" sz="3200" dirty="0" smtClean="0">
                <a:solidFill>
                  <a:schemeClr val="tx1"/>
                </a:solidFill>
              </a:rPr>
              <a:t>     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BEB2-2755-9B4B-A2EA-E7C0C3004122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61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61"/>
            <a:ext cx="8229600" cy="6486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2014 US P-5 Report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8326-A3E9-7C42-B9D4-817575CB702E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51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" y="854364"/>
            <a:ext cx="9144000" cy="4579896"/>
            <a:chOff x="0" y="1320430"/>
            <a:chExt cx="9144000" cy="45798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20430"/>
              <a:ext cx="9144000" cy="4579896"/>
            </a:xfrm>
            <a:prstGeom prst="rect">
              <a:avLst/>
            </a:prstGeom>
          </p:spPr>
        </p:pic>
        <p:sp>
          <p:nvSpPr>
            <p:cNvPr id="7" name="Smiley Face 6"/>
            <p:cNvSpPr/>
            <p:nvPr/>
          </p:nvSpPr>
          <p:spPr>
            <a:xfrm>
              <a:off x="5201785" y="1855672"/>
              <a:ext cx="285669" cy="296603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iley Face 7"/>
            <p:cNvSpPr/>
            <p:nvPr/>
          </p:nvSpPr>
          <p:spPr>
            <a:xfrm>
              <a:off x="4335121" y="2448879"/>
              <a:ext cx="285669" cy="289294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iley Face 8"/>
            <p:cNvSpPr/>
            <p:nvPr/>
          </p:nvSpPr>
          <p:spPr>
            <a:xfrm>
              <a:off x="7680998" y="3034480"/>
              <a:ext cx="285669" cy="281393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dropped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4425" y="1229157"/>
            <a:ext cx="2182847" cy="129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50048" y="5663852"/>
            <a:ext cx="7403351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Great Opportunities at the </a:t>
            </a:r>
            <a:r>
              <a:rPr lang="en-US" sz="2400" b="1" i="1" dirty="0" err="1" smtClean="0">
                <a:solidFill>
                  <a:srgbClr val="FF0000"/>
                </a:solidFill>
                <a:cs typeface="Gill Sans" charset="0"/>
                <a:sym typeface="Gill Sans" charset="0"/>
              </a:rPr>
              <a:t>Fermilab</a:t>
            </a:r>
            <a:r>
              <a:rPr lang="en-US" sz="24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 Intensity Frontier!!!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7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1F135-16B5-6A42-B9BB-AF9010A2B799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52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80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6" y="-36285"/>
            <a:ext cx="9032874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Current Limits on Dark Photon Search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918559"/>
            <a:ext cx="7896953" cy="5437791"/>
            <a:chOff x="1003300" y="393701"/>
            <a:chExt cx="6770936" cy="5926138"/>
          </a:xfrm>
        </p:grpSpPr>
        <p:pic>
          <p:nvPicPr>
            <p:cNvPr id="10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300" y="393701"/>
              <a:ext cx="6770936" cy="5926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 flipH="1">
              <a:off x="5228215" y="571500"/>
              <a:ext cx="2315585" cy="4927600"/>
            </a:xfrm>
            <a:prstGeom prst="line">
              <a:avLst/>
            </a:prstGeom>
            <a:ln w="82550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4440-7973-7D48-8A70-1B702AB1E9FC}" type="datetime1">
              <a:rPr lang="en-US" smtClean="0"/>
              <a:t>11/15/15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53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53200" y="755472"/>
            <a:ext cx="99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BaBar</a:t>
            </a:r>
            <a:r>
              <a:rPr lang="en-US" sz="1200" dirty="0" smtClean="0"/>
              <a:t> (2014)</a:t>
            </a:r>
            <a:endParaRPr lang="en-US" sz="120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896" y="5014182"/>
            <a:ext cx="2285116" cy="4046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92710" y="0"/>
            <a:ext cx="310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credit: Bertrand </a:t>
            </a:r>
            <a:r>
              <a:rPr lang="en-US" dirty="0" err="1" smtClean="0"/>
              <a:t>Echenard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18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3178"/>
          </a:xfrm>
        </p:spPr>
        <p:txBody>
          <a:bodyPr/>
          <a:lstStyle/>
          <a:p>
            <a:r>
              <a:rPr lang="en-US" dirty="0" smtClean="0"/>
              <a:t>Scope and Compatibility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1116"/>
            <a:ext cx="8353698" cy="574683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Preparation work: 2016 – 2017</a:t>
            </a:r>
          </a:p>
          <a:p>
            <a:pPr lvl="1"/>
            <a:r>
              <a:rPr lang="en-US" dirty="0"/>
              <a:t>Displaced vertex </a:t>
            </a:r>
            <a:r>
              <a:rPr lang="en-US" dirty="0" err="1"/>
              <a:t>dimuon</a:t>
            </a:r>
            <a:r>
              <a:rPr lang="en-US" dirty="0"/>
              <a:t> trigger upgrade </a:t>
            </a:r>
            <a:r>
              <a:rPr lang="en-US" dirty="0" smtClean="0">
                <a:solidFill>
                  <a:srgbClr val="FF0000"/>
                </a:solidFill>
              </a:rPr>
              <a:t>(LANL </a:t>
            </a:r>
            <a:r>
              <a:rPr lang="en-US" dirty="0" smtClean="0">
                <a:solidFill>
                  <a:srgbClr val="FF0000"/>
                </a:solidFill>
              </a:rPr>
              <a:t>LDRD </a:t>
            </a:r>
            <a:r>
              <a:rPr lang="en-US" dirty="0" smtClean="0">
                <a:solidFill>
                  <a:srgbClr val="FF0000"/>
                </a:solidFill>
              </a:rPr>
              <a:t>$</a:t>
            </a:r>
            <a:r>
              <a:rPr lang="en-US" dirty="0" smtClean="0">
                <a:solidFill>
                  <a:srgbClr val="FF0000"/>
                </a:solidFill>
              </a:rPr>
              <a:t>1.2M over FY2016-2018)</a:t>
            </a:r>
            <a:endParaRPr lang="en-US" dirty="0" smtClean="0">
              <a:solidFill>
                <a:srgbClr val="FF0000"/>
              </a:solidFill>
            </a:endParaRPr>
          </a:p>
          <a:p>
            <a:pPr lvl="2"/>
            <a:r>
              <a:rPr lang="en-US" dirty="0" smtClean="0"/>
              <a:t>Add a new trigger bit </a:t>
            </a:r>
          </a:p>
          <a:p>
            <a:pPr lvl="2"/>
            <a:r>
              <a:rPr lang="en-US" dirty="0"/>
              <a:t>N</a:t>
            </a:r>
            <a:r>
              <a:rPr lang="en-US" dirty="0" smtClean="0"/>
              <a:t>o change to existing trigger matrix</a:t>
            </a:r>
            <a:endParaRPr lang="en-US" dirty="0"/>
          </a:p>
          <a:p>
            <a:pPr lvl="1"/>
            <a:r>
              <a:rPr lang="en-US" dirty="0"/>
              <a:t>P</a:t>
            </a:r>
            <a:r>
              <a:rPr lang="en-US" dirty="0" smtClean="0"/>
              <a:t>ossible </a:t>
            </a:r>
            <a:r>
              <a:rPr lang="en-US" dirty="0"/>
              <a:t>upgrade </a:t>
            </a:r>
            <a:r>
              <a:rPr lang="en-US" dirty="0" smtClean="0"/>
              <a:t>of DAQ bandwidth under consideration (external $$)</a:t>
            </a:r>
          </a:p>
          <a:p>
            <a:pPr lvl="2"/>
            <a:r>
              <a:rPr lang="en-US" dirty="0" smtClean="0"/>
              <a:t>1kHz (E906) -&gt; 10+ kHz </a:t>
            </a:r>
          </a:p>
          <a:p>
            <a:pPr lvl="1"/>
            <a:r>
              <a:rPr lang="en-US" dirty="0" smtClean="0"/>
              <a:t>Commissioning with cosmic rays 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Parasitic runs w/ E1039: 2017 – 2019</a:t>
            </a:r>
          </a:p>
          <a:p>
            <a:pPr lvl="1"/>
            <a:r>
              <a:rPr lang="en-US" dirty="0" smtClean="0"/>
              <a:t>Displaced vertex </a:t>
            </a:r>
            <a:r>
              <a:rPr lang="en-US" dirty="0" err="1" smtClean="0"/>
              <a:t>dimuon</a:t>
            </a:r>
            <a:r>
              <a:rPr lang="en-US" dirty="0" smtClean="0"/>
              <a:t> trigger upgrade</a:t>
            </a:r>
          </a:p>
          <a:p>
            <a:pPr lvl="1"/>
            <a:r>
              <a:rPr lang="en-US" dirty="0" smtClean="0"/>
              <a:t>Use up to ~10% DAQ bandwidth </a:t>
            </a:r>
          </a:p>
          <a:p>
            <a:pPr lvl="1"/>
            <a:r>
              <a:rPr lang="en-US" dirty="0" smtClean="0"/>
              <a:t>Achieve 1.44 x10</a:t>
            </a:r>
            <a:r>
              <a:rPr lang="en-US" baseline="30000" dirty="0" smtClean="0"/>
              <a:t>18</a:t>
            </a:r>
            <a:r>
              <a:rPr lang="en-US" dirty="0" smtClean="0"/>
              <a:t> POT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Possible parasitic runs w/ E1027 and/or dedicated runs later with upgrades: 2019+</a:t>
            </a:r>
          </a:p>
          <a:p>
            <a:pPr lvl="1"/>
            <a:r>
              <a:rPr lang="en-US" dirty="0" smtClean="0"/>
              <a:t>High luminosity goals: </a:t>
            </a:r>
          </a:p>
          <a:p>
            <a:pPr lvl="2"/>
            <a:r>
              <a:rPr lang="en-US" dirty="0" smtClean="0"/>
              <a:t>POT &gt;&gt; 1.4x10</a:t>
            </a:r>
            <a:r>
              <a:rPr lang="en-US" baseline="30000" dirty="0" smtClean="0"/>
              <a:t>18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DAQ</a:t>
            </a:r>
          </a:p>
          <a:p>
            <a:pPr lvl="2"/>
            <a:r>
              <a:rPr lang="en-US" dirty="0" smtClean="0"/>
              <a:t>10 – 100 kHz capability</a:t>
            </a:r>
          </a:p>
          <a:p>
            <a:pPr lvl="1"/>
            <a:r>
              <a:rPr lang="en-US" dirty="0" smtClean="0"/>
              <a:t>EMCAL/HCAL/PID</a:t>
            </a:r>
          </a:p>
          <a:p>
            <a:pPr lvl="2"/>
            <a:r>
              <a:rPr lang="en-US" dirty="0" smtClean="0"/>
              <a:t>Electrons</a:t>
            </a:r>
          </a:p>
          <a:p>
            <a:pPr lvl="2"/>
            <a:r>
              <a:rPr lang="en-US" dirty="0" smtClean="0"/>
              <a:t>charged hadrons 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Fully cover the accessible phase space</a:t>
            </a:r>
          </a:p>
          <a:p>
            <a:pPr lvl="2"/>
            <a:r>
              <a:rPr lang="en-US" dirty="0" smtClean="0"/>
              <a:t>Low mass “prompt photon” region, M &lt; 3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Possible parasitic runs with other proposals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971C7-DB12-9E49-B295-CACCFA4F8D59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86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683" y="57090"/>
            <a:ext cx="8692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Beam dump experiment proposal at CERN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3" y="1895476"/>
            <a:ext cx="3270120" cy="213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63" y="4417431"/>
            <a:ext cx="2072603" cy="203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38" y="4422339"/>
            <a:ext cx="2062375" cy="203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40686" y="859393"/>
            <a:ext cx="2838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Using the CERN SPS e- beam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(arXiv:1312.3309)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33550" y="859393"/>
            <a:ext cx="3112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The SHIP proposal </a:t>
            </a:r>
            <a:r>
              <a:rPr lang="en-US" dirty="0">
                <a:solidFill>
                  <a:srgbClr val="000000"/>
                </a:solidFill>
              </a:rPr>
              <a:t>at CERN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(http://ship.web.cern.ch/ship/)</a:t>
            </a: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3" t="32084" r="23203" b="16667"/>
          <a:stretch/>
        </p:blipFill>
        <p:spPr bwMode="auto">
          <a:xfrm>
            <a:off x="5006284" y="1895476"/>
            <a:ext cx="3967208" cy="21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4862" r="22109" b="17499"/>
          <a:stretch/>
        </p:blipFill>
        <p:spPr bwMode="auto">
          <a:xfrm>
            <a:off x="5794209" y="4245981"/>
            <a:ext cx="2600907" cy="197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71090" y="6245223"/>
            <a:ext cx="11240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W. </a:t>
            </a:r>
            <a:r>
              <a:rPr lang="en-US" sz="1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Bonivento</a:t>
            </a:r>
            <a:endParaRPr lang="en-US" sz="1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71090" y="4513361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preliminary</a:t>
            </a: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393FD-509D-CF46-B6D1-1B921E61359D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75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1143000"/>
          </a:xfrm>
        </p:spPr>
        <p:txBody>
          <a:bodyPr/>
          <a:lstStyle/>
          <a:p>
            <a:r>
              <a:rPr lang="en-US" dirty="0" smtClean="0"/>
              <a:t>Comparison with </a:t>
            </a:r>
            <a:r>
              <a:rPr lang="en-US" dirty="0" err="1" smtClean="0"/>
              <a:t>SHiP</a:t>
            </a:r>
            <a:r>
              <a:rPr lang="en-US" dirty="0" smtClean="0"/>
              <a:t> Proposal </a:t>
            </a:r>
            <a:endParaRPr lang="en-US" dirty="0"/>
          </a:p>
        </p:txBody>
      </p:sp>
      <p:pic>
        <p:nvPicPr>
          <p:cNvPr id="4" name="Picture 3" descr="SeaQuest_SPS_2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345" y="1920243"/>
            <a:ext cx="4741941" cy="41729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0529" y="1312465"/>
            <a:ext cx="354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 </a:t>
            </a:r>
            <a:r>
              <a:rPr lang="en-US" dirty="0" err="1" smtClean="0"/>
              <a:t>GeV@FNAL</a:t>
            </a:r>
            <a:r>
              <a:rPr lang="en-US" dirty="0" smtClean="0"/>
              <a:t>: 2017 -2019</a:t>
            </a:r>
          </a:p>
          <a:p>
            <a:r>
              <a:rPr lang="en-US" dirty="0" smtClean="0"/>
              <a:t>1.4x10</a:t>
            </a:r>
            <a:r>
              <a:rPr lang="en-US" baseline="30000" dirty="0" smtClean="0"/>
              <a:t>18</a:t>
            </a:r>
            <a:r>
              <a:rPr lang="en-US" dirty="0" smtClean="0"/>
              <a:t> POT, future dedicated runs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46537" y="1316692"/>
            <a:ext cx="2689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400 </a:t>
            </a:r>
            <a:r>
              <a:rPr lang="en-US" dirty="0" err="1" smtClean="0"/>
              <a:t>GeV@SPS</a:t>
            </a:r>
            <a:r>
              <a:rPr lang="en-US" dirty="0" smtClean="0"/>
              <a:t>: 2025 -2030</a:t>
            </a:r>
          </a:p>
          <a:p>
            <a:r>
              <a:rPr lang="en-US" dirty="0" smtClean="0"/>
              <a:t>4x10</a:t>
            </a:r>
            <a:r>
              <a:rPr lang="en-US" baseline="30000" dirty="0" smtClean="0"/>
              <a:t>20</a:t>
            </a:r>
            <a:r>
              <a:rPr lang="en-US" dirty="0" smtClean="0"/>
              <a:t> POT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4FB8F-C638-684B-9A8C-2F80C7265288}" type="datetime1">
              <a:rPr lang="en-US" smtClean="0"/>
              <a:t>11/15/15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56</a:t>
            </a:fld>
            <a:endParaRPr lang="en-US"/>
          </a:p>
        </p:txBody>
      </p:sp>
      <p:pic>
        <p:nvPicPr>
          <p:cNvPr id="3" name="Picture 2" descr="sensitivity_compare_SHi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2580"/>
            <a:ext cx="4255113" cy="394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6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A’ Production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3017908" cy="49312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035" y="1417637"/>
            <a:ext cx="4740698" cy="493122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AAE-0D9D-FE48-8797-3D40F30F3337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45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879" y="274638"/>
            <a:ext cx="867770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Electron Beam Fixed Target Experiments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8019602" cy="5116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04394" y="1422866"/>
            <a:ext cx="1098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APEX</a:t>
            </a:r>
          </a:p>
          <a:p>
            <a:r>
              <a:rPr lang="en-US" dirty="0" smtClean="0"/>
              <a:t>@J-Lab12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5CC8-4785-5445-8035-F84702F6A0FA}" type="datetime1">
              <a:rPr lang="en-US" smtClean="0"/>
              <a:t>11/15/15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96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APEX Experiment at J-Lab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130322"/>
            <a:ext cx="8267700" cy="455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6921" y="5185766"/>
            <a:ext cx="4572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Symmetric configuration to optimize S/B</a:t>
            </a:r>
          </a:p>
          <a:p>
            <a:r>
              <a:rPr lang="en-US" dirty="0" smtClean="0"/>
              <a:t>Possible 4 beam energies: 1,2,3,4 </a:t>
            </a:r>
            <a:r>
              <a:rPr lang="en-US" dirty="0" err="1" smtClean="0"/>
              <a:t>GeV</a:t>
            </a:r>
            <a:r>
              <a:rPr lang="en-US" dirty="0" smtClean="0"/>
              <a:t> @Hall-A</a:t>
            </a:r>
          </a:p>
          <a:p>
            <a:r>
              <a:rPr lang="en-US" dirty="0" smtClean="0"/>
              <a:t>Fall/2017 – Spring/2018: 1 month beam time 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EE14-7EA1-0244-AAF4-0FB9DDDC8CCE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12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72550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Trebuchet MS" charset="0"/>
                <a:cs typeface="+mj-cs"/>
              </a:rPr>
              <a:t>Dark Matter?</a:t>
            </a:r>
            <a:endParaRPr lang="en-US" dirty="0">
              <a:latin typeface="Trebuchet MS" charset="0"/>
              <a:cs typeface="+mj-cs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B509FF1A-56F4-5E4B-9F7F-9FA169ACA284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881" y="1165886"/>
            <a:ext cx="3014787" cy="2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17234" y="3434221"/>
            <a:ext cx="34599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/>
              <a:t>F. </a:t>
            </a:r>
            <a:r>
              <a:rPr lang="en-US" sz="1000" dirty="0" err="1"/>
              <a:t>Zwicky</a:t>
            </a:r>
            <a:r>
              <a:rPr lang="en-US" sz="1000" dirty="0"/>
              <a:t>, </a:t>
            </a:r>
            <a:r>
              <a:rPr lang="en-US" sz="1000" dirty="0" err="1"/>
              <a:t>ApJ</a:t>
            </a:r>
            <a:r>
              <a:rPr lang="en-US" sz="1000" dirty="0"/>
              <a:t> 86 (1937) 217, V. Rubin et al, </a:t>
            </a:r>
            <a:r>
              <a:rPr lang="en-US" sz="1000" dirty="0" err="1"/>
              <a:t>ApJ</a:t>
            </a:r>
            <a:r>
              <a:rPr lang="en-US" sz="1000" dirty="0"/>
              <a:t> 238 (1980) 471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DFD99-CFAA-8742-A8C5-951E1A62EA97}" type="datetime1">
              <a:rPr lang="en-US" smtClean="0"/>
              <a:t>11/15/15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891" y="1131332"/>
            <a:ext cx="2230237" cy="2230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881" y="828133"/>
            <a:ext cx="1664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Galaxies’ rotation curve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570716" y="805134"/>
            <a:ext cx="2397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Gravitational lensing (Hubble 2007)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882" y="3410628"/>
            <a:ext cx="4406117" cy="29967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81" y="3787771"/>
            <a:ext cx="4273278" cy="24913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234" y="3951156"/>
            <a:ext cx="1373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Planck: 2013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7234" y="6105106"/>
            <a:ext cx="1999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Benson’s talk @CIPANP 2015</a:t>
            </a:r>
            <a:endParaRPr lang="en-US" sz="1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2706" y="1388461"/>
            <a:ext cx="2889360" cy="17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2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Backgrounds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2133600"/>
            <a:ext cx="8966200" cy="25908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6178B-1208-2049-AD1D-E2890FA3ED3A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22" y="32"/>
            <a:ext cx="5800877" cy="1143000"/>
          </a:xfrm>
        </p:spPr>
        <p:txBody>
          <a:bodyPr/>
          <a:lstStyle/>
          <a:p>
            <a:r>
              <a:rPr lang="en-US" dirty="0" smtClean="0"/>
              <a:t>HPS at </a:t>
            </a:r>
            <a:r>
              <a:rPr lang="en-US" dirty="0" err="1" smtClean="0"/>
              <a:t>JLab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11" y="1106436"/>
            <a:ext cx="8583404" cy="57515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70368" y="957691"/>
            <a:ext cx="1963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from </a:t>
            </a:r>
          </a:p>
          <a:p>
            <a:r>
              <a:rPr lang="en-US" dirty="0" smtClean="0"/>
              <a:t>Tim Nelson 4/2015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977BF-2BD3-264E-9757-12B4E9E5F363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48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7442"/>
            <a:ext cx="9144000" cy="60232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70368" y="330814"/>
            <a:ext cx="1963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from </a:t>
            </a:r>
          </a:p>
          <a:p>
            <a:r>
              <a:rPr lang="en-US" dirty="0" smtClean="0"/>
              <a:t>Tim Nelson 4/2015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1D23-13AF-0C4C-8B7D-155E06463D86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36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42"/>
            <a:ext cx="8229600" cy="1143000"/>
          </a:xfrm>
        </p:spPr>
        <p:txBody>
          <a:bodyPr/>
          <a:lstStyle/>
          <a:p>
            <a:r>
              <a:rPr lang="en-US" dirty="0" smtClean="0"/>
              <a:t>Dark Light @</a:t>
            </a:r>
            <a:r>
              <a:rPr lang="en-US" dirty="0" err="1" smtClean="0"/>
              <a:t>JLab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1727"/>
            <a:ext cx="9144000" cy="41662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149" y="1100122"/>
            <a:ext cx="6723238" cy="216359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793B7-DFCE-A440-A34B-868BAC8EC36D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701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Sub ~O(10) </a:t>
            </a:r>
            <a:r>
              <a:rPr lang="en-US" dirty="0" err="1" smtClean="0"/>
              <a:t>GeV</a:t>
            </a:r>
            <a:r>
              <a:rPr lang="en-US" dirty="0" smtClean="0"/>
              <a:t> Dark Matter Interactions via A’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51" y="1756823"/>
            <a:ext cx="3860800" cy="290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546" y="1756823"/>
            <a:ext cx="3759200" cy="237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80728" y="4665123"/>
            <a:ext cx="2744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Invisible mode: </a:t>
            </a:r>
          </a:p>
          <a:p>
            <a:r>
              <a:rPr lang="en-US" dirty="0" err="1" smtClean="0"/>
              <a:t>BaBar</a:t>
            </a:r>
            <a:r>
              <a:rPr lang="en-US" dirty="0" smtClean="0"/>
              <a:t>, BELLE-II, </a:t>
            </a:r>
            <a:r>
              <a:rPr lang="en-US" dirty="0" err="1" smtClean="0"/>
              <a:t>MiniBooNE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0223" y="4848411"/>
            <a:ext cx="36343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Direct detection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Indirect/invisible mode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Accelerator based search possible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Very rich phenomenology 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A6B6-7DA1-0944-927E-99BB1DAFA8B6}" type="datetime1">
              <a:rPr lang="en-US" smtClean="0"/>
              <a:t>11/15/15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621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55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Invisible Mode in Beam Dump Search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649364"/>
            <a:ext cx="9029700" cy="157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33" y="3540712"/>
            <a:ext cx="3835400" cy="218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141" y="3966170"/>
            <a:ext cx="3759200" cy="1638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646" y="6057508"/>
            <a:ext cx="7086600" cy="41910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85C8-2864-2C46-8B67-9B13DF2B1C75}" type="datetime1">
              <a:rPr lang="en-US" smtClean="0"/>
              <a:t>11/15/15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455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39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Photon Current and Future Limit </a:t>
            </a:r>
            <a:r>
              <a:rPr lang="en-US" sz="3100" dirty="0" smtClean="0">
                <a:solidFill>
                  <a:srgbClr val="0000FF"/>
                </a:solidFill>
              </a:rPr>
              <a:t>(2014 Projections)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95" y="998788"/>
            <a:ext cx="8138656" cy="535756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6AD6D-9907-BE4C-A26A-1689D1583BE8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528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651" y="10042"/>
            <a:ext cx="896834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Cold Dark Matter “Small-scale” Challenges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6951"/>
            <a:ext cx="9144000" cy="5371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63860" y="1153042"/>
            <a:ext cx="1601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from</a:t>
            </a:r>
          </a:p>
          <a:p>
            <a:r>
              <a:rPr lang="en-US" dirty="0" smtClean="0"/>
              <a:t>R. </a:t>
            </a:r>
            <a:r>
              <a:rPr lang="en-US" dirty="0" err="1" smtClean="0"/>
              <a:t>Essig</a:t>
            </a:r>
            <a:r>
              <a:rPr lang="en-US" dirty="0" smtClean="0"/>
              <a:t> 4/2015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DEFF6-8DAA-9A49-9B12-38334C27A33B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063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72"/>
            <a:ext cx="8229600" cy="1143000"/>
          </a:xfrm>
        </p:spPr>
        <p:txBody>
          <a:bodyPr/>
          <a:lstStyle/>
          <a:p>
            <a:r>
              <a:rPr lang="en-US" dirty="0" smtClean="0"/>
              <a:t>Hints from WIMP Search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9461"/>
            <a:ext cx="9144000" cy="556853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3DC5-78E8-B74F-9DFB-51F7F17ADC52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99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572659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A New </a:t>
            </a:r>
            <a:r>
              <a:rPr lang="en-US" sz="2800" dirty="0"/>
              <a:t>H</a:t>
            </a:r>
            <a:r>
              <a:rPr lang="en-US" sz="2800" dirty="0" smtClean="0"/>
              <a:t>igh-Granularity Displayed </a:t>
            </a:r>
            <a:r>
              <a:rPr lang="en-US" sz="2800" dirty="0" err="1" smtClean="0"/>
              <a:t>Dimuon</a:t>
            </a:r>
            <a:r>
              <a:rPr lang="en-US" sz="2800" dirty="0" smtClean="0"/>
              <a:t> Vertex Trigger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C59A-5C40-014A-AFAA-4F68667EE99F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69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8985" y="777963"/>
            <a:ext cx="469872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Y-Plane Trigger: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 quadrant panel: </a:t>
            </a:r>
            <a:r>
              <a:rPr lang="en-US" sz="1600" dirty="0" smtClean="0"/>
              <a:t>50cm </a:t>
            </a:r>
            <a:r>
              <a:rPr lang="en-US" sz="1600" dirty="0" smtClean="0"/>
              <a:t>x </a:t>
            </a:r>
            <a:r>
              <a:rPr lang="en-US" sz="1600" dirty="0" smtClean="0"/>
              <a:t>50cm, </a:t>
            </a:r>
            <a:r>
              <a:rPr lang="en-US" sz="1600" dirty="0" smtClean="0"/>
              <a:t>1cm </a:t>
            </a:r>
            <a:r>
              <a:rPr lang="en-US" sz="1600" dirty="0" smtClean="0"/>
              <a:t>thick</a:t>
            </a:r>
            <a:endParaRPr lang="en-US" sz="1600" baseline="30000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1cm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x 1cm x </a:t>
            </a:r>
            <a:r>
              <a:rPr lang="en-US" sz="1400" dirty="0" smtClean="0">
                <a:solidFill>
                  <a:srgbClr val="008000"/>
                </a:solidFill>
              </a:rPr>
              <a:t>50 </a:t>
            </a:r>
            <a:r>
              <a:rPr lang="en-US" sz="1400" dirty="0" smtClean="0">
                <a:solidFill>
                  <a:srgbClr val="008000"/>
                </a:solidFill>
              </a:rPr>
              <a:t>cm scintillating strips, </a:t>
            </a:r>
            <a:r>
              <a:rPr lang="en-US" sz="1400" dirty="0" err="1" smtClean="0">
                <a:solidFill>
                  <a:srgbClr val="008000"/>
                </a:solidFill>
              </a:rPr>
              <a:t>SiPM</a:t>
            </a:r>
            <a:r>
              <a:rPr lang="en-US" sz="1400" dirty="0" smtClean="0">
                <a:solidFill>
                  <a:srgbClr val="008000"/>
                </a:solidFill>
              </a:rPr>
              <a:t> readout</a:t>
            </a: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600" dirty="0" smtClean="0"/>
              <a:t>-     Straight line projection, 30cm Z-vertex resolution</a:t>
            </a:r>
          </a:p>
          <a:p>
            <a:r>
              <a:rPr lang="en-US" sz="1600" dirty="0" smtClean="0"/>
              <a:t>-     Displaced z-vertex, mostly low mass &lt; 3GeV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Coincident with St-4 </a:t>
            </a:r>
            <a:r>
              <a:rPr lang="en-US" sz="1600" dirty="0" err="1" smtClean="0"/>
              <a:t>Hodos</a:t>
            </a:r>
            <a:r>
              <a:rPr lang="en-US" sz="1600" dirty="0" smtClean="0"/>
              <a:t>(</a:t>
            </a:r>
            <a:r>
              <a:rPr lang="en-US" sz="1600" dirty="0" err="1" smtClean="0"/>
              <a:t>muons</a:t>
            </a:r>
            <a:r>
              <a:rPr lang="en-US" sz="16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Quadrant-based triggers: 4 x V1495</a:t>
            </a:r>
            <a:endParaRPr lang="en-US" sz="16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34837" y="812289"/>
            <a:ext cx="37112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Y-channels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per quadrant: 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1x </a:t>
            </a:r>
            <a:r>
              <a:rPr lang="en-US" sz="1600" dirty="0" smtClean="0"/>
              <a:t>V1495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008000"/>
                </a:solidFill>
              </a:rPr>
              <a:t>5</a:t>
            </a:r>
            <a:r>
              <a:rPr lang="en-US" sz="1600" dirty="0" smtClean="0">
                <a:solidFill>
                  <a:srgbClr val="008000"/>
                </a:solidFill>
              </a:rPr>
              <a:t>0</a:t>
            </a:r>
            <a:r>
              <a:rPr lang="en-US" sz="1600" dirty="0" smtClean="0">
                <a:solidFill>
                  <a:srgbClr val="008000"/>
                </a:solidFill>
              </a:rPr>
              <a:t>(St1) + </a:t>
            </a:r>
            <a:r>
              <a:rPr lang="en-US" sz="1600" dirty="0" smtClean="0">
                <a:solidFill>
                  <a:srgbClr val="008000"/>
                </a:solidFill>
              </a:rPr>
              <a:t>50</a:t>
            </a:r>
            <a:r>
              <a:rPr lang="en-US" sz="1600" dirty="0" smtClean="0">
                <a:solidFill>
                  <a:srgbClr val="008000"/>
                </a:solidFill>
              </a:rPr>
              <a:t>(St2) + 8x2 (St4-Y1,2) = </a:t>
            </a:r>
            <a:r>
              <a:rPr lang="en-US" sz="1600" dirty="0" smtClean="0">
                <a:solidFill>
                  <a:srgbClr val="008000"/>
                </a:solidFill>
              </a:rPr>
              <a:t>116</a:t>
            </a:r>
            <a:endParaRPr lang="en-US" sz="1600" dirty="0" smtClean="0">
              <a:solidFill>
                <a:srgbClr val="008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/>
              <a:t>96+64 = 160 possible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72+72+16 = 160 (possible) 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(2NIM=</a:t>
            </a:r>
            <a:r>
              <a:rPr lang="en-US" sz="1600" dirty="0" err="1" smtClean="0"/>
              <a:t>RFCLK+ComSTOP</a:t>
            </a:r>
            <a:r>
              <a:rPr lang="en-US" sz="1600" dirty="0" smtClean="0"/>
              <a:t> )</a:t>
            </a:r>
            <a:endParaRPr lang="en-US" sz="16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998277" y="1962880"/>
            <a:ext cx="6155450" cy="1700824"/>
            <a:chOff x="998277" y="1962880"/>
            <a:chExt cx="6155450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St2</a:t>
              </a:r>
              <a:endParaRPr lang="en-US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6155450" cy="1319923"/>
              <a:chOff x="966752" y="2149014"/>
              <a:chExt cx="6155450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5777451" cy="1319923"/>
                <a:chOff x="1344751" y="1931616"/>
                <a:chExt cx="5777451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5777451" cy="1319923"/>
                  <a:chOff x="1344751" y="1431993"/>
                  <a:chExt cx="5777451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5777451" cy="1319923"/>
                    <a:chOff x="1008564" y="1431993"/>
                    <a:chExt cx="6412473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91955"/>
                      <a:ext cx="6412473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31993"/>
                      <a:ext cx="4187433" cy="659962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4035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607689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1961283" y="3038112"/>
            <a:ext cx="22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Coincident Z-</a:t>
            </a:r>
            <a:r>
              <a:rPr lang="en-US" sz="1400" dirty="0" err="1" smtClean="0"/>
              <a:t>vtx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window matched@L2</a:t>
            </a:r>
            <a:endParaRPr lang="en-US" sz="14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159789" y="3513500"/>
            <a:ext cx="4381500" cy="2842850"/>
            <a:chOff x="152110" y="1806096"/>
            <a:chExt cx="4381500" cy="2842850"/>
          </a:xfrm>
        </p:grpSpPr>
        <p:pic>
          <p:nvPicPr>
            <p:cNvPr id="40" name="Picture 39" descr="mass_fit_dump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110" y="1806096"/>
              <a:ext cx="4381500" cy="284285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073042" y="2113501"/>
              <a:ext cx="131318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 smtClean="0">
                  <a:solidFill>
                    <a:srgbClr val="FF0000"/>
                  </a:solidFill>
                </a:rPr>
                <a:t>J/Psi</a:t>
              </a:r>
            </a:p>
            <a:p>
              <a:pPr marL="285750" indent="-285750">
                <a:buFontTx/>
                <a:buChar char="-"/>
              </a:pPr>
              <a:r>
                <a:rPr lang="en-US" dirty="0" smtClean="0">
                  <a:solidFill>
                    <a:srgbClr val="FF0000"/>
                  </a:solidFill>
                </a:rPr>
                <a:t>Psi’</a:t>
              </a:r>
            </a:p>
            <a:p>
              <a:pPr marL="285750" indent="-285750">
                <a:buFontTx/>
                <a:buChar char="-"/>
              </a:pPr>
              <a:r>
                <a:rPr lang="en-US" dirty="0" err="1" smtClean="0">
                  <a:solidFill>
                    <a:srgbClr val="FF00FF"/>
                  </a:solidFill>
                </a:rPr>
                <a:t>Drell</a:t>
              </a:r>
              <a:r>
                <a:rPr lang="en-US" dirty="0" smtClean="0">
                  <a:solidFill>
                    <a:srgbClr val="FF00FF"/>
                  </a:solidFill>
                </a:rPr>
                <a:t>-Yan</a:t>
              </a:r>
            </a:p>
            <a:p>
              <a:pPr marL="285750" indent="-285750">
                <a:buFontTx/>
                <a:buChar char="-"/>
              </a:pPr>
              <a:r>
                <a:rPr lang="en-US" dirty="0" err="1" smtClean="0"/>
                <a:t>Rndm</a:t>
              </a:r>
              <a:endParaRPr lang="en-US" dirty="0" smtClean="0"/>
            </a:p>
            <a:p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59712" y="3527060"/>
            <a:ext cx="4491967" cy="2829290"/>
            <a:chOff x="4659712" y="3527060"/>
            <a:chExt cx="4491967" cy="2829290"/>
          </a:xfrm>
        </p:grpSpPr>
        <p:pic>
          <p:nvPicPr>
            <p:cNvPr id="38" name="Picture 37" descr="z_vertex_e906_data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7451" b="23883"/>
            <a:stretch/>
          </p:blipFill>
          <p:spPr>
            <a:xfrm>
              <a:off x="4659712" y="3527060"/>
              <a:ext cx="4491967" cy="2829290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7603925" y="4486858"/>
              <a:ext cx="646403" cy="1382515"/>
              <a:chOff x="3686254" y="1920686"/>
              <a:chExt cx="712469" cy="3330254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3686254" y="1920686"/>
                <a:ext cx="0" cy="3330254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4" name="Right Arrow 43"/>
              <p:cNvSpPr/>
              <p:nvPr/>
            </p:nvSpPr>
            <p:spPr>
              <a:xfrm>
                <a:off x="3686254" y="3128890"/>
                <a:ext cx="712469" cy="991331"/>
              </a:xfrm>
              <a:prstGeom prst="rightArrow">
                <a:avLst/>
              </a:prstGeom>
              <a:solidFill>
                <a:schemeClr val="accent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1998086" y="3718701"/>
            <a:ext cx="118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Run2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165243" y="3820905"/>
            <a:ext cx="118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Run2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085813" y="6171684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Z-vertex (cm)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299183" y="2794852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50473" y="449785"/>
            <a:ext cx="7460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High rejection power, very </a:t>
            </a:r>
            <a:r>
              <a:rPr lang="en-US" b="1" dirty="0">
                <a:solidFill>
                  <a:srgbClr val="0000FF"/>
                </a:solidFill>
              </a:rPr>
              <a:t>low </a:t>
            </a:r>
            <a:r>
              <a:rPr lang="en-US" b="1" dirty="0" smtClean="0">
                <a:solidFill>
                  <a:srgbClr val="0000FF"/>
                </a:solidFill>
              </a:rPr>
              <a:t>rate,  &lt;&lt; 1 kHz(E906 DAQ limit) 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10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733" y="408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Cosmic-Ray Anomalies </a:t>
            </a:r>
            <a:r>
              <a:rPr lang="en-US" dirty="0" smtClean="0"/>
              <a:t>from AMS-02</a:t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Dark Matter Annihilation ?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5586" y="1342996"/>
            <a:ext cx="278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Plots from Sam Ting 4/2015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E0F85-EEBC-864A-91A0-98297D8A40CD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22210"/>
            <a:ext cx="4270896" cy="29710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367" y="2637636"/>
            <a:ext cx="5073633" cy="35486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78" y="4293268"/>
            <a:ext cx="2395280" cy="2209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7004" y="2020516"/>
            <a:ext cx="410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Cosmic-ray excess of e</a:t>
            </a:r>
            <a:r>
              <a:rPr lang="en-US" sz="2000" baseline="30000" dirty="0" smtClean="0">
                <a:solidFill>
                  <a:srgbClr val="000000"/>
                </a:solidFill>
              </a:rPr>
              <a:t>-</a:t>
            </a:r>
            <a:r>
              <a:rPr lang="en-US" sz="2000" dirty="0" smtClean="0">
                <a:solidFill>
                  <a:srgbClr val="000000"/>
                </a:solidFill>
              </a:rPr>
              <a:t>, e</a:t>
            </a:r>
            <a:r>
              <a:rPr lang="en-US" sz="2000" baseline="30000" dirty="0" smtClean="0">
                <a:solidFill>
                  <a:srgbClr val="000000"/>
                </a:solidFill>
              </a:rPr>
              <a:t>+</a:t>
            </a:r>
            <a:r>
              <a:rPr lang="en-US" sz="2000" dirty="0" smtClean="0">
                <a:solidFill>
                  <a:srgbClr val="000000"/>
                </a:solidFill>
              </a:rPr>
              <a:t>, p, He, Li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is-IS" sz="2000" dirty="0" smtClean="0">
                <a:solidFill>
                  <a:srgbClr val="000000"/>
                </a:solidFill>
              </a:rPr>
              <a:t>…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417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48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Current E906 Trigger </a:t>
            </a:r>
            <a:r>
              <a:rPr lang="en-US" dirty="0" smtClean="0"/>
              <a:t>&amp; DAQ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6E7E7-5B98-C141-98F5-0A6C2A99CC91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70</a:t>
            </a:fld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795860" y="1219668"/>
            <a:ext cx="7348340" cy="4550939"/>
            <a:chOff x="735385" y="1413188"/>
            <a:chExt cx="7348340" cy="4550939"/>
          </a:xfrm>
        </p:grpSpPr>
        <p:sp>
          <p:nvSpPr>
            <p:cNvPr id="16" name="TextBox 15"/>
            <p:cNvSpPr txBox="1"/>
            <p:nvPr/>
          </p:nvSpPr>
          <p:spPr>
            <a:xfrm>
              <a:off x="775336" y="2589981"/>
              <a:ext cx="518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……</a:t>
              </a:r>
              <a:endParaRPr lang="en-US" dirty="0"/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735385" y="1413188"/>
              <a:ext cx="7348340" cy="4550939"/>
              <a:chOff x="457200" y="1425283"/>
              <a:chExt cx="7348340" cy="4550939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457200" y="1425283"/>
                <a:ext cx="7348340" cy="4550939"/>
                <a:chOff x="457200" y="1425283"/>
                <a:chExt cx="7348340" cy="4550939"/>
              </a:xfrm>
            </p:grpSpPr>
            <p:sp>
              <p:nvSpPr>
                <p:cNvPr id="70" name="TextBox 69"/>
                <p:cNvSpPr txBox="1"/>
                <p:nvPr/>
              </p:nvSpPr>
              <p:spPr>
                <a:xfrm>
                  <a:off x="6446762" y="5104190"/>
                  <a:ext cx="135877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Comm.</a:t>
                  </a:r>
                </a:p>
                <a:p>
                  <a:r>
                    <a:rPr lang="en-US" dirty="0" smtClean="0"/>
                    <a:t>Stop/Trigger</a:t>
                  </a:r>
                  <a:endParaRPr lang="en-US" dirty="0"/>
                </a:p>
              </p:txBody>
            </p:sp>
            <p:grpSp>
              <p:nvGrpSpPr>
                <p:cNvPr id="77" name="Group 76"/>
                <p:cNvGrpSpPr/>
                <p:nvPr/>
              </p:nvGrpSpPr>
              <p:grpSpPr>
                <a:xfrm>
                  <a:off x="457200" y="1425283"/>
                  <a:ext cx="6969276" cy="4550939"/>
                  <a:chOff x="457200" y="1425283"/>
                  <a:chExt cx="6969276" cy="4550939"/>
                </a:xfrm>
              </p:grpSpPr>
              <p:grpSp>
                <p:nvGrpSpPr>
                  <p:cNvPr id="59" name="Group 58"/>
                  <p:cNvGrpSpPr/>
                  <p:nvPr/>
                </p:nvGrpSpPr>
                <p:grpSpPr>
                  <a:xfrm>
                    <a:off x="4359124" y="3566069"/>
                    <a:ext cx="1289354" cy="2410153"/>
                    <a:chOff x="4359124" y="3566069"/>
                    <a:chExt cx="1289354" cy="2410153"/>
                  </a:xfrm>
                </p:grpSpPr>
                <p:sp>
                  <p:nvSpPr>
                    <p:cNvPr id="28" name="Rectangle 27"/>
                    <p:cNvSpPr/>
                    <p:nvPr/>
                  </p:nvSpPr>
                  <p:spPr>
                    <a:xfrm>
                      <a:off x="4359124" y="4043402"/>
                      <a:ext cx="1289354" cy="764420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L2-Trigger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V1495 (1)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cxnSp>
                  <p:nvCxnSpPr>
                    <p:cNvPr id="50" name="Straight Arrow Connector 49"/>
                    <p:cNvCxnSpPr/>
                    <p:nvPr/>
                  </p:nvCxnSpPr>
                  <p:spPr>
                    <a:xfrm>
                      <a:off x="4946955" y="3566069"/>
                      <a:ext cx="0" cy="441048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7" name="Rectangle 56"/>
                    <p:cNvSpPr/>
                    <p:nvPr/>
                  </p:nvSpPr>
                  <p:spPr>
                    <a:xfrm>
                      <a:off x="4359124" y="5211802"/>
                      <a:ext cx="1289354" cy="764420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Trigger Supervisor</a:t>
                      </a:r>
                    </a:p>
                  </p:txBody>
                </p:sp>
                <p:cxnSp>
                  <p:nvCxnSpPr>
                    <p:cNvPr id="58" name="Straight Arrow Connector 57"/>
                    <p:cNvCxnSpPr/>
                    <p:nvPr/>
                  </p:nvCxnSpPr>
                  <p:spPr>
                    <a:xfrm>
                      <a:off x="4930024" y="4807822"/>
                      <a:ext cx="0" cy="441048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6" name="Group 75"/>
                  <p:cNvGrpSpPr/>
                  <p:nvPr/>
                </p:nvGrpSpPr>
                <p:grpSpPr>
                  <a:xfrm>
                    <a:off x="457200" y="1425283"/>
                    <a:ext cx="6969276" cy="4354531"/>
                    <a:chOff x="457200" y="1425283"/>
                    <a:chExt cx="6969276" cy="4354531"/>
                  </a:xfrm>
                </p:grpSpPr>
                <p:grpSp>
                  <p:nvGrpSpPr>
                    <p:cNvPr id="30" name="Group 29"/>
                    <p:cNvGrpSpPr/>
                    <p:nvPr/>
                  </p:nvGrpSpPr>
                  <p:grpSpPr>
                    <a:xfrm>
                      <a:off x="457200" y="1803757"/>
                      <a:ext cx="5167085" cy="1735310"/>
                      <a:chOff x="457200" y="1803757"/>
                      <a:chExt cx="5167085" cy="1735310"/>
                    </a:xfrm>
                  </p:grpSpPr>
                  <p:grpSp>
                    <p:nvGrpSpPr>
                      <p:cNvPr id="29" name="Group 28"/>
                      <p:cNvGrpSpPr/>
                      <p:nvPr/>
                    </p:nvGrpSpPr>
                    <p:grpSpPr>
                      <a:xfrm>
                        <a:off x="457200" y="2119944"/>
                        <a:ext cx="3877731" cy="1049791"/>
                        <a:chOff x="457200" y="2119944"/>
                        <a:chExt cx="3877731" cy="1049791"/>
                      </a:xfrm>
                    </p:grpSpPr>
                    <p:grpSp>
                      <p:nvGrpSpPr>
                        <p:cNvPr id="15" name="Group 14"/>
                        <p:cNvGrpSpPr/>
                        <p:nvPr/>
                      </p:nvGrpSpPr>
                      <p:grpSpPr>
                        <a:xfrm>
                          <a:off x="457200" y="2119944"/>
                          <a:ext cx="2636761" cy="1049791"/>
                          <a:chOff x="749905" y="1417637"/>
                          <a:chExt cx="2636761" cy="1049791"/>
                        </a:xfrm>
                      </p:grpSpPr>
                      <p:sp>
                        <p:nvSpPr>
                          <p:cNvPr id="7" name="Rectangle 6"/>
                          <p:cNvSpPr/>
                          <p:nvPr/>
                        </p:nvSpPr>
                        <p:spPr>
                          <a:xfrm>
                            <a:off x="749905" y="1560286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8" name="Rectangle 7"/>
                          <p:cNvSpPr/>
                          <p:nvPr/>
                        </p:nvSpPr>
                        <p:spPr>
                          <a:xfrm>
                            <a:off x="749905" y="1852991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9" name="Rectangle 8"/>
                          <p:cNvSpPr/>
                          <p:nvPr/>
                        </p:nvSpPr>
                        <p:spPr>
                          <a:xfrm>
                            <a:off x="2590799" y="1417637"/>
                            <a:ext cx="795867" cy="1049791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800" dirty="0" smtClean="0">
                                <a:solidFill>
                                  <a:srgbClr val="FF0000"/>
                                </a:solidFill>
                              </a:rPr>
                              <a:t>Threshold Discriminator</a:t>
                            </a:r>
                            <a:endParaRPr lang="en-US" sz="800" dirty="0">
                              <a:solidFill>
                                <a:srgbClr val="FF000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0" name="Rectangle 9"/>
                          <p:cNvSpPr/>
                          <p:nvPr/>
                        </p:nvSpPr>
                        <p:spPr>
                          <a:xfrm>
                            <a:off x="749905" y="2329542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cxnSp>
                        <p:nvCxnSpPr>
                          <p:cNvPr id="12" name="Straight Arrow Connector 11"/>
                          <p:cNvCxnSpPr/>
                          <p:nvPr/>
                        </p:nvCxnSpPr>
                        <p:spPr>
                          <a:xfrm>
                            <a:off x="1971524" y="1608667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" name="Straight Arrow Connector 12"/>
                          <p:cNvCxnSpPr/>
                          <p:nvPr/>
                        </p:nvCxnSpPr>
                        <p:spPr>
                          <a:xfrm>
                            <a:off x="1971524" y="1932820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4" name="Straight Arrow Connector 13"/>
                          <p:cNvCxnSpPr/>
                          <p:nvPr/>
                        </p:nvCxnSpPr>
                        <p:spPr>
                          <a:xfrm>
                            <a:off x="1971524" y="2426304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24" name="Group 23"/>
                        <p:cNvGrpSpPr/>
                        <p:nvPr/>
                      </p:nvGrpSpPr>
                      <p:grpSpPr>
                        <a:xfrm>
                          <a:off x="3096379" y="2166296"/>
                          <a:ext cx="1238552" cy="911905"/>
                          <a:chOff x="3568094" y="2107066"/>
                          <a:chExt cx="1238552" cy="911905"/>
                        </a:xfrm>
                      </p:grpSpPr>
                      <p:cxnSp>
                        <p:nvCxnSpPr>
                          <p:cNvPr id="17" name="Straight Arrow Connector 16"/>
                          <p:cNvCxnSpPr/>
                          <p:nvPr/>
                        </p:nvCxnSpPr>
                        <p:spPr>
                          <a:xfrm>
                            <a:off x="3568094" y="2382763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9" name="Straight Connector 18"/>
                          <p:cNvCxnSpPr/>
                          <p:nvPr/>
                        </p:nvCxnSpPr>
                        <p:spPr>
                          <a:xfrm>
                            <a:off x="4187370" y="2107066"/>
                            <a:ext cx="0" cy="911905"/>
                          </a:xfrm>
                          <a:prstGeom prst="line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0" name="Straight Arrow Connector 19"/>
                          <p:cNvCxnSpPr/>
                          <p:nvPr/>
                        </p:nvCxnSpPr>
                        <p:spPr>
                          <a:xfrm>
                            <a:off x="4187370" y="3018971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1" name="Straight Arrow Connector 20"/>
                          <p:cNvCxnSpPr/>
                          <p:nvPr/>
                        </p:nvCxnSpPr>
                        <p:spPr>
                          <a:xfrm>
                            <a:off x="4187370" y="2114323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sp>
                    <p:nvSpPr>
                      <p:cNvPr id="25" name="Rectangle 24"/>
                      <p:cNvSpPr/>
                      <p:nvPr/>
                    </p:nvSpPr>
                    <p:spPr>
                      <a:xfrm>
                        <a:off x="4334931" y="1803757"/>
                        <a:ext cx="1289354" cy="764420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TDC (xx)</a:t>
                        </a:r>
                        <a:endParaRPr lang="en-US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26" name="Rectangle 25"/>
                      <p:cNvSpPr/>
                      <p:nvPr/>
                    </p:nvSpPr>
                    <p:spPr>
                      <a:xfrm>
                        <a:off x="4334931" y="2774647"/>
                        <a:ext cx="1289354" cy="764420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L1-Trigger</a:t>
                        </a:r>
                      </a:p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V1495 (4)</a:t>
                        </a:r>
                        <a:endParaRPr lang="en-US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27" name="TextBox 26"/>
                      <p:cNvSpPr txBox="1"/>
                      <p:nvPr/>
                    </p:nvSpPr>
                    <p:spPr>
                      <a:xfrm>
                        <a:off x="3715655" y="3141489"/>
                        <a:ext cx="55864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 smtClean="0"/>
                          <a:t>(96)</a:t>
                        </a:r>
                        <a:endParaRPr lang="en-US" dirty="0"/>
                      </a:p>
                    </p:txBody>
                  </p:sp>
                </p:grpSp>
                <p:sp>
                  <p:nvSpPr>
                    <p:cNvPr id="68" name="Right Arrow 67"/>
                    <p:cNvSpPr/>
                    <p:nvPr/>
                  </p:nvSpPr>
                  <p:spPr>
                    <a:xfrm>
                      <a:off x="5648478" y="1803757"/>
                      <a:ext cx="1124855" cy="179862"/>
                    </a:xfrm>
                    <a:prstGeom prst="rightArrow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" name="Can 68"/>
                    <p:cNvSpPr/>
                    <p:nvPr/>
                  </p:nvSpPr>
                  <p:spPr>
                    <a:xfrm>
                      <a:off x="6773333" y="1425283"/>
                      <a:ext cx="653143" cy="1142894"/>
                    </a:xfrm>
                    <a:prstGeom prst="can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DAQ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grpSp>
                  <p:nvGrpSpPr>
                    <p:cNvPr id="73" name="Group 72"/>
                    <p:cNvGrpSpPr/>
                    <p:nvPr/>
                  </p:nvGrpSpPr>
                  <p:grpSpPr>
                    <a:xfrm>
                      <a:off x="5624285" y="2359355"/>
                      <a:ext cx="1149048" cy="3420459"/>
                      <a:chOff x="5624285" y="2359355"/>
                      <a:chExt cx="1149048" cy="3420459"/>
                    </a:xfrm>
                  </p:grpSpPr>
                  <p:grpSp>
                    <p:nvGrpSpPr>
                      <p:cNvPr id="67" name="Group 66"/>
                      <p:cNvGrpSpPr/>
                      <p:nvPr/>
                    </p:nvGrpSpPr>
                    <p:grpSpPr>
                      <a:xfrm>
                        <a:off x="5624285" y="2359355"/>
                        <a:ext cx="592667" cy="3420459"/>
                        <a:chOff x="5624285" y="2359355"/>
                        <a:chExt cx="592667" cy="3420459"/>
                      </a:xfrm>
                    </p:grpSpPr>
                    <p:cxnSp>
                      <p:nvCxnSpPr>
                        <p:cNvPr id="61" name="Elbow Connector 60"/>
                        <p:cNvCxnSpPr/>
                        <p:nvPr/>
                      </p:nvCxnSpPr>
                      <p:spPr>
                        <a:xfrm flipV="1">
                          <a:off x="5648478" y="2359355"/>
                          <a:ext cx="568474" cy="3420459"/>
                        </a:xfrm>
                        <a:prstGeom prst="bentConnector2">
                          <a:avLst/>
                        </a:prstGeom>
                        <a:ln w="34925">
                          <a:solidFill>
                            <a:srgbClr val="008000"/>
                          </a:solidFill>
                          <a:tailEnd type="arrow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6" name="Straight Arrow Connector 65"/>
                        <p:cNvCxnSpPr/>
                        <p:nvPr/>
                      </p:nvCxnSpPr>
                      <p:spPr>
                        <a:xfrm flipH="1">
                          <a:off x="5624285" y="2441993"/>
                          <a:ext cx="592667" cy="0"/>
                        </a:xfrm>
                        <a:prstGeom prst="straightConnector1">
                          <a:avLst/>
                        </a:prstGeom>
                        <a:ln w="34925">
                          <a:solidFill>
                            <a:srgbClr val="008000"/>
                          </a:solidFill>
                          <a:tailEnd type="arrow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72" name="Straight Arrow Connector 71"/>
                      <p:cNvCxnSpPr/>
                      <p:nvPr/>
                    </p:nvCxnSpPr>
                    <p:spPr>
                      <a:xfrm>
                        <a:off x="6216952" y="2441993"/>
                        <a:ext cx="556381" cy="0"/>
                      </a:xfrm>
                      <a:prstGeom prst="straightConnector1">
                        <a:avLst/>
                      </a:prstGeom>
                      <a:ln w="34925">
                        <a:solidFill>
                          <a:srgbClr val="008000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sp>
            <p:nvSpPr>
              <p:cNvPr id="74" name="TextBox 73"/>
              <p:cNvSpPr txBox="1"/>
              <p:nvPr/>
            </p:nvSpPr>
            <p:spPr>
              <a:xfrm>
                <a:off x="3698519" y="1803757"/>
                <a:ext cx="6364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Hits/</a:t>
                </a:r>
              </a:p>
              <a:p>
                <a:r>
                  <a:rPr lang="en-US" dirty="0" smtClean="0"/>
                  <a:t>Start</a:t>
                </a:r>
                <a:endParaRPr lang="en-US" dirty="0"/>
              </a:p>
            </p:txBody>
          </p:sp>
        </p:grpSp>
      </p:grpSp>
      <p:sp>
        <p:nvSpPr>
          <p:cNvPr id="75" name="TextBox 74"/>
          <p:cNvSpPr txBox="1"/>
          <p:nvPr/>
        </p:nvSpPr>
        <p:spPr>
          <a:xfrm>
            <a:off x="1078708" y="3223973"/>
            <a:ext cx="2689258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L0 Trigger: not “actively” used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- 4 V1495 boards available</a:t>
            </a:r>
          </a:p>
          <a:p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smtClean="0">
                <a:solidFill>
                  <a:srgbClr val="0000FF"/>
                </a:solidFill>
              </a:rPr>
              <a:t>L1 Trigger: in operation</a:t>
            </a:r>
          </a:p>
          <a:p>
            <a:r>
              <a:rPr lang="en-US" sz="1600" dirty="0" smtClean="0"/>
              <a:t> - 4 V1495 boards</a:t>
            </a:r>
          </a:p>
          <a:p>
            <a:r>
              <a:rPr lang="en-US" sz="1600" dirty="0" smtClean="0"/>
              <a:t>    (2) for Y-plane, not used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(2) for X-Plane, in use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smtClean="0">
                <a:solidFill>
                  <a:srgbClr val="FF0000"/>
                </a:solidFill>
              </a:rPr>
              <a:t>700nS latency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 </a:t>
            </a:r>
            <a:endParaRPr lang="en-US" sz="1600" dirty="0"/>
          </a:p>
          <a:p>
            <a:r>
              <a:rPr lang="en-US" sz="1600" dirty="0" smtClean="0">
                <a:solidFill>
                  <a:srgbClr val="0000FF"/>
                </a:solidFill>
              </a:rPr>
              <a:t>L2 Trigger: pass through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 V1495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Could do simple look-up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TS: Trigger Supervisor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06702" y="1378181"/>
            <a:ext cx="1105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VME/CPU</a:t>
            </a:r>
          </a:p>
          <a:p>
            <a:r>
              <a:rPr lang="en-US" dirty="0" smtClean="0"/>
              <a:t>Ethernet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80434" y="1179507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Pulse Gen. </a:t>
            </a:r>
          </a:p>
          <a:p>
            <a:r>
              <a:rPr lang="en-US" dirty="0" smtClean="0"/>
              <a:t>V1495 @TB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85421" y="3723122"/>
            <a:ext cx="2245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L2: limited I/O</a:t>
            </a:r>
          </a:p>
          <a:p>
            <a:r>
              <a:rPr lang="en-US" dirty="0" smtClean="0"/>
              <a:t>1(O), 5(I), 32x</a:t>
            </a:r>
          </a:p>
          <a:p>
            <a:r>
              <a:rPr lang="en-US" dirty="0" smtClean="0"/>
              <a:t>only 2 (I) used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60967" y="164117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895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92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V1495 Board</a:t>
            </a:r>
            <a:br>
              <a:rPr lang="en-US" dirty="0" smtClean="0"/>
            </a:br>
            <a:r>
              <a:rPr lang="en-US" sz="2200" dirty="0" smtClean="0"/>
              <a:t>2 </a:t>
            </a:r>
            <a:r>
              <a:rPr lang="en-US" sz="2200" dirty="0" err="1" smtClean="0"/>
              <a:t>Altara</a:t>
            </a:r>
            <a:r>
              <a:rPr lang="en-US" sz="2200" dirty="0" smtClean="0"/>
              <a:t> FPGA Chips: Cyclone-V</a:t>
            </a:r>
            <a:endParaRPr lang="en-US" sz="2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29E5-D955-4246-A30F-7AAA66DAF3DF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 descr="20150226_0953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65637" y="1270061"/>
            <a:ext cx="2068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Trigger lookup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28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833726"/>
          </a:xfrm>
        </p:spPr>
        <p:txBody>
          <a:bodyPr/>
          <a:lstStyle/>
          <a:p>
            <a:r>
              <a:rPr lang="en-US" dirty="0" smtClean="0"/>
              <a:t>Experimental Hall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76D4-584E-B649-B673-5D42EA9B245A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72</a:t>
            </a:fld>
            <a:endParaRPr lang="en-US"/>
          </a:p>
        </p:txBody>
      </p:sp>
      <p:pic>
        <p:nvPicPr>
          <p:cNvPr id="8" name="Picture 7" descr="20151105_134850_re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209" y="764020"/>
            <a:ext cx="4829591" cy="2716645"/>
          </a:xfrm>
          <a:prstGeom prst="rect">
            <a:avLst/>
          </a:prstGeom>
        </p:spPr>
      </p:pic>
      <p:pic>
        <p:nvPicPr>
          <p:cNvPr id="10" name="Picture 9" descr="20151105_134906_resized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020"/>
            <a:ext cx="3427864" cy="6093980"/>
          </a:xfrm>
          <a:prstGeom prst="rect">
            <a:avLst/>
          </a:prstGeom>
        </p:spPr>
      </p:pic>
      <p:pic>
        <p:nvPicPr>
          <p:cNvPr id="11" name="Picture 10" descr="20151105_134843_resized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209" y="3739716"/>
            <a:ext cx="4651791" cy="261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25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9" y="31642"/>
            <a:ext cx="8899154" cy="800902"/>
          </a:xfrm>
        </p:spPr>
        <p:txBody>
          <a:bodyPr>
            <a:normAutofit/>
          </a:bodyPr>
          <a:lstStyle/>
          <a:p>
            <a:r>
              <a:rPr lang="en-US" dirty="0" smtClean="0"/>
              <a:t>Direct Search for WIMP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7313"/>
            <a:ext cx="3537414" cy="4690267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WIMP being excluded?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Recent anomalies observed by satellite and terrestrial experiments have motivated dark matter models introducing a new </a:t>
            </a:r>
            <a:r>
              <a:rPr lang="en-US" b="1" dirty="0" smtClean="0">
                <a:solidFill>
                  <a:srgbClr val="000000"/>
                </a:solidFill>
              </a:rPr>
              <a:t>“dark sector”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/>
              <a:t>There are “portals” between the dark sector and the SM. 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“vector </a:t>
            </a:r>
            <a:r>
              <a:rPr lang="en-US" b="1" dirty="0" smtClean="0">
                <a:solidFill>
                  <a:srgbClr val="FF0000"/>
                </a:solidFill>
              </a:rPr>
              <a:t>portal</a:t>
            </a:r>
            <a:r>
              <a:rPr lang="en-US" b="1" dirty="0" smtClean="0">
                <a:solidFill>
                  <a:srgbClr val="FF0000"/>
                </a:solidFill>
              </a:rPr>
              <a:t>”</a:t>
            </a:r>
            <a:r>
              <a:rPr lang="en-US" b="1" dirty="0" smtClean="0">
                <a:solidFill>
                  <a:srgbClr val="FF0000"/>
                </a:solidFill>
              </a:rPr>
              <a:t>: dark photon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“scalar </a:t>
            </a:r>
            <a:r>
              <a:rPr lang="en-US" b="1" dirty="0" smtClean="0">
                <a:solidFill>
                  <a:srgbClr val="FF0000"/>
                </a:solidFill>
              </a:rPr>
              <a:t>portal</a:t>
            </a:r>
            <a:r>
              <a:rPr lang="en-US" b="1" dirty="0" smtClean="0">
                <a:solidFill>
                  <a:srgbClr val="FF0000"/>
                </a:solidFill>
              </a:rPr>
              <a:t>”</a:t>
            </a:r>
            <a:r>
              <a:rPr lang="en-US" b="1" dirty="0" smtClean="0">
                <a:solidFill>
                  <a:srgbClr val="FF0000"/>
                </a:solidFill>
              </a:rPr>
              <a:t>:  dark Higgs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…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chemeClr val="tx1"/>
                </a:solidFill>
              </a:rPr>
              <a:t>“Sub-</a:t>
            </a:r>
            <a:r>
              <a:rPr lang="en-US" b="1" i="1" dirty="0" err="1" smtClean="0">
                <a:solidFill>
                  <a:schemeClr val="tx1"/>
                </a:solidFill>
              </a:rPr>
              <a:t>GeV</a:t>
            </a:r>
            <a:r>
              <a:rPr lang="en-US" b="1" i="1" dirty="0" smtClean="0">
                <a:solidFill>
                  <a:schemeClr val="tx1"/>
                </a:solidFill>
              </a:rPr>
              <a:t>” </a:t>
            </a:r>
            <a:r>
              <a:rPr lang="en-US" b="1" i="1" dirty="0">
                <a:solidFill>
                  <a:schemeClr val="tx1"/>
                </a:solidFill>
              </a:rPr>
              <a:t>l</a:t>
            </a:r>
            <a:r>
              <a:rPr lang="en-US" b="1" i="1" dirty="0" smtClean="0">
                <a:solidFill>
                  <a:schemeClr val="tx1"/>
                </a:solidFill>
              </a:rPr>
              <a:t>ow mass weakly-interacting dark particles become very interesting!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dirty="0" smtClean="0">
                <a:solidFill>
                  <a:schemeClr val="tx1"/>
                </a:solidFill>
              </a:rPr>
              <a:t>Mass:  </a:t>
            </a:r>
            <a:r>
              <a:rPr lang="en-US" i="1" dirty="0" smtClean="0">
                <a:solidFill>
                  <a:schemeClr val="tx1"/>
                </a:solidFill>
              </a:rPr>
              <a:t>O(MeV ~ </a:t>
            </a:r>
            <a:r>
              <a:rPr lang="en-US" i="1" dirty="0" err="1" smtClean="0">
                <a:solidFill>
                  <a:schemeClr val="tx1"/>
                </a:solidFill>
              </a:rPr>
              <a:t>GeV</a:t>
            </a:r>
            <a:r>
              <a:rPr lang="en-US" i="1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In particular, high-intensity colliders (B-factories) and fixed target experiments (</a:t>
            </a:r>
            <a:r>
              <a:rPr lang="en-US" dirty="0" err="1" smtClean="0">
                <a:solidFill>
                  <a:srgbClr val="0000FF"/>
                </a:solidFill>
              </a:rPr>
              <a:t>Fermilab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JLab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smtClean="0">
                <a:solidFill>
                  <a:srgbClr val="0000FF"/>
                </a:solidFill>
              </a:rPr>
              <a:t>LHC etc.) </a:t>
            </a:r>
            <a:r>
              <a:rPr lang="en-US" dirty="0" smtClean="0">
                <a:solidFill>
                  <a:srgbClr val="0000FF"/>
                </a:solidFill>
              </a:rPr>
              <a:t>offer an ideal environment to probe these new ideas.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1C250-042E-D64B-820C-5A4DB23A752E}" type="datetime1">
              <a:rPr lang="en-US" smtClean="0"/>
              <a:t>11/15/15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8</a:t>
            </a:fld>
            <a:endParaRPr lang="en-US" dirty="0"/>
          </a:p>
        </p:txBody>
      </p:sp>
      <p:pic>
        <p:nvPicPr>
          <p:cNvPr id="12" name="Picture 11" descr="SMSI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833" y="2064755"/>
            <a:ext cx="5361740" cy="4021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286383" y="1362199"/>
            <a:ext cx="473819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Imaginable space for these experiments is rapidly disappearing</a:t>
            </a:r>
          </a:p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the “natural” theory space is also disappearing.</a:t>
            </a:r>
          </a:p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I like to think that Dark Matter is on solid ground, maybe not!!!</a:t>
            </a:r>
            <a:endParaRPr lang="en-US" sz="1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3906" y="867203"/>
            <a:ext cx="2360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Montgomery’s talk at CIPANP2015</a:t>
            </a:r>
            <a:endParaRPr lang="en-US" sz="1000" dirty="0" smtClean="0"/>
          </a:p>
          <a:p>
            <a:r>
              <a:rPr lang="en-US" sz="1000" dirty="0" smtClean="0">
                <a:solidFill>
                  <a:srgbClr val="FF0000"/>
                </a:solidFill>
              </a:rPr>
              <a:t>“a vision of nuclear and particle physics”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50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683" y="57090"/>
            <a:ext cx="8692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+mj-lt"/>
              </a:rPr>
              <a:t>What is Dark Matter?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113345" y="1314905"/>
            <a:ext cx="5011608" cy="3464209"/>
          </a:xfrm>
          <a:prstGeom prst="ellipse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460105" y="4244801"/>
            <a:ext cx="1670699" cy="93870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Dark sector</a:t>
            </a:r>
            <a:endParaRPr lang="en-US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019655" y="895919"/>
            <a:ext cx="1636164" cy="83797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WIMP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124115" y="4007528"/>
            <a:ext cx="1895540" cy="9155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Extra dimension</a:t>
            </a:r>
            <a:endParaRPr lang="en-US" sz="1400" i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841119" y="3148628"/>
            <a:ext cx="1955443" cy="96229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Sterile neutrino</a:t>
            </a:r>
            <a:endParaRPr lang="en-US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841118" y="1779322"/>
            <a:ext cx="1911997" cy="9657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cs typeface="Arial" pitchFamily="34" charset="0"/>
              </a:rPr>
              <a:t>Axion</a:t>
            </a:r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 &amp; </a:t>
            </a:r>
            <a:br>
              <a:rPr lang="en-US" b="1" dirty="0" smtClean="0">
                <a:solidFill>
                  <a:schemeClr val="tx1"/>
                </a:solidFill>
                <a:cs typeface="Arial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ALPs</a:t>
            </a:r>
            <a:endParaRPr lang="en-US" b="1" dirty="0">
              <a:solidFill>
                <a:schemeClr val="tx1"/>
              </a:solidFill>
              <a:cs typeface="Arial" pitchFamily="34" charset="0"/>
            </a:endParaRPr>
          </a:p>
          <a:p>
            <a:endParaRPr lang="en-US" sz="500" b="1" dirty="0" smtClean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16994" y="2615156"/>
            <a:ext cx="2136767" cy="10146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  <a:cs typeface="Arial" pitchFamily="34" charset="0"/>
              </a:rPr>
              <a:t>Superheavy</a:t>
            </a:r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DM</a:t>
            </a:r>
            <a:endParaRPr lang="en-US" sz="1600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007542" y="1409021"/>
            <a:ext cx="1600382" cy="80944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…</a:t>
            </a:r>
            <a:endParaRPr lang="en-US" sz="16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58458" y="2804922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Dark Matter</a:t>
            </a:r>
            <a:endParaRPr lang="en-US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519441" y="5593258"/>
            <a:ext cx="8393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Recent results from the LHC and direct detection experiments “challenge” the traditional WIMP paradigm and motivate the exploration of new ideas.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1FDC-F4E7-E349-B004-2D0F76152BB7}" type="datetime1">
              <a:rPr lang="en-US" smtClean="0"/>
              <a:t>11/15/15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53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8090</TotalTime>
  <Words>4854</Words>
  <Application>Microsoft Macintosh PowerPoint</Application>
  <PresentationFormat>On-screen Show (4:3)</PresentationFormat>
  <Paragraphs>925</Paragraphs>
  <Slides>72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Office Theme</vt:lpstr>
      <vt:lpstr>Direct Search for Dark Photons and Dark Higgs in p+A Collisions at Fermilab E-1067 Experiment </vt:lpstr>
      <vt:lpstr>Intensity Frontier at Fermilab: 120 GeV Beam</vt:lpstr>
      <vt:lpstr>PowerPoint Presentation</vt:lpstr>
      <vt:lpstr>PowerPoint Presentation</vt:lpstr>
      <vt:lpstr>Outline</vt:lpstr>
      <vt:lpstr>Dark Matter?</vt:lpstr>
      <vt:lpstr>Cosmic-Ray Anomalies from AMS-02 Dark Matter Annihilation ?</vt:lpstr>
      <vt:lpstr>Direct Search for WIMP</vt:lpstr>
      <vt:lpstr>PowerPoint Presentation</vt:lpstr>
      <vt:lpstr>Portals to a Dark Sectors?</vt:lpstr>
      <vt:lpstr>Vector Portal and Dark Photon A simplest model of dark sector </vt:lpstr>
      <vt:lpstr>Expectations from GUT</vt:lpstr>
      <vt:lpstr>Coupling to SM particles via Photon/Z0 </vt:lpstr>
      <vt:lpstr>AMS-02 Anomalies and Dark Photons</vt:lpstr>
      <vt:lpstr>Muon (g-2) Anomaly</vt:lpstr>
      <vt:lpstr>Very Active Field</vt:lpstr>
      <vt:lpstr>Dark Photon Current and Future Limits</vt:lpstr>
      <vt:lpstr>Add a Dark Higgs … very rich phenomenoloy </vt:lpstr>
      <vt:lpstr>Dark Higgs Search at BaBar</vt:lpstr>
      <vt:lpstr>Intensity Frontier at Fermilab: 120 GeV Beam</vt:lpstr>
      <vt:lpstr>SeaQuest Detector: Top View</vt:lpstr>
      <vt:lpstr>E906 Run-II and III Performance</vt:lpstr>
      <vt:lpstr>E-906 Drell-Yan Acceptance</vt:lpstr>
      <vt:lpstr>E906 Physics Programs: 2009-2016</vt:lpstr>
      <vt:lpstr>E1039 Physics Program: 2017-2019 Polarized Fixed Target Drell-Yan Experiment</vt:lpstr>
      <vt:lpstr>Schedules of SeaQuest Experiments </vt:lpstr>
      <vt:lpstr>E-1067: A New Program to Probe Dark Sector in Beam Dump Mode </vt:lpstr>
      <vt:lpstr>Dark Photons and Dark Higgs Productions  in p+Fe Collisions at Fermilab</vt:lpstr>
      <vt:lpstr>Dark Photon Detection in Dimuon Decay Channel </vt:lpstr>
      <vt:lpstr>Dark Photon Decay Modes</vt:lpstr>
      <vt:lpstr>Detector Upgrades and Expected Signals </vt:lpstr>
      <vt:lpstr>Background Study Using Run-II 2014 Data</vt:lpstr>
      <vt:lpstr>A New High-Granularity Displayed Dimuon Vertex Trigger</vt:lpstr>
      <vt:lpstr>Displaced Dark Photon Trigger</vt:lpstr>
      <vt:lpstr>Low Mass Prompt Dimuon Trigger Rate Study in 2015</vt:lpstr>
      <vt:lpstr>Scintillator-based Trigger R&amp;D</vt:lpstr>
      <vt:lpstr>Trigger Prototype R&amp;D</vt:lpstr>
      <vt:lpstr>Fermilab Extruded Scintillators</vt:lpstr>
      <vt:lpstr>E906 DAQ Improvement  </vt:lpstr>
      <vt:lpstr>Search Mode (1): Long-lived Dark Photons</vt:lpstr>
      <vt:lpstr>Search Mode (2): “Prompt” Dark Photons vs Drell-Yan Z-vertx &lt; 3m</vt:lpstr>
      <vt:lpstr>Summary: Dark Photon Sensitivity POT:1.4x1018 (parasitic w/ E1039)</vt:lpstr>
      <vt:lpstr>Dark Higgs Search at E-1067</vt:lpstr>
      <vt:lpstr>E-1067 Dark Higgs Sensitivity POT:1.4x1018 (Phase-I)</vt:lpstr>
      <vt:lpstr>E-1067 Future Upgrade: Phase-II 2020 ~ 2025+ ?</vt:lpstr>
      <vt:lpstr>Phase-II: Access Low Mass Region with e+e- with future detector upgrades </vt:lpstr>
      <vt:lpstr>Phase-II: Full Coverage with future detector “EMCal/HCal” upgrades </vt:lpstr>
      <vt:lpstr>Phase-II: Probe Non Abelian Dark Sector with future detector “HCal” upgrades  </vt:lpstr>
      <vt:lpstr>Summary and Outlook</vt:lpstr>
      <vt:lpstr>Many good discussions with  R. Holt, J-C. Peng, K. Liu, Z.-B. Kang, Y. Zhang, P. McGaughey, Y. Zhong, P. Reimer, C. Brown, R. van der Water, R. Essig,  and more  and the new E-1067 Collaboration at Fermilab      </vt:lpstr>
      <vt:lpstr>2014 US P-5 Report</vt:lpstr>
      <vt:lpstr>Backup slides</vt:lpstr>
      <vt:lpstr>Current Limits on Dark Photon Search</vt:lpstr>
      <vt:lpstr>Scope and Compatibility </vt:lpstr>
      <vt:lpstr>PowerPoint Presentation</vt:lpstr>
      <vt:lpstr>Comparison with SHiP Proposal </vt:lpstr>
      <vt:lpstr>A’ Production </vt:lpstr>
      <vt:lpstr>Electron Beam Fixed Target Experiments</vt:lpstr>
      <vt:lpstr>APEX Experiment at J-Lab</vt:lpstr>
      <vt:lpstr>Typical Backgrounds</vt:lpstr>
      <vt:lpstr>HPS at JLab</vt:lpstr>
      <vt:lpstr>PowerPoint Presentation</vt:lpstr>
      <vt:lpstr>Dark Light @JLab</vt:lpstr>
      <vt:lpstr>Sub ~O(10) GeV Dark Matter Interactions via A’</vt:lpstr>
      <vt:lpstr>Invisible Mode in Beam Dump Search</vt:lpstr>
      <vt:lpstr>Dark Photon Current and Future Limit (2014 Projections)</vt:lpstr>
      <vt:lpstr>Cold Dark Matter “Small-scale” Challenges</vt:lpstr>
      <vt:lpstr>Hints from WIMP Search </vt:lpstr>
      <vt:lpstr>A New High-Granularity Displayed Dimuon Vertex Trigger</vt:lpstr>
      <vt:lpstr>Current E906 Trigger &amp; DAQ System</vt:lpstr>
      <vt:lpstr>V1495 Board 2 Altara FPGA Chips: Cyclone-V</vt:lpstr>
      <vt:lpstr>Experimental Hall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Prospects of </dc:title>
  <dc:creator>Ming Liu</dc:creator>
  <cp:lastModifiedBy>Ming Liu</cp:lastModifiedBy>
  <cp:revision>318</cp:revision>
  <dcterms:created xsi:type="dcterms:W3CDTF">2015-11-10T19:37:16Z</dcterms:created>
  <dcterms:modified xsi:type="dcterms:W3CDTF">2015-11-17T01:21:47Z</dcterms:modified>
</cp:coreProperties>
</file>