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2" r:id="rId3"/>
    <p:sldId id="288" r:id="rId4"/>
    <p:sldId id="289" r:id="rId5"/>
    <p:sldId id="269" r:id="rId6"/>
    <p:sldId id="290" r:id="rId7"/>
    <p:sldId id="291" r:id="rId8"/>
    <p:sldId id="262" r:id="rId9"/>
    <p:sldId id="266" r:id="rId10"/>
    <p:sldId id="381" r:id="rId11"/>
    <p:sldId id="295" r:id="rId12"/>
    <p:sldId id="350" r:id="rId13"/>
    <p:sldId id="268" r:id="rId14"/>
    <p:sldId id="293" r:id="rId15"/>
    <p:sldId id="298" r:id="rId16"/>
    <p:sldId id="299" r:id="rId17"/>
    <p:sldId id="300" r:id="rId18"/>
    <p:sldId id="302" r:id="rId19"/>
    <p:sldId id="303" r:id="rId20"/>
    <p:sldId id="367" r:id="rId21"/>
    <p:sldId id="351" r:id="rId22"/>
    <p:sldId id="346" r:id="rId23"/>
    <p:sldId id="362" r:id="rId24"/>
    <p:sldId id="363" r:id="rId25"/>
    <p:sldId id="377" r:id="rId26"/>
    <p:sldId id="307" r:id="rId27"/>
    <p:sldId id="308" r:id="rId28"/>
    <p:sldId id="368" r:id="rId29"/>
    <p:sldId id="352" r:id="rId30"/>
    <p:sldId id="354" r:id="rId31"/>
    <p:sldId id="316" r:id="rId32"/>
    <p:sldId id="309" r:id="rId33"/>
    <p:sldId id="369" r:id="rId34"/>
    <p:sldId id="281" r:id="rId35"/>
    <p:sldId id="374" r:id="rId36"/>
    <p:sldId id="357" r:id="rId37"/>
    <p:sldId id="376" r:id="rId38"/>
    <p:sldId id="379" r:id="rId39"/>
    <p:sldId id="38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AD4F7-049A-E641-BDCC-EF6D790F3ED7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361FD-EF50-9842-83CE-C4C808D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96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F27B-574D-894C-8150-279210FDE48A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50643-424B-6847-9CC5-B4263C4B1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74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7163-59AA-584B-A3A2-B5D2C458AF91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27EAD-97FD-DC4D-BC30-96A2822812B0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1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E837-FE7D-6E43-A211-9198B038CDAF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572A-2D75-394F-A7E2-2BA7BBD9B30F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B966-C6D0-EC45-921A-AA9BE2D6A0C1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DDC-6D4E-4347-9533-F97065D23CCD}" type="datetime1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230E-1322-1F45-9E0A-16EED8263506}" type="datetime1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18E-7227-9C4B-81BC-BB9C4B924E27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9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F4051-2D16-F044-B46F-BECC78FD4D58}" type="datetime1">
              <a:rPr lang="en-US" smtClean="0"/>
              <a:t>4/28/16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2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8C6-7615-5046-9E75-45FC95F4D529}" type="datetime1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6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1641-35CC-FC43-A303-12EFE3F8FF2A}" type="datetime1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909BE-E5DB-D24A-B231-C1A1E68888D5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167" y="6356350"/>
            <a:ext cx="36618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Ming Liu, </a:t>
            </a:r>
            <a:r>
              <a:rPr lang="en-US" dirty="0" smtClean="0"/>
              <a:t>E1067/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r>
              <a:rPr lang="en-US" dirty="0" smtClean="0"/>
              <a:t>@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9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30.emf"/><Relationship Id="rId9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27.emf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Relationship Id="rId3" Type="http://schemas.openxmlformats.org/officeDocument/2006/relationships/image" Target="../media/image6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Relationship Id="rId3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Relationship Id="rId3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jpg"/><Relationship Id="rId10" Type="http://schemas.openxmlformats.org/officeDocument/2006/relationships/image" Target="../media/image79.png"/><Relationship Id="rId11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9919"/>
            <a:ext cx="7772400" cy="2619018"/>
          </a:xfrm>
        </p:spPr>
        <p:txBody>
          <a:bodyPr>
            <a:normAutofit/>
          </a:bodyPr>
          <a:lstStyle/>
          <a:p>
            <a:r>
              <a:rPr lang="en-US" sz="4000" dirty="0"/>
              <a:t>D</a:t>
            </a:r>
            <a:r>
              <a:rPr lang="en-US" sz="4000" dirty="0" smtClean="0"/>
              <a:t>irect </a:t>
            </a:r>
            <a:r>
              <a:rPr lang="en-US" sz="4000" dirty="0"/>
              <a:t>S</a:t>
            </a:r>
            <a:r>
              <a:rPr lang="en-US" sz="4000" dirty="0" smtClean="0"/>
              <a:t>earch for Dark </a:t>
            </a:r>
            <a:r>
              <a:rPr lang="en-US" sz="4000" dirty="0"/>
              <a:t>P</a:t>
            </a:r>
            <a:r>
              <a:rPr lang="en-US" sz="4000" dirty="0" smtClean="0"/>
              <a:t>hotons and Dark Higgs in </a:t>
            </a:r>
            <a:r>
              <a:rPr lang="en-US" sz="4000" dirty="0" err="1" smtClean="0"/>
              <a:t>p+A</a:t>
            </a:r>
            <a:r>
              <a:rPr lang="en-US" sz="4000" dirty="0" smtClean="0"/>
              <a:t> Collisions at </a:t>
            </a:r>
            <a:r>
              <a:rPr lang="en-US" sz="4000" dirty="0" err="1" smtClean="0"/>
              <a:t>Fermilab</a:t>
            </a:r>
            <a:r>
              <a:rPr lang="en-US" sz="4000" dirty="0" smtClean="0"/>
              <a:t> E-1067</a:t>
            </a:r>
            <a:r>
              <a:rPr lang="en-US" sz="4000" dirty="0"/>
              <a:t> </a:t>
            </a:r>
            <a:r>
              <a:rPr lang="en-US" sz="4000" dirty="0" smtClean="0"/>
              <a:t>Experiment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82966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 National Laboratory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5" y="5009161"/>
            <a:ext cx="2987445" cy="17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231" y="4932997"/>
            <a:ext cx="5643855" cy="19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@E-1067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50,000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200-day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parasitic run)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BC-091F-8146-B80B-916F961CCCCD}" type="datetime1">
              <a:rPr lang="en-US" smtClean="0"/>
              <a:t>4/28/16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196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444"/>
            <a:ext cx="5239852" cy="1510333"/>
          </a:xfrm>
        </p:spPr>
        <p:txBody>
          <a:bodyPr>
            <a:normAutofit/>
          </a:bodyPr>
          <a:lstStyle/>
          <a:p>
            <a:r>
              <a:rPr lang="en-US" dirty="0" smtClean="0"/>
              <a:t>Current E</a:t>
            </a:r>
            <a:r>
              <a:rPr lang="en-US" dirty="0" smtClean="0"/>
              <a:t>-906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Drell</a:t>
            </a:r>
            <a:r>
              <a:rPr lang="en-US" dirty="0" smtClean="0"/>
              <a:t>-Yan Acceptance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2CD9-2B9C-2843-B540-BAAE4016EA4E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043" y="366213"/>
            <a:ext cx="2971290" cy="2228876"/>
          </a:xfrm>
          <a:prstGeom prst="rect">
            <a:avLst/>
          </a:prstGeom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2832809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2605237" y="3848887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964" y="2434902"/>
            <a:ext cx="3870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Run-II  data:  5% of total projected stat.</a:t>
            </a:r>
          </a:p>
          <a:p>
            <a:r>
              <a:rPr lang="en-US" dirty="0" smtClean="0"/>
              <a:t>Run-III data:  30% of total </a:t>
            </a:r>
            <a:r>
              <a:rPr lang="en-US" dirty="0" err="1" smtClean="0"/>
              <a:t>proj</a:t>
            </a:r>
            <a:r>
              <a:rPr lang="en-US" dirty="0" smtClean="0"/>
              <a:t>. stat.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68538" y="3040083"/>
            <a:ext cx="4491967" cy="2829290"/>
            <a:chOff x="4659712" y="3527060"/>
            <a:chExt cx="4491967" cy="2829290"/>
          </a:xfrm>
        </p:grpSpPr>
        <p:pic>
          <p:nvPicPr>
            <p:cNvPr id="13" name="Picture 12" descr="z_vertex_e906_data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451" b="23883"/>
            <a:stretch/>
          </p:blipFill>
          <p:spPr>
            <a:xfrm>
              <a:off x="4659712" y="3527060"/>
              <a:ext cx="4491967" cy="282929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7603925" y="4486858"/>
              <a:ext cx="646403" cy="1382515"/>
              <a:chOff x="3686254" y="1920686"/>
              <a:chExt cx="712469" cy="3330254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3686254" y="1920686"/>
                <a:ext cx="0" cy="33302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Right Arrow 15"/>
              <p:cNvSpPr/>
              <p:nvPr/>
            </p:nvSpPr>
            <p:spPr>
              <a:xfrm>
                <a:off x="3686254" y="3128890"/>
                <a:ext cx="712469" cy="991331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5540043" y="4543659"/>
            <a:ext cx="75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3900" y="4525995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Beam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dump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E906 Run-II and III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EC3C-53BD-654C-93BE-B5D713597468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4750"/>
            <a:ext cx="6440914" cy="5276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6154" y="4717533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330" y="2692610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9167" y="4602102"/>
            <a:ext cx="3116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~ 10</a:t>
            </a:r>
            <a:r>
              <a:rPr lang="en-US" sz="2000" baseline="30000" dirty="0" smtClean="0">
                <a:solidFill>
                  <a:srgbClr val="FF0000"/>
                </a:solidFill>
              </a:rPr>
              <a:t>18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POT/year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Run</a:t>
            </a:r>
            <a:r>
              <a:rPr lang="en-US" sz="2000" dirty="0" smtClean="0">
                <a:solidFill>
                  <a:srgbClr val="FF0000"/>
                </a:solidFill>
              </a:rPr>
              <a:t>-</a:t>
            </a:r>
            <a:r>
              <a:rPr lang="en-US" sz="2000" dirty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 on-going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~5% proton budget @MI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5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39" y="213737"/>
            <a:ext cx="8520263" cy="1239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A New Program to Probe Dark Sector in Beam Dump Mode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168A-945E-7C42-906D-2BDFB6CC273F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56" y="1763045"/>
            <a:ext cx="8996044" cy="3369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273" y="5324005"/>
            <a:ext cx="4903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E906/E1039: </a:t>
            </a:r>
            <a:r>
              <a:rPr lang="en-US" sz="2400" dirty="0" smtClean="0">
                <a:solidFill>
                  <a:srgbClr val="0000FF"/>
                </a:solidFill>
              </a:rPr>
              <a:t>Target thickness ~</a:t>
            </a:r>
            <a:r>
              <a:rPr lang="en-US" sz="2400" dirty="0" smtClean="0">
                <a:solidFill>
                  <a:srgbClr val="0000FF"/>
                </a:solidFill>
              </a:rPr>
              <a:t>10% </a:t>
            </a:r>
            <a:r>
              <a:rPr lang="en-US" sz="2400" dirty="0" err="1" smtClean="0">
                <a:solidFill>
                  <a:srgbClr val="0000FF"/>
                </a:solidFill>
              </a:rPr>
              <a:t>λ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I</a:t>
            </a:r>
            <a:endParaRPr lang="en-US" sz="2400" baseline="-25000" dirty="0" smtClean="0">
              <a:solidFill>
                <a:srgbClr val="0000FF"/>
              </a:solidFill>
            </a:endParaRPr>
          </a:p>
          <a:p>
            <a:r>
              <a:rPr lang="en-US" sz="2400" baseline="-25000" dirty="0" smtClean="0">
                <a:solidFill>
                  <a:srgbClr val="0000FF"/>
                </a:solidFill>
              </a:rPr>
              <a:t>                                   </a:t>
            </a:r>
            <a:r>
              <a:rPr lang="en-US" sz="2400" dirty="0" smtClean="0">
                <a:solidFill>
                  <a:srgbClr val="0000FF"/>
                </a:solidFill>
              </a:rPr>
              <a:t> ~90% in beam dump!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79886"/>
            <a:ext cx="8229600" cy="344744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E-906 complete data taking in summer 2016</a:t>
            </a:r>
          </a:p>
          <a:p>
            <a:pPr lvl="1"/>
            <a:r>
              <a:rPr lang="en-US" dirty="0" smtClean="0"/>
              <a:t>E906 </a:t>
            </a:r>
            <a:r>
              <a:rPr lang="en-US" dirty="0"/>
              <a:t>targets are located ~1.3m upstream of the beam-</a:t>
            </a:r>
            <a:r>
              <a:rPr lang="en-US" dirty="0" smtClean="0"/>
              <a:t>dump, ~10%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E-1039 will replace current E906 targets with a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2017 – 2019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E-1067 Timeline – Dark photon/Higgs Search! </a:t>
            </a:r>
          </a:p>
          <a:p>
            <a:pPr lvl="1"/>
            <a:r>
              <a:rPr lang="en-US" dirty="0" smtClean="0"/>
              <a:t>Phase-I (Parasitic run) with E1039: 2017-2019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E-1027 polarized Main Injector (future)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9B6C-A80F-0449-92AA-31E50EEBC59D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765281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E-1039 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1056" y="54829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E-1039 starts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2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Photons and Dark Higgs Productions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Collisions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4837-8997-DB49-B74B-235846320221}" type="datetime1">
              <a:rPr lang="en-US" smtClean="0"/>
              <a:t>4/28/16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15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943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Decay 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rgbClr val="008000"/>
                </a:solidFill>
                <a:latin typeface="Symbol" charset="0"/>
                <a:cs typeface="+mn-cs"/>
              </a:rPr>
              <a:t>p</a:t>
            </a:r>
            <a:r>
              <a:rPr lang="en-US" baseline="30000" dirty="0">
                <a:solidFill>
                  <a:srgbClr val="008000"/>
                </a:solidFill>
                <a:latin typeface="Calibri" charset="0"/>
                <a:cs typeface="+mn-cs"/>
              </a:rPr>
              <a:t>0</a:t>
            </a:r>
            <a:r>
              <a:rPr lang="en-US" dirty="0">
                <a:solidFill>
                  <a:srgbClr val="008000"/>
                </a:solidFill>
                <a:latin typeface="Calibri" charset="0"/>
                <a:cs typeface="+mn-cs"/>
              </a:rPr>
              <a:t>, </a:t>
            </a:r>
            <a:r>
              <a:rPr lang="en-US" dirty="0">
                <a:solidFill>
                  <a:srgbClr val="008000"/>
                </a:solidFill>
                <a:latin typeface="Symbol" charset="0"/>
                <a:cs typeface="+mn-cs"/>
              </a:rPr>
              <a:t>h</a:t>
            </a:r>
            <a:r>
              <a:rPr lang="en-US" dirty="0">
                <a:solidFill>
                  <a:srgbClr val="008000"/>
                </a:solidFill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8000"/>
                </a:solidFill>
                <a:latin typeface="Calibri" charset="0"/>
              </a:rPr>
              <a:t>Bremsstrahlung</a:t>
            </a:r>
            <a:endParaRPr lang="en-US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5A6F-DE5E-974D-986C-B7061CE9DE72}" type="datetime1">
              <a:rPr lang="en-US" smtClean="0"/>
              <a:t>4/28/16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4782" y="5836149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see: S. </a:t>
            </a:r>
            <a:r>
              <a:rPr lang="en-US" dirty="0" err="1" smtClean="0"/>
              <a:t>Gori</a:t>
            </a:r>
            <a:r>
              <a:rPr lang="en-US" dirty="0"/>
              <a:t>,</a:t>
            </a:r>
            <a:r>
              <a:rPr lang="en-US" dirty="0" smtClean="0"/>
              <a:t> S. Gardner and K Liu’s talks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E1067/SeaQuest @Fermilab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BA00-8E34-8341-B96F-2801FDC3EE1E}" type="datetime1">
              <a:rPr lang="en-US" smtClean="0"/>
              <a:t>4/28/16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995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08260-75A2-254A-81A8-56648A6CC449}" type="datetime1">
              <a:rPr lang="en-US" smtClean="0"/>
              <a:t>4/28/16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9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FD14-6C56-C449-B7B1-E5D11C995FD5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8900" y="1489397"/>
            <a:ext cx="60056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</a:t>
            </a:r>
            <a:r>
              <a:rPr lang="en-US" sz="1600" dirty="0" smtClean="0">
                <a:solidFill>
                  <a:srgbClr val="0000FF"/>
                </a:solidFill>
              </a:rPr>
              <a:t>Plane (non-bending) </a:t>
            </a:r>
            <a:r>
              <a:rPr lang="en-US" sz="1600" dirty="0" smtClean="0">
                <a:solidFill>
                  <a:srgbClr val="0000FF"/>
                </a:solidFill>
              </a:rPr>
              <a:t>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</a:t>
            </a:r>
            <a:r>
              <a:rPr lang="en-US" sz="1600" dirty="0" smtClean="0"/>
              <a:t>80cm </a:t>
            </a:r>
            <a:r>
              <a:rPr lang="en-US" sz="1600" dirty="0" smtClean="0"/>
              <a:t>x </a:t>
            </a:r>
            <a:r>
              <a:rPr lang="en-US" sz="1600" dirty="0" smtClean="0"/>
              <a:t>80cm</a:t>
            </a:r>
            <a:r>
              <a:rPr lang="en-US" sz="1600" dirty="0" smtClean="0"/>
              <a:t>, 1cm </a:t>
            </a:r>
            <a:r>
              <a:rPr lang="en-US" sz="1600" dirty="0" smtClean="0"/>
              <a:t>thick/(100x100x2)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ST1: 1cm </a:t>
            </a:r>
            <a:r>
              <a:rPr lang="en-US" sz="1400" dirty="0" smtClean="0">
                <a:solidFill>
                  <a:srgbClr val="008000"/>
                </a:solidFill>
              </a:rPr>
              <a:t>x 1cm x </a:t>
            </a:r>
            <a:r>
              <a:rPr lang="en-US" sz="1400" dirty="0" smtClean="0">
                <a:solidFill>
                  <a:srgbClr val="008000"/>
                </a:solidFill>
              </a:rPr>
              <a:t>80 </a:t>
            </a:r>
            <a:r>
              <a:rPr lang="en-US" sz="1400" dirty="0" smtClean="0">
                <a:solidFill>
                  <a:srgbClr val="008000"/>
                </a:solidFill>
              </a:rPr>
              <a:t>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readout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ST2: 2cm x 2 cm x 100 cm strips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Displaced </a:t>
            </a:r>
            <a:r>
              <a:rPr lang="en-US" sz="1600" dirty="0" smtClean="0"/>
              <a:t>z-vertex, mostly low mass &lt; </a:t>
            </a:r>
            <a:r>
              <a:rPr lang="en-US" sz="1600" dirty="0" smtClean="0"/>
              <a:t>3GeV</a:t>
            </a:r>
            <a:endParaRPr lang="en-US" sz="16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67357" y="397162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511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4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</a:t>
            </a:r>
            <a:r>
              <a:rPr lang="en-US" sz="2000" b="1" dirty="0" smtClean="0">
                <a:solidFill>
                  <a:srgbClr val="000000"/>
                </a:solidFill>
              </a:rPr>
              <a:t>(current E906 </a:t>
            </a:r>
            <a:r>
              <a:rPr lang="en-US" sz="2000" b="1" dirty="0" smtClean="0">
                <a:solidFill>
                  <a:srgbClr val="000000"/>
                </a:solidFill>
              </a:rPr>
              <a:t>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9511" y="32789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575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75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47103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247103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40247" y="3682890"/>
            <a:ext cx="1270753" cy="10944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92292" y="5081313"/>
            <a:ext cx="1516551" cy="15270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@E-1067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50,000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200-day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parasitic run)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07D-1AAC-8E42-8492-360F15DBECDB}" type="datetime1">
              <a:rPr lang="en-US" smtClean="0"/>
              <a:t>4/28/16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99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964"/>
            <a:ext cx="8229600" cy="1143000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Z</a:t>
            </a:r>
            <a:r>
              <a:rPr lang="en-US" dirty="0" smtClean="0"/>
              <a:t>-Vertex Resolutions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567B9-625D-F64A-888F-F6984298D6BC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594" y="1919610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220" y="1369596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2536" y="1832355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2cm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9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2126" y="4323970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is-IS" dirty="0" smtClean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80" y="3870515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8853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 smtClean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 smtClean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 smtClean="0"/>
              <a:t>E906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6743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 in 2015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10kHz 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dirty="0" smtClean="0"/>
              <a:t>00+kHz </a:t>
            </a:r>
            <a:r>
              <a:rPr lang="en-US" dirty="0" smtClean="0"/>
              <a:t>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6B0B-38F1-E84F-AA85-88FC8018ADE2}" type="datetime1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80099" y="5453049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Expected (</a:t>
            </a:r>
            <a:r>
              <a:rPr lang="en-US" b="1" dirty="0" smtClean="0">
                <a:solidFill>
                  <a:srgbClr val="0000FF"/>
                </a:solidFill>
              </a:rPr>
              <a:t>Prompt)Low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</a:t>
            </a:r>
            <a:r>
              <a:rPr lang="en-US" b="1" dirty="0" smtClean="0">
                <a:solidFill>
                  <a:srgbClr val="0000FF"/>
                </a:solidFill>
              </a:rPr>
              <a:t>performance</a:t>
            </a:r>
            <a:endParaRPr lang="en-US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2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957260"/>
          </a:xfrm>
        </p:spPr>
        <p:txBody>
          <a:bodyPr>
            <a:norm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Extruded Scintillators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5DDE-D4A4-0749-B030-8F10809BC397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20151104_090221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" y="3786606"/>
            <a:ext cx="4568434" cy="2569744"/>
          </a:xfrm>
          <a:prstGeom prst="rect">
            <a:avLst/>
          </a:prstGeom>
        </p:spPr>
      </p:pic>
      <p:pic>
        <p:nvPicPr>
          <p:cNvPr id="9" name="Picture 8" descr="20151104_090630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3" y="966353"/>
            <a:ext cx="5264727" cy="2961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293" y="1255161"/>
            <a:ext cx="33606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Work </a:t>
            </a:r>
            <a:r>
              <a:rPr lang="en-US" dirty="0">
                <a:solidFill>
                  <a:srgbClr val="0000FF"/>
                </a:solidFill>
              </a:rPr>
              <a:t>in progress trigger upgrade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- </a:t>
            </a:r>
            <a:r>
              <a:rPr lang="en-US" dirty="0" smtClean="0"/>
              <a:t> </a:t>
            </a:r>
            <a:r>
              <a:rPr lang="en-US" dirty="0" smtClean="0"/>
              <a:t>Extruded scintillators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smtClean="0"/>
              <a:t>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Low </a:t>
            </a:r>
            <a:r>
              <a:rPr lang="en-US" dirty="0" smtClean="0"/>
              <a:t>cost</a:t>
            </a:r>
            <a:r>
              <a:rPr lang="en-US" dirty="0" smtClean="0"/>
              <a:t>, </a:t>
            </a:r>
            <a:r>
              <a:rPr lang="en-US" dirty="0" smtClean="0"/>
              <a:t>large </a:t>
            </a:r>
            <a:r>
              <a:rPr lang="en-US" dirty="0" smtClean="0"/>
              <a:t>area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1" name="Picture 10" descr="20150310_1525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16" y="4140969"/>
            <a:ext cx="3938455" cy="22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6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</a:t>
            </a:r>
            <a:r>
              <a:rPr lang="en-US" sz="2400" dirty="0" smtClean="0">
                <a:solidFill>
                  <a:srgbClr val="0000FF"/>
                </a:solidFill>
              </a:rPr>
              <a:t>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Almost SM 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61B6-065F-3448-A6D4-DC4E918010A2}" type="datetime1">
              <a:rPr lang="en-US" smtClean="0"/>
              <a:t>4/28/16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3" y="1047965"/>
            <a:ext cx="4971697" cy="536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7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3863-FF3F-924C-9F28-BD62AC435B10}" type="datetime1">
              <a:rPr lang="en-US" smtClean="0"/>
              <a:t>4/28/16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24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0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7566" y="5540454"/>
            <a:ext cx="2658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Work in progress </a:t>
            </a:r>
            <a:r>
              <a:rPr lang="is-IS" sz="2400" i="1" dirty="0" smtClean="0">
                <a:solidFill>
                  <a:srgbClr val="FF0000"/>
                </a:solidFill>
              </a:rPr>
              <a:t>…</a:t>
            </a:r>
            <a:endParaRPr lang="en-US" sz="2400" i="1" dirty="0" smtClean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17173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Summary: Dark Photon </a:t>
            </a:r>
            <a:r>
              <a:rPr lang="en-US" sz="4000" dirty="0" smtClean="0"/>
              <a:t>Sensitivity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dirty="0" smtClean="0">
                <a:solidFill>
                  <a:srgbClr val="000000"/>
                </a:solidFill>
              </a:rPr>
              <a:t>(</a:t>
            </a:r>
            <a:r>
              <a:rPr lang="en-US" sz="2800" dirty="0" smtClean="0">
                <a:solidFill>
                  <a:srgbClr val="000000"/>
                </a:solidFill>
              </a:rPr>
              <a:t>parasitic run w</a:t>
            </a:r>
            <a:r>
              <a:rPr lang="en-US" sz="2800" dirty="0" smtClean="0">
                <a:solidFill>
                  <a:srgbClr val="000000"/>
                </a:solidFill>
              </a:rPr>
              <a:t>/ E1039)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0FE7-49B1-5142-9CB6-F1120AE9F1AD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5541385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Work </a:t>
            </a:r>
            <a:r>
              <a:rPr lang="en-US" b="1" dirty="0" smtClean="0">
                <a:solidFill>
                  <a:srgbClr val="FFFF00"/>
                </a:solidFill>
              </a:rPr>
              <a:t>in </a:t>
            </a:r>
            <a:r>
              <a:rPr lang="en-US" b="1" dirty="0" smtClean="0">
                <a:solidFill>
                  <a:srgbClr val="FFFF00"/>
                </a:solidFill>
              </a:rPr>
              <a:t>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3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E-1067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64-79A7-FA41-8DC1-FFCB7ECF4FA7}" type="datetime1">
              <a:rPr lang="en-US" smtClean="0"/>
              <a:t>4/28/16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1"/>
            <a:ext cx="8229600" cy="1277827"/>
          </a:xfrm>
        </p:spPr>
        <p:txBody>
          <a:bodyPr>
            <a:normAutofit/>
          </a:bodyPr>
          <a:lstStyle/>
          <a:p>
            <a:r>
              <a:rPr lang="en-US" dirty="0" smtClean="0"/>
              <a:t>E-1067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36-E14B-EB49-A298-936B0A481BD4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640325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55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03" y="216270"/>
            <a:ext cx="8580457" cy="8257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E1067/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r>
              <a:rPr lang="en-US" dirty="0" smtClean="0"/>
              <a:t>Upgrade </a:t>
            </a:r>
            <a:r>
              <a:rPr lang="en-US" dirty="0" smtClean="0"/>
              <a:t>P</a:t>
            </a:r>
            <a:r>
              <a:rPr lang="en-US" dirty="0" smtClean="0"/>
              <a:t>lan(2020+)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1" y="1041991"/>
            <a:ext cx="7973090" cy="25092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997299" y="1909967"/>
            <a:ext cx="0" cy="808074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8977" y="2046419"/>
            <a:ext cx="0" cy="556437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00531" y="1541720"/>
            <a:ext cx="95691" cy="157361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3903" y="3768444"/>
            <a:ext cx="4251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Fine-pitched vertex trigger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Efficiently trigger on the </a:t>
            </a:r>
            <a:r>
              <a:rPr lang="en-US" sz="1600" dirty="0" err="1" smtClean="0"/>
              <a:t>dilepton</a:t>
            </a:r>
            <a:r>
              <a:rPr lang="en-US" sz="1600" dirty="0" smtClean="0"/>
              <a:t> pairs generated from downstream while suppressing the background rate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Significantly enlarge the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region from ~2m to ~6m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Supported by LANL </a:t>
            </a:r>
            <a:r>
              <a:rPr lang="en-US" sz="1600" dirty="0" smtClean="0"/>
              <a:t>LDRD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585597" y="3768444"/>
            <a:ext cx="4518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EMCal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HCal</a:t>
            </a:r>
            <a:endParaRPr lang="en-US" sz="2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Add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𝜋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 to </a:t>
            </a:r>
            <a:r>
              <a:rPr lang="en-US" sz="1600" dirty="0" err="1" smtClean="0"/>
              <a:t>SeaQuest</a:t>
            </a:r>
            <a:r>
              <a:rPr lang="en-US" sz="1600" dirty="0"/>
              <a:t> </a:t>
            </a:r>
            <a:r>
              <a:rPr lang="en-US" sz="1600" dirty="0" smtClean="0"/>
              <a:t>spectrometer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Extend the physics reach to A’ from 𝜋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decay, dark 𝝆, and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decay mode for heavier A’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Re-commission the existing detectors (</a:t>
            </a:r>
            <a:r>
              <a:rPr lang="en-US" sz="1600" dirty="0" err="1" smtClean="0">
                <a:solidFill>
                  <a:srgbClr val="FF0000"/>
                </a:solidFill>
              </a:rPr>
              <a:t>EMCal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from </a:t>
            </a:r>
            <a:r>
              <a:rPr lang="en-US" sz="1600" dirty="0" smtClean="0">
                <a:solidFill>
                  <a:srgbClr val="FF0000"/>
                </a:solidFill>
              </a:rPr>
              <a:t>PHENIX being considered)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7045" y="5803732"/>
            <a:ext cx="590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Modest upgrades with significantly increased physics reach.</a:t>
            </a:r>
          </a:p>
          <a:p>
            <a:pPr algn="ctr"/>
            <a:r>
              <a:rPr lang="en-US" b="1" i="1" dirty="0" smtClean="0"/>
              <a:t>Data taking expected to start in summer 2017!</a:t>
            </a:r>
            <a:endParaRPr lang="en-US" b="1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36F1-47DB-544D-BF6C-76CB62448296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</a:t>
            </a:r>
            <a:r>
              <a:rPr lang="en-US" dirty="0" smtClean="0"/>
              <a:t>Displaced Dark Photons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</a:t>
            </a:r>
            <a:r>
              <a:rPr lang="en-US" dirty="0" smtClean="0"/>
              <a:t>PHENIX/RHIC </a:t>
            </a:r>
            <a:r>
              <a:rPr lang="en-US" dirty="0" smtClean="0"/>
              <a:t>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100+ </a:t>
            </a:r>
            <a:r>
              <a:rPr lang="en-US" dirty="0" smtClean="0"/>
              <a:t>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E3A-DBFB-B74E-A3C2-D9CCA3746034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7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9727-D9DC-9742-AB34-D99263CCF055}" type="datetime1">
              <a:rPr lang="en-US" smtClean="0"/>
              <a:t>4/28/16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5893"/>
            <a:ext cx="84582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Probe 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64E3-AA36-364D-A0C4-F121B1A1A632}" type="datetime1">
              <a:rPr lang="en-US" smtClean="0"/>
              <a:t>4/28/16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4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pic>
        <p:nvPicPr>
          <p:cNvPr id="4" name="Picture 3" descr="SeaQuest_SPS_2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695" y="1920243"/>
            <a:ext cx="4741941" cy="4172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023" y="1273912"/>
            <a:ext cx="4356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GeV@FNAL</a:t>
            </a:r>
            <a:r>
              <a:rPr lang="en-US" dirty="0" smtClean="0"/>
              <a:t>: 2017 -2019</a:t>
            </a:r>
          </a:p>
          <a:p>
            <a:r>
              <a:rPr lang="en-US" dirty="0" smtClean="0"/>
              <a:t>1.4x10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  <a:r>
              <a:rPr lang="en-US" dirty="0" smtClean="0"/>
              <a:t>POT or more, </a:t>
            </a:r>
            <a:r>
              <a:rPr lang="en-US" dirty="0" smtClean="0"/>
              <a:t>future 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6537" y="1316692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GeV@SPS</a:t>
            </a:r>
            <a:r>
              <a:rPr lang="en-US" dirty="0" smtClean="0"/>
              <a:t>: 2025 -2030</a:t>
            </a:r>
          </a:p>
          <a:p>
            <a:r>
              <a:rPr lang="en-US" dirty="0" smtClean="0"/>
              <a:t>4x10</a:t>
            </a:r>
            <a:r>
              <a:rPr lang="en-US" baseline="30000" dirty="0" smtClean="0"/>
              <a:t>20</a:t>
            </a:r>
            <a:r>
              <a:rPr lang="en-US" dirty="0" smtClean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ECCBB-00F3-8D4D-AFD6-345940D0ACBA}" type="datetime1">
              <a:rPr lang="en-US" smtClean="0"/>
              <a:t>4/28/16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sensitivity_S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0" y="2083598"/>
            <a:ext cx="3933125" cy="40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6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10" y="105434"/>
            <a:ext cx="7224883" cy="838737"/>
          </a:xfrm>
        </p:spPr>
        <p:txBody>
          <a:bodyPr>
            <a:noAutofit/>
          </a:bodyPr>
          <a:lstStyle/>
          <a:p>
            <a:r>
              <a:rPr lang="en-US" sz="4800" dirty="0" smtClean="0"/>
              <a:t>Summary and Outlook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</a:t>
            </a:r>
            <a:r>
              <a:rPr lang="en-US" b="1" i="1" dirty="0" smtClean="0">
                <a:solidFill>
                  <a:srgbClr val="008000"/>
                </a:solidFill>
              </a:rPr>
              <a:t>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  <a:r>
              <a:rPr lang="en-US" b="1" i="1" dirty="0" smtClean="0">
                <a:solidFill>
                  <a:srgbClr val="008000"/>
                </a:solidFill>
              </a:rPr>
              <a:t> or more</a:t>
            </a:r>
            <a:endParaRPr lang="en-US" b="1" i="1" baseline="300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4F82-AFDE-E048-A363-FA53AFDF8B89}" type="datetime1">
              <a:rPr lang="en-US" smtClean="0"/>
              <a:t>4/28/16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8" name="Picture 27" descr="sensitivity_fu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26" y="2962449"/>
            <a:ext cx="2117405" cy="18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3A03-CF8A-464C-9D0A-EC4D17029616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8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3954"/>
            <a:ext cx="8229600" cy="387791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</a:t>
            </a:r>
            <a:r>
              <a:rPr lang="en-US" sz="3200" dirty="0" smtClean="0">
                <a:solidFill>
                  <a:schemeClr val="tx1"/>
                </a:solidFill>
              </a:rPr>
              <a:t>any good discussions with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K. Liu, Z.-B. Kang, S. </a:t>
            </a:r>
            <a:r>
              <a:rPr lang="en-US" sz="2400" dirty="0" err="1">
                <a:solidFill>
                  <a:schemeClr val="tx1"/>
                </a:solidFill>
              </a:rPr>
              <a:t>Gori</a:t>
            </a:r>
            <a:r>
              <a:rPr lang="en-US" sz="2400" dirty="0">
                <a:solidFill>
                  <a:schemeClr val="tx1"/>
                </a:solidFill>
              </a:rPr>
              <a:t>, N. Toro, </a:t>
            </a:r>
            <a:r>
              <a:rPr lang="en-US" sz="2400" dirty="0" smtClean="0">
                <a:solidFill>
                  <a:schemeClr val="tx1"/>
                </a:solidFill>
              </a:rPr>
              <a:t>R</a:t>
            </a:r>
            <a:r>
              <a:rPr lang="en-US" sz="2400" dirty="0" smtClean="0">
                <a:solidFill>
                  <a:schemeClr val="tx1"/>
                </a:solidFill>
              </a:rPr>
              <a:t>. Holt, J-C. </a:t>
            </a:r>
            <a:r>
              <a:rPr lang="en-US" sz="2400" dirty="0" err="1" smtClean="0">
                <a:solidFill>
                  <a:schemeClr val="tx1"/>
                </a:solidFill>
              </a:rPr>
              <a:t>Peng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Y</a:t>
            </a:r>
            <a:r>
              <a:rPr lang="en-US" sz="2400" dirty="0">
                <a:solidFill>
                  <a:schemeClr val="tx1"/>
                </a:solidFill>
              </a:rPr>
              <a:t>. Zhang</a:t>
            </a:r>
            <a:r>
              <a:rPr lang="en-US" sz="2400" dirty="0" smtClean="0">
                <a:solidFill>
                  <a:schemeClr val="tx1"/>
                </a:solidFill>
              </a:rPr>
              <a:t>, P. </a:t>
            </a:r>
            <a:r>
              <a:rPr lang="en-US" sz="2400" dirty="0" err="1" smtClean="0">
                <a:solidFill>
                  <a:schemeClr val="tx1"/>
                </a:solidFill>
              </a:rPr>
              <a:t>McGaughey</a:t>
            </a:r>
            <a:r>
              <a:rPr lang="en-US" sz="2400" dirty="0" smtClean="0">
                <a:solidFill>
                  <a:schemeClr val="tx1"/>
                </a:solidFill>
              </a:rPr>
              <a:t>, Y. </a:t>
            </a:r>
            <a:r>
              <a:rPr lang="en-US" sz="2400" dirty="0" err="1" smtClean="0">
                <a:solidFill>
                  <a:schemeClr val="tx1"/>
                </a:solidFill>
              </a:rPr>
              <a:t>Zhong</a:t>
            </a:r>
            <a:r>
              <a:rPr lang="en-US" sz="2400" dirty="0" smtClean="0">
                <a:solidFill>
                  <a:schemeClr val="tx1"/>
                </a:solidFill>
              </a:rPr>
              <a:t>, P. Reimer, C. Brown, R. van der Water, </a:t>
            </a:r>
            <a:r>
              <a:rPr lang="en-US" sz="2400" dirty="0" smtClean="0">
                <a:solidFill>
                  <a:schemeClr val="tx1"/>
                </a:solidFill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. Schuster, R. </a:t>
            </a:r>
            <a:r>
              <a:rPr lang="en-US" sz="2400" dirty="0" err="1" smtClean="0">
                <a:solidFill>
                  <a:schemeClr val="tx1"/>
                </a:solidFill>
              </a:rPr>
              <a:t>Essig</a:t>
            </a:r>
            <a:r>
              <a:rPr lang="en-US" sz="2400" dirty="0" smtClean="0">
                <a:solidFill>
                  <a:schemeClr val="tx1"/>
                </a:solidFill>
              </a:rPr>
              <a:t>, S. Gardner  et al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and the </a:t>
            </a:r>
            <a:r>
              <a:rPr lang="en-US" sz="2400" dirty="0" smtClean="0">
                <a:solidFill>
                  <a:schemeClr val="tx1"/>
                </a:solidFill>
              </a:rPr>
              <a:t>new/growing E</a:t>
            </a:r>
            <a:r>
              <a:rPr lang="en-US" sz="2400" dirty="0" smtClean="0">
                <a:solidFill>
                  <a:schemeClr val="tx1"/>
                </a:solidFill>
              </a:rPr>
              <a:t>-1067 Collaboration at </a:t>
            </a:r>
            <a:r>
              <a:rPr lang="en-US" sz="2400" dirty="0" err="1" smtClean="0">
                <a:solidFill>
                  <a:schemeClr val="tx1"/>
                </a:solidFill>
              </a:rPr>
              <a:t>Fermilab</a:t>
            </a: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5CD9-6E6D-F14F-9504-D6621F71A85A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6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6"/>
            <a:ext cx="8229600" cy="1143000"/>
          </a:xfrm>
        </p:spPr>
        <p:txBody>
          <a:bodyPr/>
          <a:lstStyle/>
          <a:p>
            <a:r>
              <a:rPr lang="en-US" dirty="0" smtClean="0"/>
              <a:t>Inelastic Cross Section: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A1AD-52EF-2643-9C57-9760F0C00767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2479"/>
            <a:ext cx="5040400" cy="3373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00" y="1791756"/>
            <a:ext cx="4223700" cy="40120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9038" y="1417638"/>
            <a:ext cx="2778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r>
              <a:rPr lang="en-US" dirty="0" err="1" smtClean="0"/>
              <a:t>sqrt</a:t>
            </a:r>
            <a:r>
              <a:rPr lang="en-US" dirty="0" smtClean="0"/>
              <a:t>(s) = 15GeV</a:t>
            </a:r>
          </a:p>
          <a:p>
            <a:endParaRPr lang="en-US" dirty="0" smtClean="0"/>
          </a:p>
          <a:p>
            <a:r>
              <a:rPr lang="en-US" dirty="0" err="1" smtClean="0"/>
              <a:t>Sig_tot</a:t>
            </a:r>
            <a:r>
              <a:rPr lang="en-US" dirty="0" smtClean="0"/>
              <a:t>  = 40mb</a:t>
            </a:r>
          </a:p>
          <a:p>
            <a:r>
              <a:rPr lang="en-US" dirty="0" err="1" smtClean="0"/>
              <a:t>Sig_inel</a:t>
            </a:r>
            <a:r>
              <a:rPr lang="en-US" dirty="0" smtClean="0"/>
              <a:t> = 30mb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6800" y="1391625"/>
            <a:ext cx="198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Total_cross</a:t>
            </a:r>
            <a:r>
              <a:rPr lang="en-US" dirty="0" smtClean="0"/>
              <a:t>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13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7265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DCB4-763B-1D4A-967E-F7134189A7E6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985" y="777963"/>
            <a:ext cx="469872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50cm x 50cm, 1cm 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 x 1cm x 50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Quadrant-based triggers: 4 x V1495</a:t>
            </a:r>
            <a:endParaRPr lang="en-US" sz="1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4837" y="812289"/>
            <a:ext cx="3711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0(St1) + 50(St2) + 8x2 (St4-Y1,2) = 116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1962880"/>
            <a:ext cx="6155450" cy="1700824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9195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607689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961283" y="3038112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59789" y="3513500"/>
            <a:ext cx="4381500" cy="2842850"/>
            <a:chOff x="152110" y="1806096"/>
            <a:chExt cx="4381500" cy="2842850"/>
          </a:xfrm>
        </p:grpSpPr>
        <p:pic>
          <p:nvPicPr>
            <p:cNvPr id="40" name="Picture 39" descr="mass_fit_dump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110" y="1806096"/>
              <a:ext cx="4381500" cy="284285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073042" y="2113501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J/Psi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Psi’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>
                  <a:solidFill>
                    <a:srgbClr val="FF00FF"/>
                  </a:solidFill>
                </a:rPr>
                <a:t>Drell</a:t>
              </a:r>
              <a:r>
                <a:rPr lang="en-US" dirty="0" smtClean="0">
                  <a:solidFill>
                    <a:srgbClr val="FF00FF"/>
                  </a:solidFill>
                </a:rPr>
                <a:t>-Yan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/>
                <a:t>Rndm</a:t>
              </a:r>
              <a:endParaRPr lang="en-US" dirty="0" smtClean="0"/>
            </a:p>
            <a:p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59712" y="3527060"/>
            <a:ext cx="4491967" cy="2829290"/>
            <a:chOff x="4659712" y="3527060"/>
            <a:chExt cx="4491967" cy="2829290"/>
          </a:xfrm>
        </p:grpSpPr>
        <p:pic>
          <p:nvPicPr>
            <p:cNvPr id="38" name="Picture 37" descr="z_vertex_e906_data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451" b="23883"/>
            <a:stretch/>
          </p:blipFill>
          <p:spPr>
            <a:xfrm>
              <a:off x="4659712" y="3527060"/>
              <a:ext cx="4491967" cy="2829290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7603925" y="4486858"/>
              <a:ext cx="646403" cy="1382515"/>
              <a:chOff x="3686254" y="1920686"/>
              <a:chExt cx="712469" cy="3330254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3686254" y="1920686"/>
                <a:ext cx="0" cy="33302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3686254" y="3128890"/>
                <a:ext cx="712469" cy="991331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1998086" y="3718701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165243" y="382090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99183" y="2794852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449785"/>
            <a:ext cx="746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High rejection power, very </a:t>
            </a:r>
            <a:r>
              <a:rPr lang="en-US" b="1" dirty="0">
                <a:solidFill>
                  <a:srgbClr val="0000FF"/>
                </a:solidFill>
              </a:rPr>
              <a:t>low </a:t>
            </a:r>
            <a:r>
              <a:rPr lang="en-US" b="1" dirty="0" smtClean="0">
                <a:solidFill>
                  <a:srgbClr val="0000FF"/>
                </a:solidFill>
              </a:rPr>
              <a:t>rate,  &lt;&lt; 1 kHz(E906 DAQ limit)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/>
          </a:bodyPr>
          <a:lstStyle/>
          <a:p>
            <a:r>
              <a:rPr lang="en-US" dirty="0" smtClean="0"/>
              <a:t>Displaced Dark Photon 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C7E0-F84F-AD40-BA3F-41D4E73DA3E5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294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Q1-4/V1495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2816" y="5798145"/>
            <a:ext cx="594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50(ST1’) + 50 (ST2’) + 2x8(ST4-Y1/2) = 116, FANOUT ST4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 to 72(</a:t>
            </a:r>
            <a:r>
              <a:rPr lang="en-US" dirty="0">
                <a:solidFill>
                  <a:srgbClr val="FF0000"/>
                </a:solidFill>
              </a:rPr>
              <a:t>ST1) + </a:t>
            </a:r>
            <a:r>
              <a:rPr lang="en-US" dirty="0" smtClean="0">
                <a:solidFill>
                  <a:srgbClr val="FF0000"/>
                </a:solidFill>
              </a:rPr>
              <a:t>72 </a:t>
            </a:r>
            <a:r>
              <a:rPr lang="en-US" dirty="0">
                <a:solidFill>
                  <a:srgbClr val="FF0000"/>
                </a:solidFill>
              </a:rPr>
              <a:t>(ST2) + 2x8(ST4Y1/2</a:t>
            </a:r>
            <a:r>
              <a:rPr lang="en-US" dirty="0" smtClean="0">
                <a:solidFill>
                  <a:srgbClr val="FF0000"/>
                </a:solidFill>
              </a:rPr>
              <a:t>) = 160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6080816" y="4737537"/>
            <a:ext cx="2348828" cy="1498380"/>
            <a:chOff x="189511" y="3278970"/>
            <a:chExt cx="2348828" cy="1498380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" name="Straight Connector 6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4-Point Star 46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-Point Star 47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/>
          <p:cNvCxnSpPr/>
          <p:nvPr/>
        </p:nvCxnSpPr>
        <p:spPr>
          <a:xfrm>
            <a:off x="7492084" y="5869095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569828" y="592380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551260" y="5990730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557116" y="6057653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550760" y="613678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556616" y="580074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562472" y="5733349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472016" y="5336254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484728" y="6142655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90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>
            <a:normAutofit/>
          </a:bodyPr>
          <a:lstStyle/>
          <a:p>
            <a:r>
              <a:rPr lang="en-US" dirty="0" smtClean="0"/>
              <a:t>E906 Physics Programs: 2009-2016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3" y="1001077"/>
            <a:ext cx="4765552" cy="38109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Pion cloud model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Quark energy loss in </a:t>
            </a:r>
            <a:r>
              <a:rPr lang="en-US" dirty="0" err="1" smtClean="0"/>
              <a:t>p+A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A1644-214E-AC43-BA42-B7E35D6BFDAF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272" y="1001076"/>
            <a:ext cx="3288265" cy="31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695" y="3831953"/>
            <a:ext cx="3652242" cy="27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838" y="5230565"/>
            <a:ext cx="1340569" cy="80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752" y="4366617"/>
            <a:ext cx="1090538" cy="4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289" y="4117397"/>
            <a:ext cx="2239277" cy="62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11987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5748" y="4518368"/>
            <a:ext cx="2055947" cy="6910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759659"/>
            <a:ext cx="2342105" cy="2155413"/>
            <a:chOff x="42705" y="1748181"/>
            <a:chExt cx="5366753" cy="5098414"/>
          </a:xfrm>
        </p:grpSpPr>
        <p:pic>
          <p:nvPicPr>
            <p:cNvPr id="18" name="Picture 17" descr="000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5" y="1748181"/>
              <a:ext cx="5366753" cy="50984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52800" y="3124200"/>
              <a:ext cx="5351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</a:rPr>
                <a:t>π</a:t>
              </a:r>
              <a:r>
                <a:rPr lang="en-US" sz="3000" b="1" baseline="30000" dirty="0" smtClean="0">
                  <a:solidFill>
                    <a:schemeClr val="bg1"/>
                  </a:solidFill>
                </a:rPr>
                <a:t>+</a:t>
              </a:r>
              <a:endParaRPr lang="en-US" sz="3000" b="1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081" y="2575596"/>
            <a:ext cx="1936454" cy="992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48" y="2112960"/>
            <a:ext cx="2611956" cy="2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5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E1039 Physics Program: 2017-2019</a:t>
            </a:r>
            <a:br>
              <a:rPr lang="en-US" dirty="0" smtClean="0"/>
            </a:br>
            <a:r>
              <a:rPr lang="en-US" sz="3100" dirty="0" smtClean="0">
                <a:solidFill>
                  <a:schemeClr val="tx1"/>
                </a:solidFill>
              </a:rPr>
              <a:t>Polarized Fixed Target </a:t>
            </a:r>
            <a:r>
              <a:rPr lang="en-US" sz="3100" dirty="0" err="1" smtClean="0">
                <a:solidFill>
                  <a:schemeClr val="tx1"/>
                </a:solidFill>
              </a:rPr>
              <a:t>Drell</a:t>
            </a:r>
            <a:r>
              <a:rPr lang="en-US" sz="3100" dirty="0" smtClean="0">
                <a:solidFill>
                  <a:schemeClr val="tx1"/>
                </a:solidFill>
              </a:rPr>
              <a:t>-Yan Experiment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42" y="1191824"/>
            <a:ext cx="4765552" cy="133641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and OAM</a:t>
            </a:r>
          </a:p>
          <a:p>
            <a:pPr lvl="1"/>
            <a:r>
              <a:rPr lang="en-US" dirty="0" smtClean="0"/>
              <a:t>Pion cloud and OAM</a:t>
            </a:r>
          </a:p>
          <a:p>
            <a:pPr lvl="1"/>
            <a:r>
              <a:rPr lang="en-US" dirty="0" smtClean="0"/>
              <a:t>Non-zero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  <a:r>
              <a:rPr lang="en-US" dirty="0" err="1" smtClean="0"/>
              <a:t>Sivers</a:t>
            </a:r>
            <a:r>
              <a:rPr lang="en-US" dirty="0" smtClean="0"/>
              <a:t> Transverse Spin Asymmetry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18786-0FFE-CF4C-8DB0-D8F24D02923F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39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76" y="1075314"/>
            <a:ext cx="3106499" cy="15918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148460" y="2559910"/>
            <a:ext cx="4538051" cy="3711600"/>
            <a:chOff x="1447800" y="0"/>
            <a:chExt cx="6231548" cy="6858000"/>
          </a:xfrm>
        </p:grpSpPr>
        <p:pic>
          <p:nvPicPr>
            <p:cNvPr id="22" name="Picture 21" descr="DY_AN_FYuan_nopoints051314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0"/>
              <a:ext cx="6231548" cy="685800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2557992" y="4022555"/>
              <a:ext cx="2332567" cy="300737"/>
              <a:chOff x="2557992" y="4022555"/>
              <a:chExt cx="2332567" cy="30073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557992" y="4026626"/>
                <a:ext cx="120650" cy="273050"/>
                <a:chOff x="2162175" y="4004733"/>
                <a:chExt cx="120650" cy="302684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>
                  <a:stCxn id="37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4769909" y="4049628"/>
                <a:ext cx="120650" cy="273050"/>
                <a:chOff x="2162175" y="4004733"/>
                <a:chExt cx="120650" cy="302684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>
                  <a:stCxn id="34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3704167" y="4050242"/>
                <a:ext cx="120650" cy="273050"/>
                <a:chOff x="2162175" y="4004733"/>
                <a:chExt cx="120650" cy="302684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2" name="Straight Connector 31"/>
                <p:cNvCxnSpPr>
                  <a:stCxn id="31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3068108" y="4022555"/>
                <a:ext cx="120650" cy="273050"/>
                <a:chOff x="2162175" y="4004733"/>
                <a:chExt cx="120650" cy="302684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0" name="Picture 39" descr="slac_poltg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69" y="2352496"/>
            <a:ext cx="2407604" cy="3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907" y="590217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 polarized proton (NH</a:t>
            </a:r>
            <a:r>
              <a:rPr lang="en-US" baseline="-25000" dirty="0" smtClean="0"/>
              <a:t>3</a:t>
            </a:r>
            <a:r>
              <a:rPr lang="en-US" dirty="0" smtClean="0"/>
              <a:t>)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0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30E9-23C7-4A4B-93DC-90A3821CECDA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102130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57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129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Dark Matter, dark photons and dark Higgs </a:t>
            </a:r>
          </a:p>
          <a:p>
            <a:endParaRPr lang="en-US" dirty="0"/>
          </a:p>
          <a:p>
            <a:r>
              <a:rPr lang="en-US" dirty="0" smtClean="0"/>
              <a:t>Current </a:t>
            </a:r>
            <a:r>
              <a:rPr lang="en-US" dirty="0" err="1" smtClean="0"/>
              <a:t>SeaQuest</a:t>
            </a:r>
            <a:r>
              <a:rPr lang="en-US" dirty="0" smtClean="0"/>
              <a:t>/E906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Nucleon/Nuclear structures physic with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</a:p>
          <a:p>
            <a:pPr lvl="1"/>
            <a:endParaRPr lang="en-US" dirty="0"/>
          </a:p>
          <a:p>
            <a:r>
              <a:rPr lang="en-US" dirty="0" smtClean="0"/>
              <a:t>E-1067: a new search of dark photons/Higgs  </a:t>
            </a:r>
          </a:p>
          <a:p>
            <a:pPr lvl="1"/>
            <a:r>
              <a:rPr lang="en-US" dirty="0" smtClean="0"/>
              <a:t>Phase-I,  2017-2019 with a new trigger</a:t>
            </a:r>
          </a:p>
          <a:p>
            <a:pPr lvl="1"/>
            <a:r>
              <a:rPr lang="en-US" dirty="0" smtClean="0"/>
              <a:t>Phase-II, 2020+ with detector </a:t>
            </a:r>
            <a:r>
              <a:rPr lang="en-US" dirty="0" smtClean="0"/>
              <a:t>upgrade, see Kun </a:t>
            </a:r>
            <a:r>
              <a:rPr lang="en-US" dirty="0" smtClean="0"/>
              <a:t>Liu’s </a:t>
            </a:r>
            <a:r>
              <a:rPr lang="en-US" dirty="0" smtClean="0"/>
              <a:t>talk</a:t>
            </a:r>
            <a:r>
              <a:rPr lang="en-US" dirty="0" smtClean="0"/>
              <a:t> Friday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B60C3-FB66-E440-A287-781F6434F21E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A96D-A8D9-BD4B-9054-59367BA99063}" type="datetime1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/>
          </a:bodyPr>
          <a:lstStyle/>
          <a:p>
            <a:r>
              <a:rPr lang="en-US" dirty="0" smtClean="0"/>
              <a:t>Direct Search for WIMP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313"/>
            <a:ext cx="3537414" cy="469026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b="1" dirty="0" smtClean="0">
                <a:solidFill>
                  <a:srgbClr val="000000"/>
                </a:solidFill>
              </a:rPr>
              <a:t>“dark sector”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portal”: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portal”: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“neutrino portal” and more 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“Sub-</a:t>
            </a:r>
            <a:r>
              <a:rPr lang="en-US" b="1" i="1" dirty="0" err="1" smtClean="0">
                <a:solidFill>
                  <a:schemeClr val="tx1"/>
                </a:solidFill>
              </a:rPr>
              <a:t>GeV</a:t>
            </a:r>
            <a:r>
              <a:rPr lang="en-US" b="1" i="1" dirty="0" smtClean="0">
                <a:solidFill>
                  <a:schemeClr val="tx1"/>
                </a:solidFill>
              </a:rPr>
              <a:t>” </a:t>
            </a:r>
            <a:r>
              <a:rPr lang="en-US" b="1" i="1" dirty="0">
                <a:solidFill>
                  <a:schemeClr val="tx1"/>
                </a:solidFill>
              </a:rPr>
              <a:t>l</a:t>
            </a:r>
            <a:r>
              <a:rPr lang="en-US" b="1" i="1" dirty="0" smtClean="0">
                <a:solidFill>
                  <a:schemeClr val="tx1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 etc.)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C85B3-60EB-5F48-B4AA-861F548AF83A}" type="datetime1">
              <a:rPr lang="en-US" smtClean="0"/>
              <a:t>4/28/16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7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1435977"/>
            <a:ext cx="5361740" cy="437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55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57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/>
              <a:t>Vector </a:t>
            </a:r>
            <a:r>
              <a:rPr lang="en-US" dirty="0" smtClean="0"/>
              <a:t>Portal and Dark </a:t>
            </a:r>
            <a:r>
              <a:rPr lang="en-US" dirty="0"/>
              <a:t>Photon</a:t>
            </a:r>
            <a:br>
              <a:rPr lang="en-US" dirty="0"/>
            </a:br>
            <a:r>
              <a:rPr lang="en-US" sz="3100" dirty="0" smtClean="0">
                <a:solidFill>
                  <a:schemeClr val="tx1"/>
                </a:solidFill>
              </a:rPr>
              <a:t>A 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6419"/>
            <a:ext cx="8229600" cy="45259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extra U(1)</a:t>
            </a:r>
            <a:r>
              <a:rPr lang="en-US" baseline="-25000" dirty="0" smtClean="0"/>
              <a:t>X</a:t>
            </a:r>
            <a:r>
              <a:rPr lang="en-US" dirty="0"/>
              <a:t>, </a:t>
            </a:r>
            <a:r>
              <a:rPr lang="en-US" dirty="0" smtClean="0"/>
              <a:t>kinetic mixing</a:t>
            </a:r>
            <a:endParaRPr lang="en-US" baseline="-25000" dirty="0" smtClean="0"/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482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Holdom</a:t>
            </a:r>
            <a:endParaRPr lang="en-US" sz="1400" dirty="0" smtClean="0"/>
          </a:p>
          <a:p>
            <a:r>
              <a:rPr lang="en-US" sz="1400" dirty="0" err="1" smtClean="0"/>
              <a:t>Galison</a:t>
            </a:r>
            <a:r>
              <a:rPr lang="en-US" sz="1400" dirty="0" smtClean="0"/>
              <a:t>, </a:t>
            </a:r>
            <a:r>
              <a:rPr lang="en-US" sz="1400" dirty="0" err="1" smtClean="0"/>
              <a:t>Manohar</a:t>
            </a:r>
            <a:endParaRPr lang="en-US" sz="14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6880-F24D-5245-A82C-F777FB3A895C}" type="datetime1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768"/>
            <a:ext cx="4544585" cy="444951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36C0-E616-A246-A04D-2172996D8355}" type="datetime1">
              <a:rPr lang="en-US" smtClean="0"/>
              <a:t>4/28/16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E1067/SeaQuest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833983" y="1772575"/>
            <a:ext cx="4310017" cy="4026171"/>
            <a:chOff x="457200" y="918559"/>
            <a:chExt cx="7896953" cy="5437791"/>
          </a:xfrm>
        </p:grpSpPr>
        <p:grpSp>
          <p:nvGrpSpPr>
            <p:cNvPr id="11" name="Group 10"/>
            <p:cNvGrpSpPr/>
            <p:nvPr/>
          </p:nvGrpSpPr>
          <p:grpSpPr>
            <a:xfrm>
              <a:off x="457200" y="918559"/>
              <a:ext cx="7896953" cy="5437791"/>
              <a:chOff x="1003300" y="393701"/>
              <a:chExt cx="6770936" cy="5926138"/>
            </a:xfrm>
          </p:grpSpPr>
          <p:pic>
            <p:nvPicPr>
              <p:cNvPr id="13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300" y="393701"/>
                <a:ext cx="6770936" cy="5926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Straight Connector 13"/>
              <p:cNvCxnSpPr/>
              <p:nvPr/>
            </p:nvCxnSpPr>
            <p:spPr>
              <a:xfrm flipH="1">
                <a:off x="5228215" y="571500"/>
                <a:ext cx="2315585" cy="4927600"/>
              </a:xfrm>
              <a:prstGeom prst="line">
                <a:avLst/>
              </a:prstGeom>
              <a:ln w="8255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0896" y="5014182"/>
              <a:ext cx="2285116" cy="404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1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11924</TotalTime>
  <Words>3174</Words>
  <Application>Microsoft Macintosh PowerPoint</Application>
  <PresentationFormat>On-screen Show (4:3)</PresentationFormat>
  <Paragraphs>595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Direct Search for Dark Photons and Dark Higgs in p+A Collisions at Fermilab E-1067 Experiment </vt:lpstr>
      <vt:lpstr>Intensity Frontier at Fermilab: 120 GeV Beam</vt:lpstr>
      <vt:lpstr>PowerPoint Presentation</vt:lpstr>
      <vt:lpstr>PowerPoint Presentation</vt:lpstr>
      <vt:lpstr>Outline</vt:lpstr>
      <vt:lpstr>Dark Matter?</vt:lpstr>
      <vt:lpstr>Direct Search for WIMP</vt:lpstr>
      <vt:lpstr>Vector Portal and Dark Photon A simplest model of dark sector </vt:lpstr>
      <vt:lpstr>Dark Photon Current and Future Limits</vt:lpstr>
      <vt:lpstr>Intensity Frontier at Fermilab: 120 GeV Beam</vt:lpstr>
      <vt:lpstr>Current E-906  Drell-Yan Acceptance</vt:lpstr>
      <vt:lpstr>E906 Run-II and III Performance</vt:lpstr>
      <vt:lpstr>E-1067: A New Program to Probe Dark Sector in Beam Dump Mode </vt:lpstr>
      <vt:lpstr>Schedules of SeaQuest Experiments </vt:lpstr>
      <vt:lpstr>Dark Photons and Dark Higgs Productions  in p+Fe Collisions at Fermilab</vt:lpstr>
      <vt:lpstr>Dark Photon Detection in Dimuon Decay Channel </vt:lpstr>
      <vt:lpstr>Dark Photon Decay Modes</vt:lpstr>
      <vt:lpstr>Detector Upgrades and Expected Signals </vt:lpstr>
      <vt:lpstr>A New High-Granularity Displayed Dimuon Vertex Trigger</vt:lpstr>
      <vt:lpstr>Muon Z-Vertex Resolutions</vt:lpstr>
      <vt:lpstr>Low Mass Prompt Dimuon Trigger Rate Study in 2015</vt:lpstr>
      <vt:lpstr>Fermilab Extruded Scintillators</vt:lpstr>
      <vt:lpstr>Search Mode (1): Long-lived Dark Photons</vt:lpstr>
      <vt:lpstr>Search Mode (2): “Prompt” Dark Photons vs Drell-Yan Z-vertx &lt; 3m</vt:lpstr>
      <vt:lpstr>Summary: Dark Photon Sensitivity (parasitic run w/ E1039)</vt:lpstr>
      <vt:lpstr>Dark Higgs Search at E-1067</vt:lpstr>
      <vt:lpstr>E-1067 Dark Higgs Sensitivity POT:1.4x1018 (Phase-I)</vt:lpstr>
      <vt:lpstr>E1067/SeaQuest Upgrade Plan(2020+)</vt:lpstr>
      <vt:lpstr>Phase-II: Displaced Dark Photons with future detector “EMCal/HCal” upgrades </vt:lpstr>
      <vt:lpstr>Phase-II: Probe Non Abelian Dark Sector with future detector “HCal” upgrades  </vt:lpstr>
      <vt:lpstr>Comparison with SHiP Proposal </vt:lpstr>
      <vt:lpstr>Summary and Outlook</vt:lpstr>
      <vt:lpstr>backup</vt:lpstr>
      <vt:lpstr>Many good discussions with   K. Liu, Z.-B. Kang, S. Gori, N. Toro, R. Holt, J-C. Peng, Y. Zhang, P. McGaughey, Y. Zhong, P. Reimer, C. Brown, R. van der Water, P. Schuster, R. Essig, S. Gardner  et al   and the new/growing E-1067 Collaboration at Fermilab      </vt:lpstr>
      <vt:lpstr>Inelastic Cross Section: pp </vt:lpstr>
      <vt:lpstr>A New High-Granularity Displayed Dimuon Vertex Trigger</vt:lpstr>
      <vt:lpstr>Displaced Dark Photon Trigger</vt:lpstr>
      <vt:lpstr>E906 Physics Programs: 2009-2016</vt:lpstr>
      <vt:lpstr>E1039 Physics Program: 2017-2019 Polarized Fixed Target Drell-Yan Experiment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of </dc:title>
  <dc:creator>Ming Liu</dc:creator>
  <cp:lastModifiedBy>Ming Liu (LANL)</cp:lastModifiedBy>
  <cp:revision>476</cp:revision>
  <dcterms:created xsi:type="dcterms:W3CDTF">2015-11-10T19:37:16Z</dcterms:created>
  <dcterms:modified xsi:type="dcterms:W3CDTF">2016-04-28T20:34:28Z</dcterms:modified>
</cp:coreProperties>
</file>