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7"/>
  </p:notesMasterIdLst>
  <p:handoutMasterIdLst>
    <p:handoutMasterId r:id="rId58"/>
  </p:handoutMasterIdLst>
  <p:sldIdLst>
    <p:sldId id="256" r:id="rId2"/>
    <p:sldId id="292" r:id="rId3"/>
    <p:sldId id="288" r:id="rId4"/>
    <p:sldId id="289" r:id="rId5"/>
    <p:sldId id="269" r:id="rId6"/>
    <p:sldId id="290" r:id="rId7"/>
    <p:sldId id="291" r:id="rId8"/>
    <p:sldId id="262" r:id="rId9"/>
    <p:sldId id="266" r:id="rId10"/>
    <p:sldId id="348" r:id="rId11"/>
    <p:sldId id="295" r:id="rId12"/>
    <p:sldId id="350" r:id="rId13"/>
    <p:sldId id="268" r:id="rId14"/>
    <p:sldId id="293" r:id="rId15"/>
    <p:sldId id="298" r:id="rId16"/>
    <p:sldId id="299" r:id="rId17"/>
    <p:sldId id="300" r:id="rId18"/>
    <p:sldId id="302" r:id="rId19"/>
    <p:sldId id="303" r:id="rId20"/>
    <p:sldId id="367" r:id="rId21"/>
    <p:sldId id="351" r:id="rId22"/>
    <p:sldId id="346" r:id="rId23"/>
    <p:sldId id="362" r:id="rId24"/>
    <p:sldId id="363" r:id="rId25"/>
    <p:sldId id="377" r:id="rId26"/>
    <p:sldId id="307" r:id="rId27"/>
    <p:sldId id="308" r:id="rId28"/>
    <p:sldId id="368" r:id="rId29"/>
    <p:sldId id="355" r:id="rId30"/>
    <p:sldId id="354" r:id="rId31"/>
    <p:sldId id="352" r:id="rId32"/>
    <p:sldId id="309" r:id="rId33"/>
    <p:sldId id="369" r:id="rId34"/>
    <p:sldId id="281" r:id="rId35"/>
    <p:sldId id="316" r:id="rId36"/>
    <p:sldId id="361" r:id="rId37"/>
    <p:sldId id="364" r:id="rId38"/>
    <p:sldId id="378" r:id="rId39"/>
    <p:sldId id="261" r:id="rId40"/>
    <p:sldId id="263" r:id="rId41"/>
    <p:sldId id="310" r:id="rId42"/>
    <p:sldId id="379" r:id="rId43"/>
    <p:sldId id="380" r:id="rId44"/>
    <p:sldId id="374" r:id="rId45"/>
    <p:sldId id="372" r:id="rId46"/>
    <p:sldId id="373" r:id="rId47"/>
    <p:sldId id="365" r:id="rId48"/>
    <p:sldId id="327" r:id="rId49"/>
    <p:sldId id="323" r:id="rId50"/>
    <p:sldId id="264" r:id="rId51"/>
    <p:sldId id="336" r:id="rId52"/>
    <p:sldId id="265" r:id="rId53"/>
    <p:sldId id="331" r:id="rId54"/>
    <p:sldId id="357" r:id="rId55"/>
    <p:sldId id="376" r:id="rId5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 varScale="1">
        <p:scale>
          <a:sx n="103" d="100"/>
          <a:sy n="103" d="100"/>
        </p:scale>
        <p:origin x="-1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13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handoutMaster" Target="handoutMasters/handoutMaster1.xml"/><Relationship Id="rId59" Type="http://schemas.openxmlformats.org/officeDocument/2006/relationships/printerSettings" Target="printerSettings/printerSettings1.bin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esProps" Target="presProps.xml"/><Relationship Id="rId61" Type="http://schemas.openxmlformats.org/officeDocument/2006/relationships/viewProps" Target="viewProps.xml"/><Relationship Id="rId62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EAD4F7-049A-E641-BDCC-EF6D790F3ED7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361FD-EF50-9842-83CE-C4C808D43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2296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C9F27B-574D-894C-8150-279210FDE48A}" type="datetimeFigureOut">
              <a:rPr lang="en-US" smtClean="0"/>
              <a:t>4/28/16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550643-424B-6847-9CC5-B4263C4B1C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747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Responding</a:t>
            </a:r>
            <a:r>
              <a:rPr lang="en-US" baseline="0" dirty="0" smtClean="0"/>
              <a:t> to P5 </a:t>
            </a:r>
            <a:r>
              <a:rPr lang="en-US" baseline="0" dirty="0" err="1" smtClean="0"/>
              <a:t>reprot</a:t>
            </a:r>
            <a:r>
              <a:rPr lang="en-US" baseline="0" dirty="0" smtClean="0"/>
              <a:t>, we submitted LOI last month ..  And the membership is growing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0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 is widely accepted today that visible</a:t>
            </a:r>
            <a:r>
              <a:rPr lang="en-US" baseline="0" dirty="0" smtClean="0"/>
              <a:t> matter only account for 5% of matter and energy, with 25% dark matter .. With many compelling experimental </a:t>
            </a:r>
            <a:r>
              <a:rPr lang="en-US" baseline="0" dirty="0" err="1" smtClean="0"/>
              <a:t>obseravtions</a:t>
            </a:r>
            <a:r>
              <a:rPr lang="en-US" baseline="0" dirty="0" smtClean="0"/>
              <a:t> , how ever the nature of dark matter and dark energy </a:t>
            </a:r>
            <a:r>
              <a:rPr lang="en-US" baseline="0" dirty="0" err="1" smtClean="0"/>
              <a:t>remtain</a:t>
            </a:r>
            <a:r>
              <a:rPr lang="en-US" baseline="0" dirty="0" smtClean="0"/>
              <a:t> as the biggest scientific challenges for </a:t>
            </a:r>
            <a:r>
              <a:rPr lang="en-US" baseline="0" dirty="0" err="1" smtClean="0"/>
              <a:t>hunam</a:t>
            </a:r>
            <a:r>
              <a:rPr lang="en-US" baseline="0" dirty="0" smtClean="0"/>
              <a:t> being … </a:t>
            </a:r>
            <a:r>
              <a:rPr lang="en-US" baseline="0" dirty="0" err="1" smtClean="0"/>
              <a:t>sa</a:t>
            </a:r>
            <a:r>
              <a:rPr lang="en-US" baseline="0" dirty="0" smtClean="0"/>
              <a:t> they only </a:t>
            </a:r>
            <a:r>
              <a:rPr lang="en-US" baseline="0" dirty="0" err="1" smtClean="0"/>
              <a:t>interactio</a:t>
            </a:r>
            <a:r>
              <a:rPr lang="en-US" baseline="0" dirty="0" smtClean="0"/>
              <a:t> with SM </a:t>
            </a:r>
            <a:r>
              <a:rPr lang="en-US" baseline="0" dirty="0" err="1" smtClean="0"/>
              <a:t>particels</a:t>
            </a:r>
            <a:r>
              <a:rPr lang="en-US" baseline="0" dirty="0" smtClean="0"/>
              <a:t> very weakly .. Only shown in </a:t>
            </a:r>
            <a:r>
              <a:rPr lang="en-US" baseline="0" dirty="0" err="1" smtClean="0"/>
              <a:t>gravitaiton</a:t>
            </a:r>
            <a:r>
              <a:rPr lang="en-US" baseline="0" dirty="0" smtClean="0"/>
              <a:t> sectors 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6561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the DM?</a:t>
            </a:r>
            <a:r>
              <a:rPr lang="en-US" baseline="0" dirty="0" smtClean="0"/>
              <a:t> WIMP is considered one of the primary candidates of DM 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744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P5 </a:t>
            </a:r>
            <a:r>
              <a:rPr lang="en-US" dirty="0" err="1" smtClean="0"/>
              <a:t>reprot</a:t>
            </a:r>
            <a:r>
              <a:rPr lang="en-US" dirty="0" smtClean="0"/>
              <a:t> </a:t>
            </a:r>
            <a:r>
              <a:rPr lang="en-US" dirty="0" err="1" smtClean="0"/>
              <a:t>highted</a:t>
            </a:r>
            <a:r>
              <a:rPr lang="en-US" dirty="0" smtClean="0"/>
              <a:t> the 5 </a:t>
            </a:r>
            <a:r>
              <a:rPr lang="en-US" dirty="0" err="1" smtClean="0"/>
              <a:t>sciecne</a:t>
            </a:r>
            <a:r>
              <a:rPr lang="en-US" dirty="0" smtClean="0"/>
              <a:t> driver …</a:t>
            </a:r>
          </a:p>
          <a:p>
            <a:r>
              <a:rPr lang="en-US" dirty="0" smtClean="0"/>
              <a:t>We respond</a:t>
            </a:r>
            <a:r>
              <a:rPr lang="en-US" baseline="0" dirty="0" smtClean="0"/>
              <a:t> to the call of P5 report and identified a new opportunity to explore key physics at </a:t>
            </a:r>
            <a:r>
              <a:rPr lang="en-US" baseline="0" dirty="0" err="1" smtClean="0"/>
              <a:t>Femirlab</a:t>
            </a:r>
            <a:r>
              <a:rPr lang="en-US" baseline="0" dirty="0" smtClean="0"/>
              <a:t> intensity frontier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8F0A1B-DB75-7543-9C39-820E63BD7EC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666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56CF34-7E92-C545-A06C-4F5EDABCD41E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0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0CB9E-CEBC-DB43-917A-16C537EF52C3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12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B6E03D-BD25-2949-A7CF-3F0D2C389C6F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399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225CA-1209-944D-BBD2-2502F2D2E0A8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5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D80D5F-6001-2A43-B67C-4DADE8831790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066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7A777D-30A1-694D-91BB-7BD4D00F91A2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620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CDB6B-BD12-DC4C-9C2B-D69EE57DE645}" type="datetime1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506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415B-27AB-9641-B076-B710428EFED0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96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C23CC5-E280-2946-86C7-C6AEBD949011}" type="datetime1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26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990DC6-DE8D-3D49-A951-EF65F5A5838A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462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C6B-1FD5-C848-8688-91ECF5B21D56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065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509043-3464-ED40-85DA-7B6DA1B211B2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5167" y="6356350"/>
            <a:ext cx="3661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Ming Liu, Dark Photons &amp; Dark Higgs @</a:t>
            </a:r>
            <a:r>
              <a:rPr lang="en-US" dirty="0" err="1" smtClean="0"/>
              <a:t>Fermilab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DBEE91-12D0-A746-A9CF-88E60FE4269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96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4" Type="http://schemas.openxmlformats.org/officeDocument/2006/relationships/image" Target="../media/image25.emf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emf"/><Relationship Id="rId5" Type="http://schemas.openxmlformats.org/officeDocument/2006/relationships/image" Target="../media/image30.emf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4" Type="http://schemas.openxmlformats.org/officeDocument/2006/relationships/image" Target="../media/image4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29.emf"/><Relationship Id="rId9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4" Type="http://schemas.openxmlformats.org/officeDocument/2006/relationships/image" Target="../media/image56.emf"/><Relationship Id="rId5" Type="http://schemas.openxmlformats.org/officeDocument/2006/relationships/image" Target="../media/image26.emf"/><Relationship Id="rId6" Type="http://schemas.openxmlformats.org/officeDocument/2006/relationships/image" Target="../media/image57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4" Type="http://schemas.openxmlformats.org/officeDocument/2006/relationships/image" Target="../media/image62.wmf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emf"/><Relationship Id="rId3" Type="http://schemas.openxmlformats.org/officeDocument/2006/relationships/image" Target="../media/image64.w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4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emf"/><Relationship Id="rId3" Type="http://schemas.openxmlformats.org/officeDocument/2006/relationships/image" Target="../media/image6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9.jpeg"/><Relationship Id="rId3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1.png"/><Relationship Id="rId3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81.png"/><Relationship Id="rId8" Type="http://schemas.openxmlformats.org/officeDocument/2006/relationships/image" Target="../media/image82.png"/><Relationship Id="rId9" Type="http://schemas.openxmlformats.org/officeDocument/2006/relationships/image" Target="../media/image83.jpg"/><Relationship Id="rId10" Type="http://schemas.openxmlformats.org/officeDocument/2006/relationships/image" Target="../media/image84.png"/><Relationship Id="rId11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8.png"/><Relationship Id="rId3" Type="http://schemas.openxmlformats.org/officeDocument/2006/relationships/image" Target="../media/image9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6.emf"/><Relationship Id="rId3" Type="http://schemas.openxmlformats.org/officeDocument/2006/relationships/image" Target="../media/image107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49919"/>
            <a:ext cx="7772400" cy="2619018"/>
          </a:xfrm>
        </p:spPr>
        <p:txBody>
          <a:bodyPr>
            <a:normAutofit/>
          </a:bodyPr>
          <a:lstStyle/>
          <a:p>
            <a:r>
              <a:rPr lang="en-US" sz="4000" dirty="0"/>
              <a:t>D</a:t>
            </a:r>
            <a:r>
              <a:rPr lang="en-US" sz="4000" dirty="0" smtClean="0"/>
              <a:t>irect </a:t>
            </a:r>
            <a:r>
              <a:rPr lang="en-US" sz="4000" dirty="0"/>
              <a:t>S</a:t>
            </a:r>
            <a:r>
              <a:rPr lang="en-US" sz="4000" dirty="0" smtClean="0"/>
              <a:t>earch for Dark </a:t>
            </a:r>
            <a:r>
              <a:rPr lang="en-US" sz="4000" dirty="0"/>
              <a:t>P</a:t>
            </a:r>
            <a:r>
              <a:rPr lang="en-US" sz="4000" dirty="0" smtClean="0"/>
              <a:t>hotons and Dark Higgs in </a:t>
            </a:r>
            <a:r>
              <a:rPr lang="en-US" sz="4000" dirty="0" err="1" smtClean="0"/>
              <a:t>p+A</a:t>
            </a:r>
            <a:r>
              <a:rPr lang="en-US" sz="4000" dirty="0" smtClean="0"/>
              <a:t> Collisions at </a:t>
            </a:r>
            <a:r>
              <a:rPr lang="en-US" sz="4000" dirty="0" err="1" smtClean="0"/>
              <a:t>Fermilab</a:t>
            </a:r>
            <a:r>
              <a:rPr lang="en-US" sz="4000" dirty="0" smtClean="0"/>
              <a:t> E-1067</a:t>
            </a:r>
            <a:r>
              <a:rPr lang="en-US" sz="4000" dirty="0"/>
              <a:t> </a:t>
            </a:r>
            <a:r>
              <a:rPr lang="en-US" sz="4000" dirty="0" smtClean="0"/>
              <a:t>Experiment 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79344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Ming Liu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Los Alamos National Laboratory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755" y="5009161"/>
            <a:ext cx="2987445" cy="1767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231" y="4932997"/>
            <a:ext cx="5643855" cy="191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996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750403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</a:t>
            </a:r>
            <a:r>
              <a:rPr lang="en-US" sz="1400" b="1" dirty="0" err="1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SeaQuest</a:t>
            </a:r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/E906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50,000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1 year of parasitic run)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952825-5E4C-C444-9A47-8528965F3AA6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65370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03444"/>
            <a:ext cx="5239852" cy="1510333"/>
          </a:xfrm>
        </p:spPr>
        <p:txBody>
          <a:bodyPr>
            <a:normAutofit/>
          </a:bodyPr>
          <a:lstStyle/>
          <a:p>
            <a:r>
              <a:rPr lang="en-US" dirty="0" smtClean="0"/>
              <a:t>E-906 </a:t>
            </a:r>
            <a:r>
              <a:rPr lang="en-US" dirty="0" err="1" smtClean="0"/>
              <a:t>Drell</a:t>
            </a:r>
            <a:r>
              <a:rPr lang="en-US" dirty="0" smtClean="0"/>
              <a:t>-Yan Acceptance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5D3BFA-D445-7842-B6F5-527E47A96EF5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11</a:t>
            </a:fld>
            <a:endParaRPr lang="en-US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647" y="2968034"/>
            <a:ext cx="3939704" cy="306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0043" y="366213"/>
            <a:ext cx="2971290" cy="2228876"/>
          </a:xfrm>
          <a:prstGeom prst="rect">
            <a:avLst/>
          </a:prstGeom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5475" y="2832809"/>
            <a:ext cx="4634508" cy="3205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3"/>
          <p:cNvSpPr>
            <a:spLocks/>
          </p:cNvSpPr>
          <p:nvPr/>
        </p:nvSpPr>
        <p:spPr bwMode="auto">
          <a:xfrm>
            <a:off x="2605237" y="3848887"/>
            <a:ext cx="1593861" cy="1000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J/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- </a:t>
            </a:r>
            <a:r>
              <a:rPr lang="en-US" sz="1300" dirty="0" err="1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ψ</a:t>
            </a:r>
            <a:r>
              <a:rPr lang="ja-JP" altLang="en-US" sz="1300" dirty="0">
                <a:solidFill>
                  <a:srgbClr val="FF0000"/>
                </a:solidFill>
                <a:latin typeface="Arial"/>
                <a:ea typeface="ＭＳ Ｐゴシック" charset="0"/>
                <a:cs typeface="Lucida Grande" charset="0"/>
              </a:rPr>
              <a:t>’</a:t>
            </a:r>
            <a:r>
              <a:rPr lang="en-US" sz="1300" dirty="0">
                <a:solidFill>
                  <a:srgbClr val="FF0000"/>
                </a:solidFill>
                <a:ea typeface="ＭＳ Ｐゴシック" charset="0"/>
                <a:cs typeface="Lucida Grande" charset="0"/>
              </a:rPr>
              <a:t> Monte Carlo</a:t>
            </a:r>
          </a:p>
          <a:p>
            <a:pPr algn="l"/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 </a:t>
            </a:r>
            <a:r>
              <a:rPr lang="en-US" sz="1300" dirty="0" err="1">
                <a:solidFill>
                  <a:srgbClr val="FF00FF"/>
                </a:solidFill>
                <a:ea typeface="ＭＳ Ｐゴシック" charset="0"/>
                <a:cs typeface="Gill Sans" charset="0"/>
              </a:rPr>
              <a:t>Drell</a:t>
            </a:r>
            <a:r>
              <a:rPr lang="en-US" sz="1300" dirty="0">
                <a:solidFill>
                  <a:srgbClr val="FF00FF"/>
                </a:solidFill>
                <a:ea typeface="ＭＳ Ｐゴシック" charset="0"/>
                <a:cs typeface="Gill Sans" charset="0"/>
              </a:rPr>
              <a:t>-Yan Monte Carlo</a:t>
            </a:r>
          </a:p>
          <a:p>
            <a:pPr algn="l"/>
            <a:r>
              <a:rPr lang="en-US" sz="1300" dirty="0">
                <a:ea typeface="ＭＳ Ｐゴシック" charset="0"/>
                <a:cs typeface="Gill Sans" charset="0"/>
              </a:rPr>
              <a:t>- Random Background</a:t>
            </a:r>
          </a:p>
          <a:p>
            <a:pPr algn="l"/>
            <a:r>
              <a:rPr lang="en-US" sz="1300" dirty="0">
                <a:solidFill>
                  <a:srgbClr val="0000FF"/>
                </a:solidFill>
                <a:ea typeface="ＭＳ Ｐゴシック" charset="0"/>
                <a:cs typeface="Gill Sans" charset="0"/>
              </a:rPr>
              <a:t>- Combined MC and </a:t>
            </a:r>
            <a:r>
              <a:rPr lang="en-US" sz="1300" dirty="0" err="1">
                <a:solidFill>
                  <a:srgbClr val="0000FF"/>
                </a:solidFill>
                <a:ea typeface="ＭＳ Ｐゴシック" charset="0"/>
                <a:cs typeface="Gill Sans" charset="0"/>
              </a:rPr>
              <a:t>bg</a:t>
            </a:r>
            <a:endParaRPr lang="en-US" sz="1300" dirty="0">
              <a:solidFill>
                <a:srgbClr val="0000FF"/>
              </a:solidFill>
              <a:ea typeface="ＭＳ Ｐゴシック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8964" y="2434902"/>
            <a:ext cx="38709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Run-II  data:  5% of total projected stat.</a:t>
            </a:r>
          </a:p>
          <a:p>
            <a:r>
              <a:rPr lang="en-US" dirty="0" smtClean="0"/>
              <a:t>Run-III data:  30% of total </a:t>
            </a:r>
            <a:r>
              <a:rPr lang="en-US" dirty="0" err="1" smtClean="0"/>
              <a:t>proj</a:t>
            </a:r>
            <a:r>
              <a:rPr lang="en-US" dirty="0" smtClean="0"/>
              <a:t>. stat.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E906 Run-II and III Performance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238B8-BFA4-D44F-8F96-03313D189731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53" y="1054750"/>
            <a:ext cx="6440914" cy="52767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76154" y="4717533"/>
            <a:ext cx="739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24330" y="2692610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Run-III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3200" y="4717533"/>
            <a:ext cx="239357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~ 10</a:t>
            </a:r>
            <a:r>
              <a:rPr lang="en-US" baseline="30000" dirty="0" smtClean="0">
                <a:solidFill>
                  <a:srgbClr val="FF0000"/>
                </a:solidFill>
              </a:rPr>
              <a:t>18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POT/year 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Run</a:t>
            </a:r>
            <a:r>
              <a:rPr lang="en-US" dirty="0" smtClean="0">
                <a:solidFill>
                  <a:srgbClr val="FF0000"/>
                </a:solidFill>
              </a:rPr>
              <a:t>-</a:t>
            </a:r>
            <a:r>
              <a:rPr lang="en-US" dirty="0">
                <a:solidFill>
                  <a:srgbClr val="FF0000"/>
                </a:solidFill>
              </a:rPr>
              <a:t>4</a:t>
            </a:r>
            <a:r>
              <a:rPr lang="en-US" dirty="0" smtClean="0">
                <a:solidFill>
                  <a:srgbClr val="FF0000"/>
                </a:solidFill>
              </a:rPr>
              <a:t> on-going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5% proton budget @MI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4537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0039" y="213737"/>
            <a:ext cx="8520263" cy="12393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E-1067: A New Program to Probe Dark Sector in Beam Dump Mode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85798-526B-744A-90EE-7E62B449DDE6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13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416" y="2147494"/>
            <a:ext cx="8599886" cy="31202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85273" y="5496611"/>
            <a:ext cx="3792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</a:rPr>
              <a:t>E906/E1039: Targets ~10% </a:t>
            </a:r>
            <a:r>
              <a:rPr lang="en-US" sz="2400" dirty="0" err="1" smtClean="0">
                <a:solidFill>
                  <a:srgbClr val="0000FF"/>
                </a:solidFill>
              </a:rPr>
              <a:t>λ</a:t>
            </a:r>
            <a:r>
              <a:rPr lang="en-US" sz="2400" baseline="-25000" dirty="0" err="1" smtClean="0">
                <a:solidFill>
                  <a:srgbClr val="0000FF"/>
                </a:solidFill>
              </a:rPr>
              <a:t>I</a:t>
            </a:r>
            <a:endParaRPr lang="en-US" sz="2400" baseline="-25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41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155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Schedules </a:t>
            </a:r>
            <a:r>
              <a:rPr lang="en-US" sz="3600" dirty="0"/>
              <a:t>of </a:t>
            </a:r>
            <a:r>
              <a:rPr lang="en-US" sz="3600" dirty="0" err="1"/>
              <a:t>SeaQuest</a:t>
            </a:r>
            <a:r>
              <a:rPr lang="en-US" sz="3600" dirty="0"/>
              <a:t> Experiments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79886"/>
            <a:ext cx="8229600" cy="3447447"/>
          </a:xfr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E-906 complete data taking in summer 2016</a:t>
            </a:r>
          </a:p>
          <a:p>
            <a:pPr lvl="1"/>
            <a:r>
              <a:rPr lang="en-US" dirty="0" smtClean="0"/>
              <a:t>E906 </a:t>
            </a:r>
            <a:r>
              <a:rPr lang="en-US" dirty="0"/>
              <a:t>targets are located ~1.3m upstream of the beam-</a:t>
            </a:r>
            <a:r>
              <a:rPr lang="en-US" dirty="0" smtClean="0"/>
              <a:t>dump, ~10% </a:t>
            </a:r>
            <a:r>
              <a:rPr lang="en-US" dirty="0" err="1" smtClean="0"/>
              <a:t>λ</a:t>
            </a:r>
            <a:r>
              <a:rPr lang="en-US" baseline="-25000" dirty="0" err="1" smtClean="0"/>
              <a:t>I</a:t>
            </a:r>
            <a:r>
              <a:rPr lang="en-US" dirty="0" smtClean="0"/>
              <a:t>. 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E-1039 will replace current E906 targets with a polarized NH</a:t>
            </a:r>
            <a:r>
              <a:rPr lang="en-US" baseline="-25000" dirty="0" smtClean="0"/>
              <a:t>3</a:t>
            </a:r>
            <a:r>
              <a:rPr lang="en-US" dirty="0" smtClean="0"/>
              <a:t> target. </a:t>
            </a:r>
          </a:p>
          <a:p>
            <a:pPr lvl="1"/>
            <a:r>
              <a:rPr lang="en-US" dirty="0"/>
              <a:t>No change to E906 spectrometer </a:t>
            </a:r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New target located </a:t>
            </a:r>
            <a:r>
              <a:rPr lang="en-US" dirty="0"/>
              <a:t>about 3.5m upstream of the beam-</a:t>
            </a:r>
            <a:r>
              <a:rPr lang="en-US" dirty="0" smtClean="0"/>
              <a:t>dump,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</a:p>
          <a:p>
            <a:pPr lvl="1"/>
            <a:r>
              <a:rPr lang="en-US" dirty="0" smtClean="0"/>
              <a:t>Target/trigger installation: 2016 - 2017 </a:t>
            </a:r>
          </a:p>
          <a:p>
            <a:pPr lvl="1"/>
            <a:r>
              <a:rPr lang="en-US" dirty="0" smtClean="0"/>
              <a:t>Data taking: 2017 – 2019</a:t>
            </a:r>
          </a:p>
          <a:p>
            <a:pPr lvl="1"/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E-1067 Timeline – Dark photon/Higgs Search! </a:t>
            </a:r>
          </a:p>
          <a:p>
            <a:pPr lvl="1"/>
            <a:r>
              <a:rPr lang="en-US" dirty="0" smtClean="0"/>
              <a:t>Phase-I (Parasitic run) with E1039: 2017-2019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(Phase-II: detector upgrades and dedicated runs)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E-1027 polarized Main Injector (future)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08105-D3E7-9C41-93B5-F32DE1FAEB5C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14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0" y="4705927"/>
            <a:ext cx="8851900" cy="1562100"/>
            <a:chOff x="457200" y="5283200"/>
            <a:chExt cx="8585200" cy="156210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5283200"/>
              <a:ext cx="8585200" cy="1562100"/>
            </a:xfrm>
            <a:prstGeom prst="rect">
              <a:avLst/>
            </a:prstGeom>
            <a:noFill/>
          </p:spPr>
        </p:pic>
        <p:sp>
          <p:nvSpPr>
            <p:cNvPr id="10" name="Up Arrow 9"/>
            <p:cNvSpPr/>
            <p:nvPr/>
          </p:nvSpPr>
          <p:spPr bwMode="auto">
            <a:xfrm>
              <a:off x="6765281" y="6032500"/>
              <a:ext cx="203200" cy="304800"/>
            </a:xfrm>
            <a:prstGeom prst="upArrow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11" name="Right Arrow 10"/>
          <p:cNvSpPr/>
          <p:nvPr/>
        </p:nvSpPr>
        <p:spPr>
          <a:xfrm>
            <a:off x="7172918" y="3833044"/>
            <a:ext cx="1881421" cy="1358726"/>
          </a:xfrm>
          <a:prstGeom prst="right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200" dirty="0" smtClean="0">
              <a:solidFill>
                <a:schemeClr val="tx1"/>
              </a:solidFill>
            </a:endParaRPr>
          </a:p>
          <a:p>
            <a:r>
              <a:rPr lang="en-US" sz="1200" dirty="0" smtClean="0">
                <a:solidFill>
                  <a:srgbClr val="FF0000"/>
                </a:solidFill>
              </a:rPr>
              <a:t>Dark photon(Higgs)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Search</a:t>
            </a:r>
            <a:r>
              <a:rPr lang="en-US" sz="1200" dirty="0">
                <a:solidFill>
                  <a:srgbClr val="FF0000"/>
                </a:solidFill>
              </a:rPr>
              <a:t>:</a:t>
            </a:r>
            <a:r>
              <a:rPr lang="en-US" sz="1200" dirty="0" smtClean="0">
                <a:solidFill>
                  <a:srgbClr val="FF0000"/>
                </a:solidFill>
              </a:rPr>
              <a:t> 2017-2019</a:t>
            </a:r>
          </a:p>
          <a:p>
            <a:r>
              <a:rPr lang="en-US" sz="1200" dirty="0" smtClean="0">
                <a:solidFill>
                  <a:srgbClr val="FF0000"/>
                </a:solidFill>
              </a:rPr>
              <a:t>parasitic run, E-1039 </a:t>
            </a:r>
          </a:p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301056" y="5482935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E-1039 starts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46184" y="5390695"/>
            <a:ext cx="1372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E906 started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172918" y="3787276"/>
            <a:ext cx="836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-1067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25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8173" y="105305"/>
            <a:ext cx="8925523" cy="126347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Dark Photons and Dark Higgs Productions </a:t>
            </a:r>
            <a:br>
              <a:rPr lang="en-US" sz="3600" dirty="0" smtClean="0"/>
            </a:br>
            <a:r>
              <a:rPr lang="en-US" sz="3600" dirty="0" smtClean="0"/>
              <a:t>in </a:t>
            </a:r>
            <a:r>
              <a:rPr lang="en-US" sz="3600" dirty="0" err="1" smtClean="0"/>
              <a:t>p+Fe</a:t>
            </a:r>
            <a:r>
              <a:rPr lang="en-US" sz="3600" dirty="0" smtClean="0"/>
              <a:t> Collisions at </a:t>
            </a:r>
            <a:r>
              <a:rPr lang="en-US" sz="3600" dirty="0" err="1" smtClean="0"/>
              <a:t>Fermilab</a:t>
            </a:r>
            <a:endParaRPr lang="en-US" sz="3600" dirty="0"/>
          </a:p>
        </p:txBody>
      </p:sp>
      <p:pic>
        <p:nvPicPr>
          <p:cNvPr id="7" name="Picture 6" descr="dark-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507" y="4042722"/>
            <a:ext cx="3721954" cy="2028465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3749" y="2829983"/>
            <a:ext cx="2516768" cy="71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 descr="dark_Higgs_producti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46" y="3895961"/>
            <a:ext cx="3422966" cy="2312830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91023" y="2829983"/>
            <a:ext cx="2616820" cy="56670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80352" y="1897705"/>
            <a:ext cx="2573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Photon portal: “vector”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96811" y="1897705"/>
            <a:ext cx="2298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00FF"/>
                </a:solidFill>
              </a:rPr>
              <a:t>Higgs portal: “scalar” </a:t>
            </a:r>
            <a:endParaRPr lang="en-US" b="1" i="1" dirty="0">
              <a:solidFill>
                <a:srgbClr val="0000FF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flipH="1">
            <a:off x="4451638" y="2358691"/>
            <a:ext cx="13955" cy="39869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1CC21-724D-9E46-824F-DCBCACCC3338}" type="datetime1">
              <a:rPr lang="en-US" smtClean="0"/>
              <a:t>4/28/16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95BDC6-1473-FF42-AF46-688D66A8C0AC}" type="slidenum">
              <a:rPr lang="en-US" smtClean="0"/>
              <a:t>15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026034" y="3842667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69430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174782" y="85893"/>
            <a:ext cx="869248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 smtClean="0">
                <a:cs typeface="+mj-cs"/>
              </a:rPr>
              <a:t>Dark Photon </a:t>
            </a:r>
            <a:r>
              <a:rPr lang="en-US" sz="3200" dirty="0" smtClean="0"/>
              <a:t>Detection</a:t>
            </a:r>
            <a:r>
              <a:rPr lang="en-US" sz="3200" dirty="0" smtClean="0">
                <a:cs typeface="+mj-cs"/>
              </a:rPr>
              <a:t> in </a:t>
            </a:r>
            <a:r>
              <a:rPr lang="en-US" sz="3200" dirty="0" err="1" smtClean="0">
                <a:cs typeface="+mj-cs"/>
              </a:rPr>
              <a:t>Dimuon</a:t>
            </a:r>
            <a:r>
              <a:rPr lang="en-US" sz="3200" dirty="0" smtClean="0">
                <a:cs typeface="+mj-cs"/>
              </a:rPr>
              <a:t> Decay Channel 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431480"/>
            <a:ext cx="4572000" cy="4000487"/>
          </a:xfrm>
        </p:spPr>
        <p:txBody>
          <a:bodyPr>
            <a:normAutofit fontScale="92500" lnSpcReduction="10000"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en-US" dirty="0" err="1" smtClean="0">
                <a:latin typeface="Calibri" charset="0"/>
                <a:cs typeface="+mn-cs"/>
              </a:rPr>
              <a:t>Drell</a:t>
            </a:r>
            <a:r>
              <a:rPr lang="en-US" dirty="0" smtClean="0">
                <a:latin typeface="Calibri" charset="0"/>
                <a:cs typeface="+mn-cs"/>
              </a:rPr>
              <a:t>-Yan like</a:t>
            </a: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Symbol" charset="0"/>
                <a:cs typeface="+mn-cs"/>
              </a:rPr>
              <a:t>p</a:t>
            </a:r>
            <a:r>
              <a:rPr lang="en-US" baseline="30000" dirty="0">
                <a:latin typeface="Calibri" charset="0"/>
                <a:cs typeface="+mn-cs"/>
              </a:rPr>
              <a:t>0</a:t>
            </a:r>
            <a:r>
              <a:rPr lang="en-US" dirty="0">
                <a:latin typeface="Calibri" charset="0"/>
                <a:cs typeface="+mn-cs"/>
              </a:rPr>
              <a:t>, </a:t>
            </a:r>
            <a:r>
              <a:rPr lang="en-US" dirty="0">
                <a:latin typeface="Symbol" charset="0"/>
                <a:cs typeface="+mn-cs"/>
              </a:rPr>
              <a:t>h</a:t>
            </a:r>
            <a:r>
              <a:rPr lang="en-US" dirty="0">
                <a:latin typeface="Calibri" charset="0"/>
                <a:cs typeface="+mn-cs"/>
              </a:rPr>
              <a:t>, … decay</a:t>
            </a: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 smtClean="0">
              <a:latin typeface="Calibri" charset="0"/>
              <a:cs typeface="+mn-cs"/>
            </a:endParaRPr>
          </a:p>
          <a:p>
            <a:pPr>
              <a:buFont typeface="Wingdings" charset="0"/>
              <a:buNone/>
              <a:defRPr/>
            </a:pPr>
            <a:endParaRPr lang="en-US" dirty="0">
              <a:latin typeface="Calibri" charset="0"/>
              <a:cs typeface="+mn-cs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 smtClean="0">
                <a:latin typeface="Calibri" charset="0"/>
              </a:rPr>
              <a:t>Bremsstrahlung</a:t>
            </a:r>
            <a:endParaRPr lang="en-US" dirty="0">
              <a:latin typeface="Calibri" charset="0"/>
            </a:endParaRPr>
          </a:p>
        </p:txBody>
      </p:sp>
      <p:sp>
        <p:nvSpPr>
          <p:cNvPr id="22532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22533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D76EA484-094D-2047-A575-BAD985F9AE6F}" type="slidenum">
              <a:rPr lang="en-US" smtClean="0"/>
              <a:pPr>
                <a:defRPr/>
              </a:pPr>
              <a:t>16</a:t>
            </a:fld>
            <a:endParaRPr lang="en-US" smtClean="0"/>
          </a:p>
        </p:txBody>
      </p:sp>
      <p:pic>
        <p:nvPicPr>
          <p:cNvPr id="37894" name="Picture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51105" y="2650414"/>
            <a:ext cx="3209925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895" name="Group 5"/>
          <p:cNvGrpSpPr>
            <a:grpSpLocks/>
          </p:cNvGrpSpPr>
          <p:nvPr/>
        </p:nvGrpSpPr>
        <p:grpSpPr bwMode="auto">
          <a:xfrm>
            <a:off x="4555933" y="4429219"/>
            <a:ext cx="2963863" cy="1676400"/>
            <a:chOff x="5576067" y="914400"/>
            <a:chExt cx="2963916" cy="1676400"/>
          </a:xfrm>
        </p:grpSpPr>
        <p:pic>
          <p:nvPicPr>
            <p:cNvPr id="37896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897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37898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37899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37900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F5254-DA50-CD48-A983-20E4344B6553}" type="datetime1">
              <a:rPr lang="en-US" smtClean="0"/>
              <a:t>4/28/16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4433637" y="938782"/>
            <a:ext cx="3972152" cy="1454970"/>
            <a:chOff x="191304" y="2713628"/>
            <a:chExt cx="4928656" cy="1653375"/>
          </a:xfrm>
        </p:grpSpPr>
        <p:sp>
          <p:nvSpPr>
            <p:cNvPr id="20" name="Rectangle 1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18" name="Picture 17" descr="dark-2.eps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19" name="Picture 18" descr="dark-1.eps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  <p:sp>
        <p:nvSpPr>
          <p:cNvPr id="4" name="TextBox 3"/>
          <p:cNvSpPr txBox="1"/>
          <p:nvPr/>
        </p:nvSpPr>
        <p:spPr>
          <a:xfrm>
            <a:off x="7519796" y="3299312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7519796" y="4058554"/>
            <a:ext cx="5575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(DM)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7797849" y="3619693"/>
            <a:ext cx="954183" cy="461665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MiniBooNE</a:t>
            </a:r>
            <a:endParaRPr lang="en-US" sz="1200" dirty="0" smtClean="0"/>
          </a:p>
          <a:p>
            <a:r>
              <a:rPr lang="en-US" sz="1200" dirty="0" smtClean="0"/>
              <a:t>Beam-dump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44679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53918" y="100467"/>
            <a:ext cx="8734149" cy="74085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000" dirty="0"/>
              <a:t>Dark </a:t>
            </a:r>
            <a:r>
              <a:rPr lang="en-US" sz="4000" dirty="0" smtClean="0"/>
              <a:t>Photon Decay Modes</a:t>
            </a:r>
            <a:endParaRPr lang="en-US" sz="4000" dirty="0"/>
          </a:p>
        </p:txBody>
      </p:sp>
      <p:sp>
        <p:nvSpPr>
          <p:cNvPr id="2355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mtClean="0"/>
              <a:t>Ming Liu, Dark Photons &amp; Dark Higgs @Fermilab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62248BF9-8E51-9841-9DAD-226D9E86AA9D}" type="slidenum">
              <a:rPr lang="en-US" smtClean="0"/>
              <a:pPr>
                <a:defRPr/>
              </a:pPr>
              <a:t>17</a:t>
            </a:fld>
            <a:endParaRPr lang="en-US" smtClean="0"/>
          </a:p>
        </p:txBody>
      </p:sp>
      <p:pic>
        <p:nvPicPr>
          <p:cNvPr id="10" name="Picture 9" descr="dark-deca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2140" y="1138600"/>
            <a:ext cx="2351877" cy="1261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381" y="969124"/>
            <a:ext cx="369220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“Minimal” Decay: 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Dark photon is the lightest in the dark sector;</a:t>
            </a:r>
          </a:p>
          <a:p>
            <a:pPr marL="742950" lvl="1" indent="-285750">
              <a:buFontTx/>
              <a:buChar char="-"/>
            </a:pPr>
            <a:r>
              <a:rPr lang="en-US" dirty="0" smtClean="0">
                <a:solidFill>
                  <a:srgbClr val="008000"/>
                </a:solidFill>
              </a:rPr>
              <a:t>SM final state particles only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Long proper decay length: L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~ </a:t>
            </a:r>
            <a:r>
              <a:rPr lang="en-US" i="1" dirty="0" smtClean="0">
                <a:solidFill>
                  <a:srgbClr val="FF0000"/>
                </a:solidFill>
              </a:rPr>
              <a:t>O(1m)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65D6C-FB45-7A49-AF49-3315D6FCC2F7}" type="datetime1">
              <a:rPr lang="en-US" smtClean="0"/>
              <a:t>4/28/16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07184" y="4399535"/>
            <a:ext cx="3403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“General” Decay: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Decay into other dark particles,</a:t>
            </a:r>
          </a:p>
          <a:p>
            <a:r>
              <a:rPr lang="en-US" dirty="0"/>
              <a:t>dominant channel if </a:t>
            </a:r>
            <a:r>
              <a:rPr lang="en-US" dirty="0" smtClean="0"/>
              <a:t>allowed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</a:t>
            </a:r>
            <a:r>
              <a:rPr lang="en-US" dirty="0" smtClean="0"/>
              <a:t>Dark </a:t>
            </a:r>
            <a:endParaRPr lang="en-US" dirty="0"/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Dark -&gt; SM </a:t>
            </a:r>
            <a:r>
              <a:rPr lang="en-US" dirty="0" smtClean="0"/>
              <a:t>particles</a:t>
            </a:r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93412" y="2400583"/>
            <a:ext cx="3373028" cy="412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666" y="3000449"/>
            <a:ext cx="2449317" cy="834036"/>
          </a:xfrm>
          <a:prstGeom prst="rect">
            <a:avLst/>
          </a:prstGeom>
          <a:solidFill>
            <a:srgbClr val="FFFF00"/>
          </a:solidFill>
        </p:spPr>
      </p:pic>
      <p:grpSp>
        <p:nvGrpSpPr>
          <p:cNvPr id="15" name="Group 14"/>
          <p:cNvGrpSpPr/>
          <p:nvPr/>
        </p:nvGrpSpPr>
        <p:grpSpPr>
          <a:xfrm>
            <a:off x="3881040" y="3146210"/>
            <a:ext cx="4805760" cy="3008537"/>
            <a:chOff x="3881040" y="3146210"/>
            <a:chExt cx="4805760" cy="3008537"/>
          </a:xfrm>
        </p:grpSpPr>
        <p:grpSp>
          <p:nvGrpSpPr>
            <p:cNvPr id="7" name="Group 6"/>
            <p:cNvGrpSpPr/>
            <p:nvPr/>
          </p:nvGrpSpPr>
          <p:grpSpPr>
            <a:xfrm>
              <a:off x="3881040" y="3146210"/>
              <a:ext cx="4805760" cy="3008537"/>
              <a:chOff x="3881040" y="3299237"/>
              <a:chExt cx="4805760" cy="3008537"/>
            </a:xfrm>
          </p:grpSpPr>
          <p:pic>
            <p:nvPicPr>
              <p:cNvPr id="11" name="Picture 10" descr="darkphoton-branchingratio.pn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81040" y="3299237"/>
                <a:ext cx="4805760" cy="3008537"/>
              </a:xfrm>
              <a:prstGeom prst="rect">
                <a:avLst/>
              </a:prstGeom>
              <a:ln w="9525">
                <a:noFill/>
              </a:ln>
            </p:spPr>
          </p:pic>
          <p:sp>
            <p:nvSpPr>
              <p:cNvPr id="3" name="TextBox 2"/>
              <p:cNvSpPr txBox="1"/>
              <p:nvPr/>
            </p:nvSpPr>
            <p:spPr>
              <a:xfrm>
                <a:off x="6599382" y="6015381"/>
                <a:ext cx="538955" cy="276999"/>
              </a:xfrm>
              <a:prstGeom prst="rect">
                <a:avLst/>
              </a:prstGeom>
              <a:noFill/>
              <a:ln w="9525"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(</a:t>
                </a:r>
                <a:r>
                  <a:rPr lang="en-US" sz="1200" dirty="0" err="1" smtClean="0"/>
                  <a:t>GeV</a:t>
                </a:r>
                <a:r>
                  <a:rPr lang="en-US" sz="1200" dirty="0" smtClean="0"/>
                  <a:t>)</a:t>
                </a:r>
                <a:endParaRPr lang="en-US" sz="1200" dirty="0"/>
              </a:p>
            </p:txBody>
          </p:sp>
        </p:grpSp>
        <p:sp>
          <p:nvSpPr>
            <p:cNvPr id="12" name="Freeform 11"/>
            <p:cNvSpPr/>
            <p:nvPr/>
          </p:nvSpPr>
          <p:spPr>
            <a:xfrm>
              <a:off x="5325241" y="4667828"/>
              <a:ext cx="3139800" cy="999000"/>
            </a:xfrm>
            <a:custGeom>
              <a:avLst/>
              <a:gdLst>
                <a:gd name="connsiteX0" fmla="*/ 0 w 3139800"/>
                <a:gd name="connsiteY0" fmla="*/ 999000 h 999000"/>
                <a:gd name="connsiteX1" fmla="*/ 26276 w 3139800"/>
                <a:gd name="connsiteY1" fmla="*/ 701206 h 999000"/>
                <a:gd name="connsiteX2" fmla="*/ 35035 w 3139800"/>
                <a:gd name="connsiteY2" fmla="*/ 438448 h 999000"/>
                <a:gd name="connsiteX3" fmla="*/ 131380 w 3139800"/>
                <a:gd name="connsiteY3" fmla="*/ 228241 h 999000"/>
                <a:gd name="connsiteX4" fmla="*/ 324069 w 3139800"/>
                <a:gd name="connsiteY4" fmla="*/ 44310 h 999000"/>
                <a:gd name="connsiteX5" fmla="*/ 683173 w 3139800"/>
                <a:gd name="connsiteY5" fmla="*/ 517 h 999000"/>
                <a:gd name="connsiteX6" fmla="*/ 1024759 w 3139800"/>
                <a:gd name="connsiteY6" fmla="*/ 61827 h 999000"/>
                <a:gd name="connsiteX7" fmla="*/ 1348828 w 3139800"/>
                <a:gd name="connsiteY7" fmla="*/ 166931 h 999000"/>
                <a:gd name="connsiteX8" fmla="*/ 1602828 w 3139800"/>
                <a:gd name="connsiteY8" fmla="*/ 359620 h 999000"/>
                <a:gd name="connsiteX9" fmla="*/ 1804276 w 3139800"/>
                <a:gd name="connsiteY9" fmla="*/ 526034 h 999000"/>
                <a:gd name="connsiteX10" fmla="*/ 2023242 w 3139800"/>
                <a:gd name="connsiteY10" fmla="*/ 718724 h 999000"/>
                <a:gd name="connsiteX11" fmla="*/ 2215931 w 3139800"/>
                <a:gd name="connsiteY11" fmla="*/ 806310 h 999000"/>
                <a:gd name="connsiteX12" fmla="*/ 2242207 w 3139800"/>
                <a:gd name="connsiteY12" fmla="*/ 823827 h 999000"/>
                <a:gd name="connsiteX13" fmla="*/ 2277242 w 3139800"/>
                <a:gd name="connsiteY13" fmla="*/ 893896 h 999000"/>
                <a:gd name="connsiteX14" fmla="*/ 2303518 w 3139800"/>
                <a:gd name="connsiteY14" fmla="*/ 806310 h 999000"/>
                <a:gd name="connsiteX15" fmla="*/ 2321035 w 3139800"/>
                <a:gd name="connsiteY15" fmla="*/ 753758 h 999000"/>
                <a:gd name="connsiteX16" fmla="*/ 2461173 w 3139800"/>
                <a:gd name="connsiteY16" fmla="*/ 631138 h 999000"/>
                <a:gd name="connsiteX17" fmla="*/ 2627587 w 3139800"/>
                <a:gd name="connsiteY17" fmla="*/ 473482 h 999000"/>
                <a:gd name="connsiteX18" fmla="*/ 2872828 w 3139800"/>
                <a:gd name="connsiteY18" fmla="*/ 272034 h 999000"/>
                <a:gd name="connsiteX19" fmla="*/ 3021725 w 3139800"/>
                <a:gd name="connsiteY19" fmla="*/ 219482 h 999000"/>
                <a:gd name="connsiteX20" fmla="*/ 3091793 w 3139800"/>
                <a:gd name="connsiteY20" fmla="*/ 193206 h 999000"/>
                <a:gd name="connsiteX21" fmla="*/ 3135587 w 3139800"/>
                <a:gd name="connsiteY21" fmla="*/ 254517 h 999000"/>
                <a:gd name="connsiteX22" fmla="*/ 3135587 w 3139800"/>
                <a:gd name="connsiteY22" fmla="*/ 280793 h 999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139800" h="999000">
                  <a:moveTo>
                    <a:pt x="0" y="999000"/>
                  </a:moveTo>
                  <a:cubicBezTo>
                    <a:pt x="10218" y="896815"/>
                    <a:pt x="20437" y="794631"/>
                    <a:pt x="26276" y="701206"/>
                  </a:cubicBezTo>
                  <a:cubicBezTo>
                    <a:pt x="32115" y="607781"/>
                    <a:pt x="17518" y="517275"/>
                    <a:pt x="35035" y="438448"/>
                  </a:cubicBezTo>
                  <a:cubicBezTo>
                    <a:pt x="52552" y="359621"/>
                    <a:pt x="83208" y="293931"/>
                    <a:pt x="131380" y="228241"/>
                  </a:cubicBezTo>
                  <a:cubicBezTo>
                    <a:pt x="179552" y="162551"/>
                    <a:pt x="232104" y="82264"/>
                    <a:pt x="324069" y="44310"/>
                  </a:cubicBezTo>
                  <a:cubicBezTo>
                    <a:pt x="416034" y="6356"/>
                    <a:pt x="566391" y="-2402"/>
                    <a:pt x="683173" y="517"/>
                  </a:cubicBezTo>
                  <a:cubicBezTo>
                    <a:pt x="799955" y="3436"/>
                    <a:pt x="913817" y="34091"/>
                    <a:pt x="1024759" y="61827"/>
                  </a:cubicBezTo>
                  <a:cubicBezTo>
                    <a:pt x="1135701" y="89563"/>
                    <a:pt x="1252483" y="117299"/>
                    <a:pt x="1348828" y="166931"/>
                  </a:cubicBezTo>
                  <a:cubicBezTo>
                    <a:pt x="1445173" y="216563"/>
                    <a:pt x="1526920" y="299770"/>
                    <a:pt x="1602828" y="359620"/>
                  </a:cubicBezTo>
                  <a:cubicBezTo>
                    <a:pt x="1678736" y="419470"/>
                    <a:pt x="1734207" y="466183"/>
                    <a:pt x="1804276" y="526034"/>
                  </a:cubicBezTo>
                  <a:cubicBezTo>
                    <a:pt x="1874345" y="585885"/>
                    <a:pt x="1954633" y="672011"/>
                    <a:pt x="2023242" y="718724"/>
                  </a:cubicBezTo>
                  <a:cubicBezTo>
                    <a:pt x="2091851" y="765437"/>
                    <a:pt x="2179437" y="788793"/>
                    <a:pt x="2215931" y="806310"/>
                  </a:cubicBezTo>
                  <a:cubicBezTo>
                    <a:pt x="2252425" y="823827"/>
                    <a:pt x="2231989" y="809229"/>
                    <a:pt x="2242207" y="823827"/>
                  </a:cubicBezTo>
                  <a:cubicBezTo>
                    <a:pt x="2252425" y="838425"/>
                    <a:pt x="2267024" y="896815"/>
                    <a:pt x="2277242" y="893896"/>
                  </a:cubicBezTo>
                  <a:cubicBezTo>
                    <a:pt x="2287461" y="890976"/>
                    <a:pt x="2296219" y="829666"/>
                    <a:pt x="2303518" y="806310"/>
                  </a:cubicBezTo>
                  <a:cubicBezTo>
                    <a:pt x="2310817" y="782954"/>
                    <a:pt x="2294759" y="782953"/>
                    <a:pt x="2321035" y="753758"/>
                  </a:cubicBezTo>
                  <a:cubicBezTo>
                    <a:pt x="2347311" y="724563"/>
                    <a:pt x="2410081" y="677851"/>
                    <a:pt x="2461173" y="631138"/>
                  </a:cubicBezTo>
                  <a:cubicBezTo>
                    <a:pt x="2512265" y="584425"/>
                    <a:pt x="2558978" y="533333"/>
                    <a:pt x="2627587" y="473482"/>
                  </a:cubicBezTo>
                  <a:cubicBezTo>
                    <a:pt x="2696196" y="413631"/>
                    <a:pt x="2807138" y="314367"/>
                    <a:pt x="2872828" y="272034"/>
                  </a:cubicBezTo>
                  <a:cubicBezTo>
                    <a:pt x="2938518" y="229701"/>
                    <a:pt x="2985231" y="232620"/>
                    <a:pt x="3021725" y="219482"/>
                  </a:cubicBezTo>
                  <a:cubicBezTo>
                    <a:pt x="3058219" y="206344"/>
                    <a:pt x="3072816" y="187367"/>
                    <a:pt x="3091793" y="193206"/>
                  </a:cubicBezTo>
                  <a:cubicBezTo>
                    <a:pt x="3110770" y="199045"/>
                    <a:pt x="3128288" y="239919"/>
                    <a:pt x="3135587" y="254517"/>
                  </a:cubicBezTo>
                  <a:cubicBezTo>
                    <a:pt x="3142886" y="269115"/>
                    <a:pt x="3139236" y="274954"/>
                    <a:pt x="3135587" y="280793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6342955" y="2883236"/>
            <a:ext cx="2205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D. Curtin, et al, </a:t>
            </a:r>
            <a:r>
              <a:rPr lang="en-US" sz="1200" dirty="0" err="1" smtClean="0"/>
              <a:t>arXiv</a:t>
            </a:r>
            <a:r>
              <a:rPr lang="en-US" sz="1200" dirty="0" smtClean="0"/>
              <a:t>: 1312.4992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099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3"/>
            <a:ext cx="8229600" cy="85951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Detector Upgrades and Expected Signals 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58774" y="880534"/>
            <a:ext cx="5025125" cy="2463800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Dark photon trigger upgrade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Add a fine-granularity scintillating strip based trigger/tracking to tag </a:t>
            </a:r>
            <a:r>
              <a:rPr lang="en-US" dirty="0" err="1" smtClean="0"/>
              <a:t>dimuons</a:t>
            </a:r>
            <a:r>
              <a:rPr lang="en-US" dirty="0" smtClean="0"/>
              <a:t> from the same  decay Z-vertex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A new trigger for events with displaced down-stream </a:t>
            </a:r>
            <a:r>
              <a:rPr lang="en-US" dirty="0" err="1" smtClean="0"/>
              <a:t>dimuons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Unique signals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Displaced </a:t>
            </a:r>
            <a:r>
              <a:rPr lang="en-US" dirty="0" err="1" smtClean="0"/>
              <a:t>dimuon</a:t>
            </a:r>
            <a:r>
              <a:rPr lang="en-US" dirty="0" smtClean="0"/>
              <a:t> decay vertex for long-lived particles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Invariant mass peak in </a:t>
            </a:r>
            <a:r>
              <a:rPr lang="en-US" dirty="0" err="1"/>
              <a:t>dimuon</a:t>
            </a:r>
            <a:r>
              <a:rPr lang="en-US" dirty="0"/>
              <a:t> mass </a:t>
            </a:r>
            <a:r>
              <a:rPr lang="en-US" dirty="0" smtClean="0"/>
              <a:t>spectrum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Mostly from beam dump (target ~6% </a:t>
            </a:r>
            <a:r>
              <a:rPr lang="en-US" dirty="0" err="1"/>
              <a:t>λ</a:t>
            </a:r>
            <a:r>
              <a:rPr lang="en-US" baseline="-25000" dirty="0" err="1"/>
              <a:t>I</a:t>
            </a:r>
            <a:r>
              <a:rPr lang="en-US" dirty="0"/>
              <a:t>.</a:t>
            </a:r>
            <a:r>
              <a:rPr lang="en-US" dirty="0" smtClean="0"/>
              <a:t>)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 smtClean="0"/>
              <a:t>Beam time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Run parasitically with E1039  (2017-2019)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Possible dedicated runs later with upgraded (e</a:t>
            </a:r>
            <a:r>
              <a:rPr lang="en-US" baseline="30000" dirty="0" smtClean="0"/>
              <a:t>+/-</a:t>
            </a:r>
            <a:r>
              <a:rPr lang="en-US" dirty="0" smtClean="0"/>
              <a:t>, h</a:t>
            </a:r>
            <a:r>
              <a:rPr lang="en-US" baseline="30000" dirty="0" smtClean="0"/>
              <a:t>+/-</a:t>
            </a:r>
            <a:r>
              <a:rPr lang="en-US" dirty="0" smtClean="0"/>
              <a:t>)</a:t>
            </a:r>
          </a:p>
          <a:p>
            <a:pPr lvl="1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CDA76-2D88-6A43-B97B-6042B5385574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18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>
          <a:xfrm>
            <a:off x="34860" y="3373217"/>
            <a:ext cx="9082798" cy="3437077"/>
            <a:chOff x="34860" y="3175487"/>
            <a:chExt cx="9082798" cy="3437077"/>
          </a:xfrm>
        </p:grpSpPr>
        <p:grpSp>
          <p:nvGrpSpPr>
            <p:cNvPr id="10" name="Group 9"/>
            <p:cNvGrpSpPr/>
            <p:nvPr/>
          </p:nvGrpSpPr>
          <p:grpSpPr>
            <a:xfrm>
              <a:off x="34860" y="3175487"/>
              <a:ext cx="9082798" cy="3437077"/>
              <a:chOff x="61203" y="3309296"/>
              <a:chExt cx="9082798" cy="3437077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31395" r="76"/>
              <a:stretch/>
            </p:blipFill>
            <p:spPr>
              <a:xfrm>
                <a:off x="61203" y="3309296"/>
                <a:ext cx="9082798" cy="3437077"/>
              </a:xfrm>
              <a:prstGeom prst="rect">
                <a:avLst/>
              </a:prstGeom>
            </p:spPr>
          </p:pic>
          <p:sp>
            <p:nvSpPr>
              <p:cNvPr id="18" name="4-Point Star 17"/>
              <p:cNvSpPr/>
              <p:nvPr/>
            </p:nvSpPr>
            <p:spPr>
              <a:xfrm>
                <a:off x="4057604" y="4618439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4-Point Star 18"/>
              <p:cNvSpPr/>
              <p:nvPr/>
            </p:nvSpPr>
            <p:spPr>
              <a:xfrm>
                <a:off x="5074505" y="4482901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4-Point Star 19"/>
              <p:cNvSpPr/>
              <p:nvPr/>
            </p:nvSpPr>
            <p:spPr>
              <a:xfrm>
                <a:off x="8024035" y="4203758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4-Point Star 20"/>
              <p:cNvSpPr/>
              <p:nvPr/>
            </p:nvSpPr>
            <p:spPr>
              <a:xfrm>
                <a:off x="7668000" y="4211826"/>
                <a:ext cx="323736" cy="271075"/>
              </a:xfrm>
              <a:prstGeom prst="star4">
                <a:avLst/>
              </a:prstGeom>
              <a:solidFill>
                <a:srgbClr val="FFFF00"/>
              </a:solidFill>
              <a:ln>
                <a:solidFill>
                  <a:srgbClr val="0000FF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4-Point Star 12"/>
            <p:cNvSpPr/>
            <p:nvPr/>
          </p:nvSpPr>
          <p:spPr>
            <a:xfrm>
              <a:off x="4031261" y="4867713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4-Point Star 13"/>
            <p:cNvSpPr/>
            <p:nvPr/>
          </p:nvSpPr>
          <p:spPr>
            <a:xfrm>
              <a:off x="5042563" y="5003251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4-Point Star 14"/>
            <p:cNvSpPr/>
            <p:nvPr/>
          </p:nvSpPr>
          <p:spPr>
            <a:xfrm>
              <a:off x="7700100" y="532240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4-Point Star 15"/>
            <p:cNvSpPr/>
            <p:nvPr/>
          </p:nvSpPr>
          <p:spPr>
            <a:xfrm>
              <a:off x="8016231" y="5382045"/>
              <a:ext cx="323736" cy="271075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4070351" y="6419126"/>
            <a:ext cx="105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 (meter)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5512443" y="728302"/>
            <a:ext cx="3336661" cy="2379758"/>
            <a:chOff x="5597324" y="1956729"/>
            <a:chExt cx="3617343" cy="2596911"/>
          </a:xfrm>
        </p:grpSpPr>
        <p:pic>
          <p:nvPicPr>
            <p:cNvPr id="23" name="Picture 2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97324" y="1956729"/>
              <a:ext cx="3617343" cy="2596911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6089386" y="2290787"/>
              <a:ext cx="964853" cy="7053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--  2.5%</a:t>
              </a:r>
            </a:p>
            <a:p>
              <a:r>
                <a:rPr lang="en-US" dirty="0" smtClean="0">
                  <a:solidFill>
                    <a:srgbClr val="0000FF"/>
                  </a:solidFill>
                </a:rPr>
                <a:t>--  6.0%</a:t>
              </a:r>
              <a:endParaRPr lang="en-US" dirty="0">
                <a:solidFill>
                  <a:srgbClr val="0000FF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878536" y="3011185"/>
            <a:ext cx="24614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mass resolution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9894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511" y="20637"/>
            <a:ext cx="8734255" cy="917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970AC-92E2-5940-8E5F-A2D55EA8091E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19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1439" y="1489397"/>
            <a:ext cx="4698722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50cm x 50cm, 1cm 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 x 1cm x 50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75120" y="1508602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0(St1) + 50(St2) + 8x2 (St4-Y1,2) = 116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567357" y="3971623"/>
            <a:ext cx="5879797" cy="2058806"/>
            <a:chOff x="998277" y="1962880"/>
            <a:chExt cx="5373554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5373554" cy="1319923"/>
              <a:chOff x="966752" y="2149014"/>
              <a:chExt cx="5373554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4995555" cy="1319923"/>
                <a:chOff x="1344751" y="1931616"/>
                <a:chExt cx="4995555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4995555" cy="1319923"/>
                  <a:chOff x="1344751" y="1431993"/>
                  <a:chExt cx="4995555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4995555" cy="1319923"/>
                    <a:chOff x="1008564" y="1431993"/>
                    <a:chExt cx="5544636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68865"/>
                      <a:ext cx="5544636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72661"/>
                      <a:ext cx="3836033" cy="619294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3836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596144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2092775" y="5497294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sp>
        <p:nvSpPr>
          <p:cNvPr id="47" name="TextBox 46"/>
          <p:cNvSpPr txBox="1"/>
          <p:nvPr/>
        </p:nvSpPr>
        <p:spPr>
          <a:xfrm>
            <a:off x="3511323" y="3503020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954347" y="4846540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819117"/>
            <a:ext cx="74605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00"/>
                </a:solidFill>
              </a:rPr>
              <a:t>High rejection power, very </a:t>
            </a:r>
            <a:r>
              <a:rPr lang="en-US" sz="2000" b="1" dirty="0">
                <a:solidFill>
                  <a:srgbClr val="000000"/>
                </a:solidFill>
              </a:rPr>
              <a:t>low </a:t>
            </a:r>
            <a:r>
              <a:rPr lang="en-US" sz="2000" b="1" dirty="0" smtClean="0">
                <a:solidFill>
                  <a:srgbClr val="000000"/>
                </a:solidFill>
              </a:rPr>
              <a:t>rate,  &lt;&lt; 1 kHz(E906 DAQ limit)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cxnSp>
        <p:nvCxnSpPr>
          <p:cNvPr id="51" name="Straight Connector 50"/>
          <p:cNvCxnSpPr/>
          <p:nvPr/>
        </p:nvCxnSpPr>
        <p:spPr>
          <a:xfrm>
            <a:off x="1549410" y="3881582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0" name="Group 69"/>
          <p:cNvGrpSpPr/>
          <p:nvPr/>
        </p:nvGrpSpPr>
        <p:grpSpPr>
          <a:xfrm>
            <a:off x="648900" y="4251022"/>
            <a:ext cx="761998" cy="357895"/>
            <a:chOff x="1535550" y="3729182"/>
            <a:chExt cx="761998" cy="357895"/>
          </a:xfrm>
        </p:grpSpPr>
        <p:grpSp>
          <p:nvGrpSpPr>
            <p:cNvPr id="71" name="Group 70"/>
            <p:cNvGrpSpPr/>
            <p:nvPr/>
          </p:nvGrpSpPr>
          <p:grpSpPr>
            <a:xfrm>
              <a:off x="1535550" y="3729182"/>
              <a:ext cx="750453" cy="219355"/>
              <a:chOff x="1535550" y="3729182"/>
              <a:chExt cx="750453" cy="219355"/>
            </a:xfrm>
          </p:grpSpPr>
          <p:cxnSp>
            <p:nvCxnSpPr>
              <p:cNvPr id="74" name="Straight Connector 73"/>
              <p:cNvCxnSpPr/>
              <p:nvPr/>
            </p:nvCxnSpPr>
            <p:spPr>
              <a:xfrm>
                <a:off x="1535550" y="37291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Connector 74"/>
              <p:cNvCxnSpPr/>
              <p:nvPr/>
            </p:nvCxnSpPr>
            <p:spPr>
              <a:xfrm>
                <a:off x="1540180" y="380308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Connector 75"/>
              <p:cNvCxnSpPr/>
              <p:nvPr/>
            </p:nvCxnSpPr>
            <p:spPr>
              <a:xfrm>
                <a:off x="1558640" y="394853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2" name="Straight Connector 71"/>
            <p:cNvCxnSpPr/>
            <p:nvPr/>
          </p:nvCxnSpPr>
          <p:spPr>
            <a:xfrm>
              <a:off x="1570185" y="401780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>
              <a:off x="1558640" y="4087077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8" name="Straight Connector 77"/>
          <p:cNvCxnSpPr/>
          <p:nvPr/>
        </p:nvCxnSpPr>
        <p:spPr>
          <a:xfrm>
            <a:off x="1600220" y="440573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89511" y="3278970"/>
            <a:ext cx="2348828" cy="1498380"/>
            <a:chOff x="189511" y="3278970"/>
            <a:chExt cx="2348828" cy="1498380"/>
          </a:xfrm>
        </p:grpSpPr>
        <p:cxnSp>
          <p:nvCxnSpPr>
            <p:cNvPr id="24" name="Straight Arrow Connector 23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35" name="Straight Connector 34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4" name="Straight Connector 5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6" name="Group 55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7" name="Straight Connector 76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oup 79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65" name="Straight Connector 64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79" name="Straight Connector 78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1" name="4-Point Star 80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4-Point Star 81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3" name="Picture 8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575" y="3411039"/>
            <a:ext cx="1874383" cy="160255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575" y="5013591"/>
            <a:ext cx="1874383" cy="179667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6247103" y="3611650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ST1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6247103" y="6030429"/>
            <a:ext cx="520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903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436439" y="0"/>
            <a:ext cx="8355336" cy="735191"/>
          </a:xfrm>
        </p:spPr>
        <p:txBody>
          <a:bodyPr>
            <a:normAutofit/>
          </a:bodyPr>
          <a:lstStyle/>
          <a:p>
            <a:pPr defTabSz="385079"/>
            <a:r>
              <a:rPr lang="en-US" sz="3200" dirty="0" smtClean="0">
                <a:cs typeface="Gill Sans" charset="0"/>
                <a:sym typeface="Gill Sans" charset="0"/>
              </a:rPr>
              <a:t>Intensity Frontier </a:t>
            </a:r>
            <a:r>
              <a:rPr lang="en-US" sz="3200" dirty="0">
                <a:cs typeface="Gill Sans" charset="0"/>
                <a:sym typeface="Gill Sans" charset="0"/>
              </a:rPr>
              <a:t>at </a:t>
            </a:r>
            <a:r>
              <a:rPr lang="en-US" sz="3200" dirty="0" err="1" smtClean="0">
                <a:cs typeface="Gill Sans" charset="0"/>
                <a:sym typeface="Gill Sans" charset="0"/>
              </a:rPr>
              <a:t>Fermilab</a:t>
            </a:r>
            <a:r>
              <a:rPr lang="en-US" sz="3200" dirty="0" smtClean="0">
                <a:cs typeface="Gill Sans" charset="0"/>
                <a:sym typeface="Gill Sans" charset="0"/>
              </a:rPr>
              <a:t>: 120 </a:t>
            </a:r>
            <a:r>
              <a:rPr lang="en-US" sz="3200" dirty="0" err="1" smtClean="0">
                <a:cs typeface="Gill Sans" charset="0"/>
                <a:sym typeface="Gill Sans" charset="0"/>
              </a:rPr>
              <a:t>GeV</a:t>
            </a:r>
            <a:r>
              <a:rPr lang="en-US" sz="3200" dirty="0" smtClean="0">
                <a:cs typeface="Gill Sans" charset="0"/>
                <a:sym typeface="Gill Sans" charset="0"/>
              </a:rPr>
              <a:t> Beam</a:t>
            </a:r>
            <a:endParaRPr lang="en-US" baseline="30000" dirty="0"/>
          </a:p>
        </p:txBody>
      </p:sp>
      <p:pic>
        <p:nvPicPr>
          <p:cNvPr id="3077" name="Picture 5" descr="droppedImag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6795" y="1869803"/>
            <a:ext cx="6037585" cy="2960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8" name="Line 6"/>
          <p:cNvSpPr>
            <a:spLocks noChangeShapeType="1"/>
          </p:cNvSpPr>
          <p:nvPr/>
        </p:nvSpPr>
        <p:spPr bwMode="auto">
          <a:xfrm flipH="1">
            <a:off x="2932287" y="4380012"/>
            <a:ext cx="2395389" cy="574849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79" name="Line 7"/>
          <p:cNvSpPr>
            <a:spLocks noChangeShapeType="1"/>
          </p:cNvSpPr>
          <p:nvPr/>
        </p:nvSpPr>
        <p:spPr bwMode="auto">
          <a:xfrm flipH="1">
            <a:off x="5954986" y="3675683"/>
            <a:ext cx="2256979" cy="541362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0" name="AutoShape 8"/>
          <p:cNvSpPr>
            <a:spLocks/>
          </p:cNvSpPr>
          <p:nvPr/>
        </p:nvSpPr>
        <p:spPr bwMode="auto">
          <a:xfrm rot="20730000">
            <a:off x="5389067" y="4129980"/>
            <a:ext cx="519038" cy="32146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700">
                <a:latin typeface="Gill Sans" charset="0"/>
                <a:cs typeface="Gill Sans" charset="0"/>
                <a:sym typeface="Gill Sans" charset="0"/>
              </a:rPr>
              <a:t>25 m</a:t>
            </a:r>
            <a:endParaRPr lang="en-US"/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 flipH="1">
            <a:off x="436439" y="4151189"/>
            <a:ext cx="1593949" cy="397371"/>
          </a:xfrm>
          <a:prstGeom prst="line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stealth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defTabSz="321457"/>
            <a:endParaRPr lang="en-US" sz="800">
              <a:latin typeface="Helvetica" charset="0"/>
              <a:cs typeface="Helvetica" charset="0"/>
              <a:sym typeface="Helvetica" charset="0"/>
            </a:endParaRPr>
          </a:p>
        </p:txBody>
      </p:sp>
      <p:sp>
        <p:nvSpPr>
          <p:cNvPr id="3082" name="AutoShape 10"/>
          <p:cNvSpPr>
            <a:spLocks/>
          </p:cNvSpPr>
          <p:nvPr/>
        </p:nvSpPr>
        <p:spPr bwMode="auto">
          <a:xfrm rot="20760000">
            <a:off x="133946" y="3644429"/>
            <a:ext cx="2160984" cy="598289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b="1" dirty="0">
                <a:latin typeface="Gill Sans" charset="0"/>
                <a:cs typeface="Gill Sans" charset="0"/>
                <a:sym typeface="Gill Sans" charset="0"/>
              </a:rPr>
              <a:t>Beam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120 </a:t>
            </a:r>
            <a:r>
              <a:rPr lang="en-US" sz="10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 proton from Main Injector</a:t>
            </a:r>
          </a:p>
          <a:p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19ns RF,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4s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spill, 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0.5×10</a:t>
            </a:r>
            <a:r>
              <a:rPr lang="en-US" sz="1000" baseline="32000" dirty="0" smtClean="0">
                <a:latin typeface="Gill Sans" charset="0"/>
                <a:cs typeface="Gill Sans" charset="0"/>
                <a:sym typeface="Gill Sans" charset="0"/>
              </a:rPr>
              <a:t>13</a:t>
            </a:r>
            <a:r>
              <a:rPr lang="en-US" sz="1000" dirty="0" smtClean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000" dirty="0">
                <a:latin typeface="Gill Sans" charset="0"/>
                <a:cs typeface="Gill Sans" charset="0"/>
                <a:sym typeface="Gill Sans" charset="0"/>
              </a:rPr>
              <a:t>protons per spill</a:t>
            </a:r>
            <a:endParaRPr lang="en-US" dirty="0"/>
          </a:p>
        </p:txBody>
      </p:sp>
      <p:sp>
        <p:nvSpPr>
          <p:cNvPr id="3083" name="AutoShape 11"/>
          <p:cNvSpPr>
            <a:spLocks/>
          </p:cNvSpPr>
          <p:nvPr/>
        </p:nvSpPr>
        <p:spPr bwMode="auto">
          <a:xfrm rot="20760000">
            <a:off x="1795984" y="2143125"/>
            <a:ext cx="1721197" cy="75902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Focusing magnet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and solid iron dump</a:t>
            </a:r>
          </a:p>
          <a:p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 dirty="0" err="1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= 2.9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GeV</a:t>
            </a:r>
            <a:endParaRPr lang="en-US" dirty="0"/>
          </a:p>
        </p:txBody>
      </p:sp>
      <p:sp>
        <p:nvSpPr>
          <p:cNvPr id="3084" name="AutoShape 12"/>
          <p:cNvSpPr>
            <a:spLocks/>
          </p:cNvSpPr>
          <p:nvPr/>
        </p:nvSpPr>
        <p:spPr bwMode="auto">
          <a:xfrm rot="20760000">
            <a:off x="3560713" y="1867421"/>
            <a:ext cx="1783705" cy="50899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Spectrometer magnet</a:t>
            </a:r>
          </a:p>
          <a:p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Δp</a:t>
            </a:r>
            <a:r>
              <a:rPr lang="en-US" sz="1500" baseline="-6000">
                <a:latin typeface="Gill Sans" charset="0"/>
                <a:cs typeface="Gill Sans" charset="0"/>
                <a:sym typeface="Gill Sans" charset="0"/>
              </a:rPr>
              <a:t>t</a:t>
            </a:r>
            <a:r>
              <a:rPr lang="en-US" sz="1500">
                <a:latin typeface="Gill Sans" charset="0"/>
                <a:cs typeface="Gill Sans" charset="0"/>
                <a:sym typeface="Gill Sans" charset="0"/>
              </a:rPr>
              <a:t> = 0.4 GeV</a:t>
            </a:r>
            <a:endParaRPr lang="en-US"/>
          </a:p>
        </p:txBody>
      </p:sp>
      <p:sp>
        <p:nvSpPr>
          <p:cNvPr id="3085" name="AutoShape 13"/>
          <p:cNvSpPr>
            <a:spLocks/>
          </p:cNvSpPr>
          <p:nvPr/>
        </p:nvSpPr>
        <p:spPr bwMode="auto">
          <a:xfrm rot="20760000">
            <a:off x="5664771" y="1294804"/>
            <a:ext cx="2598539" cy="500063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Absorber wall and proportional </a:t>
            </a:r>
          </a:p>
          <a:p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tube based </a:t>
            </a:r>
            <a:r>
              <a:rPr lang="en-US" sz="1500" dirty="0" err="1">
                <a:latin typeface="Gill Sans" charset="0"/>
                <a:cs typeface="Gill Sans" charset="0"/>
                <a:sym typeface="Gill Sans" charset="0"/>
              </a:rPr>
              <a:t>Muon</a:t>
            </a:r>
            <a:r>
              <a:rPr lang="en-US" sz="1500" dirty="0">
                <a:latin typeface="Gill Sans" charset="0"/>
                <a:cs typeface="Gill Sans" charset="0"/>
                <a:sym typeface="Gill Sans" charset="0"/>
              </a:rPr>
              <a:t> </a:t>
            </a:r>
            <a:r>
              <a:rPr lang="en-US" sz="1500" dirty="0" smtClean="0">
                <a:latin typeface="Gill Sans" charset="0"/>
                <a:cs typeface="Gill Sans" charset="0"/>
                <a:sym typeface="Gill Sans" charset="0"/>
              </a:rPr>
              <a:t>ID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086" name="Picture 14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2333998" y="1504652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7" name="Picture 15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4041800" y="1043658"/>
            <a:ext cx="794742" cy="3027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3088" name="Picture 16" descr="droppedImag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5420000">
            <a:off x="6568902" y="641822"/>
            <a:ext cx="794742" cy="2625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89" name="AutoShape 17"/>
          <p:cNvSpPr>
            <a:spLocks/>
          </p:cNvSpPr>
          <p:nvPr/>
        </p:nvSpPr>
        <p:spPr bwMode="auto">
          <a:xfrm rot="20760000">
            <a:off x="2079502" y="4020592"/>
            <a:ext cx="483319" cy="9264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gradFill rotWithShape="0">
            <a:gsLst>
              <a:gs pos="0">
                <a:srgbClr val="FF2600"/>
              </a:gs>
              <a:gs pos="100000">
                <a:srgbClr val="942192"/>
              </a:gs>
            </a:gsLst>
            <a:lin ang="5400000"/>
          </a:gradFill>
          <a:ln w="25400" cap="flat" cmpd="sng">
            <a:solidFill>
              <a:srgbClr val="000000"/>
            </a:solidFill>
            <a:prstDash val="solid"/>
            <a:miter lim="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90" name="AutoShape 18"/>
          <p:cNvSpPr>
            <a:spLocks/>
          </p:cNvSpPr>
          <p:nvPr/>
        </p:nvSpPr>
        <p:spPr bwMode="auto">
          <a:xfrm rot="20760000">
            <a:off x="1278459" y="4345360"/>
            <a:ext cx="1382985" cy="696516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599" y="0"/>
                </a:lnTo>
                <a:lnTo>
                  <a:pt x="21599" y="21599"/>
                </a:lnTo>
                <a:lnTo>
                  <a:pt x="0" y="21599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>
                <a:latin typeface="Gill Sans" charset="0"/>
                <a:cs typeface="Gill Sans" charset="0"/>
                <a:sym typeface="Gill Sans" charset="0"/>
              </a:rPr>
              <a:t>Target system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Liquid H and D</a:t>
            </a:r>
          </a:p>
          <a:p>
            <a:r>
              <a:rPr lang="en-US" sz="1400" dirty="0">
                <a:latin typeface="Gill Sans" charset="0"/>
                <a:cs typeface="Gill Sans" charset="0"/>
                <a:sym typeface="Gill Sans" charset="0"/>
              </a:rPr>
              <a:t>Solid C, Fe, W</a:t>
            </a:r>
            <a:endParaRPr lang="en-US" dirty="0"/>
          </a:p>
        </p:txBody>
      </p:sp>
      <p:sp>
        <p:nvSpPr>
          <p:cNvPr id="3095" name="AutoShape 23"/>
          <p:cNvSpPr>
            <a:spLocks/>
          </p:cNvSpPr>
          <p:nvPr/>
        </p:nvSpPr>
        <p:spPr bwMode="auto">
          <a:xfrm>
            <a:off x="190500" y="820309"/>
            <a:ext cx="6006503" cy="108275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/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World’s highest intensity high energy proton beam: </a:t>
            </a:r>
          </a:p>
          <a:p>
            <a:r>
              <a:rPr lang="en-US" sz="1400" b="1" dirty="0" smtClean="0">
                <a:solidFill>
                  <a:srgbClr val="0000FF"/>
                </a:solidFill>
                <a:latin typeface="Gill Sans" charset="0"/>
                <a:cs typeface="Gill Sans" charset="0"/>
                <a:sym typeface="Gill Sans" charset="0"/>
              </a:rPr>
              <a:t>  “beam dump mode” @E-1067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50,000 fb</a:t>
            </a:r>
            <a:r>
              <a:rPr lang="en-US" sz="1400" b="1" baseline="30000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solidFill>
                  <a:srgbClr val="FF0000"/>
                </a:solidFill>
                <a:latin typeface="Gill Sans" charset="0"/>
                <a:cs typeface="Gill Sans" charset="0"/>
                <a:sym typeface="Gill Sans" charset="0"/>
              </a:rPr>
              <a:t> (in 1 year of parasitic run)</a:t>
            </a:r>
          </a:p>
          <a:p>
            <a:pPr marL="285750" indent="-285750">
              <a:buFontTx/>
              <a:buChar char="-"/>
            </a:pP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LHC-II: 300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(~2025), achieved 25fb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in Run-I</a:t>
            </a:r>
          </a:p>
          <a:p>
            <a:pPr marL="285750" indent="-285750">
              <a:buFontTx/>
              <a:buChar char="-"/>
            </a:pPr>
            <a:r>
              <a:rPr lang="en-US" sz="1400" b="1" dirty="0" err="1" smtClean="0">
                <a:latin typeface="Gill Sans" charset="0"/>
                <a:cs typeface="Gill Sans" charset="0"/>
                <a:sym typeface="Gill Sans" charset="0"/>
              </a:rPr>
              <a:t>B-factory@KEK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: 50,000 fb</a:t>
            </a:r>
            <a:r>
              <a:rPr lang="en-US" sz="1400" b="1" baseline="30000" dirty="0" smtClean="0">
                <a:latin typeface="Gill Sans" charset="0"/>
                <a:cs typeface="Gill Sans" charset="0"/>
                <a:sym typeface="Gill Sans" charset="0"/>
              </a:rPr>
              <a:t>-1</a:t>
            </a:r>
            <a:r>
              <a:rPr lang="en-US" sz="1400" b="1" dirty="0" smtClean="0">
                <a:latin typeface="Gill Sans" charset="0"/>
                <a:cs typeface="Gill Sans" charset="0"/>
                <a:sym typeface="Gill Sans" charset="0"/>
              </a:rPr>
              <a:t> (~2023)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1FA9D-0959-DA4A-A9A4-4491D60EB37D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25C2647-C464-4E54-808B-4B2B00B885C1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26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1764" y="4511308"/>
            <a:ext cx="2580011" cy="152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5139" y="5403336"/>
            <a:ext cx="5700499" cy="58477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- Capture most beam in beam dump mode: </a:t>
            </a:r>
            <a:r>
              <a:rPr lang="en-US" sz="1600" dirty="0" err="1" smtClean="0">
                <a:solidFill>
                  <a:srgbClr val="FF0000"/>
                </a:solidFill>
              </a:rPr>
              <a:t>p+Fe</a:t>
            </a:r>
            <a:r>
              <a:rPr lang="en-US" sz="1600" dirty="0" smtClean="0">
                <a:solidFill>
                  <a:srgbClr val="FF0000"/>
                </a:solidFill>
              </a:rPr>
              <a:t> collisions!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- Parasitic run mode possible with other experiments, E906/E1039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699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Z-Vertex Resolutions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415B-27AB-9641-B076-B710428EFED0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300" y="1453463"/>
            <a:ext cx="3442411" cy="2348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26594" y="1919610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1cm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1220" y="1369596"/>
            <a:ext cx="3616763" cy="24591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92536" y="1832355"/>
            <a:ext cx="1613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Forward: 1cm</a:t>
            </a:r>
          </a:p>
          <a:p>
            <a:r>
              <a:rPr lang="en-US" dirty="0"/>
              <a:t>Backward: 2cm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299" y="3931733"/>
            <a:ext cx="3442411" cy="23063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02126" y="4323970"/>
            <a:ext cx="9034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Current</a:t>
            </a:r>
          </a:p>
          <a:p>
            <a:r>
              <a:rPr lang="is-IS" dirty="0" smtClean="0"/>
              <a:t>E906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9180" y="3870515"/>
            <a:ext cx="3618803" cy="24028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368853" y="3954638"/>
            <a:ext cx="113730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9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000090"/>
                </a:solidFill>
              </a:rPr>
              <a:t>Backward: </a:t>
            </a:r>
            <a:r>
              <a:rPr lang="en-US" sz="1200" dirty="0" smtClean="0">
                <a:solidFill>
                  <a:srgbClr val="000090"/>
                </a:solidFill>
              </a:rPr>
              <a:t>1cm</a:t>
            </a:r>
          </a:p>
          <a:p>
            <a:endParaRPr lang="en-US" sz="1200" dirty="0"/>
          </a:p>
          <a:p>
            <a:r>
              <a:rPr lang="en-US" sz="1200" dirty="0">
                <a:solidFill>
                  <a:srgbClr val="FF0000"/>
                </a:solidFill>
              </a:rPr>
              <a:t>Forward: 1cm</a:t>
            </a:r>
          </a:p>
          <a:p>
            <a:r>
              <a:rPr lang="en-US" sz="1200" dirty="0">
                <a:solidFill>
                  <a:srgbClr val="FF0000"/>
                </a:solidFill>
              </a:rPr>
              <a:t>Backward: 2cm</a:t>
            </a:r>
          </a:p>
          <a:p>
            <a:endParaRPr lang="en-US" sz="1200" dirty="0" smtClean="0"/>
          </a:p>
          <a:p>
            <a:r>
              <a:rPr lang="en-US" sz="1200" dirty="0" smtClean="0">
                <a:solidFill>
                  <a:srgbClr val="CC66FF"/>
                </a:solidFill>
              </a:rPr>
              <a:t>Forward</a:t>
            </a:r>
            <a:r>
              <a:rPr lang="en-US" sz="1200" dirty="0">
                <a:solidFill>
                  <a:srgbClr val="CC66FF"/>
                </a:solidFill>
              </a:rPr>
              <a:t>: 2cm</a:t>
            </a:r>
          </a:p>
          <a:p>
            <a:r>
              <a:rPr lang="en-US" sz="1200" dirty="0">
                <a:solidFill>
                  <a:srgbClr val="CC66FF"/>
                </a:solidFill>
              </a:rPr>
              <a:t>Backward: </a:t>
            </a:r>
            <a:r>
              <a:rPr lang="en-US" sz="1200" dirty="0" smtClean="0">
                <a:solidFill>
                  <a:srgbClr val="CC66FF"/>
                </a:solidFill>
              </a:rPr>
              <a:t>2cm</a:t>
            </a:r>
          </a:p>
          <a:p>
            <a:endParaRPr lang="en-US" sz="1200" dirty="0"/>
          </a:p>
          <a:p>
            <a:r>
              <a:rPr lang="en-US" sz="1200" dirty="0" smtClean="0"/>
              <a:t>E906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767436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38237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Low Mass Prompt </a:t>
            </a:r>
            <a:r>
              <a:rPr lang="en-US" sz="3200" dirty="0" err="1" smtClean="0"/>
              <a:t>Dimuon</a:t>
            </a:r>
            <a:r>
              <a:rPr lang="en-US" sz="3200" dirty="0" smtClean="0"/>
              <a:t> Trigger Rate Study in 2015</a:t>
            </a:r>
            <a:endParaRPr lang="en-US" sz="3200" dirty="0"/>
          </a:p>
        </p:txBody>
      </p:sp>
      <p:pic>
        <p:nvPicPr>
          <p:cNvPr id="5" name="Picture 4" descr="trigger_rate_various.ep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81" t="8304" r="9122" b="2099"/>
          <a:stretch/>
        </p:blipFill>
        <p:spPr>
          <a:xfrm>
            <a:off x="3480099" y="938237"/>
            <a:ext cx="5663901" cy="4278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837" y="1035151"/>
            <a:ext cx="3275262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Current E906 setup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Proposed 2-layer trigger upgrade (10x improvement)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FF0000"/>
                </a:solidFill>
              </a:rPr>
              <a:t>Additional Y-trigger after ST-3 absorber, and also using existing E906 X-Plane trigger </a:t>
            </a:r>
          </a:p>
          <a:p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   (additional ~2x improvement)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Current E906 DAQ 1kHz, can be improved to 10kHz with small cost 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200kHz possible in the future (reprograming trigger firmware etc.)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Parasitic mode: use up to ~10% DAQ bandwidth</a:t>
            </a:r>
            <a:endParaRPr lang="en-US" b="1" dirty="0">
              <a:solidFill>
                <a:srgbClr val="FF0000"/>
              </a:solidFill>
            </a:endParaRPr>
          </a:p>
          <a:p>
            <a:pPr marL="285750" indent="-285750">
              <a:buFontTx/>
              <a:buChar char="-"/>
            </a:pPr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E530D-0FA7-014D-89CE-6192D127F805}" type="datetime1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94187" y="545304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(Prompt)Low mass </a:t>
            </a:r>
            <a:r>
              <a:rPr lang="en-US" b="1" dirty="0" err="1" smtClean="0">
                <a:solidFill>
                  <a:srgbClr val="0000FF"/>
                </a:solidFill>
              </a:rPr>
              <a:t>dimuon</a:t>
            </a:r>
            <a:r>
              <a:rPr lang="en-US" b="1" dirty="0" smtClean="0">
                <a:solidFill>
                  <a:srgbClr val="0000FF"/>
                </a:solidFill>
              </a:rPr>
              <a:t> trigger </a:t>
            </a:r>
            <a:r>
              <a:rPr lang="en-US" b="1" dirty="0" err="1" smtClean="0">
                <a:solidFill>
                  <a:srgbClr val="0000FF"/>
                </a:solidFill>
              </a:rPr>
              <a:t>performace</a:t>
            </a:r>
            <a:endParaRPr lang="en-US" b="1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128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093"/>
            <a:ext cx="8229600" cy="957260"/>
          </a:xfrm>
        </p:spPr>
        <p:txBody>
          <a:bodyPr>
            <a:normAutofit/>
          </a:bodyPr>
          <a:lstStyle/>
          <a:p>
            <a:r>
              <a:rPr lang="en-US" dirty="0" err="1" smtClean="0"/>
              <a:t>Fermilab</a:t>
            </a:r>
            <a:r>
              <a:rPr lang="en-US" dirty="0" smtClean="0"/>
              <a:t> Extruded Scintillators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DF61E-6C83-1349-9DF0-63F74A4E8E10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22</a:t>
            </a:fld>
            <a:endParaRPr lang="en-US"/>
          </a:p>
        </p:txBody>
      </p:sp>
      <p:pic>
        <p:nvPicPr>
          <p:cNvPr id="8" name="Picture 7" descr="20151104_090221_resiz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18" y="3786606"/>
            <a:ext cx="4568434" cy="2569744"/>
          </a:xfrm>
          <a:prstGeom prst="rect">
            <a:avLst/>
          </a:prstGeom>
        </p:spPr>
      </p:pic>
      <p:pic>
        <p:nvPicPr>
          <p:cNvPr id="9" name="Picture 8" descr="20151104_090630_resiz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9273" y="966353"/>
            <a:ext cx="5264727" cy="296140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11728" y="1588044"/>
            <a:ext cx="317635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-    Extruded scintillators + WLSF</a:t>
            </a:r>
          </a:p>
          <a:p>
            <a:pPr marL="285750" indent="-285750">
              <a:buFontTx/>
              <a:buChar char="-"/>
            </a:pPr>
            <a:r>
              <a:rPr lang="en-US" dirty="0" err="1" smtClean="0">
                <a:solidFill>
                  <a:srgbClr val="0000FF"/>
                </a:solidFill>
              </a:rPr>
              <a:t>SiPM</a:t>
            </a:r>
            <a:r>
              <a:rPr lang="en-US" dirty="0" smtClean="0">
                <a:solidFill>
                  <a:srgbClr val="0000FF"/>
                </a:solidFill>
              </a:rPr>
              <a:t> readout</a:t>
            </a: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Low cost, for large area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On-going R&amp;D  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11" name="Picture 10" descr="20150310_15253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5516" y="4140969"/>
            <a:ext cx="3938455" cy="2215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6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7834"/>
            <a:ext cx="8229600" cy="1213152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Search Mode (1): Long-lived Dark Photons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5576" y="1281290"/>
            <a:ext cx="3254349" cy="240065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Reconstructed </a:t>
            </a:r>
            <a:r>
              <a:rPr lang="en-US" dirty="0" err="1" smtClean="0"/>
              <a:t>dimuons</a:t>
            </a:r>
            <a:r>
              <a:rPr lang="en-US" dirty="0" smtClean="0"/>
              <a:t> with downstream Z-vertex: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    </a:t>
            </a:r>
            <a:r>
              <a:rPr lang="en-US" sz="2400" dirty="0" smtClean="0">
                <a:solidFill>
                  <a:srgbClr val="0000FF"/>
                </a:solidFill>
              </a:rPr>
              <a:t>3m &lt; Z-vertex &lt; 6m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Very low trigger rate, &lt;&lt; 1kHz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Almost SM background free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Dimuon</a:t>
            </a:r>
            <a:r>
              <a:rPr lang="en-US" dirty="0" smtClean="0"/>
              <a:t> mass peak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9F431-0EC1-9E49-939F-1FF5DE333AB9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23</a:t>
            </a:fld>
            <a:endParaRPr lang="en-US"/>
          </a:p>
        </p:txBody>
      </p:sp>
      <p:sp>
        <p:nvSpPr>
          <p:cNvPr id="9" name="TextBox 1"/>
          <p:cNvSpPr txBox="1">
            <a:spLocks noChangeArrowheads="1"/>
          </p:cNvSpPr>
          <p:nvPr/>
        </p:nvSpPr>
        <p:spPr bwMode="auto">
          <a:xfrm>
            <a:off x="325576" y="3706128"/>
            <a:ext cx="3392478" cy="2708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smtClean="0"/>
              <a:t>-     5x10</a:t>
            </a:r>
            <a:r>
              <a:rPr lang="en-US" sz="1800" baseline="30000" dirty="0" smtClean="0"/>
              <a:t>12</a:t>
            </a:r>
            <a:r>
              <a:rPr lang="en-US" sz="1800" dirty="0" smtClean="0"/>
              <a:t> </a:t>
            </a:r>
            <a:r>
              <a:rPr lang="en-US" sz="1800" dirty="0" err="1" smtClean="0"/>
              <a:t>ppp</a:t>
            </a:r>
            <a:r>
              <a:rPr lang="en-US" sz="1800" dirty="0" smtClean="0"/>
              <a:t> ( current E906)</a:t>
            </a:r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200 days</a:t>
            </a:r>
            <a:endParaRPr lang="en-US" sz="1800" dirty="0" smtClean="0">
              <a:solidFill>
                <a:srgbClr val="FF0000"/>
              </a:solidFill>
            </a:endParaRPr>
          </a:p>
          <a:p>
            <a:pPr eaLnBrk="1" hangingPunct="1"/>
            <a:r>
              <a:rPr lang="en-US" sz="1800" dirty="0" smtClean="0">
                <a:solidFill>
                  <a:srgbClr val="FF0000"/>
                </a:solidFill>
              </a:rPr>
              <a:t>1.4 </a:t>
            </a:r>
            <a:r>
              <a:rPr lang="en-US" sz="1800" dirty="0">
                <a:solidFill>
                  <a:srgbClr val="FF0000"/>
                </a:solidFill>
              </a:rPr>
              <a:t>x 10</a:t>
            </a:r>
            <a:r>
              <a:rPr lang="en-US" sz="1800" baseline="30000" dirty="0">
                <a:solidFill>
                  <a:srgbClr val="FF0000"/>
                </a:solidFill>
              </a:rPr>
              <a:t>18</a:t>
            </a:r>
            <a:r>
              <a:rPr lang="en-US" sz="1800" dirty="0">
                <a:solidFill>
                  <a:srgbClr val="FF0000"/>
                </a:solidFill>
              </a:rPr>
              <a:t> POT (recorded)</a:t>
            </a:r>
          </a:p>
          <a:p>
            <a:pPr eaLnBrk="1" hangingPunct="1"/>
            <a:endParaRPr lang="en-US" sz="1800" dirty="0"/>
          </a:p>
          <a:p>
            <a:pPr marL="285750" indent="-285750" eaLnBrk="1" hangingPunct="1">
              <a:buFontTx/>
              <a:buChar char="-"/>
            </a:pPr>
            <a:r>
              <a:rPr lang="en-US" sz="1800" dirty="0" smtClean="0"/>
              <a:t>4 events contours (2-sigma)</a:t>
            </a:r>
          </a:p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2-sigma (95%) exclusion plots</a:t>
            </a:r>
          </a:p>
          <a:p>
            <a:pPr eaLnBrk="1" hangingPunct="1"/>
            <a:endParaRPr lang="en-US" sz="2000" dirty="0">
              <a:solidFill>
                <a:srgbClr val="FF0000"/>
              </a:solidFill>
            </a:endParaRPr>
          </a:p>
          <a:p>
            <a:pPr eaLnBrk="1" hangingPunct="1"/>
            <a:r>
              <a:rPr lang="en-US" sz="2000" dirty="0" smtClean="0">
                <a:solidFill>
                  <a:srgbClr val="0000FF"/>
                </a:solidFill>
              </a:rPr>
              <a:t>Excellent coverage of uncharted region!</a:t>
            </a:r>
          </a:p>
        </p:txBody>
      </p:sp>
      <p:pic>
        <p:nvPicPr>
          <p:cNvPr id="10" name="Picture 9" descr="sensitivity_displaced_onl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054" y="1367697"/>
            <a:ext cx="4675492" cy="504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3794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9064624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Search Mode (2): “Prompt” Dark Photons </a:t>
            </a:r>
            <a:r>
              <a:rPr lang="en-US" sz="3200" dirty="0" err="1" smtClean="0"/>
              <a:t>vs</a:t>
            </a:r>
            <a:r>
              <a:rPr lang="en-US" sz="3200" dirty="0" smtClean="0"/>
              <a:t> </a:t>
            </a:r>
            <a:r>
              <a:rPr lang="en-US" sz="3200" dirty="0" err="1" smtClean="0"/>
              <a:t>Drell</a:t>
            </a:r>
            <a:r>
              <a:rPr lang="en-US" sz="3200" dirty="0" smtClean="0"/>
              <a:t>-Yan</a:t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FF"/>
                </a:solidFill>
              </a:rPr>
              <a:t>Z-</a:t>
            </a:r>
            <a:r>
              <a:rPr lang="en-US" sz="3200" dirty="0" err="1" smtClean="0">
                <a:solidFill>
                  <a:srgbClr val="0000FF"/>
                </a:solidFill>
              </a:rPr>
              <a:t>vertx</a:t>
            </a:r>
            <a:r>
              <a:rPr lang="en-US" sz="3200" dirty="0" smtClean="0">
                <a:solidFill>
                  <a:srgbClr val="0000FF"/>
                </a:solidFill>
              </a:rPr>
              <a:t> &lt; 3m</a:t>
            </a:r>
            <a:endParaRPr lang="en-US" sz="3200" dirty="0">
              <a:solidFill>
                <a:srgbClr val="0000FF"/>
              </a:solidFill>
            </a:endParaRP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18B8AC-E9DF-3042-80E8-344EE34F3C2F}" type="datetime1">
              <a:rPr lang="en-US" smtClean="0"/>
              <a:t>4/28/16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24</a:t>
            </a:fld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4700976" y="1342716"/>
            <a:ext cx="44430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Expected </a:t>
            </a:r>
            <a:r>
              <a:rPr lang="en-US" sz="1600" dirty="0" err="1" smtClean="0"/>
              <a:t>Drell</a:t>
            </a:r>
            <a:r>
              <a:rPr lang="en-US" sz="1600" dirty="0" smtClean="0"/>
              <a:t>-Yan like signal and backgrounds: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" y="2188165"/>
            <a:ext cx="5287565" cy="4171153"/>
            <a:chOff x="18928" y="2045813"/>
            <a:chExt cx="5287565" cy="4171153"/>
          </a:xfrm>
        </p:grpSpPr>
        <p:grpSp>
          <p:nvGrpSpPr>
            <p:cNvPr id="31" name="Group 30"/>
            <p:cNvGrpSpPr/>
            <p:nvPr/>
          </p:nvGrpSpPr>
          <p:grpSpPr>
            <a:xfrm>
              <a:off x="18928" y="2045813"/>
              <a:ext cx="5287565" cy="4171153"/>
              <a:chOff x="18928" y="2045813"/>
              <a:chExt cx="5287565" cy="417115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8928" y="2045813"/>
                <a:ext cx="5287565" cy="4171153"/>
                <a:chOff x="1092198" y="2059542"/>
                <a:chExt cx="6539378" cy="4440318"/>
              </a:xfrm>
            </p:grpSpPr>
            <p:pic>
              <p:nvPicPr>
                <p:cNvPr id="3" name="Picture 2" descr="mass_prompt_darkphoton_short_range.pdf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92198" y="2059542"/>
                  <a:ext cx="6539378" cy="4440318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26884" y="2628956"/>
                  <a:ext cx="2182124" cy="308162"/>
                </a:xfrm>
                <a:prstGeom prst="rect">
                  <a:avLst/>
                </a:prstGeom>
              </p:spPr>
            </p:pic>
          </p:grpSp>
          <p:sp>
            <p:nvSpPr>
              <p:cNvPr id="17" name="TextBox 16"/>
              <p:cNvSpPr txBox="1"/>
              <p:nvPr/>
            </p:nvSpPr>
            <p:spPr>
              <a:xfrm>
                <a:off x="2187086" y="5028770"/>
                <a:ext cx="22085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chemeClr val="bg1"/>
                    </a:solidFill>
                  </a:rPr>
                  <a:t>Drell</a:t>
                </a:r>
                <a:r>
                  <a:rPr lang="en-US" dirty="0" smtClean="0">
                    <a:solidFill>
                      <a:schemeClr val="bg1"/>
                    </a:solidFill>
                  </a:rPr>
                  <a:t>-Yan Background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3036139" y="3127860"/>
                <a:ext cx="135945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FF0000"/>
                    </a:solidFill>
                  </a:rPr>
                  <a:t>Dark photon </a:t>
                </a:r>
              </a:p>
              <a:p>
                <a:r>
                  <a:rPr lang="en-US" dirty="0" smtClean="0">
                    <a:solidFill>
                      <a:srgbClr val="FF0000"/>
                    </a:solidFill>
                  </a:rPr>
                  <a:t>signal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1642322" y="3029098"/>
              <a:ext cx="126804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Excluded phi </a:t>
              </a:r>
            </a:p>
            <a:p>
              <a:r>
                <a:rPr lang="en-US" sz="1200" dirty="0"/>
                <a:t>r</a:t>
              </a:r>
              <a:r>
                <a:rPr lang="en-US" sz="1200" dirty="0" smtClean="0"/>
                <a:t>esonance region </a:t>
              </a:r>
              <a:endParaRPr lang="en-US" sz="1200" dirty="0"/>
            </a:p>
          </p:txBody>
        </p:sp>
      </p:grpSp>
      <p:pic>
        <p:nvPicPr>
          <p:cNvPr id="24" name="Picture 2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0976" y="1819770"/>
            <a:ext cx="4363649" cy="731778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pic>
        <p:nvPicPr>
          <p:cNvPr id="36" name="Picture 35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76719" y="2723062"/>
            <a:ext cx="4107220" cy="704674"/>
          </a:xfrm>
          <a:prstGeom prst="rect">
            <a:avLst/>
          </a:prstGeom>
          <a:solidFill>
            <a:srgbClr val="CCFFCC"/>
          </a:solidFill>
          <a:ln>
            <a:noFill/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87566" y="3633115"/>
            <a:ext cx="2825496" cy="435871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8470" y="4608625"/>
            <a:ext cx="3684225" cy="52631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345" y="5356471"/>
            <a:ext cx="294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</a:rPr>
              <a:t>Work in progress </a:t>
            </a:r>
          </a:p>
          <a:p>
            <a:r>
              <a:rPr lang="en-US" i="1" dirty="0" smtClean="0">
                <a:solidFill>
                  <a:srgbClr val="FF0000"/>
                </a:solidFill>
              </a:rPr>
              <a:t>Further optimization possible</a:t>
            </a:r>
            <a:endParaRPr lang="en-US" i="1" dirty="0">
              <a:solidFill>
                <a:srgbClr val="FF0000"/>
              </a:solidFill>
            </a:endParaRPr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323897" y="802755"/>
            <a:ext cx="4461934" cy="1634374"/>
            <a:chOff x="191304" y="2713628"/>
            <a:chExt cx="4928656" cy="1653375"/>
          </a:xfrm>
        </p:grpSpPr>
        <p:sp>
          <p:nvSpPr>
            <p:cNvPr id="40" name="Rectangle 39"/>
            <p:cNvSpPr/>
            <p:nvPr/>
          </p:nvSpPr>
          <p:spPr>
            <a:xfrm>
              <a:off x="191304" y="2713628"/>
              <a:ext cx="4928656" cy="16533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91304" y="3179553"/>
              <a:ext cx="4655626" cy="1187450"/>
              <a:chOff x="191304" y="3179553"/>
              <a:chExt cx="4655626" cy="1187450"/>
            </a:xfrm>
            <a:noFill/>
          </p:grpSpPr>
          <p:pic>
            <p:nvPicPr>
              <p:cNvPr id="42" name="Picture 41" descr="dark-2.eps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33957" y="3179553"/>
                <a:ext cx="2212973" cy="1187450"/>
              </a:xfrm>
              <a:prstGeom prst="rect">
                <a:avLst/>
              </a:prstGeom>
              <a:grpFill/>
            </p:spPr>
          </p:pic>
          <p:pic>
            <p:nvPicPr>
              <p:cNvPr id="43" name="Picture 42" descr="dark-1.eps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304" y="3190348"/>
                <a:ext cx="2158998" cy="1176655"/>
              </a:xfrm>
              <a:prstGeom prst="rect">
                <a:avLst/>
              </a:prstGeom>
              <a:grpFill/>
            </p:spPr>
          </p:pic>
        </p:grpSp>
      </p:grpSp>
    </p:spTree>
    <p:extLst>
      <p:ext uri="{BB962C8B-B14F-4D97-AF65-F5344CB8AC3E}">
        <p14:creationId xmlns:p14="http://schemas.microsoft.com/office/powerpoint/2010/main" val="171735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Photon Sensitivity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00"/>
                </a:solidFill>
              </a:rPr>
              <a:t>POT:1.4x10</a:t>
            </a:r>
            <a:r>
              <a:rPr lang="en-US" sz="2800" baseline="30000" dirty="0" smtClean="0">
                <a:solidFill>
                  <a:srgbClr val="000000"/>
                </a:solidFill>
              </a:rPr>
              <a:t>18</a:t>
            </a:r>
            <a:r>
              <a:rPr lang="en-US" sz="2800" dirty="0" smtClean="0">
                <a:solidFill>
                  <a:srgbClr val="000000"/>
                </a:solidFill>
              </a:rPr>
              <a:t> (parasitic w/ E1039)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B692-7DC7-634B-908D-4674C59A30A0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pic>
        <p:nvPicPr>
          <p:cNvPr id="9" name="Picture 8" descr="sensitivity_2y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75" y="1232462"/>
            <a:ext cx="4892648" cy="509610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8804488">
            <a:off x="5926975" y="1768131"/>
            <a:ext cx="18642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Very Preliminary! </a:t>
            </a:r>
          </a:p>
          <a:p>
            <a:r>
              <a:rPr lang="en-US" b="1" dirty="0" smtClean="0">
                <a:solidFill>
                  <a:srgbClr val="FFFF00"/>
                </a:solidFill>
              </a:rPr>
              <a:t>Work in progress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6336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514"/>
            <a:ext cx="8229600" cy="925769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E-1067</a:t>
            </a:r>
            <a:endParaRPr lang="en-US" dirty="0"/>
          </a:p>
        </p:txBody>
      </p:sp>
      <p:pic>
        <p:nvPicPr>
          <p:cNvPr id="3" name="Picture 2" descr="dark_Higgs_productio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038" y="1462938"/>
            <a:ext cx="3209389" cy="2174861"/>
          </a:xfrm>
          <a:prstGeom prst="rect">
            <a:avLst/>
          </a:prstGeom>
        </p:spPr>
      </p:pic>
      <p:pic>
        <p:nvPicPr>
          <p:cNvPr id="4" name="Picture 3" descr="dark_Higgs_dec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480" y="1669825"/>
            <a:ext cx="3662776" cy="1960359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3746238"/>
            <a:ext cx="4032017" cy="447007"/>
          </a:xfrm>
          <a:prstGeom prst="rect">
            <a:avLst/>
          </a:prstGeom>
          <a:solidFill>
            <a:srgbClr val="FFFF00"/>
          </a:solidFill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57200" y="4209259"/>
            <a:ext cx="384203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Phase-I: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High-mass: 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err="1" smtClean="0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μ</a:t>
            </a:r>
            <a:r>
              <a:rPr lang="en-US" baseline="30000" dirty="0" smtClean="0">
                <a:solidFill>
                  <a:srgbClr val="FF0000"/>
                </a:solidFill>
              </a:rPr>
              <a:t>-</a:t>
            </a:r>
            <a:r>
              <a:rPr lang="en-US" dirty="0" smtClean="0">
                <a:solidFill>
                  <a:srgbClr val="FF0000"/>
                </a:solidFill>
              </a:rPr>
              <a:t> and hadrons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	Advantage of using hadron beams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	with </a:t>
            </a:r>
            <a:r>
              <a:rPr lang="en-US" dirty="0" err="1" smtClean="0">
                <a:solidFill>
                  <a:srgbClr val="0000FF"/>
                </a:solidFill>
              </a:rPr>
              <a:t>muon</a:t>
            </a:r>
            <a:r>
              <a:rPr lang="en-US" dirty="0" smtClean="0">
                <a:solidFill>
                  <a:srgbClr val="0000FF"/>
                </a:solidFill>
              </a:rPr>
              <a:t> probes over electrons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b="1" dirty="0" smtClean="0">
                <a:solidFill>
                  <a:srgbClr val="800000"/>
                </a:solidFill>
              </a:rPr>
              <a:t>Phase-II: 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Low</a:t>
            </a:r>
            <a:r>
              <a:rPr lang="en-US" dirty="0">
                <a:solidFill>
                  <a:srgbClr val="008000"/>
                </a:solidFill>
              </a:rPr>
              <a:t>-mass: 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 err="1">
                <a:solidFill>
                  <a:srgbClr val="008000"/>
                </a:solidFill>
              </a:rPr>
              <a:t>+</a:t>
            </a:r>
            <a:r>
              <a:rPr lang="en-US" dirty="0" err="1">
                <a:solidFill>
                  <a:srgbClr val="008000"/>
                </a:solidFill>
              </a:rPr>
              <a:t>e</a:t>
            </a:r>
            <a:r>
              <a:rPr lang="en-US" baseline="30000" dirty="0">
                <a:solidFill>
                  <a:srgbClr val="008000"/>
                </a:solidFill>
              </a:rPr>
              <a:t>-</a:t>
            </a:r>
            <a:r>
              <a:rPr lang="en-US" dirty="0">
                <a:solidFill>
                  <a:srgbClr val="008000"/>
                </a:solidFill>
              </a:rPr>
              <a:t>,   &lt;</a:t>
            </a:r>
            <a:r>
              <a:rPr lang="en-US" dirty="0" smtClean="0">
                <a:solidFill>
                  <a:srgbClr val="008000"/>
                </a:solidFill>
              </a:rPr>
              <a:t>200MeV possible</a:t>
            </a:r>
          </a:p>
          <a:p>
            <a:r>
              <a:rPr lang="en-US" dirty="0" smtClean="0">
                <a:solidFill>
                  <a:srgbClr val="008000"/>
                </a:solidFill>
              </a:rPr>
              <a:t>High-mass:  hadrons, (5x)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25206" y="1213624"/>
            <a:ext cx="21999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et al, </a:t>
            </a:r>
            <a:r>
              <a:rPr lang="en-US" sz="1200" dirty="0"/>
              <a:t>arXiv:1502.06983</a:t>
            </a:r>
            <a:r>
              <a:rPr lang="en-US" sz="1200" dirty="0" smtClean="0">
                <a:effectLst/>
              </a:rPr>
              <a:t> 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7590508" y="3663073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 arXiv:1312.4992</a:t>
            </a:r>
            <a:endParaRPr lang="en-US" sz="1200" dirty="0"/>
          </a:p>
        </p:txBody>
      </p:sp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0807" y="1259632"/>
            <a:ext cx="2432313" cy="4619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ABC25-0692-054B-8BB7-CB2FF64D188F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26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000160" y="3143642"/>
            <a:ext cx="13819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err="1"/>
              <a:t>θ</a:t>
            </a:r>
            <a:r>
              <a:rPr lang="en-US" sz="2000" i="1" dirty="0"/>
              <a:t> = μ v/m</a:t>
            </a:r>
            <a:r>
              <a:rPr lang="en-US" sz="2000" i="1" baseline="-25000" dirty="0"/>
              <a:t>h</a:t>
            </a:r>
            <a:r>
              <a:rPr lang="en-US" sz="2000" i="1" baseline="30000" dirty="0"/>
              <a:t>2</a:t>
            </a:r>
            <a:r>
              <a:rPr lang="en-US" sz="2000" dirty="0" smtClean="0">
                <a:effectLst/>
              </a:rPr>
              <a:t> </a:t>
            </a:r>
            <a:endParaRPr lang="en-US" sz="2000" dirty="0"/>
          </a:p>
        </p:txBody>
      </p:sp>
      <p:grpSp>
        <p:nvGrpSpPr>
          <p:cNvPr id="19" name="Group 18"/>
          <p:cNvGrpSpPr/>
          <p:nvPr/>
        </p:nvGrpSpPr>
        <p:grpSpPr>
          <a:xfrm>
            <a:off x="7917793" y="3914913"/>
            <a:ext cx="674414" cy="1883294"/>
            <a:chOff x="7917793" y="3914913"/>
            <a:chExt cx="674414" cy="1883294"/>
          </a:xfrm>
        </p:grpSpPr>
        <p:grpSp>
          <p:nvGrpSpPr>
            <p:cNvPr id="17" name="Group 16"/>
            <p:cNvGrpSpPr/>
            <p:nvPr/>
          </p:nvGrpSpPr>
          <p:grpSpPr>
            <a:xfrm>
              <a:off x="7917793" y="3914913"/>
              <a:ext cx="105104" cy="1883294"/>
              <a:chOff x="7917793" y="3914913"/>
              <a:chExt cx="105104" cy="1883294"/>
            </a:xfrm>
          </p:grpSpPr>
          <p:sp>
            <p:nvSpPr>
              <p:cNvPr id="5" name="Freeform 4"/>
              <p:cNvSpPr/>
              <p:nvPr/>
            </p:nvSpPr>
            <p:spPr>
              <a:xfrm>
                <a:off x="7917793" y="3914913"/>
                <a:ext cx="26276" cy="1883294"/>
              </a:xfrm>
              <a:custGeom>
                <a:avLst/>
                <a:gdLst>
                  <a:gd name="connsiteX0" fmla="*/ 0 w 26276"/>
                  <a:gd name="connsiteY0" fmla="*/ 1883294 h 1883294"/>
                  <a:gd name="connsiteX1" fmla="*/ 8759 w 26276"/>
                  <a:gd name="connsiteY1" fmla="*/ 534466 h 1883294"/>
                  <a:gd name="connsiteX2" fmla="*/ 26276 w 26276"/>
                  <a:gd name="connsiteY2" fmla="*/ 190 h 1883294"/>
                  <a:gd name="connsiteX3" fmla="*/ 8759 w 26276"/>
                  <a:gd name="connsiteY3" fmla="*/ 473156 h 1883294"/>
                  <a:gd name="connsiteX4" fmla="*/ 8759 w 26276"/>
                  <a:gd name="connsiteY4" fmla="*/ 481915 h 1883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276" h="1883294">
                    <a:moveTo>
                      <a:pt x="0" y="1883294"/>
                    </a:moveTo>
                    <a:cubicBezTo>
                      <a:pt x="2190" y="1365805"/>
                      <a:pt x="4380" y="848317"/>
                      <a:pt x="8759" y="534466"/>
                    </a:cubicBezTo>
                    <a:cubicBezTo>
                      <a:pt x="13138" y="220615"/>
                      <a:pt x="26276" y="10408"/>
                      <a:pt x="26276" y="190"/>
                    </a:cubicBezTo>
                    <a:cubicBezTo>
                      <a:pt x="26276" y="-10028"/>
                      <a:pt x="11678" y="392869"/>
                      <a:pt x="8759" y="473156"/>
                    </a:cubicBezTo>
                    <a:cubicBezTo>
                      <a:pt x="5840" y="553443"/>
                      <a:pt x="8759" y="481915"/>
                      <a:pt x="8759" y="481915"/>
                    </a:cubicBez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7935310" y="3915103"/>
                <a:ext cx="87587" cy="8759"/>
              </a:xfrm>
              <a:custGeom>
                <a:avLst/>
                <a:gdLst>
                  <a:gd name="connsiteX0" fmla="*/ 0 w 87587"/>
                  <a:gd name="connsiteY0" fmla="*/ 8759 h 8759"/>
                  <a:gd name="connsiteX1" fmla="*/ 87587 w 87587"/>
                  <a:gd name="connsiteY1" fmla="*/ 0 h 87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87587" h="8759">
                    <a:moveTo>
                      <a:pt x="0" y="8759"/>
                    </a:moveTo>
                    <a:lnTo>
                      <a:pt x="87587" y="0"/>
                    </a:lnTo>
                  </a:path>
                </a:pathLst>
              </a:custGeom>
              <a:ln w="31750"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Freeform 17"/>
            <p:cNvSpPr/>
            <p:nvPr/>
          </p:nvSpPr>
          <p:spPr>
            <a:xfrm>
              <a:off x="8018683" y="3915103"/>
              <a:ext cx="573524" cy="446690"/>
            </a:xfrm>
            <a:custGeom>
              <a:avLst/>
              <a:gdLst>
                <a:gd name="connsiteX0" fmla="*/ 4214 w 573524"/>
                <a:gd name="connsiteY0" fmla="*/ 0 h 446690"/>
                <a:gd name="connsiteX1" fmla="*/ 4214 w 573524"/>
                <a:gd name="connsiteY1" fmla="*/ 306552 h 446690"/>
                <a:gd name="connsiteX2" fmla="*/ 48007 w 573524"/>
                <a:gd name="connsiteY2" fmla="*/ 271518 h 446690"/>
                <a:gd name="connsiteX3" fmla="*/ 135593 w 573524"/>
                <a:gd name="connsiteY3" fmla="*/ 271518 h 446690"/>
                <a:gd name="connsiteX4" fmla="*/ 258214 w 573524"/>
                <a:gd name="connsiteY4" fmla="*/ 297794 h 446690"/>
                <a:gd name="connsiteX5" fmla="*/ 442145 w 573524"/>
                <a:gd name="connsiteY5" fmla="*/ 359104 h 446690"/>
                <a:gd name="connsiteX6" fmla="*/ 538489 w 573524"/>
                <a:gd name="connsiteY6" fmla="*/ 420414 h 446690"/>
                <a:gd name="connsiteX7" fmla="*/ 573524 w 573524"/>
                <a:gd name="connsiteY7" fmla="*/ 446690 h 4466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3524" h="446690">
                  <a:moveTo>
                    <a:pt x="4214" y="0"/>
                  </a:moveTo>
                  <a:cubicBezTo>
                    <a:pt x="564" y="130649"/>
                    <a:pt x="-3085" y="261299"/>
                    <a:pt x="4214" y="306552"/>
                  </a:cubicBezTo>
                  <a:cubicBezTo>
                    <a:pt x="11513" y="351805"/>
                    <a:pt x="26111" y="277357"/>
                    <a:pt x="48007" y="271518"/>
                  </a:cubicBezTo>
                  <a:cubicBezTo>
                    <a:pt x="69903" y="265679"/>
                    <a:pt x="100559" y="267139"/>
                    <a:pt x="135593" y="271518"/>
                  </a:cubicBezTo>
                  <a:cubicBezTo>
                    <a:pt x="170627" y="275897"/>
                    <a:pt x="207122" y="283196"/>
                    <a:pt x="258214" y="297794"/>
                  </a:cubicBezTo>
                  <a:cubicBezTo>
                    <a:pt x="309306" y="312392"/>
                    <a:pt x="395433" y="338667"/>
                    <a:pt x="442145" y="359104"/>
                  </a:cubicBezTo>
                  <a:cubicBezTo>
                    <a:pt x="488857" y="379541"/>
                    <a:pt x="516593" y="405816"/>
                    <a:pt x="538489" y="420414"/>
                  </a:cubicBezTo>
                  <a:cubicBezTo>
                    <a:pt x="560385" y="435012"/>
                    <a:pt x="566954" y="440851"/>
                    <a:pt x="573524" y="446690"/>
                  </a:cubicBezTo>
                </a:path>
              </a:pathLst>
            </a:custGeom>
            <a:ln w="3175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66074" y="3874399"/>
            <a:ext cx="4160670" cy="2592881"/>
            <a:chOff x="4666074" y="3874399"/>
            <a:chExt cx="4160670" cy="2592881"/>
          </a:xfrm>
        </p:grpSpPr>
        <p:grpSp>
          <p:nvGrpSpPr>
            <p:cNvPr id="21" name="Group 20"/>
            <p:cNvGrpSpPr/>
            <p:nvPr/>
          </p:nvGrpSpPr>
          <p:grpSpPr>
            <a:xfrm>
              <a:off x="4666074" y="3874399"/>
              <a:ext cx="4160670" cy="2592881"/>
              <a:chOff x="4666074" y="3874399"/>
              <a:chExt cx="4160670" cy="2592881"/>
            </a:xfrm>
          </p:grpSpPr>
          <p:pic>
            <p:nvPicPr>
              <p:cNvPr id="8" name="Picture 7" descr="Macintosh HD:Users:zym:Desktop:FermiLab beam dump:subGeV CP-even New.pdf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66074" y="3874399"/>
                <a:ext cx="4160670" cy="2592881"/>
              </a:xfrm>
              <a:prstGeom prst="rect">
                <a:avLst/>
              </a:prstGeom>
              <a:noFill/>
              <a:ln>
                <a:noFill/>
              </a:ln>
              <a:extLst>
                <a:ext uri="{FAA26D3D-D897-4be2-8F04-BA451C77F1D7}">
                  <ma14:placeholderFlag xmlns:ma14="http://schemas.microsoft.com/office/mac/drawingml/2011/main"/>
                </a:ext>
              </a:extLst>
            </p:spPr>
          </p:pic>
          <p:sp>
            <p:nvSpPr>
              <p:cNvPr id="20" name="TextBox 19"/>
              <p:cNvSpPr txBox="1"/>
              <p:nvPr/>
            </p:nvSpPr>
            <p:spPr>
              <a:xfrm>
                <a:off x="6284136" y="4009978"/>
                <a:ext cx="538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err="1" smtClean="0">
                    <a:solidFill>
                      <a:srgbClr val="008000"/>
                    </a:solidFill>
                  </a:rPr>
                  <a:t>+</a:t>
                </a:r>
                <a:r>
                  <a:rPr lang="en-US" dirty="0" err="1" smtClean="0">
                    <a:solidFill>
                      <a:srgbClr val="008000"/>
                    </a:solidFill>
                  </a:rPr>
                  <a:t>e</a:t>
                </a:r>
                <a:r>
                  <a:rPr lang="en-US" baseline="30000" dirty="0" smtClean="0">
                    <a:solidFill>
                      <a:srgbClr val="008000"/>
                    </a:solidFill>
                  </a:rPr>
                  <a:t>-</a:t>
                </a:r>
                <a:endParaRPr lang="en-US" baseline="30000" dirty="0">
                  <a:solidFill>
                    <a:srgbClr val="008000"/>
                  </a:solidFill>
                </a:endParaRPr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7988550" y="4361793"/>
              <a:ext cx="6379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 err="1" smtClean="0">
                  <a:solidFill>
                    <a:srgbClr val="FF0000"/>
                  </a:solidFill>
                </a:rPr>
                <a:t>+</a:t>
              </a:r>
              <a:r>
                <a:rPr lang="en-US" dirty="0" err="1" smtClean="0">
                  <a:solidFill>
                    <a:srgbClr val="FF0000"/>
                  </a:solidFill>
                </a:rPr>
                <a:t>μ</a:t>
              </a:r>
              <a:r>
                <a:rPr lang="en-US" baseline="30000" dirty="0">
                  <a:solidFill>
                    <a:srgbClr val="FF0000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805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9811"/>
            <a:ext cx="8229600" cy="1277827"/>
          </a:xfrm>
        </p:spPr>
        <p:txBody>
          <a:bodyPr>
            <a:normAutofit/>
          </a:bodyPr>
          <a:lstStyle/>
          <a:p>
            <a:r>
              <a:rPr lang="en-US" dirty="0" smtClean="0"/>
              <a:t>E-1067 Dark Higgs Sensitivity</a:t>
            </a:r>
            <a:br>
              <a:rPr lang="en-US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POT:1.4x10</a:t>
            </a:r>
            <a:r>
              <a:rPr lang="en-US" sz="3100" baseline="30000" dirty="0" smtClean="0">
                <a:solidFill>
                  <a:srgbClr val="0000FF"/>
                </a:solidFill>
              </a:rPr>
              <a:t>18</a:t>
            </a:r>
            <a:r>
              <a:rPr lang="en-US" sz="3100" dirty="0">
                <a:solidFill>
                  <a:srgbClr val="0000FF"/>
                </a:solidFill>
              </a:rPr>
              <a:t> </a:t>
            </a:r>
            <a:r>
              <a:rPr lang="en-US" sz="3100" dirty="0" smtClean="0">
                <a:solidFill>
                  <a:srgbClr val="0000FF"/>
                </a:solidFill>
              </a:rPr>
              <a:t>(Phase-I)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5419" y="1646400"/>
            <a:ext cx="3787309" cy="4709950"/>
          </a:xfrm>
        </p:spPr>
        <p:txBody>
          <a:bodyPr>
            <a:normAutofit fontScale="62500" lnSpcReduction="20000"/>
          </a:bodyPr>
          <a:lstStyle/>
          <a:p>
            <a:pPr marL="285750" indent="-285750"/>
            <a:r>
              <a:rPr lang="en-US" dirty="0" err="1"/>
              <a:t>Dimuons</a:t>
            </a:r>
            <a:r>
              <a:rPr lang="en-US" dirty="0"/>
              <a:t> with </a:t>
            </a:r>
            <a:r>
              <a:rPr lang="en-US" dirty="0" smtClean="0"/>
              <a:t>downstream displaced </a:t>
            </a:r>
            <a:r>
              <a:rPr lang="en-US" dirty="0"/>
              <a:t>decay vertices  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Limited sensitivity to “prompt” large mixing case due to small cross-section</a:t>
            </a:r>
          </a:p>
          <a:p>
            <a:pPr marL="285750" indent="-285750"/>
            <a:endParaRPr lang="en-US" dirty="0"/>
          </a:p>
          <a:p>
            <a:pPr marL="285750" indent="-285750"/>
            <a:r>
              <a:rPr lang="en-US" dirty="0"/>
              <a:t>Dark Higgs or dark </a:t>
            </a:r>
            <a:r>
              <a:rPr lang="en-US" dirty="0" smtClean="0"/>
              <a:t>photons?</a:t>
            </a:r>
            <a:endParaRPr lang="en-US" dirty="0"/>
          </a:p>
          <a:p>
            <a:pPr marL="685800" lvl="1"/>
            <a:r>
              <a:rPr lang="en-US" dirty="0" err="1" smtClean="0">
                <a:solidFill>
                  <a:srgbClr val="FF0000"/>
                </a:solidFill>
              </a:rPr>
              <a:t>Dimuon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kinematic and angular distributions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Phase-II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Dedicated high luminosity runs optimized for low mass acceptance, mass&lt;3GeV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BF129F-46FE-3E41-8965-B8211A520C21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27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17935" y="1236425"/>
            <a:ext cx="1166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Y. Zhang (2015)</a:t>
            </a:r>
            <a:endParaRPr lang="en-US" sz="1200" dirty="0"/>
          </a:p>
        </p:txBody>
      </p:sp>
      <p:grpSp>
        <p:nvGrpSpPr>
          <p:cNvPr id="8" name="Group 7"/>
          <p:cNvGrpSpPr/>
          <p:nvPr/>
        </p:nvGrpSpPr>
        <p:grpSpPr>
          <a:xfrm>
            <a:off x="3640325" y="1349318"/>
            <a:ext cx="5422214" cy="5007032"/>
            <a:chOff x="3488849" y="1349318"/>
            <a:chExt cx="5422214" cy="5007032"/>
          </a:xfrm>
        </p:grpSpPr>
        <p:pic>
          <p:nvPicPr>
            <p:cNvPr id="10" name="Picture 9" descr="Future_limits_v3_dark_higgs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8849" y="1349318"/>
              <a:ext cx="5422214" cy="500703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104609" y="4087364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5x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403652" y="4260588"/>
              <a:ext cx="5186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25x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24817" y="387865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  <a:r>
                <a:rPr lang="en-US" dirty="0" smtClean="0"/>
                <a:t>x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50355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018" y="216270"/>
            <a:ext cx="7886700" cy="825721"/>
          </a:xfrm>
        </p:spPr>
        <p:txBody>
          <a:bodyPr/>
          <a:lstStyle/>
          <a:p>
            <a:pPr algn="ctr"/>
            <a:r>
              <a:rPr lang="en-US" dirty="0" smtClean="0"/>
              <a:t>E906/</a:t>
            </a:r>
            <a:r>
              <a:rPr lang="en-US" dirty="0" err="1" smtClean="0"/>
              <a:t>SeaQuest</a:t>
            </a:r>
            <a:r>
              <a:rPr lang="en-US" dirty="0" smtClean="0"/>
              <a:t> upgrade plan</a:t>
            </a:r>
            <a:endParaRPr lang="en-US" dirty="0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74161" y="1041991"/>
            <a:ext cx="7973090" cy="2509283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4997299" y="1909967"/>
            <a:ext cx="0" cy="808074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128977" y="2046419"/>
            <a:ext cx="0" cy="556437"/>
          </a:xfrm>
          <a:prstGeom prst="line">
            <a:avLst/>
          </a:prstGeom>
          <a:ln w="50800" cmpd="dbl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900531" y="1541720"/>
            <a:ext cx="95691" cy="157361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745605" y="3551274"/>
            <a:ext cx="425169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smtClean="0">
                <a:solidFill>
                  <a:srgbClr val="FF0000"/>
                </a:solidFill>
              </a:rPr>
              <a:t>Fine-pitched vertex trigger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Efficiently trigger on the </a:t>
            </a:r>
            <a:r>
              <a:rPr lang="en-US" sz="1600" dirty="0" err="1" smtClean="0"/>
              <a:t>dilepton</a:t>
            </a:r>
            <a:r>
              <a:rPr lang="en-US" sz="1600" dirty="0" smtClean="0"/>
              <a:t> pairs generated from downstream while suppressing the background rate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Significantly enlarge the </a:t>
            </a:r>
            <a:r>
              <a:rPr lang="en-US" sz="1600" dirty="0" err="1" smtClean="0"/>
              <a:t>fiducial</a:t>
            </a:r>
            <a:r>
              <a:rPr lang="en-US" sz="1600" dirty="0" smtClean="0"/>
              <a:t> region from ~2m to ~6m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Supported by LANL LDRD-ER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774684" y="3522223"/>
            <a:ext cx="425169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EMCal</a:t>
            </a:r>
            <a:r>
              <a:rPr lang="en-US" sz="2000" b="1" i="1" dirty="0" smtClean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en-US" sz="2000" b="1" i="1" dirty="0" err="1" smtClean="0">
                <a:solidFill>
                  <a:schemeClr val="accent2">
                    <a:lumMod val="75000"/>
                  </a:schemeClr>
                </a:solidFill>
              </a:rPr>
              <a:t>HCal</a:t>
            </a:r>
            <a:endParaRPr lang="en-US" sz="20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Add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𝜋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 to </a:t>
            </a:r>
            <a:r>
              <a:rPr lang="en-US" sz="1600" dirty="0" err="1" smtClean="0"/>
              <a:t>SeaQuest</a:t>
            </a:r>
            <a:r>
              <a:rPr lang="en-US" sz="1600" dirty="0"/>
              <a:t> </a:t>
            </a:r>
            <a:r>
              <a:rPr lang="en-US" sz="1600" dirty="0" smtClean="0"/>
              <a:t>spectrometer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Extend the physics reach to A’ from 𝜋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decay, dark 𝝆, and </a:t>
            </a:r>
            <a:r>
              <a:rPr lang="en-US" sz="1600" dirty="0" err="1" smtClean="0"/>
              <a:t>hadronic</a:t>
            </a:r>
            <a:r>
              <a:rPr lang="en-US" sz="1600" dirty="0" smtClean="0"/>
              <a:t> decay mode for heavier A’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smtClean="0"/>
              <a:t>Re-commission the existing detectors (</a:t>
            </a:r>
            <a:r>
              <a:rPr lang="en-US" sz="1600" dirty="0" err="1" smtClean="0"/>
              <a:t>EMCal</a:t>
            </a:r>
            <a:r>
              <a:rPr lang="en-US" sz="1600" dirty="0" smtClean="0"/>
              <a:t> from E866 and PHENIX being considered)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07045" y="5803732"/>
            <a:ext cx="59073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/>
              <a:t>Modest upgrades with significantly increased physics reach.</a:t>
            </a:r>
          </a:p>
          <a:p>
            <a:pPr algn="ctr"/>
            <a:r>
              <a:rPr lang="en-US" b="1" i="1" dirty="0" smtClean="0"/>
              <a:t>Data taking expected to start in summer 2017!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46914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7334"/>
            <a:ext cx="8229600" cy="1041183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Phase-II: Access Low Mass Region with </a:t>
            </a:r>
            <a:r>
              <a:rPr lang="en-US" sz="4000" dirty="0" err="1" smtClean="0"/>
              <a:t>e</a:t>
            </a:r>
            <a:r>
              <a:rPr lang="en-US" sz="4000" baseline="30000" dirty="0" err="1" smtClean="0"/>
              <a:t>+</a:t>
            </a:r>
            <a:r>
              <a:rPr lang="en-US" sz="4000" dirty="0" err="1" smtClean="0"/>
              <a:t>e</a:t>
            </a:r>
            <a:r>
              <a:rPr lang="en-US" sz="4000" baseline="30000" dirty="0" smtClean="0"/>
              <a:t>-</a:t>
            </a:r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3100" dirty="0" smtClean="0">
                <a:solidFill>
                  <a:srgbClr val="0000FF"/>
                </a:solidFill>
              </a:rPr>
              <a:t>with future detector upgrades </a:t>
            </a:r>
            <a:endParaRPr lang="en-US" sz="3100" dirty="0">
              <a:solidFill>
                <a:srgbClr val="0000FF"/>
              </a:solidFill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0051" y="1613310"/>
            <a:ext cx="3638151" cy="1830707"/>
          </a:xfrm>
          <a:prstGeom prst="rect">
            <a:avLst/>
          </a:prstGeom>
          <a:noFill/>
        </p:spPr>
      </p:pic>
      <p:pic>
        <p:nvPicPr>
          <p:cNvPr id="7" name="Picture 6" descr="C:\Users\b22803\Desktop\dark photon paper\susan3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547272" y="868850"/>
            <a:ext cx="2151533" cy="345738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C:\Users\b22803\Desktop\loi_5.eps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5437521" y="3357914"/>
            <a:ext cx="2371034" cy="3457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Group 5"/>
          <p:cNvGrpSpPr>
            <a:grpSpLocks/>
          </p:cNvGrpSpPr>
          <p:nvPr/>
        </p:nvGrpSpPr>
        <p:grpSpPr bwMode="auto">
          <a:xfrm>
            <a:off x="685814" y="3878118"/>
            <a:ext cx="3192391" cy="2000990"/>
            <a:chOff x="5576067" y="914400"/>
            <a:chExt cx="2963916" cy="1676400"/>
          </a:xfrm>
        </p:grpSpPr>
        <p:pic>
          <p:nvPicPr>
            <p:cNvPr id="10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067" y="914400"/>
              <a:ext cx="2963916" cy="167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"/>
            <p:cNvSpPr txBox="1">
              <a:spLocks noChangeArrowheads="1"/>
            </p:cNvSpPr>
            <p:nvPr/>
          </p:nvSpPr>
          <p:spPr bwMode="auto">
            <a:xfrm>
              <a:off x="5697538" y="1296988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p</a:t>
              </a:r>
            </a:p>
          </p:txBody>
        </p:sp>
        <p:sp>
          <p:nvSpPr>
            <p:cNvPr id="12" name="Rectangle 3"/>
            <p:cNvSpPr>
              <a:spLocks noChangeArrowheads="1"/>
            </p:cNvSpPr>
            <p:nvPr/>
          </p:nvSpPr>
          <p:spPr bwMode="auto">
            <a:xfrm>
              <a:off x="7149976" y="916770"/>
              <a:ext cx="306494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404040"/>
                  </a:solidFill>
                </a:rPr>
                <a:t>p</a:t>
              </a: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8179505" y="1101436"/>
              <a:ext cx="31451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+</a:t>
              </a:r>
            </a:p>
          </p:txBody>
        </p:sp>
        <p:sp>
          <p:nvSpPr>
            <p:cNvPr id="14" name="TextBox 15"/>
            <p:cNvSpPr txBox="1">
              <a:spLocks noChangeArrowheads="1"/>
            </p:cNvSpPr>
            <p:nvPr/>
          </p:nvSpPr>
          <p:spPr bwMode="auto">
            <a:xfrm>
              <a:off x="8179505" y="1752600"/>
              <a:ext cx="284052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alibri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l</a:t>
              </a:r>
              <a:r>
                <a:rPr lang="en-US" sz="1800" baseline="30000"/>
                <a:t>-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115336" y="1244776"/>
            <a:ext cx="16463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Gardner, R. Holt et al</a:t>
            </a:r>
            <a:endParaRPr lang="en-US" sz="1200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8941F-F553-724F-B53E-F53509A2C98A}" type="datetime1">
              <a:rPr lang="en-US" smtClean="0"/>
              <a:t>4/28/16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319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5154490" cy="6858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370357" y="356106"/>
            <a:ext cx="4773644" cy="1270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0000"/>
                </a:solidFill>
              </a:rPr>
              <a:t>LOI submitted to </a:t>
            </a:r>
            <a:r>
              <a:rPr lang="en-US" sz="3600" dirty="0" err="1" smtClean="0">
                <a:solidFill>
                  <a:srgbClr val="FF0000"/>
                </a:solidFill>
              </a:rPr>
              <a:t>Fermilab</a:t>
            </a:r>
            <a:r>
              <a:rPr lang="en-US" sz="3600" dirty="0" smtClean="0">
                <a:solidFill>
                  <a:srgbClr val="FF0000"/>
                </a:solidFill>
              </a:rPr>
              <a:t> PAC </a:t>
            </a:r>
            <a:br>
              <a:rPr lang="en-US" sz="3600" dirty="0" smtClean="0">
                <a:solidFill>
                  <a:srgbClr val="FF0000"/>
                </a:solidFill>
              </a:rPr>
            </a:br>
            <a:r>
              <a:rPr lang="en-US" sz="3600" dirty="0" smtClean="0">
                <a:solidFill>
                  <a:srgbClr val="FF0000"/>
                </a:solidFill>
              </a:rPr>
              <a:t>on May 20, 2015</a:t>
            </a:r>
          </a:p>
          <a:p>
            <a:endParaRPr lang="en-US" sz="2800" dirty="0">
              <a:solidFill>
                <a:srgbClr val="0000FF"/>
              </a:solidFill>
            </a:endParaRPr>
          </a:p>
          <a:p>
            <a:r>
              <a:rPr lang="en-US" sz="2800" dirty="0" smtClean="0">
                <a:solidFill>
                  <a:srgbClr val="0000FF"/>
                </a:solidFill>
              </a:rPr>
              <a:t>A joint experimental and theoretical collaboration</a:t>
            </a:r>
          </a:p>
          <a:p>
            <a:r>
              <a:rPr lang="en-US" sz="2800" dirty="0" smtClean="0">
                <a:solidFill>
                  <a:srgbClr val="0000FF"/>
                </a:solidFill>
              </a:rPr>
              <a:t>(most E906/E1039 + new members, ~60)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23528" y="1495698"/>
            <a:ext cx="2940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---------------------------------------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C7154A-54DC-E246-B950-1D5D9D3F548A}" type="datetime1">
              <a:rPr lang="en-US" smtClean="0"/>
              <a:t>4/28/16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92774" y="192784"/>
            <a:ext cx="44904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92774" y="361083"/>
            <a:ext cx="426370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456477" y="2098248"/>
            <a:ext cx="4687524" cy="40934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Phase-I: (parasitic runs)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Addition of a new displaced </a:t>
            </a:r>
            <a:r>
              <a:rPr lang="en-US" sz="1600" dirty="0" err="1" smtClean="0"/>
              <a:t>dimuon</a:t>
            </a:r>
            <a:r>
              <a:rPr lang="en-US" sz="1600" dirty="0" smtClean="0"/>
              <a:t> trigger to tag long-lived downstream decayed dark photons (dark Higgs).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Parasitic data taking with E1039 in 2017-2019; </a:t>
            </a:r>
          </a:p>
          <a:p>
            <a:pPr marL="800100" lvl="1" indent="-342900">
              <a:buFont typeface="Arial"/>
              <a:buChar char="•"/>
            </a:pPr>
            <a:r>
              <a:rPr lang="en-US" sz="1600" dirty="0"/>
              <a:t>A</a:t>
            </a:r>
            <a:r>
              <a:rPr lang="en-US" sz="1600" dirty="0" smtClean="0"/>
              <a:t> short dedicated run (up to ~1 month) if needed.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/>
              <a:t>POT 1.44x10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</a:p>
          <a:p>
            <a:endParaRPr lang="en-US" dirty="0"/>
          </a:p>
          <a:p>
            <a:r>
              <a:rPr lang="en-US" dirty="0" smtClean="0">
                <a:solidFill>
                  <a:srgbClr val="0000FF"/>
                </a:solidFill>
              </a:rPr>
              <a:t>Phase-II: (upgrade)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Dedicated runs later with </a:t>
            </a:r>
            <a:r>
              <a:rPr lang="en-US" sz="1600" dirty="0" err="1" smtClean="0"/>
              <a:t>EMCal</a:t>
            </a:r>
            <a:r>
              <a:rPr lang="en-US" sz="1600" dirty="0" smtClean="0"/>
              <a:t>/</a:t>
            </a:r>
            <a:r>
              <a:rPr lang="en-US" sz="1600" dirty="0" err="1" smtClean="0"/>
              <a:t>HCal</a:t>
            </a:r>
            <a:r>
              <a:rPr lang="en-US" sz="1600" dirty="0" smtClean="0"/>
              <a:t>  upgrades,  e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and h</a:t>
            </a:r>
            <a:r>
              <a:rPr lang="en-US" sz="1600" baseline="30000" dirty="0" smtClean="0"/>
              <a:t>+/-</a:t>
            </a:r>
            <a:r>
              <a:rPr lang="en-US" sz="1600" dirty="0" smtClean="0"/>
              <a:t> capabilities.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Cover the full parameter phase space allowed by beam energy and luminosity</a:t>
            </a:r>
          </a:p>
          <a:p>
            <a:pPr marL="342900" indent="-342900">
              <a:buAutoNum type="arabicPeriod"/>
            </a:pPr>
            <a:r>
              <a:rPr lang="en-US" sz="1600" dirty="0" smtClean="0"/>
              <a:t>POT: &gt;&gt; 1.4x10</a:t>
            </a:r>
            <a:r>
              <a:rPr lang="en-US" sz="1600" baseline="30000" dirty="0" smtClean="0"/>
              <a:t>18</a:t>
            </a:r>
            <a:r>
              <a:rPr lang="en-US" sz="1600" dirty="0" smtClean="0"/>
              <a:t> </a:t>
            </a:r>
            <a:endParaRPr lang="en-US" sz="1600" dirty="0" smtClean="0">
              <a:solidFill>
                <a:srgbClr val="FF0000"/>
              </a:solidFill>
            </a:endParaRPr>
          </a:p>
          <a:p>
            <a:r>
              <a:rPr lang="en-US" sz="1400" i="1" dirty="0" smtClean="0">
                <a:solidFill>
                  <a:srgbClr val="0000FF"/>
                </a:solidFill>
              </a:rPr>
              <a:t>Phase-II request will be presented to PAC at a later time.  </a:t>
            </a:r>
            <a:endParaRPr lang="en-US" sz="1400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0741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25893"/>
            <a:ext cx="8458200" cy="100728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Probe Non </a:t>
            </a:r>
            <a:r>
              <a:rPr lang="en-US" dirty="0" err="1" smtClean="0"/>
              <a:t>Abelian</a:t>
            </a:r>
            <a:r>
              <a:rPr lang="en-US" dirty="0" smtClean="0"/>
              <a:t> Dark Sector</a:t>
            </a:r>
            <a:br>
              <a:rPr lang="en-US" dirty="0" smtClean="0"/>
            </a:br>
            <a:r>
              <a:rPr lang="en-US" sz="2700" dirty="0">
                <a:solidFill>
                  <a:srgbClr val="0000FF"/>
                </a:solidFill>
              </a:rPr>
              <a:t>with future detector </a:t>
            </a:r>
            <a:r>
              <a:rPr lang="en-US" sz="2700" dirty="0" smtClean="0">
                <a:solidFill>
                  <a:srgbClr val="0000FF"/>
                </a:solidFill>
              </a:rPr>
              <a:t>“</a:t>
            </a:r>
            <a:r>
              <a:rPr lang="en-US" sz="2700" dirty="0" err="1" smtClean="0">
                <a:solidFill>
                  <a:srgbClr val="0000FF"/>
                </a:solidFill>
              </a:rPr>
              <a:t>HCal</a:t>
            </a:r>
            <a:r>
              <a:rPr lang="en-US" sz="2700" dirty="0" smtClean="0">
                <a:solidFill>
                  <a:srgbClr val="0000FF"/>
                </a:solidFill>
              </a:rPr>
              <a:t>” upgrades </a:t>
            </a:r>
            <a:r>
              <a:rPr lang="en-US" sz="2700" dirty="0" smtClean="0"/>
              <a:t> </a:t>
            </a:r>
            <a:endParaRPr lang="en-US" sz="2700" dirty="0"/>
          </a:p>
        </p:txBody>
      </p:sp>
      <p:pic>
        <p:nvPicPr>
          <p:cNvPr id="3" name="Picture 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340" y="1765705"/>
            <a:ext cx="3558066" cy="2719644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4" name="TextBox 3"/>
          <p:cNvSpPr txBox="1"/>
          <p:nvPr/>
        </p:nvSpPr>
        <p:spPr>
          <a:xfrm>
            <a:off x="228600" y="1396373"/>
            <a:ext cx="31996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non-</a:t>
            </a:r>
            <a:r>
              <a:rPr lang="en-US" dirty="0" err="1"/>
              <a:t>Abelian</a:t>
            </a:r>
            <a:r>
              <a:rPr lang="en-US" dirty="0"/>
              <a:t> dark sector process</a:t>
            </a:r>
            <a:r>
              <a:rPr lang="en-US" dirty="0" smtClean="0">
                <a:effectLst/>
              </a:rPr>
              <a:t> </a:t>
            </a:r>
            <a:endParaRPr lang="en-US" dirty="0"/>
          </a:p>
        </p:txBody>
      </p:sp>
      <p:pic>
        <p:nvPicPr>
          <p:cNvPr id="5" name="Picture 4" descr="C:\Users\b22803\Desktop\dark photon paper\susan4p.eps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751022" y="792938"/>
            <a:ext cx="3226621" cy="4644934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7183780" y="1270285"/>
            <a:ext cx="15714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S. Gardner and R. Holt</a:t>
            </a:r>
            <a:endParaRPr lang="en-US" sz="1200" dirty="0"/>
          </a:p>
        </p:txBody>
      </p:sp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228600" y="4971627"/>
            <a:ext cx="8763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smtClean="0">
                <a:ea typeface="MS PGothic" charset="0"/>
                <a:cs typeface="MS PGothic" charset="0"/>
              </a:rPr>
              <a:t>Note: </a:t>
            </a:r>
            <a:r>
              <a:rPr lang="en-US" sz="1600" dirty="0" err="1">
                <a:ea typeface="MS PGothic" charset="0"/>
                <a:cs typeface="MS PGothic" charset="0"/>
              </a:rPr>
              <a:t>Batell</a:t>
            </a:r>
            <a:r>
              <a:rPr lang="en-US" sz="1600" dirty="0">
                <a:ea typeface="MS PGothic" charset="0"/>
                <a:cs typeface="MS PGothic" charset="0"/>
              </a:rPr>
              <a:t>, </a:t>
            </a:r>
            <a:r>
              <a:rPr lang="en-US" sz="1600" dirty="0" err="1">
                <a:ea typeface="MS PGothic" charset="0"/>
                <a:cs typeface="MS PGothic" charset="0"/>
              </a:rPr>
              <a:t>Pospelov</a:t>
            </a:r>
            <a:r>
              <a:rPr lang="en-US" sz="1600" dirty="0">
                <a:ea typeface="MS PGothic" charset="0"/>
                <a:cs typeface="MS PGothic" charset="0"/>
              </a:rPr>
              <a:t>, and Ritz, PRD 80 (2009) 095024 for a review re fixed target </a:t>
            </a:r>
            <a:r>
              <a:rPr lang="en-US" sz="1600" dirty="0" err="1">
                <a:ea typeface="MS PGothic" charset="0"/>
                <a:cs typeface="MS PGothic" charset="0"/>
              </a:rPr>
              <a:t>expts</a:t>
            </a:r>
            <a:r>
              <a:rPr lang="en-US" sz="1600" dirty="0">
                <a:ea typeface="MS PGothic" charset="0"/>
                <a:cs typeface="MS PGothic" charset="0"/>
              </a:rPr>
              <a:t>.]</a:t>
            </a: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Here we consider a non-</a:t>
            </a:r>
            <a:r>
              <a:rPr lang="en-US" sz="1600" dirty="0" err="1">
                <a:ea typeface="MS PGothic" charset="0"/>
                <a:cs typeface="MS PGothic" charset="0"/>
              </a:rPr>
              <a:t>Abelian</a:t>
            </a:r>
            <a:r>
              <a:rPr lang="en-US" sz="1600" dirty="0">
                <a:ea typeface="MS PGothic" charset="0"/>
                <a:cs typeface="MS PGothic" charset="0"/>
              </a:rPr>
              <a:t> (gluon) </a:t>
            </a:r>
            <a:r>
              <a:rPr lang="en-US" sz="1600" dirty="0" smtClean="0">
                <a:ea typeface="MS PGothic" charset="0"/>
                <a:cs typeface="MS PGothic" charset="0"/>
              </a:rPr>
              <a:t>portal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ea typeface="MS PGothic" charset="0"/>
                <a:cs typeface="MS PGothic" charset="0"/>
              </a:rPr>
              <a:t>[</a:t>
            </a:r>
            <a:r>
              <a:rPr lang="en-US" sz="1600" dirty="0" err="1">
                <a:ea typeface="MS PGothic" charset="0"/>
                <a:cs typeface="MS PGothic" charset="0"/>
              </a:rPr>
              <a:t>Baumgart</a:t>
            </a:r>
            <a:r>
              <a:rPr lang="en-US" sz="1600" dirty="0">
                <a:ea typeface="MS PGothic" charset="0"/>
                <a:cs typeface="MS PGothic" charset="0"/>
              </a:rPr>
              <a:t> et al., JHEP 0904,  014 (2009); Gardner and He, PRD 87 (2013) 116012</a:t>
            </a:r>
            <a:r>
              <a:rPr lang="en-US" sz="1600" dirty="0" smtClean="0">
                <a:ea typeface="MS PGothic" charset="0"/>
                <a:cs typeface="MS PGothic" charset="0"/>
              </a:rPr>
              <a:t>]</a:t>
            </a:r>
            <a:endParaRPr lang="en-US" sz="1600" dirty="0">
              <a:ea typeface="MS PGothic" charset="0"/>
              <a:cs typeface="MS PGothic" charset="0"/>
            </a:endParaRP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The “shining through walls” design – unique to </a:t>
            </a:r>
            <a:r>
              <a:rPr lang="en-US" sz="1600" dirty="0" err="1">
                <a:solidFill>
                  <a:srgbClr val="FF0000"/>
                </a:solidFill>
                <a:ea typeface="MS PGothic" charset="0"/>
                <a:cs typeface="MS PGothic" charset="0"/>
              </a:rPr>
              <a:t>Seaquest</a:t>
            </a:r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 – makes this possible , </a:t>
            </a:r>
          </a:p>
          <a:p>
            <a:pPr eaLnBrk="1" hangingPunct="1"/>
            <a:r>
              <a:rPr lang="en-US" sz="1600" dirty="0">
                <a:solidFill>
                  <a:srgbClr val="FF0000"/>
                </a:solidFill>
                <a:ea typeface="MS PGothic" charset="0"/>
                <a:cs typeface="MS PGothic" charset="0"/>
              </a:rPr>
              <a:t>to yield, e.g., via a “minimal” decay…</a:t>
            </a:r>
            <a:r>
              <a:rPr lang="en-US" sz="1600" dirty="0" smtClean="0">
                <a:solidFill>
                  <a:srgbClr val="FF0000"/>
                </a:solidFill>
                <a:ea typeface="MS PGothic" charset="0"/>
                <a:cs typeface="MS PGothic" charset="0"/>
              </a:rPr>
              <a:t>.</a:t>
            </a:r>
            <a:endParaRPr lang="en-US" sz="1600" dirty="0">
              <a:solidFill>
                <a:srgbClr val="FF0000"/>
              </a:solidFill>
              <a:ea typeface="MS PGothic" charset="0"/>
              <a:cs typeface="MS PGothic" charset="0"/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364B7-4F31-F243-8238-98F00A39E1F6}" type="datetime1">
              <a:rPr lang="en-US" smtClean="0"/>
              <a:t>4/28/16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436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059D-04C5-8C40-A6C3-399A204DAE65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07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92101" y="105434"/>
            <a:ext cx="5000240" cy="83873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Summary and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717" y="1238941"/>
            <a:ext cx="4753709" cy="3955689"/>
          </a:xfrm>
        </p:spPr>
        <p:txBody>
          <a:bodyPr>
            <a:normAutofit fontScale="62500" lnSpcReduction="20000"/>
          </a:bodyPr>
          <a:lstStyle/>
          <a:p>
            <a:r>
              <a:rPr lang="en-US" b="1" i="1" dirty="0" smtClean="0">
                <a:solidFill>
                  <a:srgbClr val="FF0000"/>
                </a:solidFill>
              </a:rPr>
              <a:t>Phase-I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Great discovery potential!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Add a new displayed vertex trigger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Early parasitic data taking 2017-2019+</a:t>
            </a:r>
          </a:p>
          <a:p>
            <a:pPr lvl="2"/>
            <a:r>
              <a:rPr lang="en-US" b="1" i="1" dirty="0" smtClean="0"/>
              <a:t>A short dedicated run up to ~1 month if needed</a:t>
            </a:r>
          </a:p>
          <a:p>
            <a:pPr lvl="1"/>
            <a:r>
              <a:rPr lang="en-US" b="1" i="1" dirty="0" smtClean="0">
                <a:solidFill>
                  <a:srgbClr val="008000"/>
                </a:solidFill>
              </a:rPr>
              <a:t>POT 1.4 </a:t>
            </a:r>
            <a:r>
              <a:rPr lang="en-US" b="1" i="1" dirty="0" smtClean="0">
                <a:solidFill>
                  <a:srgbClr val="008000"/>
                </a:solidFill>
              </a:rPr>
              <a:t>x10</a:t>
            </a:r>
            <a:r>
              <a:rPr lang="en-US" b="1" i="1" baseline="30000" dirty="0" smtClean="0">
                <a:solidFill>
                  <a:srgbClr val="008000"/>
                </a:solidFill>
              </a:rPr>
              <a:t>18</a:t>
            </a:r>
            <a:r>
              <a:rPr lang="en-US" b="1" i="1" dirty="0" smtClean="0">
                <a:solidFill>
                  <a:srgbClr val="008000"/>
                </a:solidFill>
              </a:rPr>
              <a:t> or more</a:t>
            </a:r>
            <a:endParaRPr lang="en-US" b="1" i="1" baseline="30000" dirty="0" smtClean="0">
              <a:solidFill>
                <a:srgbClr val="008000"/>
              </a:solidFill>
            </a:endParaRPr>
          </a:p>
          <a:p>
            <a:pPr marL="0" indent="0">
              <a:buNone/>
            </a:pPr>
            <a:endParaRPr lang="en-US" b="1" i="1" dirty="0" smtClean="0"/>
          </a:p>
          <a:p>
            <a:r>
              <a:rPr lang="en-US" b="1" i="1" dirty="0" smtClean="0"/>
              <a:t>Phase-II</a:t>
            </a:r>
          </a:p>
          <a:p>
            <a:pPr lvl="1"/>
            <a:r>
              <a:rPr lang="en-US" b="1" i="1" dirty="0" smtClean="0"/>
              <a:t>Possible detector upgrade later, add electrons and hadrons</a:t>
            </a:r>
          </a:p>
          <a:p>
            <a:pPr lvl="1"/>
            <a:r>
              <a:rPr lang="en-US" b="1" i="1" dirty="0" smtClean="0"/>
              <a:t>A new dedicated dark matter program at Intensity Frontier!</a:t>
            </a:r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3368" y="1209486"/>
            <a:ext cx="3919210" cy="1636079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DCF1F1-F32A-334E-B827-4841854F3EFD}" type="datetime1">
              <a:rPr lang="en-US" smtClean="0"/>
              <a:t>4/28/16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916854" y="2922260"/>
            <a:ext cx="2098693" cy="1965711"/>
            <a:chOff x="4663051" y="2922260"/>
            <a:chExt cx="4174603" cy="3348336"/>
          </a:xfrm>
        </p:grpSpPr>
        <p:pic>
          <p:nvPicPr>
            <p:cNvPr id="12" name="Picture 11" descr="Future_limits_v3_dark_higgs.pdf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051" y="2922260"/>
              <a:ext cx="4174603" cy="334833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124414" y="4106916"/>
              <a:ext cx="803960" cy="429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0000"/>
                  </a:solidFill>
                </a:rPr>
                <a:t>Dark Higgs</a:t>
              </a:r>
            </a:p>
            <a:p>
              <a:r>
                <a:rPr lang="en-US" sz="1200" dirty="0" smtClean="0">
                  <a:solidFill>
                    <a:srgbClr val="FF0000"/>
                  </a:solidFill>
                </a:rPr>
                <a:t>search</a:t>
              </a:r>
              <a:endParaRPr lang="en-US" sz="1200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19" name="Straight Arrow Connector 18"/>
          <p:cNvCxnSpPr/>
          <p:nvPr/>
        </p:nvCxnSpPr>
        <p:spPr>
          <a:xfrm>
            <a:off x="789410" y="5835379"/>
            <a:ext cx="797785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2547" y="5879551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2015</a:t>
            </a:r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823720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937164" y="575894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3008951" y="5766729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4145277" y="577038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293044" y="5796921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6360724" y="5789133"/>
            <a:ext cx="0" cy="11441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2108766" y="589548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2016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222187" y="5884802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2017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4389141" y="5873360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2018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5533214" y="5887217"/>
            <a:ext cx="687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2019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573277" y="5887217"/>
            <a:ext cx="11606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2020+</a:t>
            </a:r>
            <a:endParaRPr lang="en-US" dirty="0"/>
          </a:p>
        </p:txBody>
      </p:sp>
      <p:sp>
        <p:nvSpPr>
          <p:cNvPr id="48" name="Right Arrow 47"/>
          <p:cNvSpPr/>
          <p:nvPr/>
        </p:nvSpPr>
        <p:spPr>
          <a:xfrm>
            <a:off x="1937163" y="5183189"/>
            <a:ext cx="4195065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</a:rPr>
              <a:t>Preparation     Phase-I (parasitic runs)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9" name="Right Arrow 48"/>
          <p:cNvSpPr/>
          <p:nvPr/>
        </p:nvSpPr>
        <p:spPr>
          <a:xfrm>
            <a:off x="6360723" y="5194631"/>
            <a:ext cx="2406543" cy="575752"/>
          </a:xfrm>
          <a:prstGeom prst="rightArrow">
            <a:avLst/>
          </a:prstGeom>
          <a:gradFill flip="none" rotWithShape="1">
            <a:gsLst>
              <a:gs pos="0">
                <a:srgbClr val="008000"/>
              </a:gs>
              <a:gs pos="100000">
                <a:srgbClr val="FFFFFF"/>
              </a:gs>
            </a:gsLst>
            <a:lin ang="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Phase-II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7" name="Picture 26" descr="sensitivity_full_v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5738" y="3009966"/>
            <a:ext cx="2047915" cy="183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7889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415B-27AB-9641-B076-B710428EFED0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738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3954"/>
            <a:ext cx="8229600" cy="3191185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M</a:t>
            </a:r>
            <a:r>
              <a:rPr lang="en-US" sz="3200" dirty="0" smtClean="0">
                <a:solidFill>
                  <a:schemeClr val="tx1"/>
                </a:solidFill>
              </a:rPr>
              <a:t>any good discussions with </a:t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3200" dirty="0" smtClean="0">
                <a:solidFill>
                  <a:schemeClr val="tx1"/>
                </a:solidFill>
              </a:rPr>
              <a:t/>
            </a:r>
            <a:br>
              <a:rPr lang="en-US" sz="3200" dirty="0" smtClean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R. Holt, J-C. </a:t>
            </a:r>
            <a:r>
              <a:rPr lang="en-US" sz="2400" dirty="0" err="1" smtClean="0">
                <a:solidFill>
                  <a:schemeClr val="tx1"/>
                </a:solidFill>
              </a:rPr>
              <a:t>Peng</a:t>
            </a:r>
            <a:r>
              <a:rPr lang="en-US" sz="2400" dirty="0" smtClean="0">
                <a:solidFill>
                  <a:schemeClr val="tx1"/>
                </a:solidFill>
              </a:rPr>
              <a:t>, K. Liu, Z.-B. Kang, </a:t>
            </a:r>
            <a:r>
              <a:rPr lang="en-US" sz="2400" dirty="0">
                <a:solidFill>
                  <a:schemeClr val="tx1"/>
                </a:solidFill>
              </a:rPr>
              <a:t>Y. Zhang</a:t>
            </a:r>
            <a:r>
              <a:rPr lang="en-US" sz="2400" dirty="0" smtClean="0">
                <a:solidFill>
                  <a:schemeClr val="tx1"/>
                </a:solidFill>
              </a:rPr>
              <a:t>, P. </a:t>
            </a:r>
            <a:r>
              <a:rPr lang="en-US" sz="2400" dirty="0" err="1" smtClean="0">
                <a:solidFill>
                  <a:schemeClr val="tx1"/>
                </a:solidFill>
              </a:rPr>
              <a:t>McGaughey</a:t>
            </a:r>
            <a:r>
              <a:rPr lang="en-US" sz="2400" dirty="0" smtClean="0">
                <a:solidFill>
                  <a:schemeClr val="tx1"/>
                </a:solidFill>
              </a:rPr>
              <a:t>, Y. </a:t>
            </a:r>
            <a:r>
              <a:rPr lang="en-US" sz="2400" dirty="0" err="1" smtClean="0">
                <a:solidFill>
                  <a:schemeClr val="tx1"/>
                </a:solidFill>
              </a:rPr>
              <a:t>Zhong</a:t>
            </a:r>
            <a:r>
              <a:rPr lang="en-US" sz="2400" dirty="0" smtClean="0">
                <a:solidFill>
                  <a:schemeClr val="tx1"/>
                </a:solidFill>
              </a:rPr>
              <a:t>, P. Reimer, C. Brown, R. van der Water, S. </a:t>
            </a:r>
            <a:r>
              <a:rPr lang="en-US" sz="2400" dirty="0" err="1" smtClean="0">
                <a:solidFill>
                  <a:schemeClr val="tx1"/>
                </a:solidFill>
              </a:rPr>
              <a:t>Gori</a:t>
            </a:r>
            <a:r>
              <a:rPr lang="en-US" sz="2400" dirty="0" smtClean="0">
                <a:solidFill>
                  <a:schemeClr val="tx1"/>
                </a:solidFill>
              </a:rPr>
              <a:t>, N. Toro, P. Schuster, R. </a:t>
            </a:r>
            <a:r>
              <a:rPr lang="en-US" sz="2400" dirty="0" err="1" smtClean="0">
                <a:solidFill>
                  <a:schemeClr val="tx1"/>
                </a:solidFill>
              </a:rPr>
              <a:t>Essig</a:t>
            </a:r>
            <a:r>
              <a:rPr lang="en-US" sz="2400" dirty="0" smtClean="0">
                <a:solidFill>
                  <a:schemeClr val="tx1"/>
                </a:solidFill>
              </a:rPr>
              <a:t>,  and more</a:t>
            </a:r>
            <a:br>
              <a:rPr lang="en-US" sz="2400" dirty="0" smtClean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/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 smtClean="0">
                <a:solidFill>
                  <a:schemeClr val="tx1"/>
                </a:solidFill>
              </a:rPr>
              <a:t>and the </a:t>
            </a:r>
            <a:r>
              <a:rPr lang="en-US" sz="2400" dirty="0" smtClean="0">
                <a:solidFill>
                  <a:schemeClr val="tx1"/>
                </a:solidFill>
              </a:rPr>
              <a:t>new (growing) </a:t>
            </a:r>
            <a:r>
              <a:rPr lang="en-US" sz="2400" dirty="0" smtClean="0">
                <a:solidFill>
                  <a:schemeClr val="tx1"/>
                </a:solidFill>
              </a:rPr>
              <a:t>E-1067 Collaboration at </a:t>
            </a:r>
            <a:r>
              <a:rPr lang="en-US" sz="2400" dirty="0" err="1" smtClean="0">
                <a:solidFill>
                  <a:schemeClr val="tx1"/>
                </a:solidFill>
              </a:rPr>
              <a:t>Fermilab</a:t>
            </a:r>
            <a:r>
              <a:rPr lang="en-US" sz="2400" dirty="0" smtClean="0">
                <a:solidFill>
                  <a:schemeClr val="tx1"/>
                </a:solidFill>
              </a:rPr>
              <a:t>      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6BEB2-2755-9B4B-A2EA-E7C0C3004122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061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/>
          <a:lstStyle/>
          <a:p>
            <a:r>
              <a:rPr lang="en-US" dirty="0" smtClean="0"/>
              <a:t>Comparison with </a:t>
            </a:r>
            <a:r>
              <a:rPr lang="en-US" dirty="0" err="1" smtClean="0"/>
              <a:t>SHiP</a:t>
            </a:r>
            <a:r>
              <a:rPr lang="en-US" dirty="0" smtClean="0"/>
              <a:t> Proposal </a:t>
            </a:r>
            <a:endParaRPr lang="en-US" dirty="0"/>
          </a:p>
        </p:txBody>
      </p:sp>
      <p:pic>
        <p:nvPicPr>
          <p:cNvPr id="4" name="Picture 3" descr="SeaQuest_SPS_2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695" y="1920243"/>
            <a:ext cx="4741941" cy="41729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0529" y="1312465"/>
            <a:ext cx="3548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GeV@FNAL</a:t>
            </a:r>
            <a:r>
              <a:rPr lang="en-US" dirty="0" smtClean="0"/>
              <a:t>: 2017 -2019</a:t>
            </a:r>
          </a:p>
          <a:p>
            <a:r>
              <a:rPr lang="en-US" dirty="0" smtClean="0"/>
              <a:t>1.4x10</a:t>
            </a:r>
            <a:r>
              <a:rPr lang="en-US" baseline="30000" dirty="0" smtClean="0"/>
              <a:t>18</a:t>
            </a:r>
            <a:r>
              <a:rPr lang="en-US" dirty="0" smtClean="0"/>
              <a:t> POT, future dedicated runs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946537" y="1316692"/>
            <a:ext cx="2689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400 </a:t>
            </a:r>
            <a:r>
              <a:rPr lang="en-US" dirty="0" err="1" smtClean="0"/>
              <a:t>GeV@SPS</a:t>
            </a:r>
            <a:r>
              <a:rPr lang="en-US" dirty="0" smtClean="0"/>
              <a:t>: 2025 -2030</a:t>
            </a:r>
          </a:p>
          <a:p>
            <a:r>
              <a:rPr lang="en-US" dirty="0" smtClean="0"/>
              <a:t>4x10</a:t>
            </a:r>
            <a:r>
              <a:rPr lang="en-US" baseline="30000" dirty="0" smtClean="0"/>
              <a:t>20</a:t>
            </a:r>
            <a:r>
              <a:rPr lang="en-US" dirty="0" smtClean="0"/>
              <a:t> POT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04FB8F-C638-684B-9A8C-2F80C7265288}" type="datetime1">
              <a:rPr lang="en-US" smtClean="0"/>
              <a:t>4/28/16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 descr="sensitivity_compare_SHi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80" y="2064450"/>
            <a:ext cx="4255113" cy="394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26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6" y="-36285"/>
            <a:ext cx="9032874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Current Limits on Dark Photon Search</a:t>
            </a:r>
            <a:endParaRPr lang="en-US" sz="3600" dirty="0">
              <a:solidFill>
                <a:srgbClr val="FF0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57200" y="918559"/>
            <a:ext cx="7896953" cy="5437791"/>
            <a:chOff x="1003300" y="393701"/>
            <a:chExt cx="6770936" cy="5926138"/>
          </a:xfrm>
        </p:grpSpPr>
        <p:pic>
          <p:nvPicPr>
            <p:cNvPr id="10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300" y="393701"/>
              <a:ext cx="6770936" cy="5926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6" name="Straight Connector 5"/>
            <p:cNvCxnSpPr/>
            <p:nvPr/>
          </p:nvCxnSpPr>
          <p:spPr>
            <a:xfrm flipH="1">
              <a:off x="5228215" y="571500"/>
              <a:ext cx="2315585" cy="4927600"/>
            </a:xfrm>
            <a:prstGeom prst="line">
              <a:avLst/>
            </a:prstGeom>
            <a:ln w="82550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6B4440-7973-7D48-8A70-1B702AB1E9FC}" type="datetime1">
              <a:rPr lang="en-US" smtClean="0"/>
              <a:t>4/28/16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36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553200" y="755472"/>
            <a:ext cx="99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BaBar</a:t>
            </a:r>
            <a:r>
              <a:rPr lang="en-US" sz="1200" dirty="0" smtClean="0"/>
              <a:t> (2014)</a:t>
            </a:r>
            <a:endParaRPr lang="en-US" sz="1200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896" y="5014182"/>
            <a:ext cx="2285116" cy="40463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92710" y="0"/>
            <a:ext cx="31074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Slide credit: Bertrand </a:t>
            </a:r>
            <a:r>
              <a:rPr lang="en-US" dirty="0" err="1" smtClean="0"/>
              <a:t>Echenard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184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18"/>
            <a:ext cx="8229600" cy="1117497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Summary: Dark Photon Sensitivity</a:t>
            </a:r>
            <a:br>
              <a:rPr lang="en-US" sz="4000" dirty="0" smtClean="0"/>
            </a:br>
            <a:r>
              <a:rPr lang="en-US" sz="2800" dirty="0" smtClean="0">
                <a:solidFill>
                  <a:srgbClr val="000000"/>
                </a:solidFill>
              </a:rPr>
              <a:t>POT:1.4x10</a:t>
            </a:r>
            <a:r>
              <a:rPr lang="en-US" sz="2800" baseline="30000" dirty="0" smtClean="0">
                <a:solidFill>
                  <a:srgbClr val="000000"/>
                </a:solidFill>
              </a:rPr>
              <a:t>18</a:t>
            </a:r>
            <a:r>
              <a:rPr lang="en-US" sz="2800" dirty="0" smtClean="0">
                <a:solidFill>
                  <a:srgbClr val="000000"/>
                </a:solidFill>
              </a:rPr>
              <a:t> (parasitic w/ E1039)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0B692-7DC7-634B-908D-4674C59A30A0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9980D2-850A-174B-9924-94B9342D747D}" type="slidenum">
              <a:rPr lang="en-US" smtClean="0"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0939" y="1136315"/>
            <a:ext cx="3567545" cy="5139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Signals considered: 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Drell</a:t>
            </a:r>
            <a:r>
              <a:rPr lang="en-US" dirty="0" smtClean="0"/>
              <a:t>-Yan like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Eta decays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Bremsstralung</a:t>
            </a:r>
            <a:endParaRPr lang="en-US" dirty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Covers a wide range of unexplored parameter phase space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0000FF"/>
                </a:solidFill>
              </a:rPr>
              <a:t>Displaced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     </a:t>
            </a:r>
            <a:r>
              <a:rPr lang="en-US" sz="1400" dirty="0" smtClean="0">
                <a:solidFill>
                  <a:srgbClr val="FF0000"/>
                </a:solidFill>
              </a:rPr>
              <a:t>-   Minimal SM background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Prompt </a:t>
            </a:r>
            <a:r>
              <a:rPr lang="en-US" dirty="0" err="1" smtClean="0">
                <a:solidFill>
                  <a:srgbClr val="0000FF"/>
                </a:solidFill>
              </a:rPr>
              <a:t>dimuons</a:t>
            </a:r>
            <a:endParaRPr lang="en-US" dirty="0">
              <a:solidFill>
                <a:srgbClr val="0000FF"/>
              </a:solidFill>
            </a:endParaRPr>
          </a:p>
          <a:p>
            <a:r>
              <a:rPr lang="en-US" sz="1400" dirty="0">
                <a:solidFill>
                  <a:srgbClr val="0000FF"/>
                </a:solidFill>
              </a:rPr>
              <a:t> </a:t>
            </a:r>
            <a:r>
              <a:rPr lang="en-US" sz="1400" dirty="0" smtClean="0">
                <a:solidFill>
                  <a:srgbClr val="0000FF"/>
                </a:solidFill>
              </a:rPr>
              <a:t>   </a:t>
            </a:r>
            <a:r>
              <a:rPr lang="en-US" sz="1400" dirty="0" smtClean="0">
                <a:solidFill>
                  <a:srgbClr val="FF0000"/>
                </a:solidFill>
              </a:rPr>
              <a:t>   -  Excellent coverage over BELLE-II</a:t>
            </a:r>
          </a:p>
          <a:p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         projection</a:t>
            </a:r>
            <a:endParaRPr lang="en-US" sz="1400" dirty="0">
              <a:solidFill>
                <a:srgbClr val="FF0000"/>
              </a:solidFill>
            </a:endParaRPr>
          </a:p>
          <a:p>
            <a:r>
              <a:rPr lang="en-US" sz="1400" dirty="0" smtClean="0">
                <a:solidFill>
                  <a:srgbClr val="FF0000"/>
                </a:solidFill>
              </a:rPr>
              <a:t>     </a:t>
            </a:r>
            <a:r>
              <a:rPr lang="en-US" sz="1400" dirty="0" smtClean="0">
                <a:solidFill>
                  <a:srgbClr val="008000"/>
                </a:solidFill>
              </a:rPr>
              <a:t>  -  Possible dedicated runs later to fully   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    restore mass &lt; 3GeV (Phase-II)</a:t>
            </a:r>
          </a:p>
          <a:p>
            <a:pPr marL="742950" lvl="1" indent="-285750">
              <a:buFontTx/>
              <a:buChar char="-"/>
            </a:pPr>
            <a:endParaRPr lang="en-US" sz="1400" dirty="0" smtClean="0">
              <a:solidFill>
                <a:srgbClr val="008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b="1" i="1" dirty="0" smtClean="0">
                <a:solidFill>
                  <a:srgbClr val="FF0000"/>
                </a:solidFill>
              </a:rPr>
              <a:t>Phase-II with upgrades</a:t>
            </a:r>
          </a:p>
          <a:p>
            <a:r>
              <a:rPr lang="en-US" sz="1400" b="1" i="1" dirty="0">
                <a:solidFill>
                  <a:srgbClr val="FF0000"/>
                </a:solidFill>
              </a:rPr>
              <a:t> </a:t>
            </a:r>
            <a:r>
              <a:rPr lang="en-US" sz="1400" b="1" i="1" dirty="0" smtClean="0">
                <a:solidFill>
                  <a:srgbClr val="FF0000"/>
                </a:solidFill>
              </a:rPr>
              <a:t>      </a:t>
            </a:r>
            <a:r>
              <a:rPr lang="en-US" sz="1400" dirty="0" smtClean="0">
                <a:solidFill>
                  <a:srgbClr val="008000"/>
                </a:solidFill>
              </a:rPr>
              <a:t>Access below 200MeV with di-electrons</a:t>
            </a:r>
          </a:p>
          <a:p>
            <a:r>
              <a:rPr lang="en-US" sz="1400" dirty="0">
                <a:solidFill>
                  <a:srgbClr val="008000"/>
                </a:solidFill>
              </a:rPr>
              <a:t> </a:t>
            </a:r>
            <a:r>
              <a:rPr lang="en-US" sz="1400" dirty="0" smtClean="0">
                <a:solidFill>
                  <a:srgbClr val="008000"/>
                </a:solidFill>
              </a:rPr>
              <a:t>     ( add </a:t>
            </a:r>
            <a:r>
              <a:rPr lang="en-US" sz="1400" dirty="0" err="1" smtClean="0">
                <a:solidFill>
                  <a:srgbClr val="008000"/>
                </a:solidFill>
              </a:rPr>
              <a:t>EMCal</a:t>
            </a:r>
            <a:r>
              <a:rPr lang="en-US" sz="1400" dirty="0" smtClean="0">
                <a:solidFill>
                  <a:srgbClr val="008000"/>
                </a:solidFill>
              </a:rPr>
              <a:t>)  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859885" y="1262177"/>
            <a:ext cx="4593593" cy="5012795"/>
            <a:chOff x="4093187" y="1219683"/>
            <a:chExt cx="4894118" cy="5188354"/>
          </a:xfrm>
        </p:grpSpPr>
        <p:pic>
          <p:nvPicPr>
            <p:cNvPr id="7" name="Picture 6" descr="sensitivity_all_v3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3187" y="1219683"/>
              <a:ext cx="4894118" cy="5188354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6163" y="3232562"/>
              <a:ext cx="1688052" cy="298913"/>
            </a:xfrm>
            <a:prstGeom prst="rect">
              <a:avLst/>
            </a:prstGeom>
            <a:solidFill>
              <a:srgbClr val="FFFF00"/>
            </a:solidFill>
          </p:spPr>
        </p:pic>
      </p:grpSp>
      <p:sp>
        <p:nvSpPr>
          <p:cNvPr id="18" name="TextBox 17"/>
          <p:cNvSpPr txBox="1"/>
          <p:nvPr/>
        </p:nvSpPr>
        <p:spPr>
          <a:xfrm>
            <a:off x="8272598" y="4118755"/>
            <a:ext cx="6666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(~2023)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8282594" y="3841756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(2016?)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8269935" y="3651374"/>
            <a:ext cx="6612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(2017?)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 rot="18804488">
            <a:off x="6530301" y="2136762"/>
            <a:ext cx="186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Very Preliminary! 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339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7554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Phase-II: Full Coverage</a:t>
            </a:r>
            <a:br>
              <a:rPr lang="en-US" dirty="0" smtClean="0"/>
            </a:br>
            <a:r>
              <a:rPr lang="en-US" sz="3100" dirty="0">
                <a:solidFill>
                  <a:srgbClr val="000000"/>
                </a:solidFill>
              </a:rPr>
              <a:t>with future detector “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EMCal</a:t>
            </a:r>
            <a:r>
              <a:rPr lang="en-US" altLang="zh-CN" sz="3100" dirty="0" smtClean="0">
                <a:solidFill>
                  <a:srgbClr val="000000"/>
                </a:solidFill>
              </a:rPr>
              <a:t>/</a:t>
            </a:r>
            <a:r>
              <a:rPr lang="en-US" altLang="zh-CN" sz="3100" dirty="0" err="1" smtClean="0">
                <a:solidFill>
                  <a:srgbClr val="000000"/>
                </a:solidFill>
              </a:rPr>
              <a:t>HCal</a:t>
            </a:r>
            <a:r>
              <a:rPr lang="en-US" altLang="zh-CN" sz="3100" dirty="0" smtClean="0">
                <a:solidFill>
                  <a:srgbClr val="000000"/>
                </a:solidFill>
              </a:rPr>
              <a:t>” </a:t>
            </a:r>
            <a:r>
              <a:rPr lang="en-US" sz="3100" dirty="0">
                <a:solidFill>
                  <a:srgbClr val="000000"/>
                </a:solidFill>
              </a:rPr>
              <a:t>upgrades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2527" y="1433430"/>
            <a:ext cx="3947478" cy="4590196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Detector upgrades</a:t>
            </a:r>
          </a:p>
          <a:p>
            <a:pPr lvl="1"/>
            <a:r>
              <a:rPr lang="en-US" dirty="0" err="1" smtClean="0"/>
              <a:t>EMCal</a:t>
            </a:r>
            <a:r>
              <a:rPr lang="en-US" dirty="0" smtClean="0"/>
              <a:t>: e</a:t>
            </a:r>
            <a:r>
              <a:rPr lang="en-US" baseline="30000" dirty="0" smtClean="0"/>
              <a:t>+/-</a:t>
            </a:r>
          </a:p>
          <a:p>
            <a:pPr lvl="1"/>
            <a:r>
              <a:rPr lang="en-US" dirty="0" err="1" smtClean="0"/>
              <a:t>HCal</a:t>
            </a:r>
            <a:r>
              <a:rPr lang="en-US" dirty="0" smtClean="0"/>
              <a:t>: π</a:t>
            </a:r>
            <a:r>
              <a:rPr lang="en-US" baseline="30000" dirty="0" smtClean="0"/>
              <a:t>+/-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Recycle from other experiments, RHIC/</a:t>
            </a:r>
            <a:r>
              <a:rPr lang="en-US" dirty="0" err="1" smtClean="0"/>
              <a:t>JLab</a:t>
            </a:r>
            <a:r>
              <a:rPr lang="en-US" dirty="0" smtClean="0"/>
              <a:t> etc.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DAQ upgrade</a:t>
            </a:r>
          </a:p>
          <a:p>
            <a:pPr lvl="1"/>
            <a:r>
              <a:rPr lang="en-US" dirty="0" smtClean="0"/>
              <a:t>100 kHz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Timeline of dedicated runs</a:t>
            </a:r>
          </a:p>
          <a:p>
            <a:pPr lvl="1"/>
            <a:r>
              <a:rPr lang="en-US" dirty="0" smtClean="0"/>
              <a:t>2019+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Detector configuration</a:t>
            </a:r>
          </a:p>
          <a:p>
            <a:pPr lvl="1"/>
            <a:r>
              <a:rPr lang="en-US" dirty="0" smtClean="0"/>
              <a:t>Access low mass region with optimized </a:t>
            </a:r>
            <a:r>
              <a:rPr lang="en-US" dirty="0" err="1" smtClean="0"/>
              <a:t>Fmag</a:t>
            </a:r>
            <a:r>
              <a:rPr lang="en-US" dirty="0" smtClean="0"/>
              <a:t> </a:t>
            </a:r>
            <a:r>
              <a:rPr lang="en-US" dirty="0" err="1" smtClean="0"/>
              <a:t>settting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5059D-04C5-8C40-A6C3-399A204DAE65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38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6104092" y="1075540"/>
            <a:ext cx="2582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Projection: POT 1.4 x 10</a:t>
            </a:r>
            <a:r>
              <a:rPr lang="en-US" baseline="30000" dirty="0" smtClean="0"/>
              <a:t>18</a:t>
            </a:r>
            <a:endParaRPr lang="en-US" baseline="30000" dirty="0"/>
          </a:p>
        </p:txBody>
      </p:sp>
      <p:pic>
        <p:nvPicPr>
          <p:cNvPr id="11" name="Picture 10" descr="sensitivity_full_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553" y="1350818"/>
            <a:ext cx="4613633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657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Portals to a Dark Sectors?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SM symmetries limit the allowed couplings </a:t>
            </a:r>
          </a:p>
          <a:p>
            <a:pPr lvl="1"/>
            <a:r>
              <a:rPr lang="en-US" dirty="0" smtClean="0"/>
              <a:t>scalar, vector, tensor interactions etc. </a:t>
            </a:r>
          </a:p>
          <a:p>
            <a:pPr lvl="1"/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291020" y="3201613"/>
            <a:ext cx="2965284" cy="190509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14607" y="3475791"/>
            <a:ext cx="224392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4000" dirty="0" smtClean="0">
                <a:solidFill>
                  <a:srgbClr val="FF0000"/>
                </a:solidFill>
              </a:rPr>
              <a:t>SM</a:t>
            </a:r>
          </a:p>
          <a:p>
            <a:r>
              <a:rPr lang="de-DE" sz="3200" dirty="0" err="1" smtClean="0">
                <a:solidFill>
                  <a:srgbClr val="FF0000"/>
                </a:solidFill>
              </a:rPr>
              <a:t>g</a:t>
            </a:r>
            <a:r>
              <a:rPr lang="de-DE" sz="3200" dirty="0" smtClean="0">
                <a:solidFill>
                  <a:srgbClr val="FF0000"/>
                </a:solidFill>
              </a:rPr>
              <a:t>, </a:t>
            </a:r>
            <a:r>
              <a:rPr lang="de-DE" sz="3200" dirty="0">
                <a:solidFill>
                  <a:srgbClr val="FF0000"/>
                </a:solidFill>
              </a:rPr>
              <a:t>W</a:t>
            </a:r>
            <a:r>
              <a:rPr lang="de-DE" sz="3200" baseline="30000" dirty="0">
                <a:solidFill>
                  <a:srgbClr val="FF0000"/>
                </a:solidFill>
              </a:rPr>
              <a:t>±</a:t>
            </a:r>
            <a:r>
              <a:rPr lang="de-DE" sz="3200" dirty="0">
                <a:solidFill>
                  <a:srgbClr val="FF0000"/>
                </a:solidFill>
              </a:rPr>
              <a:t>,</a:t>
            </a:r>
            <a:r>
              <a:rPr lang="de-DE" sz="3200" dirty="0" smtClean="0">
                <a:solidFill>
                  <a:srgbClr val="FF0000"/>
                </a:solidFill>
              </a:rPr>
              <a:t>Z</a:t>
            </a:r>
            <a:r>
              <a:rPr lang="de-DE" sz="3200" baseline="30000" dirty="0" smtClean="0">
                <a:solidFill>
                  <a:srgbClr val="FF0000"/>
                </a:solidFill>
              </a:rPr>
              <a:t>0</a:t>
            </a:r>
            <a:r>
              <a:rPr lang="de-DE" sz="3200" dirty="0" smtClean="0">
                <a:solidFill>
                  <a:srgbClr val="FF0000"/>
                </a:solidFill>
              </a:rPr>
              <a:t>,γ, H </a:t>
            </a:r>
            <a:r>
              <a:rPr lang="de-DE" sz="4800" dirty="0"/>
              <a:t> </a:t>
            </a:r>
            <a:endParaRPr lang="en-US" sz="4800" dirty="0"/>
          </a:p>
        </p:txBody>
      </p:sp>
      <p:sp>
        <p:nvSpPr>
          <p:cNvPr id="6" name="Rounded Rectangle 5"/>
          <p:cNvSpPr/>
          <p:nvPr/>
        </p:nvSpPr>
        <p:spPr>
          <a:xfrm>
            <a:off x="5445191" y="3201613"/>
            <a:ext cx="3241610" cy="1971241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838649" y="3441366"/>
            <a:ext cx="236111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Dark </a:t>
            </a:r>
            <a:r>
              <a:rPr lang="en-US" sz="3600" dirty="0"/>
              <a:t>S</a:t>
            </a:r>
            <a:r>
              <a:rPr lang="en-US" sz="3600" dirty="0" smtClean="0"/>
              <a:t>ector</a:t>
            </a:r>
            <a:endParaRPr lang="en-US" sz="3600" dirty="0"/>
          </a:p>
          <a:p>
            <a:r>
              <a:rPr lang="en-US" sz="2800" dirty="0" smtClean="0"/>
              <a:t>particles &amp; </a:t>
            </a:r>
          </a:p>
          <a:p>
            <a:r>
              <a:rPr lang="en-US" sz="2800" dirty="0" smtClean="0"/>
              <a:t>interactions</a:t>
            </a:r>
            <a:endParaRPr lang="en-US" sz="2800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418444" y="4228622"/>
            <a:ext cx="1648420" cy="13509"/>
          </a:xfrm>
          <a:prstGeom prst="straightConnector1">
            <a:avLst/>
          </a:prstGeom>
          <a:ln w="57150" cmpd="sng">
            <a:solidFill>
              <a:srgbClr val="0000FF"/>
            </a:solidFill>
            <a:prstDash val="sys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94114" y="5657842"/>
            <a:ext cx="6789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E-1067/</a:t>
            </a:r>
            <a:r>
              <a:rPr lang="en-US" dirty="0" err="1" smtClean="0"/>
              <a:t>SeaQuest</a:t>
            </a:r>
            <a:r>
              <a:rPr lang="en-US" dirty="0" smtClean="0"/>
              <a:t>: Dark photon (vector) and Dark Higgs (</a:t>
            </a:r>
            <a:r>
              <a:rPr lang="en-US" dirty="0" err="1" smtClean="0"/>
              <a:t>saclar</a:t>
            </a:r>
            <a:r>
              <a:rPr lang="en-US" dirty="0" smtClean="0"/>
              <a:t>) Portals</a:t>
            </a:r>
            <a:endParaRPr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D9B67-B5F1-714A-BA10-ADD6C62677CB}" type="datetime1">
              <a:rPr lang="en-US" smtClean="0"/>
              <a:t>4/28/16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6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3909C-6BF8-DB4F-B84C-389F25FC164B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36332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02634" y="1021308"/>
            <a:ext cx="37603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A </a:t>
            </a:r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eart-full endorsement </a:t>
            </a:r>
          </a:p>
          <a:p>
            <a:r>
              <a:rPr lang="en-US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rom </a:t>
            </a:r>
            <a:r>
              <a:rPr lang="en-US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Fermilab</a:t>
            </a:r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Director and PAC </a:t>
            </a: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July 15, 2015!   </a:t>
            </a:r>
          </a:p>
          <a:p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r>
              <a:rPr lang="en-US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New experiment!    E-1067</a:t>
            </a:r>
            <a:endParaRPr lang="en-US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3961720" y="4101110"/>
            <a:ext cx="11535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10779" y="4253510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10779" y="4404971"/>
            <a:ext cx="4311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2493553" y="3578689"/>
            <a:ext cx="280908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10779" y="3731089"/>
            <a:ext cx="42297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6765" y="3847599"/>
            <a:ext cx="18167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578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314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Expectations from GUT</a:t>
            </a:r>
            <a:endParaRPr lang="en-US" sz="3100" dirty="0">
              <a:solidFill>
                <a:srgbClr val="0000FF"/>
              </a:solidFill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57200" y="1237314"/>
            <a:ext cx="8229600" cy="199465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After EWSB, there is a coupling 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/>
              <a:t> between the dark photon and the photon (also the Z, less important at low energies). </a:t>
            </a:r>
          </a:p>
          <a:p>
            <a:endParaRPr lang="en-US" dirty="0" smtClean="0"/>
          </a:p>
          <a:p>
            <a:r>
              <a:rPr lang="en-US" dirty="0" smtClean="0"/>
              <a:t>Theoretical prejudice for a mass scale </a:t>
            </a:r>
            <a:br>
              <a:rPr lang="en-US" dirty="0" smtClean="0"/>
            </a:b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 smtClean="0"/>
              <a:t>        </a:t>
            </a:r>
            <a:r>
              <a:rPr lang="en-US" dirty="0"/>
              <a:t>	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’ ~ </a:t>
            </a:r>
            <a:r>
              <a:rPr lang="en-US" dirty="0" smtClean="0">
                <a:solidFill>
                  <a:srgbClr val="FF0000"/>
                </a:solidFill>
                <a:cs typeface="Arial"/>
              </a:rPr>
              <a:t>√</a:t>
            </a:r>
            <a:r>
              <a:rPr lang="en-US" dirty="0" err="1" smtClean="0">
                <a:solidFill>
                  <a:srgbClr val="FF0000"/>
                </a:solidFill>
                <a:cs typeface="Arial"/>
              </a:rPr>
              <a:t>ε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m</a:t>
            </a:r>
            <a:r>
              <a:rPr lang="en-US" baseline="-25000" dirty="0" err="1" smtClean="0">
                <a:solidFill>
                  <a:srgbClr val="FF0000"/>
                </a:solidFill>
              </a:rPr>
              <a:t>EW</a:t>
            </a:r>
            <a:r>
              <a:rPr lang="en-US" dirty="0" smtClean="0">
                <a:solidFill>
                  <a:srgbClr val="FF0000"/>
                </a:solidFill>
              </a:rPr>
              <a:t> ~ (MeV –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9101EE-9FA8-6A4B-B96B-7EC0C2CB6A40}" type="datetime1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643" y="3440956"/>
            <a:ext cx="3233268" cy="26158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4176" y="3531678"/>
            <a:ext cx="3572624" cy="2139853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60426" y="2398820"/>
            <a:ext cx="2430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e.g. </a:t>
            </a:r>
            <a:r>
              <a:rPr lang="en-US" sz="1050" dirty="0" err="1"/>
              <a:t>Arkani-Hamed</a:t>
            </a:r>
            <a:r>
              <a:rPr lang="en-US" sz="1050" dirty="0"/>
              <a:t> &amp; Weiner;</a:t>
            </a:r>
          </a:p>
          <a:p>
            <a:r>
              <a:rPr lang="en-US" sz="1050" dirty="0"/>
              <a:t>Cheung, </a:t>
            </a:r>
            <a:r>
              <a:rPr lang="en-US" sz="1050" dirty="0" err="1"/>
              <a:t>Ruderman</a:t>
            </a:r>
            <a:r>
              <a:rPr lang="en-US" sz="1050" dirty="0"/>
              <a:t>, Wang, </a:t>
            </a:r>
            <a:r>
              <a:rPr lang="en-US" sz="1050" dirty="0" err="1"/>
              <a:t>Yavin</a:t>
            </a:r>
            <a:r>
              <a:rPr lang="en-US" sz="1050" dirty="0"/>
              <a:t>;</a:t>
            </a:r>
          </a:p>
          <a:p>
            <a:r>
              <a:rPr lang="en-US" sz="1050" dirty="0"/>
              <a:t>Morrissey, Poland, </a:t>
            </a:r>
            <a:r>
              <a:rPr lang="en-US" sz="1050" dirty="0" err="1"/>
              <a:t>Zurek</a:t>
            </a:r>
            <a:r>
              <a:rPr lang="en-US" sz="1050" dirty="0" smtClean="0"/>
              <a:t>;</a:t>
            </a:r>
          </a:p>
          <a:p>
            <a:r>
              <a:rPr lang="en-US" sz="1050" dirty="0" err="1" smtClean="0"/>
              <a:t>Essig</a:t>
            </a:r>
            <a:r>
              <a:rPr lang="en-US" sz="1050" dirty="0" smtClean="0"/>
              <a:t>, Schuster, Toro;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901979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61"/>
            <a:ext cx="8229600" cy="64866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2014 US P-5 Report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8326-A3E9-7C42-B9D4-817575CB702E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CA68-9A31-A74D-ABD2-27D4FD483847}" type="slidenum">
              <a:rPr lang="en-US" smtClean="0"/>
              <a:t>41</a:t>
            </a:fld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1" y="854364"/>
            <a:ext cx="9144000" cy="4579896"/>
            <a:chOff x="0" y="1320430"/>
            <a:chExt cx="9144000" cy="45798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20430"/>
              <a:ext cx="9144000" cy="4579896"/>
            </a:xfrm>
            <a:prstGeom prst="rect">
              <a:avLst/>
            </a:prstGeom>
          </p:spPr>
        </p:pic>
        <p:sp>
          <p:nvSpPr>
            <p:cNvPr id="7" name="Smiley Face 6"/>
            <p:cNvSpPr/>
            <p:nvPr/>
          </p:nvSpPr>
          <p:spPr>
            <a:xfrm>
              <a:off x="5201785" y="1855672"/>
              <a:ext cx="285669" cy="29660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Smiley Face 7"/>
            <p:cNvSpPr/>
            <p:nvPr/>
          </p:nvSpPr>
          <p:spPr>
            <a:xfrm>
              <a:off x="4335121" y="2448879"/>
              <a:ext cx="285669" cy="289294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Smiley Face 8"/>
            <p:cNvSpPr/>
            <p:nvPr/>
          </p:nvSpPr>
          <p:spPr>
            <a:xfrm>
              <a:off x="7680998" y="3034480"/>
              <a:ext cx="285669" cy="281393"/>
            </a:xfrm>
            <a:prstGeom prst="smileyFace">
              <a:avLst/>
            </a:prstGeom>
            <a:solidFill>
              <a:srgbClr val="FF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2" descr="droppedImag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4425" y="1229157"/>
            <a:ext cx="2182847" cy="129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50048" y="5663852"/>
            <a:ext cx="7403351" cy="461665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Great Opportunities at the </a:t>
            </a:r>
            <a:r>
              <a:rPr lang="en-US" sz="2400" b="1" i="1" dirty="0" err="1" smtClean="0">
                <a:solidFill>
                  <a:srgbClr val="FF0000"/>
                </a:solidFill>
                <a:cs typeface="Gill Sans" charset="0"/>
                <a:sym typeface="Gill Sans" charset="0"/>
              </a:rPr>
              <a:t>Fermilab</a:t>
            </a:r>
            <a:r>
              <a:rPr lang="en-US" sz="2400" b="1" i="1" dirty="0" smtClean="0">
                <a:solidFill>
                  <a:srgbClr val="FF0000"/>
                </a:solidFill>
                <a:cs typeface="Gill Sans" charset="0"/>
                <a:sym typeface="Gill Sans" charset="0"/>
              </a:rPr>
              <a:t> Intensity Frontier!!!</a:t>
            </a:r>
            <a:endParaRPr lang="en-US" sz="24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97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/>
          </a:bodyPr>
          <a:lstStyle/>
          <a:p>
            <a:r>
              <a:rPr lang="en-US" dirty="0" smtClean="0"/>
              <a:t>E906 Physics Programs: 2009-2016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983" y="1001077"/>
            <a:ext cx="4765552" cy="381091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</a:t>
            </a:r>
            <a:r>
              <a:rPr lang="en-US" dirty="0" err="1" smtClean="0"/>
              <a:t>p+p</a:t>
            </a:r>
            <a:endParaRPr lang="en-US" dirty="0" smtClean="0"/>
          </a:p>
          <a:p>
            <a:pPr lvl="1"/>
            <a:r>
              <a:rPr lang="en-US" dirty="0" smtClean="0"/>
              <a:t>Pion cloud model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Quark energy loss in </a:t>
            </a:r>
            <a:r>
              <a:rPr lang="en-US" dirty="0" err="1" smtClean="0"/>
              <a:t>p+A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8E529B-DB1B-AC40-8529-C67391AD6D7E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42</a:t>
            </a:fld>
            <a:endParaRPr lang="en-US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0272" y="1001076"/>
            <a:ext cx="3288265" cy="3116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1695" y="3831953"/>
            <a:ext cx="3652242" cy="2740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8838" y="5230565"/>
            <a:ext cx="1340569" cy="8070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752" y="4366617"/>
            <a:ext cx="1090538" cy="445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13289" y="4117397"/>
            <a:ext cx="2239277" cy="621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4811987"/>
            <a:ext cx="2780778" cy="159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5748" y="4518368"/>
            <a:ext cx="2055947" cy="691003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57200" y="1759659"/>
            <a:ext cx="2342105" cy="2155413"/>
            <a:chOff x="42705" y="1748181"/>
            <a:chExt cx="5366753" cy="5098414"/>
          </a:xfrm>
        </p:grpSpPr>
        <p:pic>
          <p:nvPicPr>
            <p:cNvPr id="18" name="Picture 17" descr="000.jp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705" y="1748181"/>
              <a:ext cx="5366753" cy="5098414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3352800" y="3124200"/>
              <a:ext cx="535198" cy="5539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000" b="1" dirty="0" smtClean="0">
                  <a:solidFill>
                    <a:schemeClr val="bg1"/>
                  </a:solidFill>
                </a:rPr>
                <a:t>π</a:t>
              </a:r>
              <a:r>
                <a:rPr lang="en-US" sz="3000" b="1" baseline="30000" dirty="0" smtClean="0">
                  <a:solidFill>
                    <a:schemeClr val="bg1"/>
                  </a:solidFill>
                </a:rPr>
                <a:t>+</a:t>
              </a:r>
              <a:endParaRPr lang="en-US" sz="3000" b="1" baseline="300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93081" y="2575596"/>
            <a:ext cx="1936454" cy="99228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748" y="2112960"/>
            <a:ext cx="2611956" cy="274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52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81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E1039 Physics Program: 2017-2019</a:t>
            </a:r>
            <a:br>
              <a:rPr lang="en-US" dirty="0" smtClean="0"/>
            </a:br>
            <a:r>
              <a:rPr lang="en-US" sz="3100" dirty="0" smtClean="0">
                <a:solidFill>
                  <a:schemeClr val="tx1"/>
                </a:solidFill>
              </a:rPr>
              <a:t>Polarized Fixed Target </a:t>
            </a:r>
            <a:r>
              <a:rPr lang="en-US" sz="3100" dirty="0" err="1" smtClean="0">
                <a:solidFill>
                  <a:schemeClr val="tx1"/>
                </a:solidFill>
              </a:rPr>
              <a:t>Drell</a:t>
            </a:r>
            <a:r>
              <a:rPr lang="en-US" sz="3100" dirty="0" smtClean="0">
                <a:solidFill>
                  <a:schemeClr val="tx1"/>
                </a:solidFill>
              </a:rPr>
              <a:t>-Yan Experiment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342" y="1191824"/>
            <a:ext cx="4765552" cy="1336418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Sea quark flavor asymmetry and OAM</a:t>
            </a:r>
          </a:p>
          <a:p>
            <a:pPr lvl="1"/>
            <a:r>
              <a:rPr lang="en-US" dirty="0" smtClean="0"/>
              <a:t>Pion cloud and OAM</a:t>
            </a:r>
          </a:p>
          <a:p>
            <a:pPr lvl="1"/>
            <a:r>
              <a:rPr lang="en-US" dirty="0" smtClean="0"/>
              <a:t>Non-zero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  <a:r>
              <a:rPr lang="en-US" dirty="0" err="1" smtClean="0"/>
              <a:t>Sivers</a:t>
            </a:r>
            <a:r>
              <a:rPr lang="en-US" dirty="0" smtClean="0"/>
              <a:t> Transverse Spin Asymmetry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3E03C-175B-5D43-B702-FE7229A303B7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43</a:t>
            </a:fld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9476" y="1075314"/>
            <a:ext cx="3106499" cy="1591839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148460" y="2559910"/>
            <a:ext cx="4538051" cy="3711600"/>
            <a:chOff x="1447800" y="0"/>
            <a:chExt cx="6231548" cy="6858000"/>
          </a:xfrm>
        </p:grpSpPr>
        <p:pic>
          <p:nvPicPr>
            <p:cNvPr id="22" name="Picture 21" descr="DY_AN_FYuan_nopoints051314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47800" y="0"/>
              <a:ext cx="6231548" cy="6858000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2557992" y="4022555"/>
              <a:ext cx="2332567" cy="300737"/>
              <a:chOff x="2557992" y="4022555"/>
              <a:chExt cx="2332567" cy="300737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2557992" y="4026626"/>
                <a:ext cx="120650" cy="273050"/>
                <a:chOff x="2162175" y="4004733"/>
                <a:chExt cx="120650" cy="302684"/>
              </a:xfrm>
            </p:grpSpPr>
            <p:sp>
              <p:nvSpPr>
                <p:cNvPr id="37" name="Oval 36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8" name="Straight Connector 37"/>
                <p:cNvCxnSpPr>
                  <a:stCxn id="37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5" name="Group 24"/>
              <p:cNvGrpSpPr/>
              <p:nvPr/>
            </p:nvGrpSpPr>
            <p:grpSpPr>
              <a:xfrm>
                <a:off x="4769909" y="4049628"/>
                <a:ext cx="120650" cy="273050"/>
                <a:chOff x="2162175" y="4004733"/>
                <a:chExt cx="120650" cy="302684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5" name="Straight Connector 34"/>
                <p:cNvCxnSpPr>
                  <a:stCxn id="34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6" name="Group 25"/>
              <p:cNvGrpSpPr/>
              <p:nvPr/>
            </p:nvGrpSpPr>
            <p:grpSpPr>
              <a:xfrm>
                <a:off x="3704167" y="4050242"/>
                <a:ext cx="120650" cy="273050"/>
                <a:chOff x="2162175" y="4004733"/>
                <a:chExt cx="120650" cy="302684"/>
              </a:xfrm>
            </p:grpSpPr>
            <p:sp>
              <p:nvSpPr>
                <p:cNvPr id="31" name="Oval 30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32" name="Straight Connector 31"/>
                <p:cNvCxnSpPr>
                  <a:stCxn id="31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7" name="Group 26"/>
              <p:cNvGrpSpPr/>
              <p:nvPr/>
            </p:nvGrpSpPr>
            <p:grpSpPr>
              <a:xfrm>
                <a:off x="3068108" y="4022555"/>
                <a:ext cx="120650" cy="273050"/>
                <a:chOff x="2162175" y="4004733"/>
                <a:chExt cx="120650" cy="302684"/>
              </a:xfrm>
            </p:grpSpPr>
            <p:sp>
              <p:nvSpPr>
                <p:cNvPr id="28" name="Oval 27"/>
                <p:cNvSpPr/>
                <p:nvPr/>
              </p:nvSpPr>
              <p:spPr>
                <a:xfrm>
                  <a:off x="2162175" y="4095750"/>
                  <a:ext cx="120650" cy="1143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rgbClr val="FF0000"/>
                    </a:solidFill>
                  </a:endParaRPr>
                </a:p>
              </p:txBody>
            </p:sp>
            <p:cxnSp>
              <p:nvCxnSpPr>
                <p:cNvPr id="29" name="Straight Connector 28"/>
                <p:cNvCxnSpPr>
                  <a:stCxn id="28" idx="0"/>
                </p:cNvCxnSpPr>
                <p:nvPr/>
              </p:nvCxnSpPr>
              <p:spPr>
                <a:xfrm flipH="1" flipV="1">
                  <a:off x="2218267" y="4004733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H="1" flipV="1">
                  <a:off x="2222500" y="4216400"/>
                  <a:ext cx="4233" cy="91017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40" name="Picture 39" descr="slac_poltg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969" y="2352496"/>
            <a:ext cx="2407604" cy="357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543907" y="5902178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LANL polarized proton (NH</a:t>
            </a:r>
            <a:r>
              <a:rPr lang="en-US" baseline="-25000" dirty="0" smtClean="0"/>
              <a:t>3</a:t>
            </a:r>
            <a:r>
              <a:rPr lang="en-US" dirty="0" smtClean="0"/>
              <a:t>) target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210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8556"/>
            <a:ext cx="8229600" cy="1143000"/>
          </a:xfrm>
        </p:spPr>
        <p:txBody>
          <a:bodyPr/>
          <a:lstStyle/>
          <a:p>
            <a:r>
              <a:rPr lang="en-US" dirty="0" smtClean="0"/>
              <a:t>Inelastic Cross Section: </a:t>
            </a:r>
            <a:r>
              <a:rPr lang="en-US" dirty="0" err="1" smtClean="0"/>
              <a:t>pp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415B-27AB-9641-B076-B710428EFED0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2479"/>
            <a:ext cx="5040400" cy="337387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300" y="1791756"/>
            <a:ext cx="4223700" cy="401209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9038" y="1417638"/>
            <a:ext cx="27781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SeaQuest</a:t>
            </a:r>
            <a:r>
              <a:rPr lang="en-US" dirty="0" smtClean="0"/>
              <a:t> </a:t>
            </a:r>
            <a:r>
              <a:rPr lang="en-US" dirty="0" err="1" smtClean="0"/>
              <a:t>sqrt</a:t>
            </a:r>
            <a:r>
              <a:rPr lang="en-US" dirty="0" smtClean="0"/>
              <a:t>(s) = 15GeV</a:t>
            </a:r>
          </a:p>
          <a:p>
            <a:endParaRPr lang="en-US" dirty="0" smtClean="0"/>
          </a:p>
          <a:p>
            <a:r>
              <a:rPr lang="en-US" dirty="0" err="1" smtClean="0"/>
              <a:t>Sig_tot</a:t>
            </a:r>
            <a:r>
              <a:rPr lang="en-US" dirty="0" smtClean="0"/>
              <a:t>  = 40mb</a:t>
            </a:r>
          </a:p>
          <a:p>
            <a:r>
              <a:rPr lang="en-US" dirty="0" err="1" smtClean="0"/>
              <a:t>Sig_inel</a:t>
            </a:r>
            <a:r>
              <a:rPr lang="en-US" dirty="0" smtClean="0"/>
              <a:t> = 30mb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236800" y="1391625"/>
            <a:ext cx="19816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Total_cross</a:t>
            </a:r>
            <a:r>
              <a:rPr lang="en-US" dirty="0" smtClean="0"/>
              <a:t> section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03137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865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 a Dark Higgs </a:t>
            </a:r>
            <a:r>
              <a:rPr lang="is-IS" dirty="0" smtClean="0"/>
              <a:t>…</a:t>
            </a:r>
            <a:br>
              <a:rPr lang="is-IS" dirty="0" smtClean="0"/>
            </a:br>
            <a:r>
              <a:rPr lang="is-IS" sz="2700" dirty="0" smtClean="0">
                <a:solidFill>
                  <a:schemeClr val="tx1"/>
                </a:solidFill>
              </a:rPr>
              <a:t>very rich phenomenoloy 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3804" y="1303001"/>
            <a:ext cx="4226070" cy="4682284"/>
          </a:xfrm>
        </p:spPr>
        <p:txBody>
          <a:bodyPr>
            <a:normAutofit fontScale="775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Dark photon mass is generated via the Higgs mechanism  </a:t>
            </a:r>
          </a:p>
          <a:p>
            <a:pPr marL="857250" lvl="1" indent="-457200"/>
            <a:r>
              <a:rPr lang="en-US" dirty="0" smtClean="0"/>
              <a:t>a dark Higgs boson (h')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A minimal scenario</a:t>
            </a:r>
          </a:p>
          <a:p>
            <a:pPr marL="857250" lvl="1" indent="-457200"/>
            <a:r>
              <a:rPr lang="en-US" dirty="0" smtClean="0"/>
              <a:t>a single dark photon and a single dark Higgs boson.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Theoretical prejudice for dark Higgs mass at the MeV-</a:t>
            </a:r>
            <a:r>
              <a:rPr lang="en-US" dirty="0" err="1" smtClean="0"/>
              <a:t>GeV</a:t>
            </a:r>
            <a:r>
              <a:rPr lang="en-US" dirty="0" smtClean="0"/>
              <a:t> scale.</a:t>
            </a:r>
          </a:p>
          <a:p>
            <a:pPr marL="857250" lvl="1" indent="-457200"/>
            <a:r>
              <a:rPr lang="en-US" dirty="0" smtClean="0"/>
              <a:t>Much rich structure could exist, QCD-like SU(3)</a:t>
            </a:r>
            <a:r>
              <a:rPr lang="en-US" baseline="-25000" dirty="0" smtClean="0"/>
              <a:t>X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137" y="1100111"/>
            <a:ext cx="3268663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891607" y="3475526"/>
            <a:ext cx="3795193" cy="2961984"/>
            <a:chOff x="4642250" y="2676816"/>
            <a:chExt cx="4420268" cy="3298107"/>
          </a:xfrm>
        </p:grpSpPr>
        <p:sp>
          <p:nvSpPr>
            <p:cNvPr id="6" name="Rectangle 5"/>
            <p:cNvSpPr/>
            <p:nvPr/>
          </p:nvSpPr>
          <p:spPr>
            <a:xfrm>
              <a:off x="4642250" y="2676816"/>
              <a:ext cx="4420268" cy="3298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2250" y="3120598"/>
              <a:ext cx="4420268" cy="2854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546587" y="2709082"/>
              <a:ext cx="10420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&lt; m</a:t>
              </a:r>
              <a:r>
                <a:rPr lang="en-US" baseline="-25000" dirty="0" smtClean="0"/>
                <a:t>A</a:t>
              </a:r>
              <a:r>
                <a:rPr lang="en-US" baseline="-25000" dirty="0"/>
                <a:t>’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742974" y="2708959"/>
              <a:ext cx="11703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/>
                <a:t>m</a:t>
              </a:r>
              <a:r>
                <a:rPr lang="en-US" baseline="-25000" dirty="0" err="1" smtClean="0"/>
                <a:t>h</a:t>
              </a:r>
              <a:r>
                <a:rPr lang="en-US" dirty="0" smtClean="0"/>
                <a:t> &gt; 2m</a:t>
              </a:r>
              <a:r>
                <a:rPr lang="en-US" baseline="-25000" dirty="0"/>
                <a:t>A’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36948" y="4224594"/>
              <a:ext cx="1025570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Prompt decays</a:t>
              </a:r>
              <a:endParaRPr lang="en-US" sz="1400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652907" y="4256463"/>
              <a:ext cx="1086067" cy="582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Invisible decays</a:t>
              </a:r>
              <a:endParaRPr lang="en-US" sz="1400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838723" y="3160048"/>
            <a:ext cx="2427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Dark Higgs decay model 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C0911-9876-7847-BEC0-12A7A459BAE3}" type="datetime1">
              <a:rPr lang="en-US" smtClean="0"/>
              <a:t>4/28/16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7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527"/>
            <a:ext cx="8229600" cy="918453"/>
          </a:xfrm>
        </p:spPr>
        <p:txBody>
          <a:bodyPr>
            <a:normAutofit/>
          </a:bodyPr>
          <a:lstStyle/>
          <a:p>
            <a:r>
              <a:rPr lang="en-US" dirty="0" smtClean="0"/>
              <a:t>Dark Higgs Search at </a:t>
            </a:r>
            <a:r>
              <a:rPr lang="en-US" dirty="0" err="1" smtClean="0"/>
              <a:t>BaBar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9541"/>
            <a:ext cx="4203391" cy="4719349"/>
          </a:xfrm>
        </p:spPr>
        <p:txBody>
          <a:bodyPr>
            <a:normAutofit fontScale="70000" lnSpcReduction="20000"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</a:t>
            </a:r>
            <a:r>
              <a:rPr lang="en-US" dirty="0" err="1" smtClean="0"/>
              <a:t>Higgsstrahlung</a:t>
            </a:r>
            <a:r>
              <a:rPr lang="en-US" dirty="0" smtClean="0"/>
              <a:t> process </a:t>
            </a:r>
          </a:p>
          <a:p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           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A'</a:t>
            </a:r>
            <a:br>
              <a:rPr lang="pt-BR" b="1" dirty="0" smtClean="0">
                <a:solidFill>
                  <a:srgbClr val="000000"/>
                </a:solidFill>
              </a:rPr>
            </a:br>
            <a:r>
              <a:rPr lang="pt-BR" sz="1800" b="1" dirty="0" smtClean="0">
                <a:solidFill>
                  <a:srgbClr val="000000"/>
                </a:solidFill>
              </a:rPr>
              <a:t>      </a:t>
            </a:r>
          </a:p>
          <a:p>
            <a:r>
              <a:rPr lang="en-US" dirty="0"/>
              <a:t>V</a:t>
            </a:r>
            <a:r>
              <a:rPr lang="en-US" dirty="0" smtClean="0"/>
              <a:t>ery interesting, as it is only suppressed</a:t>
            </a:r>
            <a:r>
              <a:rPr lang="en-US" dirty="0"/>
              <a:t> </a:t>
            </a:r>
            <a:r>
              <a:rPr lang="en-US" dirty="0" smtClean="0"/>
              <a:t>by ε</a:t>
            </a:r>
            <a:r>
              <a:rPr lang="en-US" baseline="30000" dirty="0" smtClean="0"/>
              <a:t>2</a:t>
            </a:r>
            <a:r>
              <a:rPr lang="en-US" dirty="0" smtClean="0"/>
              <a:t> and should have low background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Also sensitive to the dark sector coupling constant α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dirty="0" smtClean="0">
                <a:solidFill>
                  <a:srgbClr val="000000"/>
                </a:solidFill>
              </a:rPr>
              <a:t> = g</a:t>
            </a:r>
            <a:r>
              <a:rPr lang="en-US" baseline="-25000" dirty="0" smtClean="0">
                <a:solidFill>
                  <a:srgbClr val="000000"/>
                </a:solidFill>
              </a:rPr>
              <a:t>D</a:t>
            </a:r>
            <a:r>
              <a:rPr lang="en-US" baseline="30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 / 4π</a:t>
            </a:r>
          </a:p>
          <a:p>
            <a:endParaRPr lang="en-US" dirty="0" smtClean="0">
              <a:solidFill>
                <a:srgbClr val="000000"/>
              </a:solidFill>
            </a:endParaRPr>
          </a:p>
          <a:p>
            <a:endParaRPr lang="en-US" dirty="0" smtClean="0">
              <a:solidFill>
                <a:srgbClr val="000000"/>
              </a:solidFill>
            </a:endParaRPr>
          </a:p>
          <a:p>
            <a:r>
              <a:rPr lang="en-US" dirty="0" smtClean="0">
                <a:solidFill>
                  <a:srgbClr val="000000"/>
                </a:solidFill>
              </a:rPr>
              <a:t>Search for prompt h’ decays at B</a:t>
            </a:r>
            <a:r>
              <a:rPr lang="en-US" sz="2800" dirty="0" smtClean="0">
                <a:solidFill>
                  <a:srgbClr val="000000"/>
                </a:solidFill>
              </a:rPr>
              <a:t>A</a:t>
            </a:r>
            <a:r>
              <a:rPr lang="en-US" dirty="0" smtClean="0">
                <a:solidFill>
                  <a:srgbClr val="000000"/>
                </a:solidFill>
              </a:rPr>
              <a:t>B</a:t>
            </a:r>
            <a:r>
              <a:rPr lang="en-US" sz="2800" dirty="0" smtClean="0">
                <a:solidFill>
                  <a:srgbClr val="000000"/>
                </a:solidFill>
              </a:rPr>
              <a:t>AR</a:t>
            </a:r>
            <a:r>
              <a:rPr lang="en-US" dirty="0" smtClean="0">
                <a:solidFill>
                  <a:srgbClr val="000000"/>
                </a:solidFill>
              </a:rPr>
              <a:t>: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  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err="1" smtClean="0">
                <a:solidFill>
                  <a:srgbClr val="000000"/>
                </a:solidFill>
              </a:rPr>
              <a:t>+</a:t>
            </a:r>
            <a:r>
              <a:rPr lang="pt-BR" b="1" dirty="0" err="1" smtClean="0">
                <a:solidFill>
                  <a:srgbClr val="000000"/>
                </a:solidFill>
              </a:rPr>
              <a:t>e</a:t>
            </a:r>
            <a:r>
              <a:rPr lang="pt-BR" b="1" baseline="30000" dirty="0" smtClean="0">
                <a:solidFill>
                  <a:srgbClr val="000000"/>
                </a:solidFill>
              </a:rPr>
              <a:t>-</a:t>
            </a:r>
            <a:r>
              <a:rPr lang="pt-BR" b="1" dirty="0" smtClean="0">
                <a:solidFill>
                  <a:srgbClr val="000000"/>
                </a:solidFill>
              </a:rPr>
              <a:t> → A'* →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' A‘, </a:t>
            </a:r>
            <a:r>
              <a:rPr lang="pt-BR" b="1" dirty="0" err="1" smtClean="0">
                <a:solidFill>
                  <a:srgbClr val="000000"/>
                </a:solidFill>
              </a:rPr>
              <a:t>h</a:t>
            </a:r>
            <a:r>
              <a:rPr lang="pt-BR" b="1" dirty="0" smtClean="0">
                <a:solidFill>
                  <a:srgbClr val="000000"/>
                </a:solidFill>
              </a:rPr>
              <a:t>’ → A’ A’</a:t>
            </a:r>
            <a:endParaRPr lang="en-US" dirty="0" smtClean="0">
              <a:solidFill>
                <a:srgbClr val="000000"/>
              </a:solidFill>
            </a:endParaRP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450" y="1169331"/>
            <a:ext cx="3854420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347106" y="892332"/>
            <a:ext cx="163176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PRL 108 (2012) 211801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0EC37C-2FBD-A24D-93E2-CBB3E4752FA9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98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GEANT4 Simulations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B415B-27AB-9641-B076-B710428EFED0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44700"/>
            <a:ext cx="9144000" cy="27675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75145" y="4000345"/>
            <a:ext cx="10407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DP1</a:t>
            </a:r>
          </a:p>
          <a:p>
            <a:r>
              <a:rPr lang="en-US" dirty="0" smtClean="0"/>
              <a:t>Z=880cm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395499" y="2107599"/>
            <a:ext cx="115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DP2</a:t>
            </a:r>
          </a:p>
          <a:p>
            <a:r>
              <a:rPr lang="en-US" dirty="0" smtClean="0"/>
              <a:t>Z=1200cm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3832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5733" y="4088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Cosmic-Ray Anomalies from AMS-02</a:t>
            </a:r>
            <a:br>
              <a:rPr lang="en-US" dirty="0" smtClean="0"/>
            </a:br>
            <a:r>
              <a:rPr lang="en-US" sz="2700" dirty="0" smtClean="0">
                <a:solidFill>
                  <a:schemeClr val="tx1"/>
                </a:solidFill>
              </a:rPr>
              <a:t>Dark Matter Annihilation ?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125586" y="1342996"/>
            <a:ext cx="2782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Plots from Sam Ting 4/2015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E0F85-EEBC-864A-91A0-98297D8A40CD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322210"/>
            <a:ext cx="4270896" cy="29710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0367" y="2637636"/>
            <a:ext cx="5073633" cy="35486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8" y="4293268"/>
            <a:ext cx="2395280" cy="22095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07004" y="2020516"/>
            <a:ext cx="410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</a:rPr>
              <a:t>Cosmic-ray excess of e</a:t>
            </a:r>
            <a:r>
              <a:rPr lang="en-US" sz="2000" baseline="30000" dirty="0" smtClean="0">
                <a:solidFill>
                  <a:srgbClr val="000000"/>
                </a:solidFill>
              </a:rPr>
              <a:t>-</a:t>
            </a:r>
            <a:r>
              <a:rPr lang="en-US" sz="2000" dirty="0" smtClean="0">
                <a:solidFill>
                  <a:srgbClr val="000000"/>
                </a:solidFill>
              </a:rPr>
              <a:t>, e</a:t>
            </a:r>
            <a:r>
              <a:rPr lang="en-US" sz="2000" baseline="30000" dirty="0" smtClean="0">
                <a:solidFill>
                  <a:srgbClr val="000000"/>
                </a:solidFill>
              </a:rPr>
              <a:t>+</a:t>
            </a:r>
            <a:r>
              <a:rPr lang="en-US" sz="2000" dirty="0" smtClean="0">
                <a:solidFill>
                  <a:srgbClr val="000000"/>
                </a:solidFill>
              </a:rPr>
              <a:t>, p, He, Li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is-IS" sz="2000" dirty="0" smtClean="0">
                <a:solidFill>
                  <a:srgbClr val="000000"/>
                </a:solidFill>
              </a:rPr>
              <a:t>…</a:t>
            </a:r>
            <a:r>
              <a:rPr lang="en-US" sz="2000" dirty="0" smtClean="0">
                <a:solidFill>
                  <a:srgbClr val="000000"/>
                </a:solidFill>
              </a:rPr>
              <a:t> </a:t>
            </a:r>
            <a:endParaRPr lang="en-US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4417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+mj-lt"/>
              </a:rPr>
              <a:t>What is Dark Matter?</a:t>
            </a:r>
            <a:endParaRPr lang="en-US" sz="4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2113345" y="1314905"/>
            <a:ext cx="5011608" cy="3464209"/>
          </a:xfrm>
          <a:prstGeom prst="ellipse">
            <a:avLst/>
          </a:prstGeom>
          <a:noFill/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4460105" y="4244801"/>
            <a:ext cx="1670699" cy="9387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Dark sector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4019655" y="895919"/>
            <a:ext cx="1636164" cy="83797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WIMP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2124115" y="4007528"/>
            <a:ext cx="1895540" cy="91557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Extra dimension</a:t>
            </a:r>
            <a:endParaRPr lang="en-US" sz="1400" i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5841119" y="3148628"/>
            <a:ext cx="1955443" cy="9622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Sterile neutrino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5841118" y="1779322"/>
            <a:ext cx="1911997" cy="96576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dirty="0" err="1" smtClean="0">
                <a:solidFill>
                  <a:schemeClr val="tx1"/>
                </a:solidFill>
                <a:cs typeface="Arial" pitchFamily="34" charset="0"/>
              </a:rPr>
              <a:t>Axion</a:t>
            </a: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 &amp; </a:t>
            </a:r>
            <a:br>
              <a:rPr lang="en-US" b="1" dirty="0" smtClean="0">
                <a:solidFill>
                  <a:schemeClr val="tx1"/>
                </a:solidFill>
                <a:cs typeface="Arial" pitchFamily="34" charset="0"/>
              </a:rPr>
            </a:br>
            <a:r>
              <a:rPr lang="en-US" b="1" dirty="0" smtClean="0">
                <a:solidFill>
                  <a:schemeClr val="tx1"/>
                </a:solidFill>
                <a:cs typeface="Arial" pitchFamily="34" charset="0"/>
              </a:rPr>
              <a:t>ALPs</a:t>
            </a:r>
            <a:endParaRPr lang="en-US" b="1" dirty="0">
              <a:solidFill>
                <a:schemeClr val="tx1"/>
              </a:solidFill>
              <a:cs typeface="Arial" pitchFamily="34" charset="0"/>
            </a:endParaRPr>
          </a:p>
          <a:p>
            <a:endParaRPr lang="en-US" sz="500" b="1" dirty="0" smtClean="0">
              <a:solidFill>
                <a:schemeClr val="tx1"/>
              </a:solidFill>
              <a:latin typeface="Comic Sans MS" pitchFamily="66" charset="0"/>
              <a:cs typeface="Arial" pitchFamily="34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1116994" y="2615156"/>
            <a:ext cx="2136767" cy="10146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 smtClean="0">
                <a:solidFill>
                  <a:schemeClr val="tx1"/>
                </a:solidFill>
                <a:cs typeface="Arial" pitchFamily="34" charset="0"/>
              </a:rPr>
              <a:t>Superheavy</a:t>
            </a:r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 </a:t>
            </a:r>
          </a:p>
          <a:p>
            <a:pPr algn="ctr"/>
            <a:r>
              <a:rPr lang="en-US" sz="1600" b="1" dirty="0" smtClean="0">
                <a:solidFill>
                  <a:schemeClr val="tx1"/>
                </a:solidFill>
                <a:cs typeface="Arial" pitchFamily="34" charset="0"/>
              </a:rPr>
              <a:t>DM</a:t>
            </a:r>
            <a:endParaRPr lang="en-US" sz="1600" dirty="0" smtClean="0">
              <a:solidFill>
                <a:schemeClr val="tx1"/>
              </a:solidFill>
              <a:cs typeface="Arial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007542" y="1409021"/>
            <a:ext cx="1600382" cy="809441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latin typeface="Comic Sans MS" pitchFamily="66" charset="0"/>
                <a:cs typeface="Arial" pitchFamily="34" charset="0"/>
              </a:rPr>
              <a:t>…</a:t>
            </a:r>
            <a:endParaRPr lang="en-US" sz="1600" i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58458" y="2804922"/>
            <a:ext cx="20056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Dark Matter</a:t>
            </a:r>
            <a:endParaRPr lang="en-US" sz="2000" b="1" dirty="0"/>
          </a:p>
        </p:txBody>
      </p:sp>
      <p:sp>
        <p:nvSpPr>
          <p:cNvPr id="15" name="Rectangle 14"/>
          <p:cNvSpPr/>
          <p:nvPr/>
        </p:nvSpPr>
        <p:spPr>
          <a:xfrm>
            <a:off x="519441" y="5593258"/>
            <a:ext cx="83933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Recent results from the LHC and direct detection experiments “challenge” the traditional WIMP paradigm and motivate the exploration of new ideas.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91FDC-F4E7-E349-B004-2D0F76152BB7}" type="datetime1">
              <a:rPr lang="en-US" smtClean="0"/>
              <a:t>4/28/16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53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56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129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Motivation</a:t>
            </a:r>
          </a:p>
          <a:p>
            <a:pPr lvl="1"/>
            <a:r>
              <a:rPr lang="en-US" dirty="0" smtClean="0"/>
              <a:t>Dark Matter, dark photons and dark Higgs </a:t>
            </a:r>
          </a:p>
          <a:p>
            <a:endParaRPr lang="en-US" dirty="0"/>
          </a:p>
          <a:p>
            <a:r>
              <a:rPr lang="en-US" dirty="0" smtClean="0"/>
              <a:t>Current </a:t>
            </a:r>
            <a:r>
              <a:rPr lang="en-US" dirty="0" err="1" smtClean="0"/>
              <a:t>SeaQuest</a:t>
            </a:r>
            <a:r>
              <a:rPr lang="en-US" dirty="0" smtClean="0"/>
              <a:t>/E906 at </a:t>
            </a:r>
            <a:r>
              <a:rPr lang="en-US" dirty="0" err="1" smtClean="0"/>
              <a:t>Fermilab</a:t>
            </a:r>
            <a:endParaRPr lang="en-US" dirty="0" smtClean="0"/>
          </a:p>
          <a:p>
            <a:pPr lvl="1"/>
            <a:r>
              <a:rPr lang="en-US" dirty="0" smtClean="0"/>
              <a:t>Nucleon/Nuclear structures physic with </a:t>
            </a:r>
            <a:r>
              <a:rPr lang="en-US" dirty="0" err="1" smtClean="0"/>
              <a:t>Drell</a:t>
            </a:r>
            <a:r>
              <a:rPr lang="en-US" dirty="0" smtClean="0"/>
              <a:t>-Yan </a:t>
            </a:r>
          </a:p>
          <a:p>
            <a:pPr lvl="1"/>
            <a:endParaRPr lang="en-US" dirty="0"/>
          </a:p>
          <a:p>
            <a:r>
              <a:rPr lang="en-US" dirty="0" smtClean="0"/>
              <a:t>E-1067: a new search of dark photons/Higgs  </a:t>
            </a:r>
          </a:p>
          <a:p>
            <a:pPr lvl="1"/>
            <a:r>
              <a:rPr lang="en-US" dirty="0" smtClean="0"/>
              <a:t>Phase-I,  2017-2019 with a new trigger</a:t>
            </a:r>
          </a:p>
          <a:p>
            <a:pPr lvl="1"/>
            <a:r>
              <a:rPr lang="en-US" dirty="0" smtClean="0"/>
              <a:t>Phase-II, 2020+ with detector upgrade (Kun Liu’s discussion Fri XX)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94D6B-97C3-9543-8C6A-BAAA71849082}" type="datetime1">
              <a:rPr lang="en-US" smtClean="0"/>
              <a:t>4/28/16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8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Coupling to SM particles via Photon/Z</a:t>
            </a:r>
            <a:r>
              <a:rPr lang="en-US" baseline="30000" dirty="0" smtClean="0"/>
              <a:t>0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305487"/>
            <a:ext cx="7943977" cy="231793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Try to explain some of anomalies observed recently </a:t>
            </a:r>
          </a:p>
          <a:p>
            <a:pPr lvl="1"/>
            <a:r>
              <a:rPr lang="en-US" dirty="0" smtClean="0"/>
              <a:t>AMS-02, </a:t>
            </a:r>
            <a:r>
              <a:rPr lang="en-US" dirty="0" err="1" smtClean="0"/>
              <a:t>muon</a:t>
            </a:r>
            <a:r>
              <a:rPr lang="en-US" dirty="0" smtClean="0"/>
              <a:t> (g-2) etc.</a:t>
            </a:r>
            <a:endParaRPr lang="en-US" dirty="0"/>
          </a:p>
          <a:p>
            <a:r>
              <a:rPr lang="en-US" dirty="0" smtClean="0"/>
              <a:t>Could be well within accelerator-based experimental reach!</a:t>
            </a:r>
          </a:p>
          <a:p>
            <a:pPr lvl="1"/>
            <a:r>
              <a:rPr lang="en-US" dirty="0" smtClean="0"/>
              <a:t>Production: </a:t>
            </a:r>
          </a:p>
          <a:p>
            <a:pPr lvl="2"/>
            <a:r>
              <a:rPr lang="en-US" dirty="0" smtClean="0"/>
              <a:t>high intensity beam </a:t>
            </a:r>
          </a:p>
          <a:p>
            <a:pPr lvl="1"/>
            <a:r>
              <a:rPr lang="en-US" dirty="0" smtClean="0"/>
              <a:t>Decay: </a:t>
            </a:r>
          </a:p>
          <a:p>
            <a:pPr lvl="2"/>
            <a:r>
              <a:rPr lang="en-US" dirty="0" smtClean="0"/>
              <a:t>optimized S/B for weak signal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3281" y="3505849"/>
            <a:ext cx="5693811" cy="2734896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27725D-2A0D-5E4D-82C9-30F25C06F950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91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AMS-02 Anomalies and Dark Photons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704" y="1799252"/>
            <a:ext cx="4725684" cy="43137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320" y="2010929"/>
            <a:ext cx="4005680" cy="3695079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2641C-BF7F-A04E-BB36-AC72EAB27D9E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11284" y="1066091"/>
            <a:ext cx="6883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</a:rPr>
              <a:t>Sparked a renewed interest in this class of models… </a:t>
            </a:r>
            <a:endParaRPr lang="en-US" sz="2000" dirty="0">
              <a:solidFill>
                <a:srgbClr val="0000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99107" y="2569590"/>
            <a:ext cx="238851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200" b="1" dirty="0" smtClean="0"/>
              <a:t>Phys</a:t>
            </a:r>
            <a:r>
              <a:rPr lang="hu-HU" sz="1200" b="1" dirty="0"/>
              <a:t>. Rev. Lett. 110, 141102 (2013)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709235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177"/>
            <a:ext cx="8229600" cy="1143000"/>
          </a:xfrm>
        </p:spPr>
        <p:txBody>
          <a:bodyPr/>
          <a:lstStyle/>
          <a:p>
            <a:r>
              <a:rPr lang="en-US" dirty="0" err="1" smtClean="0"/>
              <a:t>Muon</a:t>
            </a:r>
            <a:r>
              <a:rPr lang="en-US" dirty="0" smtClean="0"/>
              <a:t> (g-2) Anomaly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671" y="1440730"/>
            <a:ext cx="4408602" cy="125353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3.6σ deviation observed</a:t>
            </a:r>
          </a:p>
          <a:p>
            <a:r>
              <a:rPr lang="en-US" dirty="0" smtClean="0"/>
              <a:t>Possible contributions from dark photon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320" y="3311344"/>
            <a:ext cx="3520188" cy="19427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38513" y="5371503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Boehm, </a:t>
            </a:r>
            <a:r>
              <a:rPr lang="en-US" dirty="0" err="1" smtClean="0"/>
              <a:t>Fayet</a:t>
            </a:r>
            <a:endParaRPr lang="en-US" dirty="0" smtClean="0"/>
          </a:p>
          <a:p>
            <a:r>
              <a:rPr lang="en-US" dirty="0" err="1" smtClean="0"/>
              <a:t>Pospelov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2508" y="2349807"/>
            <a:ext cx="5391492" cy="3795027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76A25D-D253-FE47-AB8D-34F1ECA6F3C8}" type="datetime1">
              <a:rPr lang="en-US" smtClean="0"/>
              <a:t>4/28/16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777612" y="3533713"/>
            <a:ext cx="1551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Can be tested!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24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9683" y="57090"/>
            <a:ext cx="8692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j-lt"/>
              </a:rPr>
              <a:t>Beam dump experiment proposal at CERN</a:t>
            </a:r>
            <a:endParaRPr lang="en-US" sz="36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73" y="1895476"/>
            <a:ext cx="3270120" cy="21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163" y="4417431"/>
            <a:ext cx="2072603" cy="203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738" y="4422339"/>
            <a:ext cx="2062375" cy="2031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840686" y="859393"/>
            <a:ext cx="2838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Using the CERN SPS e- beam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(arXiv:1312.3309)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33550" y="859393"/>
            <a:ext cx="311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The SHIP proposal </a:t>
            </a:r>
            <a:r>
              <a:rPr lang="en-US" dirty="0">
                <a:solidFill>
                  <a:srgbClr val="000000"/>
                </a:solidFill>
              </a:rPr>
              <a:t>at CERN</a:t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</a:rPr>
              <a:t>(http://ship.web.cern.ch/ship/)</a:t>
            </a: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03" t="32084" r="23203" b="16667"/>
          <a:stretch/>
        </p:blipFill>
        <p:spPr bwMode="auto">
          <a:xfrm>
            <a:off x="5006284" y="1895476"/>
            <a:ext cx="3967208" cy="2133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4862" r="22109" b="17499"/>
          <a:stretch/>
        </p:blipFill>
        <p:spPr bwMode="auto">
          <a:xfrm>
            <a:off x="5794209" y="4245981"/>
            <a:ext cx="2600907" cy="1974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271090" y="6245223"/>
            <a:ext cx="112402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W. </a:t>
            </a:r>
            <a:r>
              <a:rPr lang="en-US" sz="12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Bonivento</a:t>
            </a:r>
            <a:endParaRPr lang="en-US" sz="12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271090" y="4513361"/>
            <a:ext cx="1059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preliminary</a:t>
            </a:r>
            <a:endParaRPr lang="en-US" sz="1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1393FD-509D-CF46-B6D1-1B921E61359D}" type="datetime1">
              <a:rPr lang="en-US" smtClean="0"/>
              <a:t>4/28/16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7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572659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A New </a:t>
            </a:r>
            <a:r>
              <a:rPr lang="en-US" sz="2800" dirty="0"/>
              <a:t>H</a:t>
            </a:r>
            <a:r>
              <a:rPr lang="en-US" sz="2800" dirty="0" smtClean="0"/>
              <a:t>igh-Granularity Displayed </a:t>
            </a:r>
            <a:r>
              <a:rPr lang="en-US" sz="2800" dirty="0" err="1" smtClean="0"/>
              <a:t>Dimuon</a:t>
            </a:r>
            <a:r>
              <a:rPr lang="en-US" sz="2800" dirty="0" smtClean="0"/>
              <a:t> Vertex Trigger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9C59A-5C40-014A-AFAA-4F68667EE99F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CE591-56EE-7343-83AA-67273F985A62}" type="slidenum">
              <a:rPr lang="en-US" smtClean="0"/>
              <a:t>54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78985" y="777963"/>
            <a:ext cx="4698722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Y-Plane Trigger: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A quadrant panel: 50cm x 50cm, 1cm thick</a:t>
            </a:r>
            <a:endParaRPr lang="en-US" sz="1600" baseline="30000" dirty="0" smtClean="0"/>
          </a:p>
          <a:p>
            <a:pPr marL="742950" lvl="1" indent="-285750">
              <a:buFontTx/>
              <a:buChar char="-"/>
            </a:pPr>
            <a:r>
              <a:rPr lang="en-US" sz="1400" dirty="0" smtClean="0">
                <a:solidFill>
                  <a:srgbClr val="008000"/>
                </a:solidFill>
              </a:rPr>
              <a:t>1cm x 1cm x 50 cm scintillating strips, </a:t>
            </a:r>
            <a:r>
              <a:rPr lang="en-US" sz="1400" dirty="0" err="1" smtClean="0">
                <a:solidFill>
                  <a:srgbClr val="008000"/>
                </a:solidFill>
              </a:rPr>
              <a:t>SiPM</a:t>
            </a:r>
            <a:r>
              <a:rPr lang="en-US" sz="1400" dirty="0" smtClean="0">
                <a:solidFill>
                  <a:srgbClr val="008000"/>
                </a:solidFill>
              </a:rPr>
              <a:t> readout</a:t>
            </a:r>
            <a:endParaRPr lang="en-US" sz="1400" dirty="0">
              <a:solidFill>
                <a:srgbClr val="008000"/>
              </a:solidFill>
            </a:endParaRPr>
          </a:p>
          <a:p>
            <a:r>
              <a:rPr lang="en-US" sz="1600" dirty="0" smtClean="0"/>
              <a:t>-     Straight line projection, 30cm Z-vertex resolution</a:t>
            </a:r>
          </a:p>
          <a:p>
            <a:r>
              <a:rPr lang="en-US" sz="1600" dirty="0" smtClean="0"/>
              <a:t>-     Displaced z-vertex, mostly low mass &lt; 3GeV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Coincident with St-4 </a:t>
            </a:r>
            <a:r>
              <a:rPr lang="en-US" sz="1600" dirty="0" err="1" smtClean="0"/>
              <a:t>Hodos</a:t>
            </a:r>
            <a:r>
              <a:rPr lang="en-US" sz="1600" dirty="0" smtClean="0"/>
              <a:t>(</a:t>
            </a:r>
            <a:r>
              <a:rPr lang="en-US" sz="1600" dirty="0" err="1" smtClean="0"/>
              <a:t>muons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Quadrant-based triggers: 4 x V1495</a:t>
            </a:r>
            <a:endParaRPr lang="en-US" sz="16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434837" y="812289"/>
            <a:ext cx="37112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</a:rPr>
              <a:t>Y-channels</a:t>
            </a:r>
            <a:r>
              <a:rPr lang="en-US" sz="1600" dirty="0">
                <a:solidFill>
                  <a:srgbClr val="0000FF"/>
                </a:solidFill>
              </a:rPr>
              <a:t> </a:t>
            </a:r>
            <a:r>
              <a:rPr lang="en-US" sz="1600" dirty="0" smtClean="0">
                <a:solidFill>
                  <a:srgbClr val="0000FF"/>
                </a:solidFill>
              </a:rPr>
              <a:t>per quadrant: 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1x V1495</a:t>
            </a:r>
          </a:p>
          <a:p>
            <a:pPr marL="285750" indent="-285750">
              <a:buFontTx/>
              <a:buChar char="-"/>
            </a:pPr>
            <a:r>
              <a:rPr lang="en-US" sz="1600" dirty="0">
                <a:solidFill>
                  <a:srgbClr val="008000"/>
                </a:solidFill>
              </a:rPr>
              <a:t>5</a:t>
            </a:r>
            <a:r>
              <a:rPr lang="en-US" sz="1600" dirty="0" smtClean="0">
                <a:solidFill>
                  <a:srgbClr val="008000"/>
                </a:solidFill>
              </a:rPr>
              <a:t>0(St1) + 50(St2) + 8x2 (St4-Y1,2) = 116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96+64 = 160 possible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72+72+16 = 160 (possible) </a:t>
            </a:r>
          </a:p>
          <a:p>
            <a:pPr marL="742950" lvl="1" indent="-285750">
              <a:buFontTx/>
              <a:buChar char="-"/>
            </a:pPr>
            <a:r>
              <a:rPr lang="en-US" sz="1600" dirty="0" smtClean="0"/>
              <a:t>(2NIM=</a:t>
            </a:r>
            <a:r>
              <a:rPr lang="en-US" sz="1600" dirty="0" err="1" smtClean="0"/>
              <a:t>RFCLK+ComSTOP</a:t>
            </a:r>
            <a:r>
              <a:rPr lang="en-US" sz="1600" dirty="0" smtClean="0"/>
              <a:t> )</a:t>
            </a:r>
            <a:endParaRPr lang="en-US" sz="1600" dirty="0"/>
          </a:p>
        </p:txBody>
      </p:sp>
      <p:grpSp>
        <p:nvGrpSpPr>
          <p:cNvPr id="48" name="Group 47"/>
          <p:cNvGrpSpPr/>
          <p:nvPr/>
        </p:nvGrpSpPr>
        <p:grpSpPr>
          <a:xfrm>
            <a:off x="998277" y="1962880"/>
            <a:ext cx="6155450" cy="1700824"/>
            <a:chOff x="998277" y="1962880"/>
            <a:chExt cx="6155450" cy="1700824"/>
          </a:xfrm>
        </p:grpSpPr>
        <p:sp>
          <p:nvSpPr>
            <p:cNvPr id="14" name="TextBox 13"/>
            <p:cNvSpPr txBox="1"/>
            <p:nvPr/>
          </p:nvSpPr>
          <p:spPr>
            <a:xfrm>
              <a:off x="4023628" y="1962880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St1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9796" y="1967425"/>
              <a:ext cx="4850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St2</a:t>
              </a:r>
              <a:endParaRPr lang="en-US" dirty="0"/>
            </a:p>
          </p:txBody>
        </p:sp>
        <p:grpSp>
          <p:nvGrpSpPr>
            <p:cNvPr id="45" name="Group 44"/>
            <p:cNvGrpSpPr/>
            <p:nvPr/>
          </p:nvGrpSpPr>
          <p:grpSpPr>
            <a:xfrm>
              <a:off x="998277" y="2343781"/>
              <a:ext cx="6155450" cy="1319923"/>
              <a:chOff x="966752" y="2149014"/>
              <a:chExt cx="6155450" cy="1319923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1344751" y="2149014"/>
                <a:ext cx="5777451" cy="1319923"/>
                <a:chOff x="1344751" y="1931616"/>
                <a:chExt cx="5777451" cy="1319923"/>
              </a:xfrm>
            </p:grpSpPr>
            <p:grpSp>
              <p:nvGrpSpPr>
                <p:cNvPr id="20" name="Group 19"/>
                <p:cNvGrpSpPr/>
                <p:nvPr/>
              </p:nvGrpSpPr>
              <p:grpSpPr>
                <a:xfrm>
                  <a:off x="1344751" y="1931616"/>
                  <a:ext cx="5777451" cy="1319923"/>
                  <a:chOff x="1344751" y="1431993"/>
                  <a:chExt cx="5777451" cy="1319923"/>
                </a:xfrm>
              </p:grpSpPr>
              <p:grpSp>
                <p:nvGrpSpPr>
                  <p:cNvPr id="15" name="Group 14"/>
                  <p:cNvGrpSpPr/>
                  <p:nvPr/>
                </p:nvGrpSpPr>
                <p:grpSpPr>
                  <a:xfrm>
                    <a:off x="1344751" y="1431993"/>
                    <a:ext cx="5777451" cy="1319923"/>
                    <a:chOff x="1008564" y="1431993"/>
                    <a:chExt cx="6412473" cy="1319923"/>
                  </a:xfrm>
                </p:grpSpPr>
                <p:cxnSp>
                  <p:nvCxnSpPr>
                    <p:cNvPr id="8" name="Straight Arrow Connector 7"/>
                    <p:cNvCxnSpPr/>
                    <p:nvPr/>
                  </p:nvCxnSpPr>
                  <p:spPr>
                    <a:xfrm flipV="1">
                      <a:off x="1008564" y="2091955"/>
                      <a:ext cx="6412473" cy="24904"/>
                    </a:xfrm>
                    <a:prstGeom prst="straightConnector1">
                      <a:avLst/>
                    </a:prstGeom>
                    <a:ln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9" name="Rectangle 8"/>
                    <p:cNvSpPr/>
                    <p:nvPr/>
                  </p:nvSpPr>
                  <p:spPr>
                    <a:xfrm>
                      <a:off x="4130993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0" name="Rectangle 9"/>
                    <p:cNvSpPr/>
                    <p:nvPr/>
                  </p:nvSpPr>
                  <p:spPr>
                    <a:xfrm>
                      <a:off x="5189972" y="1431993"/>
                      <a:ext cx="157782" cy="1319923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>
                      <a:noFill/>
                    </a:ln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cxnSp>
                  <p:nvCxnSpPr>
                    <p:cNvPr id="12" name="Straight Arrow Connector 11"/>
                    <p:cNvCxnSpPr/>
                    <p:nvPr/>
                  </p:nvCxnSpPr>
                  <p:spPr>
                    <a:xfrm flipV="1">
                      <a:off x="2365767" y="1431993"/>
                      <a:ext cx="4187433" cy="659962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3" name="Straight Arrow Connector 12"/>
                    <p:cNvCxnSpPr/>
                    <p:nvPr/>
                  </p:nvCxnSpPr>
                  <p:spPr>
                    <a:xfrm>
                      <a:off x="2365767" y="2116859"/>
                      <a:ext cx="4035033" cy="383040"/>
                    </a:xfrm>
                    <a:prstGeom prst="straightConnector1">
                      <a:avLst/>
                    </a:prstGeom>
                    <a:ln>
                      <a:solidFill>
                        <a:srgbClr val="0000FF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6" name="4-Point Star 15"/>
                  <p:cNvSpPr/>
                  <p:nvPr/>
                </p:nvSpPr>
                <p:spPr>
                  <a:xfrm>
                    <a:off x="5042563" y="149568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4-Point Star 16"/>
                  <p:cNvSpPr/>
                  <p:nvPr/>
                </p:nvSpPr>
                <p:spPr>
                  <a:xfrm>
                    <a:off x="4076002" y="1660541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8" name="4-Point Star 17"/>
                  <p:cNvSpPr/>
                  <p:nvPr/>
                </p:nvSpPr>
                <p:spPr>
                  <a:xfrm>
                    <a:off x="4076002" y="2116859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" name="4-Point Star 18"/>
                  <p:cNvSpPr/>
                  <p:nvPr/>
                </p:nvSpPr>
                <p:spPr>
                  <a:xfrm>
                    <a:off x="5042563" y="2252396"/>
                    <a:ext cx="323736" cy="271075"/>
                  </a:xfrm>
                  <a:prstGeom prst="star4">
                    <a:avLst/>
                  </a:prstGeom>
                  <a:solidFill>
                    <a:srgbClr val="FFFF00"/>
                  </a:solidFill>
                  <a:ln>
                    <a:solidFill>
                      <a:srgbClr val="0000FF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23" name="Straight Connector 22"/>
                <p:cNvCxnSpPr/>
                <p:nvPr/>
              </p:nvCxnSpPr>
              <p:spPr>
                <a:xfrm>
                  <a:off x="2340490" y="2607689"/>
                  <a:ext cx="1498205" cy="0"/>
                </a:xfrm>
                <a:prstGeom prst="line">
                  <a:avLst/>
                </a:prstGeom>
                <a:ln w="50800">
                  <a:solidFill>
                    <a:srgbClr val="FF0000"/>
                  </a:solidFill>
                  <a:prstDash val="lgDash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7" name="Explosion 1 26"/>
              <p:cNvSpPr/>
              <p:nvPr/>
            </p:nvSpPr>
            <p:spPr>
              <a:xfrm>
                <a:off x="966752" y="2684851"/>
                <a:ext cx="418507" cy="298057"/>
              </a:xfrm>
              <a:prstGeom prst="irregularSeal1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8" name="TextBox 27"/>
          <p:cNvSpPr txBox="1"/>
          <p:nvPr/>
        </p:nvSpPr>
        <p:spPr>
          <a:xfrm>
            <a:off x="1961283" y="3038112"/>
            <a:ext cx="2238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Coincident Z-</a:t>
            </a:r>
            <a:r>
              <a:rPr lang="en-US" sz="1400" dirty="0" err="1" smtClean="0"/>
              <a:t>vtx</a:t>
            </a:r>
            <a:r>
              <a:rPr lang="en-US" sz="1400" dirty="0" smtClean="0"/>
              <a:t> </a:t>
            </a:r>
          </a:p>
          <a:p>
            <a:r>
              <a:rPr lang="en-US" sz="1400" dirty="0" smtClean="0"/>
              <a:t>window matched@L2</a:t>
            </a:r>
            <a:endParaRPr lang="en-US" sz="1400" dirty="0"/>
          </a:p>
        </p:txBody>
      </p:sp>
      <p:grpSp>
        <p:nvGrpSpPr>
          <p:cNvPr id="39" name="Group 38"/>
          <p:cNvGrpSpPr/>
          <p:nvPr/>
        </p:nvGrpSpPr>
        <p:grpSpPr>
          <a:xfrm>
            <a:off x="159789" y="3513500"/>
            <a:ext cx="4381500" cy="2842850"/>
            <a:chOff x="152110" y="1806096"/>
            <a:chExt cx="4381500" cy="2842850"/>
          </a:xfrm>
        </p:grpSpPr>
        <p:pic>
          <p:nvPicPr>
            <p:cNvPr id="40" name="Picture 39" descr="mass_fit_dump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110" y="1806096"/>
              <a:ext cx="4381500" cy="284285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3073042" y="2113501"/>
              <a:ext cx="131318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J/Psi</a:t>
              </a:r>
            </a:p>
            <a:p>
              <a:pPr marL="285750" indent="-285750">
                <a:buFontTx/>
                <a:buChar char="-"/>
              </a:pPr>
              <a:r>
                <a:rPr lang="en-US" dirty="0" smtClean="0">
                  <a:solidFill>
                    <a:srgbClr val="FF0000"/>
                  </a:solidFill>
                </a:rPr>
                <a:t>Psi’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>
                  <a:solidFill>
                    <a:srgbClr val="FF00FF"/>
                  </a:solidFill>
                </a:rPr>
                <a:t>Drell</a:t>
              </a:r>
              <a:r>
                <a:rPr lang="en-US" dirty="0" smtClean="0">
                  <a:solidFill>
                    <a:srgbClr val="FF00FF"/>
                  </a:solidFill>
                </a:rPr>
                <a:t>-Yan</a:t>
              </a:r>
            </a:p>
            <a:p>
              <a:pPr marL="285750" indent="-285750">
                <a:buFontTx/>
                <a:buChar char="-"/>
              </a:pPr>
              <a:r>
                <a:rPr lang="en-US" dirty="0" err="1" smtClean="0"/>
                <a:t>Rndm</a:t>
              </a:r>
              <a:endParaRPr lang="en-US" dirty="0" smtClean="0"/>
            </a:p>
            <a:p>
              <a:endParaRPr lang="en-US" dirty="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659712" y="3527060"/>
            <a:ext cx="4491967" cy="2829290"/>
            <a:chOff x="4659712" y="3527060"/>
            <a:chExt cx="4491967" cy="2829290"/>
          </a:xfrm>
        </p:grpSpPr>
        <p:pic>
          <p:nvPicPr>
            <p:cNvPr id="38" name="Picture 37" descr="z_vertex_e906_data.pdf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7451" b="23883"/>
            <a:stretch/>
          </p:blipFill>
          <p:spPr>
            <a:xfrm>
              <a:off x="4659712" y="3527060"/>
              <a:ext cx="4491967" cy="2829290"/>
            </a:xfrm>
            <a:prstGeom prst="rect">
              <a:avLst/>
            </a:prstGeom>
          </p:spPr>
        </p:pic>
        <p:grpSp>
          <p:nvGrpSpPr>
            <p:cNvPr id="42" name="Group 41"/>
            <p:cNvGrpSpPr/>
            <p:nvPr/>
          </p:nvGrpSpPr>
          <p:grpSpPr>
            <a:xfrm>
              <a:off x="7603925" y="4486858"/>
              <a:ext cx="646403" cy="1382515"/>
              <a:chOff x="3686254" y="1920686"/>
              <a:chExt cx="712469" cy="3330254"/>
            </a:xfrm>
          </p:grpSpPr>
          <p:cxnSp>
            <p:nvCxnSpPr>
              <p:cNvPr id="43" name="Straight Connector 42"/>
              <p:cNvCxnSpPr/>
              <p:nvPr/>
            </p:nvCxnSpPr>
            <p:spPr>
              <a:xfrm>
                <a:off x="3686254" y="1920686"/>
                <a:ext cx="0" cy="3330254"/>
              </a:xfrm>
              <a:prstGeom prst="line">
                <a:avLst/>
              </a:prstGeom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4" name="Right Arrow 43"/>
              <p:cNvSpPr/>
              <p:nvPr/>
            </p:nvSpPr>
            <p:spPr>
              <a:xfrm>
                <a:off x="3686254" y="3128890"/>
                <a:ext cx="712469" cy="991331"/>
              </a:xfrm>
              <a:prstGeom prst="rightArrow">
                <a:avLst/>
              </a:prstGeom>
              <a:solidFill>
                <a:schemeClr val="accent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1998086" y="3718701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65243" y="3820905"/>
            <a:ext cx="11854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E906 Run2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6085813" y="6171684"/>
            <a:ext cx="2225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Dimuon</a:t>
            </a:r>
            <a:r>
              <a:rPr lang="en-US" dirty="0" smtClean="0"/>
              <a:t> Z-vertex (cm)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7299183" y="2794852"/>
            <a:ext cx="292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850473" y="449785"/>
            <a:ext cx="7460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</a:rPr>
              <a:t>High rejection power, very </a:t>
            </a:r>
            <a:r>
              <a:rPr lang="en-US" b="1" dirty="0">
                <a:solidFill>
                  <a:srgbClr val="0000FF"/>
                </a:solidFill>
              </a:rPr>
              <a:t>low </a:t>
            </a:r>
            <a:r>
              <a:rPr lang="en-US" b="1" dirty="0" smtClean="0">
                <a:solidFill>
                  <a:srgbClr val="0000FF"/>
                </a:solidFill>
              </a:rPr>
              <a:t>rate,  &lt;&lt; 1 kHz(E906 DAQ limit) 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8352"/>
          </a:xfrm>
        </p:spPr>
        <p:txBody>
          <a:bodyPr>
            <a:normAutofit/>
          </a:bodyPr>
          <a:lstStyle/>
          <a:p>
            <a:r>
              <a:rPr lang="en-US" dirty="0" smtClean="0"/>
              <a:t>Displaced Dark Photon Trigger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2A22-A13F-1E4A-A26F-E52E1BBC19D5}" type="datetime1">
              <a:rPr lang="en-US" smtClean="0"/>
              <a:t>4/28/16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13816B-D526-304C-A764-9E5E16EDDDF4}" type="slidenum">
              <a:rPr lang="en-US" smtClean="0"/>
              <a:t>55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928952" y="1481540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Q1 (LVL1)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928952" y="2527567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Q2 (LVL1)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8951" y="3503502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Q3 (LVL1)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40710" y="4561744"/>
            <a:ext cx="1152370" cy="59967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Q4 (LVL1)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33226" y="2233609"/>
            <a:ext cx="1729021" cy="23281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 LVL2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vtxZ</a:t>
            </a:r>
            <a:r>
              <a:rPr lang="en-US" dirty="0" smtClean="0"/>
              <a:t> matching)</a:t>
            </a:r>
            <a:endParaRPr lang="en-US" dirty="0"/>
          </a:p>
        </p:txBody>
      </p:sp>
      <p:cxnSp>
        <p:nvCxnSpPr>
          <p:cNvPr id="13" name="Elbow Connector 12"/>
          <p:cNvCxnSpPr>
            <a:stCxn id="6" idx="3"/>
          </p:cNvCxnSpPr>
          <p:nvPr/>
        </p:nvCxnSpPr>
        <p:spPr>
          <a:xfrm>
            <a:off x="2081322" y="1781375"/>
            <a:ext cx="1151904" cy="617308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3"/>
          </p:cNvCxnSpPr>
          <p:nvPr/>
        </p:nvCxnSpPr>
        <p:spPr>
          <a:xfrm>
            <a:off x="2081322" y="2827402"/>
            <a:ext cx="1151904" cy="63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9" idx="3"/>
          </p:cNvCxnSpPr>
          <p:nvPr/>
        </p:nvCxnSpPr>
        <p:spPr>
          <a:xfrm flipV="1">
            <a:off x="2081321" y="3797915"/>
            <a:ext cx="1151905" cy="54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Elbow Connector 23"/>
          <p:cNvCxnSpPr>
            <a:stCxn id="10" idx="3"/>
          </p:cNvCxnSpPr>
          <p:nvPr/>
        </p:nvCxnSpPr>
        <p:spPr>
          <a:xfrm flipV="1">
            <a:off x="2093080" y="4327036"/>
            <a:ext cx="1140146" cy="534543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80926" y="4862307"/>
            <a:ext cx="29409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4 x 16-bit from 4 Q1-4/V1495</a:t>
            </a:r>
            <a:endParaRPr lang="en-US" dirty="0"/>
          </a:p>
          <a:p>
            <a:r>
              <a:rPr lang="en-US" dirty="0" smtClean="0"/>
              <a:t>(2 x 32LVDS cables)</a:t>
            </a:r>
            <a:endParaRPr lang="en-US" dirty="0"/>
          </a:p>
        </p:txBody>
      </p:sp>
      <p:cxnSp>
        <p:nvCxnSpPr>
          <p:cNvPr id="27" name="Elbow Connector 26"/>
          <p:cNvCxnSpPr>
            <a:endCxn id="6" idx="1"/>
          </p:cNvCxnSpPr>
          <p:nvPr/>
        </p:nvCxnSpPr>
        <p:spPr>
          <a:xfrm>
            <a:off x="211660" y="1140550"/>
            <a:ext cx="717292" cy="640825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52816" y="5798145"/>
            <a:ext cx="59441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Q1: 50(ST1’) + 50 (ST2’) + 2x8(ST4-Y1/2) = 116, FANOUT ST4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 to 72(</a:t>
            </a:r>
            <a:r>
              <a:rPr lang="en-US" dirty="0">
                <a:solidFill>
                  <a:srgbClr val="FF0000"/>
                </a:solidFill>
              </a:rPr>
              <a:t>ST1) + </a:t>
            </a:r>
            <a:r>
              <a:rPr lang="en-US" dirty="0" smtClean="0">
                <a:solidFill>
                  <a:srgbClr val="FF0000"/>
                </a:solidFill>
              </a:rPr>
              <a:t>72 </a:t>
            </a:r>
            <a:r>
              <a:rPr lang="en-US" dirty="0">
                <a:solidFill>
                  <a:srgbClr val="FF0000"/>
                </a:solidFill>
              </a:rPr>
              <a:t>(ST2) + 2x8(ST4Y1/2</a:t>
            </a:r>
            <a:r>
              <a:rPr lang="en-US" dirty="0" smtClean="0">
                <a:solidFill>
                  <a:srgbClr val="FF0000"/>
                </a:solidFill>
              </a:rPr>
              <a:t>) = 160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cxnSp>
        <p:nvCxnSpPr>
          <p:cNvPr id="30" name="Elbow Connector 29"/>
          <p:cNvCxnSpPr/>
          <p:nvPr/>
        </p:nvCxnSpPr>
        <p:spPr>
          <a:xfrm rot="5400000" flipH="1" flipV="1">
            <a:off x="103816" y="4969425"/>
            <a:ext cx="944741" cy="729050"/>
          </a:xfrm>
          <a:prstGeom prst="bent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Up Arrow 31"/>
          <p:cNvSpPr/>
          <p:nvPr/>
        </p:nvSpPr>
        <p:spPr>
          <a:xfrm>
            <a:off x="1364030" y="1140550"/>
            <a:ext cx="199901" cy="340990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57200" y="688910"/>
            <a:ext cx="1855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DAQ/Data stream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6279243" y="2527567"/>
            <a:ext cx="1928456" cy="170448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TS</a:t>
            </a:r>
          </a:p>
          <a:p>
            <a:pPr algn="ctr"/>
            <a:r>
              <a:rPr lang="en-US" dirty="0" smtClean="0"/>
              <a:t>(12 inputs total)</a:t>
            </a:r>
          </a:p>
          <a:p>
            <a:pPr algn="ctr"/>
            <a:r>
              <a:rPr lang="en-US" dirty="0" smtClean="0"/>
              <a:t>(1-free bit available)</a:t>
            </a:r>
            <a:endParaRPr lang="en-US" dirty="0"/>
          </a:p>
        </p:txBody>
      </p:sp>
      <p:cxnSp>
        <p:nvCxnSpPr>
          <p:cNvPr id="36" name="Straight Arrow Connector 35"/>
          <p:cNvCxnSpPr/>
          <p:nvPr/>
        </p:nvCxnSpPr>
        <p:spPr>
          <a:xfrm flipV="1">
            <a:off x="4985765" y="3292310"/>
            <a:ext cx="1234683" cy="1175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5037638" y="3585725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DP Trigger</a:t>
            </a:r>
          </a:p>
          <a:p>
            <a:r>
              <a:rPr lang="en-US" dirty="0" smtClean="0"/>
              <a:t>1-bit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4" idx="0"/>
          </p:cNvCxnSpPr>
          <p:nvPr/>
        </p:nvCxnSpPr>
        <p:spPr>
          <a:xfrm flipV="1">
            <a:off x="7243471" y="1646155"/>
            <a:ext cx="11759" cy="8814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7525684" y="1646155"/>
            <a:ext cx="13263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DAQ Trigger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2718107" y="1269891"/>
            <a:ext cx="3520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LVDS cable 2x16ch bundle available</a:t>
            </a:r>
            <a:endParaRPr lang="en-US" dirty="0"/>
          </a:p>
        </p:txBody>
      </p:sp>
      <p:grpSp>
        <p:nvGrpSpPr>
          <p:cNvPr id="29" name="Group 28"/>
          <p:cNvGrpSpPr/>
          <p:nvPr/>
        </p:nvGrpSpPr>
        <p:grpSpPr>
          <a:xfrm>
            <a:off x="6080816" y="4737537"/>
            <a:ext cx="2348828" cy="1498380"/>
            <a:chOff x="189511" y="3278970"/>
            <a:chExt cx="2348828" cy="1498380"/>
          </a:xfrm>
        </p:grpSpPr>
        <p:cxnSp>
          <p:nvCxnSpPr>
            <p:cNvPr id="31" name="Straight Arrow Connector 30"/>
            <p:cNvCxnSpPr/>
            <p:nvPr/>
          </p:nvCxnSpPr>
          <p:spPr>
            <a:xfrm flipH="1">
              <a:off x="413506" y="4168120"/>
              <a:ext cx="212483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/>
            <p:nvPr/>
          </p:nvCxnSpPr>
          <p:spPr>
            <a:xfrm flipV="1">
              <a:off x="1461830" y="3372178"/>
              <a:ext cx="0" cy="140517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189511" y="3980982"/>
              <a:ext cx="30447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X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500910" y="3278970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Y</a:t>
              </a:r>
              <a:endParaRPr lang="en-US" dirty="0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1537865" y="3731497"/>
              <a:ext cx="761998" cy="357895"/>
              <a:chOff x="1535550" y="3729182"/>
              <a:chExt cx="761998" cy="357895"/>
            </a:xfrm>
          </p:grpSpPr>
          <p:grpSp>
            <p:nvGrpSpPr>
              <p:cNvPr id="63" name="Group 62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6" name="Straight Connector 65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7" name="Straight Connector 66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8" name="Straight Connector 67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4" name="Straight Connector 63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4" name="Group 43"/>
            <p:cNvGrpSpPr/>
            <p:nvPr/>
          </p:nvGrpSpPr>
          <p:grpSpPr>
            <a:xfrm>
              <a:off x="1572500" y="4262567"/>
              <a:ext cx="761998" cy="357895"/>
              <a:chOff x="1535550" y="3729182"/>
              <a:chExt cx="761998" cy="3578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535550" y="3729182"/>
                <a:ext cx="750453" cy="219355"/>
                <a:chOff x="1535550" y="3729182"/>
                <a:chExt cx="750453" cy="219355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1535550" y="37291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>
                  <a:off x="1540180" y="3803082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2" name="Straight Connector 61"/>
                <p:cNvCxnSpPr/>
                <p:nvPr/>
              </p:nvCxnSpPr>
              <p:spPr>
                <a:xfrm>
                  <a:off x="1558640" y="394853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8" name="Straight Connector 57"/>
              <p:cNvCxnSpPr/>
              <p:nvPr/>
            </p:nvCxnSpPr>
            <p:spPr>
              <a:xfrm>
                <a:off x="1570185" y="401780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58"/>
              <p:cNvCxnSpPr/>
              <p:nvPr/>
            </p:nvCxnSpPr>
            <p:spPr>
              <a:xfrm>
                <a:off x="1558640" y="4087077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5" name="Straight Connector 44"/>
            <p:cNvCxnSpPr/>
            <p:nvPr/>
          </p:nvCxnSpPr>
          <p:spPr>
            <a:xfrm>
              <a:off x="662760" y="4403422"/>
              <a:ext cx="727363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6" name="Group 45"/>
            <p:cNvGrpSpPr/>
            <p:nvPr/>
          </p:nvGrpSpPr>
          <p:grpSpPr>
            <a:xfrm>
              <a:off x="648900" y="3719952"/>
              <a:ext cx="761998" cy="357895"/>
              <a:chOff x="648900" y="3719952"/>
              <a:chExt cx="761998" cy="357895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48900" y="3719952"/>
                <a:ext cx="761998" cy="357895"/>
                <a:chOff x="1535550" y="3729182"/>
                <a:chExt cx="761998" cy="357895"/>
              </a:xfrm>
            </p:grpSpPr>
            <p:grpSp>
              <p:nvGrpSpPr>
                <p:cNvPr id="51" name="Group 50"/>
                <p:cNvGrpSpPr/>
                <p:nvPr/>
              </p:nvGrpSpPr>
              <p:grpSpPr>
                <a:xfrm>
                  <a:off x="1535550" y="3729182"/>
                  <a:ext cx="750453" cy="219355"/>
                  <a:chOff x="1535550" y="3729182"/>
                  <a:chExt cx="750453" cy="219355"/>
                </a:xfrm>
              </p:grpSpPr>
              <p:cxnSp>
                <p:nvCxnSpPr>
                  <p:cNvPr id="54" name="Straight Connector 53"/>
                  <p:cNvCxnSpPr/>
                  <p:nvPr/>
                </p:nvCxnSpPr>
                <p:spPr>
                  <a:xfrm>
                    <a:off x="1535550" y="37291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5" name="Straight Connector 54"/>
                  <p:cNvCxnSpPr/>
                  <p:nvPr/>
                </p:nvCxnSpPr>
                <p:spPr>
                  <a:xfrm>
                    <a:off x="1540180" y="3803082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Straight Connector 55"/>
                  <p:cNvCxnSpPr/>
                  <p:nvPr/>
                </p:nvCxnSpPr>
                <p:spPr>
                  <a:xfrm>
                    <a:off x="1558640" y="3948537"/>
                    <a:ext cx="727363" cy="0"/>
                  </a:xfrm>
                  <a:prstGeom prst="line">
                    <a:avLst/>
                  </a:prstGeom>
                  <a:ln>
                    <a:solidFill>
                      <a:srgbClr val="FF0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52" name="Straight Connector 51"/>
                <p:cNvCxnSpPr/>
                <p:nvPr/>
              </p:nvCxnSpPr>
              <p:spPr>
                <a:xfrm>
                  <a:off x="1570185" y="401780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>
                  <a:off x="1558640" y="4087077"/>
                  <a:ext cx="727363" cy="0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9"/>
              <p:cNvCxnSpPr/>
              <p:nvPr/>
            </p:nvCxnSpPr>
            <p:spPr>
              <a:xfrm>
                <a:off x="662760" y="3872352"/>
                <a:ext cx="727363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7" name="4-Point Star 46"/>
            <p:cNvSpPr/>
            <p:nvPr/>
          </p:nvSpPr>
          <p:spPr>
            <a:xfrm>
              <a:off x="1800992" y="376494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4-Point Star 47"/>
            <p:cNvSpPr/>
            <p:nvPr/>
          </p:nvSpPr>
          <p:spPr>
            <a:xfrm>
              <a:off x="850473" y="4317912"/>
              <a:ext cx="311728" cy="233280"/>
            </a:xfrm>
            <a:prstGeom prst="star4">
              <a:avLst/>
            </a:prstGeom>
            <a:solidFill>
              <a:srgbClr val="FFFF00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69" name="Straight Connector 68"/>
          <p:cNvCxnSpPr/>
          <p:nvPr/>
        </p:nvCxnSpPr>
        <p:spPr>
          <a:xfrm>
            <a:off x="7492084" y="5869095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/>
        </p:nvCxnSpPr>
        <p:spPr>
          <a:xfrm>
            <a:off x="6569828" y="592380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>
          <a:xfrm>
            <a:off x="6551260" y="5990730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>
            <a:off x="6557116" y="6057653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6550760" y="613678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6556616" y="5800747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6562472" y="5733349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7472016" y="5336254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/>
        </p:nvCxnSpPr>
        <p:spPr>
          <a:xfrm>
            <a:off x="7484728" y="6142655"/>
            <a:ext cx="72736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3902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57200" y="36493"/>
            <a:ext cx="8229600" cy="725507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Trebuchet MS" charset="0"/>
                <a:cs typeface="+mj-cs"/>
              </a:rPr>
              <a:t>Dark Matter?</a:t>
            </a:r>
            <a:endParaRPr lang="en-US" dirty="0">
              <a:latin typeface="Trebuchet MS" charset="0"/>
              <a:cs typeface="+mj-cs"/>
            </a:endParaRPr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12"/>
          </p:nvPr>
        </p:nvSpPr>
        <p:spPr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16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hangingPunct="0">
              <a:buFont typeface="Arial" charset="0"/>
              <a:defRPr sz="1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defRPr/>
            </a:pPr>
            <a:fld id="{B509FF1A-56F4-5E4B-9F7F-9FA169ACA284}" type="slidenum">
              <a:rPr lang="en-US" smtClean="0"/>
              <a:pPr>
                <a:defRPr/>
              </a:pPr>
              <a:t>6</a:t>
            </a:fld>
            <a:endParaRPr lang="en-US" smtClean="0"/>
          </a:p>
        </p:txBody>
      </p:sp>
      <p:pic>
        <p:nvPicPr>
          <p:cNvPr id="21508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881" y="1165886"/>
            <a:ext cx="3014787" cy="21956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TextBox 4"/>
          <p:cNvSpPr txBox="1">
            <a:spLocks noChangeArrowheads="1"/>
          </p:cNvSpPr>
          <p:nvPr/>
        </p:nvSpPr>
        <p:spPr bwMode="auto">
          <a:xfrm>
            <a:off x="117234" y="3434221"/>
            <a:ext cx="345992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/>
              <a:t>F. </a:t>
            </a:r>
            <a:r>
              <a:rPr lang="en-US" sz="1000" dirty="0" err="1"/>
              <a:t>Zwicky</a:t>
            </a:r>
            <a:r>
              <a:rPr lang="en-US" sz="1000" dirty="0"/>
              <a:t>, </a:t>
            </a:r>
            <a:r>
              <a:rPr lang="en-US" sz="1000" dirty="0" err="1"/>
              <a:t>ApJ</a:t>
            </a:r>
            <a:r>
              <a:rPr lang="en-US" sz="1000" dirty="0"/>
              <a:t> 86 (1937) 217, V. Rubin et al, </a:t>
            </a:r>
            <a:r>
              <a:rPr lang="en-US" sz="1000" dirty="0" err="1"/>
              <a:t>ApJ</a:t>
            </a:r>
            <a:r>
              <a:rPr lang="en-US" sz="1000" dirty="0"/>
              <a:t> 238 (1980) 471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DFD99-CFAA-8742-A8C5-951E1A62EA97}" type="datetime1">
              <a:rPr lang="en-US" smtClean="0"/>
              <a:t>4/28/16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7891" y="1131332"/>
            <a:ext cx="2230237" cy="22302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5881" y="828133"/>
            <a:ext cx="1664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Galaxies’ rotation curve</a:t>
            </a:r>
            <a:endParaRPr lang="en-US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6570716" y="805134"/>
            <a:ext cx="23974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Gravitational lensing (Hubble 2007)</a:t>
            </a:r>
            <a:endParaRPr lang="en-US" sz="1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882" y="3410628"/>
            <a:ext cx="4406117" cy="299672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5881" y="3787771"/>
            <a:ext cx="4273278" cy="249135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7234" y="3951156"/>
            <a:ext cx="1373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Planck: 2013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7234" y="6105106"/>
            <a:ext cx="19992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Benson’s talk @CIPANP 2015</a:t>
            </a:r>
            <a:endParaRPr lang="en-US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2706" y="1388461"/>
            <a:ext cx="2889360" cy="173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2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419" y="31642"/>
            <a:ext cx="8899154" cy="800902"/>
          </a:xfrm>
        </p:spPr>
        <p:txBody>
          <a:bodyPr>
            <a:normAutofit/>
          </a:bodyPr>
          <a:lstStyle/>
          <a:p>
            <a:r>
              <a:rPr lang="en-US" dirty="0" smtClean="0"/>
              <a:t>Direct Search for WIMP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67313"/>
            <a:ext cx="3537414" cy="4690267"/>
          </a:xfrm>
        </p:spPr>
        <p:txBody>
          <a:bodyPr>
            <a:normAutofit fontScale="47500" lnSpcReduction="20000"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WIMP being excluded?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 smtClean="0">
                <a:solidFill>
                  <a:srgbClr val="0000FF"/>
                </a:solidFill>
              </a:rPr>
              <a:t>Recent anomalies observed by satellite and terrestrial experiments have motivated dark matter models introducing a new </a:t>
            </a:r>
            <a:r>
              <a:rPr lang="en-US" b="1" dirty="0" smtClean="0">
                <a:solidFill>
                  <a:srgbClr val="000000"/>
                </a:solidFill>
              </a:rPr>
              <a:t>“dark sector”</a:t>
            </a:r>
          </a:p>
          <a:p>
            <a:endParaRPr lang="en-US" dirty="0" smtClean="0">
              <a:solidFill>
                <a:srgbClr val="0000FF"/>
              </a:solidFill>
            </a:endParaRPr>
          </a:p>
          <a:p>
            <a:r>
              <a:rPr lang="en-US" dirty="0"/>
              <a:t>There are “portals” between the dark sector and the SM. 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“vector portal”: dark photon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“scalar portal”:  dark Higgs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“neutrino portal” and more …</a:t>
            </a:r>
            <a:endParaRPr lang="en-US" dirty="0" smtClean="0">
              <a:solidFill>
                <a:srgbClr val="0000FF"/>
              </a:solidFill>
            </a:endParaRPr>
          </a:p>
          <a:p>
            <a:endParaRPr lang="en-US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b="1" i="1" dirty="0" smtClean="0">
                <a:solidFill>
                  <a:schemeClr val="tx1"/>
                </a:solidFill>
              </a:rPr>
              <a:t>“Sub-</a:t>
            </a:r>
            <a:r>
              <a:rPr lang="en-US" b="1" i="1" dirty="0" err="1" smtClean="0">
                <a:solidFill>
                  <a:schemeClr val="tx1"/>
                </a:solidFill>
              </a:rPr>
              <a:t>GeV</a:t>
            </a:r>
            <a:r>
              <a:rPr lang="en-US" b="1" i="1" dirty="0" smtClean="0">
                <a:solidFill>
                  <a:schemeClr val="tx1"/>
                </a:solidFill>
              </a:rPr>
              <a:t>” </a:t>
            </a:r>
            <a:r>
              <a:rPr lang="en-US" b="1" i="1" dirty="0">
                <a:solidFill>
                  <a:schemeClr val="tx1"/>
                </a:solidFill>
              </a:rPr>
              <a:t>l</a:t>
            </a:r>
            <a:r>
              <a:rPr lang="en-US" b="1" i="1" dirty="0" smtClean="0">
                <a:solidFill>
                  <a:schemeClr val="tx1"/>
                </a:solidFill>
              </a:rPr>
              <a:t>ow mass weakly-interacting dark particles become very interesting!</a:t>
            </a:r>
            <a:endParaRPr lang="en-US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smtClean="0">
                <a:solidFill>
                  <a:schemeClr val="tx1"/>
                </a:solidFill>
              </a:rPr>
              <a:t>Mass:  </a:t>
            </a:r>
            <a:r>
              <a:rPr lang="en-US" i="1" dirty="0" smtClean="0">
                <a:solidFill>
                  <a:schemeClr val="tx1"/>
                </a:solidFill>
              </a:rPr>
              <a:t>O(MeV ~ </a:t>
            </a:r>
            <a:r>
              <a:rPr lang="en-US" i="1" dirty="0" err="1" smtClean="0">
                <a:solidFill>
                  <a:schemeClr val="tx1"/>
                </a:solidFill>
              </a:rPr>
              <a:t>GeV</a:t>
            </a:r>
            <a:r>
              <a:rPr lang="en-US" i="1" dirty="0" smtClean="0">
                <a:solidFill>
                  <a:schemeClr val="tx1"/>
                </a:solidFill>
              </a:rPr>
              <a:t>)</a:t>
            </a:r>
          </a:p>
          <a:p>
            <a:pPr marL="0" indent="0">
              <a:buNone/>
            </a:pPr>
            <a:endParaRPr lang="en-US" dirty="0" smtClean="0">
              <a:solidFill>
                <a:srgbClr val="0000FF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solidFill>
                  <a:srgbClr val="0000FF"/>
                </a:solidFill>
              </a:rPr>
              <a:t>In particular, high-intensity colliders (B-factories) and fixed target experiments (</a:t>
            </a:r>
            <a:r>
              <a:rPr lang="en-US" dirty="0" err="1" smtClean="0">
                <a:solidFill>
                  <a:srgbClr val="0000FF"/>
                </a:solidFill>
              </a:rPr>
              <a:t>Fermilab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JLab</a:t>
            </a:r>
            <a:r>
              <a:rPr lang="en-US" dirty="0" smtClean="0">
                <a:solidFill>
                  <a:srgbClr val="0000FF"/>
                </a:solidFill>
              </a:rPr>
              <a:t>, LHC etc.) offer an ideal environment to probe these new ideas.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1C250-042E-D64B-820C-5A4DB23A752E}" type="datetime1">
              <a:rPr lang="en-US" smtClean="0"/>
              <a:t>4/28/16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11ADB-F2B4-B440-90F7-EFE6CCCD4892}" type="slidenum">
              <a:rPr lang="en-US" smtClean="0"/>
              <a:t>7</a:t>
            </a:fld>
            <a:endParaRPr lang="en-US" dirty="0"/>
          </a:p>
        </p:txBody>
      </p:sp>
      <p:pic>
        <p:nvPicPr>
          <p:cNvPr id="12" name="Picture 11" descr="SMSI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2833" y="2064755"/>
            <a:ext cx="5361740" cy="4021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286383" y="1362199"/>
            <a:ext cx="473819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Imaginable space for these experiments is rapidly disappearing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the “natural” theory space is also disappearing.</a:t>
            </a:r>
          </a:p>
          <a:p>
            <a:r>
              <a:rPr lang="en-US" sz="1200" dirty="0" smtClean="0">
                <a:solidFill>
                  <a:srgbClr val="C00000"/>
                </a:solidFill>
                <a:latin typeface="+mj-lt"/>
              </a:rPr>
              <a:t>- I like to think that Dark Matter is on solid ground, maybe not!!!</a:t>
            </a:r>
            <a:endParaRPr lang="en-US" sz="1200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63906" y="867203"/>
            <a:ext cx="2360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Montgomery’s talk at CIPANP2015</a:t>
            </a:r>
            <a:endParaRPr lang="en-US" sz="1000" dirty="0" smtClean="0"/>
          </a:p>
          <a:p>
            <a:r>
              <a:rPr lang="en-US" sz="1000" dirty="0" smtClean="0">
                <a:solidFill>
                  <a:srgbClr val="FF0000"/>
                </a:solidFill>
              </a:rPr>
              <a:t>“a vision of nuclear and particle physics”</a:t>
            </a:r>
            <a:endParaRPr lang="en-US" sz="1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2550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0057"/>
            <a:ext cx="8229600" cy="1349487"/>
          </a:xfrm>
        </p:spPr>
        <p:txBody>
          <a:bodyPr>
            <a:normAutofit/>
          </a:bodyPr>
          <a:lstStyle/>
          <a:p>
            <a:r>
              <a:rPr lang="en-US" dirty="0"/>
              <a:t>Vector </a:t>
            </a:r>
            <a:r>
              <a:rPr lang="en-US" dirty="0" smtClean="0"/>
              <a:t>Portal and Dark </a:t>
            </a:r>
            <a:r>
              <a:rPr lang="en-US" dirty="0"/>
              <a:t>Photon</a:t>
            </a:r>
            <a:br>
              <a:rPr lang="en-US" dirty="0"/>
            </a:br>
            <a:r>
              <a:rPr lang="en-US" sz="3100" dirty="0" smtClean="0">
                <a:solidFill>
                  <a:schemeClr val="tx1"/>
                </a:solidFill>
              </a:rPr>
              <a:t>A simplest model of dark sector </a:t>
            </a:r>
            <a:endParaRPr lang="en-US" sz="31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6419"/>
            <a:ext cx="8229600" cy="4525963"/>
          </a:xfrm>
        </p:spPr>
        <p:txBody>
          <a:bodyPr/>
          <a:lstStyle/>
          <a:p>
            <a:r>
              <a:rPr lang="en-US" dirty="0"/>
              <a:t>A</a:t>
            </a:r>
            <a:r>
              <a:rPr lang="en-US" dirty="0" smtClean="0"/>
              <a:t>n extra U(1)</a:t>
            </a:r>
            <a:r>
              <a:rPr lang="en-US" baseline="-25000" dirty="0" smtClean="0"/>
              <a:t>X</a:t>
            </a:r>
            <a:r>
              <a:rPr lang="en-US" dirty="0"/>
              <a:t>, </a:t>
            </a:r>
            <a:r>
              <a:rPr lang="en-US" dirty="0" smtClean="0"/>
              <a:t>kinetic mixing</a:t>
            </a:r>
            <a:endParaRPr lang="en-US" baseline="-25000" dirty="0" smtClean="0"/>
          </a:p>
          <a:p>
            <a:r>
              <a:rPr lang="en-US" dirty="0" smtClean="0"/>
              <a:t>Not suppressed by mass scale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736" y="4047636"/>
            <a:ext cx="7851281" cy="20334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1012" y="2813110"/>
            <a:ext cx="3606005" cy="10027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09374" y="1627266"/>
            <a:ext cx="14823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Holdom</a:t>
            </a:r>
            <a:endParaRPr lang="en-US" sz="1400" dirty="0" smtClean="0"/>
          </a:p>
          <a:p>
            <a:r>
              <a:rPr lang="en-US" sz="1400" dirty="0" err="1" smtClean="0"/>
              <a:t>Galison</a:t>
            </a:r>
            <a:r>
              <a:rPr lang="en-US" sz="1400" dirty="0" smtClean="0"/>
              <a:t>, </a:t>
            </a:r>
            <a:r>
              <a:rPr lang="en-US" sz="1400" dirty="0" err="1" smtClean="0"/>
              <a:t>Manohar</a:t>
            </a:r>
            <a:endParaRPr lang="en-US" sz="1400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766B8F-FECC-AB47-B8AC-10CF7806750E}" type="datetime1">
              <a:rPr lang="en-US" smtClean="0"/>
              <a:t>4/28/16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8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22837" y="3201078"/>
            <a:ext cx="35573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SU(3)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C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SU(2)</a:t>
            </a:r>
            <a:r>
              <a:rPr lang="en-US" baseline="-25000" dirty="0">
                <a:solidFill>
                  <a:srgbClr val="000000"/>
                </a:solidFill>
                <a:latin typeface="Comic Sans MS" panose="030F0702030302020204" pitchFamily="66" charset="0"/>
              </a:rPr>
              <a:t>L </a:t>
            </a:r>
            <a:r>
              <a:rPr lang="en-US" dirty="0">
                <a:solidFill>
                  <a:srgbClr val="000000"/>
                </a:solidFill>
                <a:latin typeface="Comic Sans MS" panose="030F0702030302020204" pitchFamily="66" charset="0"/>
              </a:rPr>
              <a:t>x U(1)</a:t>
            </a:r>
            <a:r>
              <a:rPr lang="en-US" baseline="-25000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Y</a:t>
            </a:r>
            <a:r>
              <a:rPr lang="en-US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 x </a:t>
            </a:r>
            <a:r>
              <a:rPr lang="en-US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U(1)</a:t>
            </a:r>
            <a:r>
              <a:rPr lang="en-US" b="1" baseline="-25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X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336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359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Dark Photon Current and Future Limits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6359"/>
            <a:ext cx="5436794" cy="53230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36794" y="1545997"/>
            <a:ext cx="3724096" cy="47397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</a:rPr>
              <a:t>Several new results in recent years 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      and more to come</a:t>
            </a:r>
          </a:p>
          <a:p>
            <a:endParaRPr lang="en-US" dirty="0" smtClean="0"/>
          </a:p>
          <a:p>
            <a:r>
              <a:rPr lang="en-US" dirty="0" err="1" smtClean="0"/>
              <a:t>Muon</a:t>
            </a:r>
            <a:r>
              <a:rPr lang="en-US" dirty="0" smtClean="0"/>
              <a:t> (g-2) region disfavored</a:t>
            </a:r>
          </a:p>
          <a:p>
            <a:r>
              <a:rPr lang="en-US" dirty="0" smtClean="0"/>
              <a:t> - </a:t>
            </a:r>
            <a:r>
              <a:rPr lang="en-US" sz="1400" dirty="0" smtClean="0"/>
              <a:t>for A’ directly decay into SM;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- but allowed with some “invisible modes”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FF"/>
                </a:solidFill>
              </a:rPr>
              <a:t>N</a:t>
            </a:r>
            <a:r>
              <a:rPr lang="en-US" dirty="0" smtClean="0">
                <a:solidFill>
                  <a:srgbClr val="0000FF"/>
                </a:solidFill>
              </a:rPr>
              <a:t>ew experimental proposals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Fermilab</a:t>
            </a:r>
            <a:r>
              <a:rPr lang="en-US" dirty="0" smtClean="0">
                <a:solidFill>
                  <a:srgbClr val="FF0000"/>
                </a:solidFill>
              </a:rPr>
              <a:t> E-1067 beam dump,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	</a:t>
            </a:r>
            <a:r>
              <a:rPr lang="en-US" dirty="0" err="1" smtClean="0">
                <a:solidFill>
                  <a:srgbClr val="FF0000"/>
                </a:solidFill>
              </a:rPr>
              <a:t>SHiP</a:t>
            </a:r>
            <a:r>
              <a:rPr lang="en-US" dirty="0" smtClean="0">
                <a:solidFill>
                  <a:srgbClr val="FF0000"/>
                </a:solidFill>
              </a:rPr>
              <a:t> at CERN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72D4E8-5ECC-9940-8299-E23F2CF88384}" type="datetime1">
              <a:rPr lang="en-US" smtClean="0"/>
              <a:t>4/28/16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Ming Liu, Dark Photons &amp; Dark Higgs @Fermilab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DBEE91-12D0-A746-A9CF-88E60FE42694}" type="slidenum">
              <a:rPr lang="en-US" smtClean="0"/>
              <a:t>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265" y="3441869"/>
            <a:ext cx="2303779" cy="145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102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11683</TotalTime>
  <Words>4209</Words>
  <Application>Microsoft Macintosh PowerPoint</Application>
  <PresentationFormat>On-screen Show (4:3)</PresentationFormat>
  <Paragraphs>801</Paragraphs>
  <Slides>55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6" baseType="lpstr">
      <vt:lpstr>Office Theme</vt:lpstr>
      <vt:lpstr>Direct Search for Dark Photons and Dark Higgs in p+A Collisions at Fermilab E-1067 Experiment </vt:lpstr>
      <vt:lpstr>Intensity Frontier at Fermilab: 120 GeV Beam</vt:lpstr>
      <vt:lpstr>PowerPoint Presentation</vt:lpstr>
      <vt:lpstr>PowerPoint Presentation</vt:lpstr>
      <vt:lpstr>Outline</vt:lpstr>
      <vt:lpstr>Dark Matter?</vt:lpstr>
      <vt:lpstr>Direct Search for WIMP</vt:lpstr>
      <vt:lpstr>Vector Portal and Dark Photon A simplest model of dark sector </vt:lpstr>
      <vt:lpstr>Dark Photon Current and Future Limits</vt:lpstr>
      <vt:lpstr>Intensity Frontier at Fermilab: 120 GeV Beam</vt:lpstr>
      <vt:lpstr>E-906 Drell-Yan Acceptance</vt:lpstr>
      <vt:lpstr>E906 Run-II and III Performance</vt:lpstr>
      <vt:lpstr>E-1067: A New Program to Probe Dark Sector in Beam Dump Mode </vt:lpstr>
      <vt:lpstr>Schedules of SeaQuest Experiments </vt:lpstr>
      <vt:lpstr>Dark Photons and Dark Higgs Productions  in p+Fe Collisions at Fermilab</vt:lpstr>
      <vt:lpstr>Dark Photon Detection in Dimuon Decay Channel </vt:lpstr>
      <vt:lpstr>Dark Photon Decay Modes</vt:lpstr>
      <vt:lpstr>Detector Upgrades and Expected Signals </vt:lpstr>
      <vt:lpstr>A New High-Granularity Displayed Dimuon Vertex Trigger</vt:lpstr>
      <vt:lpstr>Z-Vertex Resolutions</vt:lpstr>
      <vt:lpstr>Low Mass Prompt Dimuon Trigger Rate Study in 2015</vt:lpstr>
      <vt:lpstr>Fermilab Extruded Scintillators</vt:lpstr>
      <vt:lpstr>Search Mode (1): Long-lived Dark Photons</vt:lpstr>
      <vt:lpstr>Search Mode (2): “Prompt” Dark Photons vs Drell-Yan Z-vertx &lt; 3m</vt:lpstr>
      <vt:lpstr>Summary: Dark Photon Sensitivity POT:1.4x1018 (parasitic w/ E1039)</vt:lpstr>
      <vt:lpstr>Dark Higgs Search at E-1067</vt:lpstr>
      <vt:lpstr>E-1067 Dark Higgs Sensitivity POT:1.4x1018 (Phase-I)</vt:lpstr>
      <vt:lpstr>E906/SeaQuest upgrade plan</vt:lpstr>
      <vt:lpstr>Phase-II: Access Low Mass Region with e+e- with future detector upgrades </vt:lpstr>
      <vt:lpstr>Phase-II: Probe Non Abelian Dark Sector with future detector “HCal” upgrades  </vt:lpstr>
      <vt:lpstr>Phase-II: Full Coverage with future detector “EMCal/HCal” upgrades </vt:lpstr>
      <vt:lpstr>Summary and Outlook</vt:lpstr>
      <vt:lpstr>backup</vt:lpstr>
      <vt:lpstr>Many good discussions with   R. Holt, J-C. Peng, K. Liu, Z.-B. Kang, Y. Zhang, P. McGaughey, Y. Zhong, P. Reimer, C. Brown, R. van der Water, S. Gori, N. Toro, P. Schuster, R. Essig,  and more  and the new (growing) E-1067 Collaboration at Fermilab      </vt:lpstr>
      <vt:lpstr>Comparison with SHiP Proposal </vt:lpstr>
      <vt:lpstr>Current Limits on Dark Photon Search</vt:lpstr>
      <vt:lpstr>Summary: Dark Photon Sensitivity POT:1.4x1018 (parasitic w/ E1039)</vt:lpstr>
      <vt:lpstr>Phase-II: Full Coverage with future detector “EMCal/HCal” upgrades </vt:lpstr>
      <vt:lpstr>Portals to a Dark Sectors?</vt:lpstr>
      <vt:lpstr>Expectations from GUT</vt:lpstr>
      <vt:lpstr>2014 US P-5 Report</vt:lpstr>
      <vt:lpstr>E906 Physics Programs: 2009-2016</vt:lpstr>
      <vt:lpstr>E1039 Physics Program: 2017-2019 Polarized Fixed Target Drell-Yan Experiment</vt:lpstr>
      <vt:lpstr>Inelastic Cross Section: pp </vt:lpstr>
      <vt:lpstr>Add a Dark Higgs … very rich phenomenoloy </vt:lpstr>
      <vt:lpstr>Dark Higgs Search at BaBar</vt:lpstr>
      <vt:lpstr>GEANT4 Simulations</vt:lpstr>
      <vt:lpstr>Cosmic-Ray Anomalies from AMS-02 Dark Matter Annihilation ?</vt:lpstr>
      <vt:lpstr>PowerPoint Presentation</vt:lpstr>
      <vt:lpstr>Coupling to SM particles via Photon/Z0 </vt:lpstr>
      <vt:lpstr>AMS-02 Anomalies and Dark Photons</vt:lpstr>
      <vt:lpstr>Muon (g-2) Anomaly</vt:lpstr>
      <vt:lpstr>PowerPoint Presentation</vt:lpstr>
      <vt:lpstr>A New High-Granularity Displayed Dimuon Vertex Trigger</vt:lpstr>
      <vt:lpstr>Displaced Dark Photon Trigger</vt:lpstr>
    </vt:vector>
  </TitlesOfParts>
  <Company>Los Alamos National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Prospects of </dc:title>
  <dc:creator>Ming Liu</dc:creator>
  <cp:lastModifiedBy>Ming Liu (LANL)</cp:lastModifiedBy>
  <cp:revision>402</cp:revision>
  <dcterms:created xsi:type="dcterms:W3CDTF">2015-11-10T19:37:16Z</dcterms:created>
  <dcterms:modified xsi:type="dcterms:W3CDTF">2016-04-28T16:32:52Z</dcterms:modified>
</cp:coreProperties>
</file>