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4"/>
  </p:notesMasterIdLst>
  <p:handoutMasterIdLst>
    <p:handoutMasterId r:id="rId25"/>
  </p:handoutMasterIdLst>
  <p:sldIdLst>
    <p:sldId id="265" r:id="rId2"/>
    <p:sldId id="277" r:id="rId3"/>
    <p:sldId id="280" r:id="rId4"/>
    <p:sldId id="281" r:id="rId5"/>
    <p:sldId id="289" r:id="rId6"/>
    <p:sldId id="279" r:id="rId7"/>
    <p:sldId id="278" r:id="rId8"/>
    <p:sldId id="269" r:id="rId9"/>
    <p:sldId id="266" r:id="rId10"/>
    <p:sldId id="271" r:id="rId11"/>
    <p:sldId id="284" r:id="rId12"/>
    <p:sldId id="267" r:id="rId13"/>
    <p:sldId id="283" r:id="rId14"/>
    <p:sldId id="273" r:id="rId15"/>
    <p:sldId id="287" r:id="rId16"/>
    <p:sldId id="274" r:id="rId17"/>
    <p:sldId id="275" r:id="rId18"/>
    <p:sldId id="276" r:id="rId19"/>
    <p:sldId id="282" r:id="rId20"/>
    <p:sldId id="285" r:id="rId21"/>
    <p:sldId id="288" r:id="rId22"/>
    <p:sldId id="28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E7BA2B2-AD6A-43DF-819C-2556DFCBF62C}">
          <p14:sldIdLst>
            <p14:sldId id="265"/>
            <p14:sldId id="277"/>
            <p14:sldId id="280"/>
            <p14:sldId id="281"/>
            <p14:sldId id="289"/>
            <p14:sldId id="279"/>
            <p14:sldId id="278"/>
            <p14:sldId id="269"/>
            <p14:sldId id="266"/>
            <p14:sldId id="271"/>
            <p14:sldId id="284"/>
            <p14:sldId id="267"/>
            <p14:sldId id="283"/>
            <p14:sldId id="273"/>
            <p14:sldId id="287"/>
            <p14:sldId id="274"/>
            <p14:sldId id="275"/>
            <p14:sldId id="276"/>
            <p14:sldId id="282"/>
            <p14:sldId id="285"/>
            <p14:sldId id="28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666A"/>
    <a:srgbClr val="404040"/>
    <a:srgbClr val="505050"/>
    <a:srgbClr val="004C97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SIROC\Desktop\KerbyDocs\PMVoltVsDarkCountRat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SIROC\Desktop\KerbyDocs\-60CData\-60VAnaly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ASIROC\Desktop\KerbyDocs\BackgroundCharacterization\Backgroun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SIROC\Desktop\KerbyDocs\TemperatureQECharacterization\QE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ASIROC\Desktop\KerbyDocs\-30CWavelengthQEData\Wavelength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Signal Rate (kHZ)</a:t>
            </a:r>
            <a:r>
              <a:rPr lang="en-US" baseline="0" dirty="0" smtClean="0"/>
              <a:t> v Voltage, 20</a:t>
            </a:r>
            <a:r>
              <a:rPr lang="en-US" baseline="0" dirty="0" smtClean="0">
                <a:latin typeface="High Tower Text" panose="02040502050506030303" pitchFamily="18" charset="0"/>
              </a:rPr>
              <a:t>°C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Sheet1!$D$2:$D$18</c:f>
              <c:numCache>
                <c:formatCode>General</c:formatCode>
                <c:ptCount val="17"/>
                <c:pt idx="0">
                  <c:v>69.043999999999997</c:v>
                </c:pt>
                <c:pt idx="1">
                  <c:v>68.646199999999993</c:v>
                </c:pt>
                <c:pt idx="2">
                  <c:v>68.248400000000004</c:v>
                </c:pt>
                <c:pt idx="3">
                  <c:v>67.8506</c:v>
                </c:pt>
                <c:pt idx="4">
                  <c:v>67.452799999999996</c:v>
                </c:pt>
                <c:pt idx="5">
                  <c:v>67.055000000000007</c:v>
                </c:pt>
                <c:pt idx="6">
                  <c:v>66.657200000000003</c:v>
                </c:pt>
                <c:pt idx="7">
                  <c:v>66.259399999999999</c:v>
                </c:pt>
                <c:pt idx="8">
                  <c:v>65.861599999999996</c:v>
                </c:pt>
                <c:pt idx="9">
                  <c:v>65.463800000000006</c:v>
                </c:pt>
                <c:pt idx="10">
                  <c:v>65.066000000000003</c:v>
                </c:pt>
                <c:pt idx="11">
                  <c:v>64.668199999999999</c:v>
                </c:pt>
                <c:pt idx="12">
                  <c:v>64.270399999999995</c:v>
                </c:pt>
                <c:pt idx="13">
                  <c:v>63.872599999999998</c:v>
                </c:pt>
                <c:pt idx="14">
                  <c:v>63.474800000000002</c:v>
                </c:pt>
                <c:pt idx="15">
                  <c:v>63.076999999999998</c:v>
                </c:pt>
                <c:pt idx="16">
                  <c:v>62.679200000000002</c:v>
                </c:pt>
              </c:numCache>
            </c:numRef>
          </c:xVal>
          <c:yVal>
            <c:numRef>
              <c:f>Sheet1!$K$2:$K$18</c:f>
              <c:numCache>
                <c:formatCode>General</c:formatCode>
                <c:ptCount val="17"/>
                <c:pt idx="0">
                  <c:v>9788.5349999999999</c:v>
                </c:pt>
                <c:pt idx="1">
                  <c:v>10343.313</c:v>
                </c:pt>
                <c:pt idx="2">
                  <c:v>11603.385</c:v>
                </c:pt>
                <c:pt idx="3">
                  <c:v>12881.772000000001</c:v>
                </c:pt>
                <c:pt idx="4">
                  <c:v>15042.276000000002</c:v>
                </c:pt>
                <c:pt idx="5">
                  <c:v>16506.144</c:v>
                </c:pt>
                <c:pt idx="6">
                  <c:v>14996.655000000001</c:v>
                </c:pt>
                <c:pt idx="7">
                  <c:v>16319.664000000001</c:v>
                </c:pt>
                <c:pt idx="8">
                  <c:v>15120.864000000001</c:v>
                </c:pt>
                <c:pt idx="9">
                  <c:v>13132.521000000001</c:v>
                </c:pt>
                <c:pt idx="10">
                  <c:v>10606.383</c:v>
                </c:pt>
                <c:pt idx="11">
                  <c:v>7328.9970000000003</c:v>
                </c:pt>
                <c:pt idx="12">
                  <c:v>2018.3130000000001</c:v>
                </c:pt>
                <c:pt idx="13">
                  <c:v>6.9930000000000003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0"/>
        </c:ser>
        <c:ser>
          <c:idx val="1"/>
          <c:order val="1"/>
          <c:xVal>
            <c:numRef>
              <c:f>Sheet1!$D$2:$D$18</c:f>
              <c:numCache>
                <c:formatCode>General</c:formatCode>
                <c:ptCount val="17"/>
                <c:pt idx="0">
                  <c:v>69.043999999999997</c:v>
                </c:pt>
                <c:pt idx="1">
                  <c:v>68.646199999999993</c:v>
                </c:pt>
                <c:pt idx="2">
                  <c:v>68.248400000000004</c:v>
                </c:pt>
                <c:pt idx="3">
                  <c:v>67.8506</c:v>
                </c:pt>
                <c:pt idx="4">
                  <c:v>67.452799999999996</c:v>
                </c:pt>
                <c:pt idx="5">
                  <c:v>67.055000000000007</c:v>
                </c:pt>
                <c:pt idx="6">
                  <c:v>66.657200000000003</c:v>
                </c:pt>
                <c:pt idx="7">
                  <c:v>66.259399999999999</c:v>
                </c:pt>
                <c:pt idx="8">
                  <c:v>65.861599999999996</c:v>
                </c:pt>
                <c:pt idx="9">
                  <c:v>65.463800000000006</c:v>
                </c:pt>
                <c:pt idx="10">
                  <c:v>65.066000000000003</c:v>
                </c:pt>
                <c:pt idx="11">
                  <c:v>64.668199999999999</c:v>
                </c:pt>
                <c:pt idx="12">
                  <c:v>64.270399999999995</c:v>
                </c:pt>
                <c:pt idx="13">
                  <c:v>63.872599999999998</c:v>
                </c:pt>
                <c:pt idx="14">
                  <c:v>63.474800000000002</c:v>
                </c:pt>
                <c:pt idx="15">
                  <c:v>63.076999999999998</c:v>
                </c:pt>
                <c:pt idx="16">
                  <c:v>62.679200000000002</c:v>
                </c:pt>
              </c:numCache>
            </c:numRef>
          </c:xVal>
          <c:yVal>
            <c:numRef>
              <c:f>Sheet1!$L$2:$L$18</c:f>
              <c:numCache>
                <c:formatCode>General</c:formatCode>
                <c:ptCount val="17"/>
                <c:pt idx="0">
                  <c:v>8922.0690000000013</c:v>
                </c:pt>
                <c:pt idx="1">
                  <c:v>9166.491</c:v>
                </c:pt>
                <c:pt idx="2">
                  <c:v>10223.766000000001</c:v>
                </c:pt>
                <c:pt idx="3">
                  <c:v>11392.596000000001</c:v>
                </c:pt>
                <c:pt idx="4">
                  <c:v>13299.354000000001</c:v>
                </c:pt>
                <c:pt idx="5">
                  <c:v>14608.044000000002</c:v>
                </c:pt>
                <c:pt idx="6">
                  <c:v>13056.597000000002</c:v>
                </c:pt>
                <c:pt idx="7">
                  <c:v>14217.768</c:v>
                </c:pt>
                <c:pt idx="8">
                  <c:v>13046.607</c:v>
                </c:pt>
                <c:pt idx="9">
                  <c:v>11215.107</c:v>
                </c:pt>
                <c:pt idx="10">
                  <c:v>8986.005000000001</c:v>
                </c:pt>
                <c:pt idx="11">
                  <c:v>6255.0720000000001</c:v>
                </c:pt>
                <c:pt idx="12">
                  <c:v>1864.8000000000002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34848"/>
        <c:axId val="277634456"/>
      </c:scatterChart>
      <c:valAx>
        <c:axId val="277634848"/>
        <c:scaling>
          <c:orientation val="minMax"/>
          <c:min val="5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SiPM Voltage</a:t>
                </a:r>
                <a:r>
                  <a:rPr lang="en-US" baseline="0" dirty="0" smtClean="0"/>
                  <a:t> (V)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7634456"/>
        <c:crosses val="autoZero"/>
        <c:crossBetween val="midCat"/>
      </c:valAx>
      <c:valAx>
        <c:axId val="277634456"/>
        <c:scaling>
          <c:orientation val="minMax"/>
          <c:max val="2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Signal Rate</a:t>
                </a:r>
                <a:r>
                  <a:rPr lang="en-US" baseline="0" dirty="0" smtClean="0"/>
                  <a:t> (kHz)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76348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Signal Rate (kHz)</a:t>
            </a:r>
            <a:r>
              <a:rPr lang="en-US" baseline="0" dirty="0" smtClean="0"/>
              <a:t> v Voltage, -60</a:t>
            </a:r>
            <a:r>
              <a:rPr lang="en-US" baseline="0" dirty="0" smtClean="0">
                <a:latin typeface="High Tower Text" panose="02040502050506030303" pitchFamily="18" charset="0"/>
              </a:rPr>
              <a:t>°C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Sheet1!$C$4:$C$13</c:f>
              <c:numCache>
                <c:formatCode>General</c:formatCode>
                <c:ptCount val="10"/>
                <c:pt idx="0">
                  <c:v>65.858599999999996</c:v>
                </c:pt>
                <c:pt idx="1">
                  <c:v>65.063000000000002</c:v>
                </c:pt>
                <c:pt idx="2">
                  <c:v>64.267399999999995</c:v>
                </c:pt>
                <c:pt idx="3">
                  <c:v>63.471800000000002</c:v>
                </c:pt>
                <c:pt idx="4">
                  <c:v>62.676200000000001</c:v>
                </c:pt>
                <c:pt idx="5">
                  <c:v>61.880600000000001</c:v>
                </c:pt>
                <c:pt idx="6">
                  <c:v>61.085000000000001</c:v>
                </c:pt>
                <c:pt idx="7">
                  <c:v>60.289400000000001</c:v>
                </c:pt>
                <c:pt idx="8">
                  <c:v>59.4938</c:v>
                </c:pt>
                <c:pt idx="9">
                  <c:v>58.6982</c:v>
                </c:pt>
              </c:numCache>
            </c:numRef>
          </c:xVal>
          <c:yVal>
            <c:numRef>
              <c:f>Sheet1!$I$4:$I$13</c:f>
              <c:numCache>
                <c:formatCode>General</c:formatCode>
                <c:ptCount val="10"/>
                <c:pt idx="0">
                  <c:v>12245.342400000001</c:v>
                </c:pt>
                <c:pt idx="1">
                  <c:v>11976.311700000002</c:v>
                </c:pt>
                <c:pt idx="2">
                  <c:v>13531.6548</c:v>
                </c:pt>
                <c:pt idx="3">
                  <c:v>16156.227600000002</c:v>
                </c:pt>
                <c:pt idx="4">
                  <c:v>21819.258900000001</c:v>
                </c:pt>
                <c:pt idx="5">
                  <c:v>17265.517200000002</c:v>
                </c:pt>
                <c:pt idx="6">
                  <c:v>12460.0275</c:v>
                </c:pt>
                <c:pt idx="7">
                  <c:v>4239.2565000000004</c:v>
                </c:pt>
                <c:pt idx="8">
                  <c:v>3.9960000000000009</c:v>
                </c:pt>
                <c:pt idx="9">
                  <c:v>2.1978</c:v>
                </c:pt>
              </c:numCache>
            </c:numRef>
          </c:yVal>
          <c:smooth val="0"/>
        </c:ser>
        <c:ser>
          <c:idx val="1"/>
          <c:order val="1"/>
          <c:xVal>
            <c:numRef>
              <c:f>Sheet1!$C$4:$C$13</c:f>
              <c:numCache>
                <c:formatCode>General</c:formatCode>
                <c:ptCount val="10"/>
                <c:pt idx="0">
                  <c:v>65.858599999999996</c:v>
                </c:pt>
                <c:pt idx="1">
                  <c:v>65.063000000000002</c:v>
                </c:pt>
                <c:pt idx="2">
                  <c:v>64.267399999999995</c:v>
                </c:pt>
                <c:pt idx="3">
                  <c:v>63.471800000000002</c:v>
                </c:pt>
                <c:pt idx="4">
                  <c:v>62.676200000000001</c:v>
                </c:pt>
                <c:pt idx="5">
                  <c:v>61.880600000000001</c:v>
                </c:pt>
                <c:pt idx="6">
                  <c:v>61.085000000000001</c:v>
                </c:pt>
                <c:pt idx="7">
                  <c:v>60.289400000000001</c:v>
                </c:pt>
                <c:pt idx="8">
                  <c:v>59.4938</c:v>
                </c:pt>
                <c:pt idx="9">
                  <c:v>58.6982</c:v>
                </c:pt>
              </c:numCache>
            </c:numRef>
          </c:xVal>
          <c:yVal>
            <c:numRef>
              <c:f>Sheet1!$J$4:$J$13</c:f>
              <c:numCache>
                <c:formatCode>General</c:formatCode>
                <c:ptCount val="10"/>
                <c:pt idx="0">
                  <c:v>12342.145500000001</c:v>
                </c:pt>
                <c:pt idx="1">
                  <c:v>12049.638300000001</c:v>
                </c:pt>
                <c:pt idx="2">
                  <c:v>13810.176000000001</c:v>
                </c:pt>
                <c:pt idx="3">
                  <c:v>16522.1613</c:v>
                </c:pt>
                <c:pt idx="4">
                  <c:v>20220.159599999999</c:v>
                </c:pt>
                <c:pt idx="5">
                  <c:v>15227.057700000001</c:v>
                </c:pt>
                <c:pt idx="6">
                  <c:v>10673.7156</c:v>
                </c:pt>
                <c:pt idx="7">
                  <c:v>2212.8849</c:v>
                </c:pt>
                <c:pt idx="8">
                  <c:v>39.96</c:v>
                </c:pt>
                <c:pt idx="9">
                  <c:v>59.939999999999991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35240"/>
        <c:axId val="277635632"/>
      </c:scatterChart>
      <c:valAx>
        <c:axId val="277635240"/>
        <c:scaling>
          <c:orientation val="minMax"/>
          <c:max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SiPM Voltage (V)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7635632"/>
        <c:crosses val="autoZero"/>
        <c:crossBetween val="midCat"/>
      </c:valAx>
      <c:valAx>
        <c:axId val="277635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Signal Rate (kHz)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7635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Dark</a:t>
            </a:r>
            <a:r>
              <a:rPr lang="en-US" sz="1800" baseline="0" dirty="0"/>
              <a:t> Current Rate (kHz) v Temperature (</a:t>
            </a:r>
            <a:r>
              <a:rPr lang="en-US" sz="1800" baseline="0" dirty="0">
                <a:latin typeface="High Tower Text" panose="02040502050506030303" pitchFamily="18" charset="0"/>
              </a:rPr>
              <a:t>°C)</a:t>
            </a:r>
            <a:endParaRPr lang="en-US" sz="1800" dirty="0"/>
          </a:p>
        </c:rich>
      </c:tx>
      <c:layout>
        <c:manualLayout>
          <c:xMode val="edge"/>
          <c:yMode val="edge"/>
          <c:x val="0.229093540804310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44679763651318E-2"/>
          <c:y val="9.5697805369056921E-2"/>
          <c:w val="0.8308926107587925"/>
          <c:h val="0.7928471162110338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Sheet1!$H$8:$H$28</c:f>
                <c:numCache>
                  <c:formatCode>General</c:formatCode>
                  <c:ptCount val="21"/>
                  <c:pt idx="0">
                    <c:v>28.128419792089282</c:v>
                  </c:pt>
                  <c:pt idx="1">
                    <c:v>21.436884101939814</c:v>
                  </c:pt>
                  <c:pt idx="2">
                    <c:v>17.9168077513825</c:v>
                  </c:pt>
                  <c:pt idx="3">
                    <c:v>15.740139770662775</c:v>
                  </c:pt>
                  <c:pt idx="4">
                    <c:v>11.322764680059372</c:v>
                  </c:pt>
                  <c:pt idx="5">
                    <c:v>9.5868660155443912</c:v>
                  </c:pt>
                  <c:pt idx="6">
                    <c:v>8.5980230285804655</c:v>
                  </c:pt>
                  <c:pt idx="7">
                    <c:v>7.5017997840518245</c:v>
                  </c:pt>
                  <c:pt idx="8">
                    <c:v>4.8965293831447596</c:v>
                  </c:pt>
                  <c:pt idx="9">
                    <c:v>4.723452127416981</c:v>
                  </c:pt>
                  <c:pt idx="10">
                    <c:v>3.6949966170485191</c:v>
                  </c:pt>
                  <c:pt idx="11">
                    <c:v>4.161249812255928</c:v>
                  </c:pt>
                  <c:pt idx="12">
                    <c:v>3.6037480489068598</c:v>
                  </c:pt>
                  <c:pt idx="13">
                    <c:v>3.3648179742743887</c:v>
                  </c:pt>
                  <c:pt idx="14">
                    <c:v>3.2643529220965064</c:v>
                  </c:pt>
                  <c:pt idx="15">
                    <c:v>2.7674898373797148</c:v>
                  </c:pt>
                  <c:pt idx="16">
                    <c:v>2.8853076092507015</c:v>
                  </c:pt>
                  <c:pt idx="17">
                    <c:v>3.0535225559998733</c:v>
                  </c:pt>
                  <c:pt idx="18">
                    <c:v>2.7674898373797148</c:v>
                  </c:pt>
                  <c:pt idx="19">
                    <c:v>2.5806975801127883</c:v>
                  </c:pt>
                  <c:pt idx="20">
                    <c:v>2.3792856070678021</c:v>
                  </c:pt>
                </c:numCache>
              </c:numRef>
            </c:plus>
            <c:minus>
              <c:numRef>
                <c:f>Sheet1!$H$8:$H$28</c:f>
                <c:numCache>
                  <c:formatCode>General</c:formatCode>
                  <c:ptCount val="21"/>
                  <c:pt idx="0">
                    <c:v>28.128419792089282</c:v>
                  </c:pt>
                  <c:pt idx="1">
                    <c:v>21.436884101939814</c:v>
                  </c:pt>
                  <c:pt idx="2">
                    <c:v>17.9168077513825</c:v>
                  </c:pt>
                  <c:pt idx="3">
                    <c:v>15.740139770662775</c:v>
                  </c:pt>
                  <c:pt idx="4">
                    <c:v>11.322764680059372</c:v>
                  </c:pt>
                  <c:pt idx="5">
                    <c:v>9.5868660155443912</c:v>
                  </c:pt>
                  <c:pt idx="6">
                    <c:v>8.5980230285804655</c:v>
                  </c:pt>
                  <c:pt idx="7">
                    <c:v>7.5017997840518245</c:v>
                  </c:pt>
                  <c:pt idx="8">
                    <c:v>4.8965293831447596</c:v>
                  </c:pt>
                  <c:pt idx="9">
                    <c:v>4.723452127416981</c:v>
                  </c:pt>
                  <c:pt idx="10">
                    <c:v>3.6949966170485191</c:v>
                  </c:pt>
                  <c:pt idx="11">
                    <c:v>4.161249812255928</c:v>
                  </c:pt>
                  <c:pt idx="12">
                    <c:v>3.6037480489068598</c:v>
                  </c:pt>
                  <c:pt idx="13">
                    <c:v>3.3648179742743887</c:v>
                  </c:pt>
                  <c:pt idx="14">
                    <c:v>3.2643529220965064</c:v>
                  </c:pt>
                  <c:pt idx="15">
                    <c:v>2.7674898373797148</c:v>
                  </c:pt>
                  <c:pt idx="16">
                    <c:v>2.8853076092507015</c:v>
                  </c:pt>
                  <c:pt idx="17">
                    <c:v>3.0535225559998733</c:v>
                  </c:pt>
                  <c:pt idx="18">
                    <c:v>2.7674898373797148</c:v>
                  </c:pt>
                  <c:pt idx="19">
                    <c:v>2.5806975801127883</c:v>
                  </c:pt>
                  <c:pt idx="20">
                    <c:v>2.3792856070678021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Sheet1!$B$8:$B$28</c:f>
              <c:numCache>
                <c:formatCode>General</c:formatCode>
                <c:ptCount val="21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-5</c:v>
                </c:pt>
                <c:pt idx="6">
                  <c:v>-10</c:v>
                </c:pt>
                <c:pt idx="7">
                  <c:v>-15</c:v>
                </c:pt>
                <c:pt idx="8">
                  <c:v>-20</c:v>
                </c:pt>
                <c:pt idx="9">
                  <c:v>-25</c:v>
                </c:pt>
                <c:pt idx="10">
                  <c:v>-30</c:v>
                </c:pt>
                <c:pt idx="11">
                  <c:v>-35</c:v>
                </c:pt>
                <c:pt idx="12">
                  <c:v>-40</c:v>
                </c:pt>
                <c:pt idx="13">
                  <c:v>-45</c:v>
                </c:pt>
                <c:pt idx="14">
                  <c:v>-50</c:v>
                </c:pt>
                <c:pt idx="15">
                  <c:v>-55</c:v>
                </c:pt>
                <c:pt idx="16">
                  <c:v>-60</c:v>
                </c:pt>
                <c:pt idx="17">
                  <c:v>-65</c:v>
                </c:pt>
                <c:pt idx="18">
                  <c:v>-70</c:v>
                </c:pt>
                <c:pt idx="19">
                  <c:v>-75</c:v>
                </c:pt>
                <c:pt idx="20">
                  <c:v>-80</c:v>
                </c:pt>
              </c:numCache>
            </c:numRef>
          </c:xVal>
          <c:yVal>
            <c:numRef>
              <c:f>Sheet1!$G$8:$G$28</c:f>
              <c:numCache>
                <c:formatCode>General</c:formatCode>
                <c:ptCount val="21"/>
                <c:pt idx="0">
                  <c:v>791.20799999999997</c:v>
                </c:pt>
                <c:pt idx="1">
                  <c:v>459.54</c:v>
                </c:pt>
                <c:pt idx="2">
                  <c:v>321.012</c:v>
                </c:pt>
                <c:pt idx="3">
                  <c:v>247.75200000000001</c:v>
                </c:pt>
                <c:pt idx="4">
                  <c:v>128.20500000000001</c:v>
                </c:pt>
                <c:pt idx="5">
                  <c:v>91.908000000000001</c:v>
                </c:pt>
                <c:pt idx="6">
                  <c:v>73.926000000000002</c:v>
                </c:pt>
                <c:pt idx="7">
                  <c:v>56.277000000000001</c:v>
                </c:pt>
                <c:pt idx="8">
                  <c:v>23.975999999999999</c:v>
                </c:pt>
                <c:pt idx="9">
                  <c:v>22.311</c:v>
                </c:pt>
                <c:pt idx="10">
                  <c:v>13.653</c:v>
                </c:pt>
                <c:pt idx="11">
                  <c:v>17.315999999999999</c:v>
                </c:pt>
                <c:pt idx="12">
                  <c:v>12.987</c:v>
                </c:pt>
                <c:pt idx="13">
                  <c:v>11.321999999999999</c:v>
                </c:pt>
                <c:pt idx="14">
                  <c:v>10.656000000000001</c:v>
                </c:pt>
                <c:pt idx="15">
                  <c:v>7.6589999999999998</c:v>
                </c:pt>
                <c:pt idx="16">
                  <c:v>8.3249999999999993</c:v>
                </c:pt>
                <c:pt idx="17">
                  <c:v>9.3239999999999998</c:v>
                </c:pt>
                <c:pt idx="18">
                  <c:v>7.6589999999999998</c:v>
                </c:pt>
                <c:pt idx="19">
                  <c:v>6.66</c:v>
                </c:pt>
                <c:pt idx="20">
                  <c:v>5.6609999999999996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Sheet1!$J$8:$J$28</c:f>
                <c:numCache>
                  <c:formatCode>General</c:formatCode>
                  <c:ptCount val="21"/>
                  <c:pt idx="0">
                    <c:v>27.764995948135848</c:v>
                  </c:pt>
                  <c:pt idx="1">
                    <c:v>21.226139545381304</c:v>
                  </c:pt>
                  <c:pt idx="2">
                    <c:v>18.884994042890241</c:v>
                  </c:pt>
                  <c:pt idx="3">
                    <c:v>15.960733065871379</c:v>
                  </c:pt>
                  <c:pt idx="4">
                    <c:v>11.854366284200941</c:v>
                  </c:pt>
                  <c:pt idx="5">
                    <c:v>12.254917380382455</c:v>
                  </c:pt>
                  <c:pt idx="6">
                    <c:v>9.0875739336744878</c:v>
                  </c:pt>
                  <c:pt idx="7">
                    <c:v>6.4774995175607692</c:v>
                  </c:pt>
                  <c:pt idx="8">
                    <c:v>6.0246991626138477</c:v>
                  </c:pt>
                  <c:pt idx="9">
                    <c:v>3.7397860901393813</c:v>
                  </c:pt>
                  <c:pt idx="10">
                    <c:v>3.9561344769863425</c:v>
                  </c:pt>
                  <c:pt idx="11">
                    <c:v>3.6949966170485191</c:v>
                  </c:pt>
                  <c:pt idx="12">
                    <c:v>3.2643529220965064</c:v>
                  </c:pt>
                  <c:pt idx="13">
                    <c:v>3.7840454542724511</c:v>
                  </c:pt>
                  <c:pt idx="14">
                    <c:v>2.9984996248123825</c:v>
                  </c:pt>
                  <c:pt idx="15">
                    <c:v>3.0535225559998733</c:v>
                  </c:pt>
                  <c:pt idx="16">
                    <c:v>2.1591665058535896</c:v>
                  </c:pt>
                  <c:pt idx="17">
                    <c:v>2.6444281045246818</c:v>
                  </c:pt>
                  <c:pt idx="18">
                    <c:v>2.6444281045246818</c:v>
                  </c:pt>
                  <c:pt idx="19">
                    <c:v>2.5153528579505502</c:v>
                  </c:pt>
                  <c:pt idx="20">
                    <c:v>2.7066584564735905</c:v>
                  </c:pt>
                </c:numCache>
              </c:numRef>
            </c:plus>
            <c:minus>
              <c:numRef>
                <c:f>Sheet1!$J$8:$J$28</c:f>
                <c:numCache>
                  <c:formatCode>General</c:formatCode>
                  <c:ptCount val="21"/>
                  <c:pt idx="0">
                    <c:v>27.764995948135848</c:v>
                  </c:pt>
                  <c:pt idx="1">
                    <c:v>21.226139545381304</c:v>
                  </c:pt>
                  <c:pt idx="2">
                    <c:v>18.884994042890241</c:v>
                  </c:pt>
                  <c:pt idx="3">
                    <c:v>15.960733065871379</c:v>
                  </c:pt>
                  <c:pt idx="4">
                    <c:v>11.854366284200941</c:v>
                  </c:pt>
                  <c:pt idx="5">
                    <c:v>12.254917380382455</c:v>
                  </c:pt>
                  <c:pt idx="6">
                    <c:v>9.0875739336744878</c:v>
                  </c:pt>
                  <c:pt idx="7">
                    <c:v>6.4774995175607692</c:v>
                  </c:pt>
                  <c:pt idx="8">
                    <c:v>6.0246991626138477</c:v>
                  </c:pt>
                  <c:pt idx="9">
                    <c:v>3.7397860901393813</c:v>
                  </c:pt>
                  <c:pt idx="10">
                    <c:v>3.9561344769863425</c:v>
                  </c:pt>
                  <c:pt idx="11">
                    <c:v>3.6949966170485191</c:v>
                  </c:pt>
                  <c:pt idx="12">
                    <c:v>3.2643529220965064</c:v>
                  </c:pt>
                  <c:pt idx="13">
                    <c:v>3.7840454542724511</c:v>
                  </c:pt>
                  <c:pt idx="14">
                    <c:v>2.9984996248123825</c:v>
                  </c:pt>
                  <c:pt idx="15">
                    <c:v>3.0535225559998733</c:v>
                  </c:pt>
                  <c:pt idx="16">
                    <c:v>2.1591665058535896</c:v>
                  </c:pt>
                  <c:pt idx="17">
                    <c:v>2.6444281045246818</c:v>
                  </c:pt>
                  <c:pt idx="18">
                    <c:v>2.6444281045246818</c:v>
                  </c:pt>
                  <c:pt idx="19">
                    <c:v>2.5153528579505502</c:v>
                  </c:pt>
                  <c:pt idx="20">
                    <c:v>2.7066584564735905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Sheet1!$B$8:$B$28</c:f>
              <c:numCache>
                <c:formatCode>General</c:formatCode>
                <c:ptCount val="21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-5</c:v>
                </c:pt>
                <c:pt idx="6">
                  <c:v>-10</c:v>
                </c:pt>
                <c:pt idx="7">
                  <c:v>-15</c:v>
                </c:pt>
                <c:pt idx="8">
                  <c:v>-20</c:v>
                </c:pt>
                <c:pt idx="9">
                  <c:v>-25</c:v>
                </c:pt>
                <c:pt idx="10">
                  <c:v>-30</c:v>
                </c:pt>
                <c:pt idx="11">
                  <c:v>-35</c:v>
                </c:pt>
                <c:pt idx="12">
                  <c:v>-40</c:v>
                </c:pt>
                <c:pt idx="13">
                  <c:v>-45</c:v>
                </c:pt>
                <c:pt idx="14">
                  <c:v>-50</c:v>
                </c:pt>
                <c:pt idx="15">
                  <c:v>-55</c:v>
                </c:pt>
                <c:pt idx="16">
                  <c:v>-60</c:v>
                </c:pt>
                <c:pt idx="17">
                  <c:v>-65</c:v>
                </c:pt>
                <c:pt idx="18">
                  <c:v>-70</c:v>
                </c:pt>
                <c:pt idx="19">
                  <c:v>-75</c:v>
                </c:pt>
                <c:pt idx="20">
                  <c:v>-80</c:v>
                </c:pt>
              </c:numCache>
            </c:numRef>
          </c:xVal>
          <c:yVal>
            <c:numRef>
              <c:f>Sheet1!$I$8:$I$28</c:f>
              <c:numCache>
                <c:formatCode>General</c:formatCode>
                <c:ptCount val="21"/>
                <c:pt idx="0">
                  <c:v>770.89499999999998</c:v>
                </c:pt>
                <c:pt idx="1">
                  <c:v>450.54899999999998</c:v>
                </c:pt>
                <c:pt idx="2">
                  <c:v>356.64299999999997</c:v>
                </c:pt>
                <c:pt idx="3">
                  <c:v>254.745</c:v>
                </c:pt>
                <c:pt idx="4">
                  <c:v>140.52600000000001</c:v>
                </c:pt>
                <c:pt idx="5">
                  <c:v>150.18299999999999</c:v>
                </c:pt>
                <c:pt idx="6">
                  <c:v>82.584000000000003</c:v>
                </c:pt>
                <c:pt idx="7">
                  <c:v>41.957999999999998</c:v>
                </c:pt>
                <c:pt idx="8">
                  <c:v>36.296999999999997</c:v>
                </c:pt>
                <c:pt idx="9">
                  <c:v>13.986000000000001</c:v>
                </c:pt>
                <c:pt idx="10">
                  <c:v>15.651</c:v>
                </c:pt>
                <c:pt idx="11">
                  <c:v>13.653</c:v>
                </c:pt>
                <c:pt idx="12">
                  <c:v>10.656000000000001</c:v>
                </c:pt>
                <c:pt idx="13">
                  <c:v>14.319000000000001</c:v>
                </c:pt>
                <c:pt idx="14">
                  <c:v>8.9909999999999997</c:v>
                </c:pt>
                <c:pt idx="15">
                  <c:v>9.3239999999999998</c:v>
                </c:pt>
                <c:pt idx="16">
                  <c:v>4.6619999999999999</c:v>
                </c:pt>
                <c:pt idx="17">
                  <c:v>6.9930000000000003</c:v>
                </c:pt>
                <c:pt idx="18">
                  <c:v>6.9930000000000003</c:v>
                </c:pt>
                <c:pt idx="19">
                  <c:v>6.327</c:v>
                </c:pt>
                <c:pt idx="20">
                  <c:v>7.3259999999999996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Sheet1!$B$8:$B$28</c:f>
              <c:numCache>
                <c:formatCode>General</c:formatCode>
                <c:ptCount val="21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-5</c:v>
                </c:pt>
                <c:pt idx="6">
                  <c:v>-10</c:v>
                </c:pt>
                <c:pt idx="7">
                  <c:v>-15</c:v>
                </c:pt>
                <c:pt idx="8">
                  <c:v>-20</c:v>
                </c:pt>
                <c:pt idx="9">
                  <c:v>-25</c:v>
                </c:pt>
                <c:pt idx="10">
                  <c:v>-30</c:v>
                </c:pt>
                <c:pt idx="11">
                  <c:v>-35</c:v>
                </c:pt>
                <c:pt idx="12">
                  <c:v>-40</c:v>
                </c:pt>
                <c:pt idx="13">
                  <c:v>-45</c:v>
                </c:pt>
                <c:pt idx="14">
                  <c:v>-50</c:v>
                </c:pt>
                <c:pt idx="15">
                  <c:v>-55</c:v>
                </c:pt>
                <c:pt idx="16">
                  <c:v>-60</c:v>
                </c:pt>
                <c:pt idx="17">
                  <c:v>-65</c:v>
                </c:pt>
                <c:pt idx="18">
                  <c:v>-70</c:v>
                </c:pt>
                <c:pt idx="19">
                  <c:v>-75</c:v>
                </c:pt>
                <c:pt idx="20">
                  <c:v>-80</c:v>
                </c:pt>
              </c:numCache>
            </c:numRef>
          </c:xVal>
          <c:yVal>
            <c:numRef>
              <c:f>Sheet1!$L$8:$L$28</c:f>
              <c:numCache>
                <c:formatCode>General</c:formatCode>
                <c:ptCount val="21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  <c:pt idx="14">
                  <c:v>400</c:v>
                </c:pt>
                <c:pt idx="15">
                  <c:v>400</c:v>
                </c:pt>
                <c:pt idx="16">
                  <c:v>400</c:v>
                </c:pt>
                <c:pt idx="17">
                  <c:v>400</c:v>
                </c:pt>
                <c:pt idx="18">
                  <c:v>400</c:v>
                </c:pt>
                <c:pt idx="19">
                  <c:v>400</c:v>
                </c:pt>
                <c:pt idx="20">
                  <c:v>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636024"/>
        <c:axId val="277636808"/>
      </c:scatterChart>
      <c:valAx>
        <c:axId val="277636024"/>
        <c:scaling>
          <c:orientation val="minMax"/>
          <c:max val="30"/>
          <c:min val="-8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Temperature (</a:t>
                </a:r>
                <a:r>
                  <a:rPr lang="en-US" sz="1600">
                    <a:latin typeface="High Tower Text" panose="02040502050506030303" pitchFamily="18" charset="0"/>
                  </a:rPr>
                  <a:t>°C)</a:t>
                </a:r>
                <a:endParaRPr 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636808"/>
        <c:crosses val="autoZero"/>
        <c:crossBetween val="midCat"/>
      </c:valAx>
      <c:valAx>
        <c:axId val="2776368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Dark Current Rate (kHz)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636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Signal</a:t>
            </a:r>
            <a:r>
              <a:rPr lang="en-US" baseline="0" dirty="0" smtClean="0"/>
              <a:t> Rate (kHz) v Temperature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[QEAnalysis.xlsx]Sheet1!$B$3:$B$10</c:f>
              <c:numCache>
                <c:formatCode>General</c:formatCode>
                <c:ptCount val="8"/>
                <c:pt idx="0">
                  <c:v>22</c:v>
                </c:pt>
                <c:pt idx="1">
                  <c:v>15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  <c:pt idx="5">
                  <c:v>-5</c:v>
                </c:pt>
                <c:pt idx="6">
                  <c:v>-10</c:v>
                </c:pt>
                <c:pt idx="7">
                  <c:v>-15</c:v>
                </c:pt>
              </c:numCache>
            </c:numRef>
          </c:xVal>
          <c:yVal>
            <c:numRef>
              <c:f>[QEAnalysis.xlsx]Sheet1!$G$3:$G$10</c:f>
              <c:numCache>
                <c:formatCode>General</c:formatCode>
                <c:ptCount val="8"/>
                <c:pt idx="0">
                  <c:v>14719.7655</c:v>
                </c:pt>
                <c:pt idx="1">
                  <c:v>17211.604500000001</c:v>
                </c:pt>
                <c:pt idx="2">
                  <c:v>12962.191500000001</c:v>
                </c:pt>
                <c:pt idx="3">
                  <c:v>18105.0435</c:v>
                </c:pt>
                <c:pt idx="4">
                  <c:v>13093.726500000001</c:v>
                </c:pt>
                <c:pt idx="5">
                  <c:v>16728.754499999999</c:v>
                </c:pt>
                <c:pt idx="6">
                  <c:v>16638.344999999998</c:v>
                </c:pt>
                <c:pt idx="7">
                  <c:v>16741.7415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003496"/>
        <c:axId val="241998008"/>
      </c:scatterChart>
      <c:valAx>
        <c:axId val="242003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Temperature</a:t>
                </a:r>
                <a:r>
                  <a:rPr lang="en-US" baseline="0" dirty="0" smtClean="0"/>
                  <a:t> (</a:t>
                </a:r>
                <a:r>
                  <a:rPr lang="en-US" baseline="0" dirty="0" smtClean="0">
                    <a:latin typeface="High Tower Text" panose="02040502050506030303" pitchFamily="18" charset="0"/>
                  </a:rPr>
                  <a:t>°C)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998008"/>
        <c:crosses val="autoZero"/>
        <c:crossBetween val="midCat"/>
      </c:valAx>
      <c:valAx>
        <c:axId val="241998008"/>
        <c:scaling>
          <c:orientation val="minMax"/>
          <c:max val="3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Signal Rate (kHz)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2003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Relative Response v Wavelength (nm),</a:t>
            </a:r>
            <a:r>
              <a:rPr lang="en-US" baseline="0" dirty="0" smtClean="0"/>
              <a:t> -30</a:t>
            </a:r>
            <a:r>
              <a:rPr lang="en-US" baseline="0" dirty="0" smtClean="0">
                <a:latin typeface="High Tower Text"/>
              </a:rPr>
              <a:t>°C</a:t>
            </a:r>
            <a:endParaRPr lang="en-US" dirty="0"/>
          </a:p>
        </c:rich>
      </c:tx>
      <c:layout>
        <c:manualLayout>
          <c:xMode val="edge"/>
          <c:yMode val="edge"/>
          <c:x val="0.1399854207172562"/>
          <c:y val="4.347826086956521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Sheet1!$B$3:$B$8</c:f>
              <c:numCache>
                <c:formatCode>General</c:formatCode>
                <c:ptCount val="6"/>
                <c:pt idx="0">
                  <c:v>380</c:v>
                </c:pt>
                <c:pt idx="1">
                  <c:v>480</c:v>
                </c:pt>
                <c:pt idx="2">
                  <c:v>600</c:v>
                </c:pt>
                <c:pt idx="3">
                  <c:v>700</c:v>
                </c:pt>
                <c:pt idx="4">
                  <c:v>800</c:v>
                </c:pt>
                <c:pt idx="5">
                  <c:v>900</c:v>
                </c:pt>
              </c:numCache>
            </c:numRef>
          </c:xVal>
          <c:yVal>
            <c:numRef>
              <c:f>Sheet1!$L$3:$L$8</c:f>
              <c:numCache>
                <c:formatCode>General</c:formatCode>
                <c:ptCount val="6"/>
                <c:pt idx="0">
                  <c:v>0.58749334599015579</c:v>
                </c:pt>
                <c:pt idx="1">
                  <c:v>1</c:v>
                </c:pt>
                <c:pt idx="2">
                  <c:v>0.76101838473419336</c:v>
                </c:pt>
                <c:pt idx="3">
                  <c:v>0.34106351025288784</c:v>
                </c:pt>
                <c:pt idx="4">
                  <c:v>0.39146031587863073</c:v>
                </c:pt>
                <c:pt idx="5">
                  <c:v>0.28198561772374736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999968"/>
        <c:axId val="242000752"/>
      </c:scatterChart>
      <c:valAx>
        <c:axId val="241999968"/>
        <c:scaling>
          <c:orientation val="minMax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Wavelength (nm)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2000752"/>
        <c:crosses val="autoZero"/>
        <c:crossBetween val="midCat"/>
      </c:valAx>
      <c:valAx>
        <c:axId val="242000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Relative Signa</a:t>
                </a:r>
                <a:r>
                  <a:rPr lang="en-US" baseline="0" dirty="0" smtClean="0"/>
                  <a:t>l Rate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1999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8/1/2015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8/1/2015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C9E4457-24BA-4273-8F69-A812D22982E4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90723B3-2854-4B26-8B94-EB03895E0843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D241BEC-867D-4D2B-B7B6-65336C0467FE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537D021-7189-403C-B252-7E40540D3915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780FD19C-500A-437E-8A75-53AFB63D7DC0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F319A551-69D8-4DDF-8A9F-91DD8B7CFC2D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576F23FB-889E-4A65-8155-1A88FC125FEC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1E952FD-9DAC-436D-A125-6F7F21E0B6C0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1045A78-AE01-4473-A938-396107D774D7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099" r:id="rId7"/>
    <p:sldLayoutId id="2147484100" r:id="rId8"/>
    <p:sldLayoutId id="2147484101" r:id="rId9"/>
    <p:sldLayoutId id="2147484120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ek93@case.edu" TargetMode="External"/><Relationship Id="rId2" Type="http://schemas.openxmlformats.org/officeDocument/2006/relationships/hyperlink" Target="mailto:sekerby@fnal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ved=0CAcQjRxqFQoTCNOyvd6J6sYCFdUTkgodtmgE5Q&amp;url=http://www.hamamatsu.com/jp/en/technology/innovation/glass/index.html&amp;ei=pBqtVdPQOdWnyAS20ZGoDg&amp;bvm=bv.98197061,d.cGU&amp;psig=AFQjCNF_ZMqrwHylXJd4SfkoBTI8lhQpaA&amp;ust=1437494303468488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Silicon Photomultiplier Pixels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in Vacuum and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Cryogenic Conditions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Steve Kerby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3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August 2015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dirty="0" smtClean="0"/>
              <a:t>Signal Rate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Rate: (Number of counts above threshold) * 333 Hz (Frequency of data collection software)</a:t>
            </a:r>
          </a:p>
          <a:p>
            <a:r>
              <a:rPr lang="en-US" dirty="0" smtClean="0"/>
              <a:t>Signal Rate includes counts above 0.5PE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38002" y="2798064"/>
            <a:ext cx="6053708" cy="3447149"/>
            <a:chOff x="676275" y="2738641"/>
            <a:chExt cx="7402327" cy="3292272"/>
          </a:xfrm>
        </p:grpSpPr>
        <p:pic>
          <p:nvPicPr>
            <p:cNvPr id="1026" name="Picture 2" descr="C:\Users\EASIROC\Desktop\KerbyDocs\GainCharacterization\60V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2738641"/>
              <a:ext cx="7402327" cy="3292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lowchart: Delay 14"/>
            <p:cNvSpPr/>
            <p:nvPr/>
          </p:nvSpPr>
          <p:spPr>
            <a:xfrm rot="16200000">
              <a:off x="1608379" y="4472217"/>
              <a:ext cx="1371720" cy="771184"/>
            </a:xfrm>
            <a:prstGeom prst="flowChartDelay">
              <a:avLst/>
            </a:prstGeom>
            <a:solidFill>
              <a:srgbClr val="FF0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Delay 16"/>
            <p:cNvSpPr/>
            <p:nvPr/>
          </p:nvSpPr>
          <p:spPr>
            <a:xfrm rot="16200000">
              <a:off x="2738384" y="4561072"/>
              <a:ext cx="924044" cy="1041149"/>
            </a:xfrm>
            <a:prstGeom prst="flowChartDelay">
              <a:avLst/>
            </a:prstGeom>
            <a:solidFill>
              <a:srgbClr val="FF0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owchart: Delay 17"/>
            <p:cNvSpPr/>
            <p:nvPr/>
          </p:nvSpPr>
          <p:spPr>
            <a:xfrm rot="16200000">
              <a:off x="3953165" y="4715786"/>
              <a:ext cx="549605" cy="1041149"/>
            </a:xfrm>
            <a:prstGeom prst="flowChartDelay">
              <a:avLst/>
            </a:prstGeom>
            <a:solidFill>
              <a:srgbClr val="FF0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Delay 18"/>
            <p:cNvSpPr/>
            <p:nvPr/>
          </p:nvSpPr>
          <p:spPr>
            <a:xfrm rot="16200000">
              <a:off x="5131713" y="4853189"/>
              <a:ext cx="274807" cy="1041149"/>
            </a:xfrm>
            <a:prstGeom prst="flowChartDelay">
              <a:avLst/>
            </a:prstGeom>
            <a:solidFill>
              <a:srgbClr val="FF0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71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Usable Voltages across SiPMs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Breakdown Voltage and Saturation </a:t>
            </a:r>
            <a:r>
              <a:rPr lang="en-US" dirty="0" smtClean="0"/>
              <a:t>Voltage</a:t>
            </a:r>
            <a:endParaRPr lang="en-US" dirty="0" smtClean="0"/>
          </a:p>
          <a:p>
            <a:r>
              <a:rPr lang="en-US" dirty="0" smtClean="0"/>
              <a:t>Lower range </a:t>
            </a:r>
            <a:r>
              <a:rPr lang="en-US" dirty="0" smtClean="0"/>
              <a:t>of voltages at lower </a:t>
            </a:r>
            <a:r>
              <a:rPr lang="en-US" dirty="0" smtClean="0"/>
              <a:t>temperatures</a:t>
            </a:r>
          </a:p>
          <a:p>
            <a:r>
              <a:rPr lang="en-US" dirty="0" smtClean="0"/>
              <a:t>~4 V range at 20</a:t>
            </a:r>
            <a:r>
              <a:rPr lang="en-US" dirty="0" smtClean="0">
                <a:latin typeface="High Tower Text" panose="02040502050506030303" pitchFamily="18" charset="0"/>
              </a:rPr>
              <a:t>°C,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V range at -60</a:t>
            </a:r>
            <a:r>
              <a:rPr lang="en-US" dirty="0" smtClean="0">
                <a:latin typeface="High Tower Text" panose="02040502050506030303" pitchFamily="18" charset="0"/>
                <a:cs typeface="Helvetica" panose="020B0604020202020204" pitchFamily="34" charset="0"/>
              </a:rPr>
              <a:t>°C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372703"/>
              </p:ext>
            </p:extLst>
          </p:nvPr>
        </p:nvGraphicFramePr>
        <p:xfrm>
          <a:off x="0" y="2726057"/>
          <a:ext cx="4169664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179456"/>
              </p:ext>
            </p:extLst>
          </p:nvPr>
        </p:nvGraphicFramePr>
        <p:xfrm>
          <a:off x="3968496" y="27210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094" y="5497559"/>
            <a:ext cx="835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 signal rates due to improved light source setup at low </a:t>
            </a:r>
            <a:r>
              <a:rPr lang="en-US" sz="2000" dirty="0" smtClean="0"/>
              <a:t>temperatures, shift in range of voltages independent of light source setup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Temperature Behavior, 22°C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852" y="968681"/>
            <a:ext cx="8171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Vacuum conditions have no </a:t>
            </a:r>
            <a:r>
              <a:rPr lang="en-US" dirty="0" smtClean="0">
                <a:solidFill>
                  <a:srgbClr val="404040"/>
                </a:solidFill>
              </a:rPr>
              <a:t>effects (fortunately)</a:t>
            </a:r>
            <a:endParaRPr lang="en-US" dirty="0">
              <a:solidFill>
                <a:srgbClr val="40404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Dark Count Rate  </a:t>
            </a:r>
            <a:r>
              <a:rPr lang="en-US" dirty="0">
                <a:solidFill>
                  <a:srgbClr val="404040"/>
                </a:solidFill>
              </a:rPr>
              <a:t>~</a:t>
            </a:r>
            <a:r>
              <a:rPr lang="en-US" dirty="0" smtClean="0">
                <a:solidFill>
                  <a:srgbClr val="404040"/>
                </a:solidFill>
              </a:rPr>
              <a:t> 1600 kHz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1+ PE peaks despite no light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Noticeable 1+ PE rate with LED (1600 kHz =&gt; 2800 kHz)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0978" y="2954455"/>
            <a:ext cx="214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96942" y="2976183"/>
            <a:ext cx="217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Off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8" y="3508670"/>
            <a:ext cx="4054130" cy="2240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09" y="3508670"/>
            <a:ext cx="4054130" cy="22402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706937" y="4430984"/>
            <a:ext cx="23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Logarithmic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Cooled Behavior, -20°C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736" y="843372"/>
            <a:ext cx="8672513" cy="4987867"/>
          </a:xfrm>
        </p:spPr>
        <p:txBody>
          <a:bodyPr/>
          <a:lstStyle/>
          <a:p>
            <a:r>
              <a:rPr lang="en-US" dirty="0" smtClean="0"/>
              <a:t>Dark Count Rate ~ 35 kHz</a:t>
            </a:r>
          </a:p>
          <a:p>
            <a:r>
              <a:rPr lang="en-US" dirty="0" smtClean="0"/>
              <a:t>Visible addition of 1, 2, 3 PE peaks</a:t>
            </a:r>
          </a:p>
          <a:p>
            <a:r>
              <a:rPr lang="en-US" dirty="0" smtClean="0"/>
              <a:t>Significant rate difference, 35 kHz =&gt; 7000 kHz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*Different light source setup from room temperature measurements leads to higher signal rate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3552727"/>
            <a:ext cx="4026772" cy="2225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1478" y="2969156"/>
            <a:ext cx="214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7442" y="2990884"/>
            <a:ext cx="217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Off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12854" y="4430984"/>
            <a:ext cx="23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Logarithmic scale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48076" y="5711504"/>
            <a:ext cx="346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Different ADC scales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48" y="3552727"/>
            <a:ext cx="4026770" cy="22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Cooled Behavior, -60°C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8460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Dark Count/Signal Ratio more pronounced</a:t>
            </a:r>
          </a:p>
          <a:p>
            <a:r>
              <a:rPr lang="en-US" dirty="0" smtClean="0"/>
              <a:t>Dark Count Rate ~ 6 kHz</a:t>
            </a:r>
          </a:p>
          <a:p>
            <a:r>
              <a:rPr lang="en-US" dirty="0" smtClean="0"/>
              <a:t>6 kHz =&gt; 6000 kHz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1478" y="2969156"/>
            <a:ext cx="214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87442" y="2990884"/>
            <a:ext cx="217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Off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1" y="3430821"/>
            <a:ext cx="3814793" cy="2108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560677" y="4337505"/>
            <a:ext cx="233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Logarithmic scale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97927" y="5538838"/>
            <a:ext cx="3468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Different ADC scales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23" y="3430822"/>
            <a:ext cx="3814791" cy="21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vs. Temperature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91" y="936083"/>
            <a:ext cx="3004813" cy="1660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91" y="2596515"/>
            <a:ext cx="3004813" cy="1660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4" y="4272686"/>
            <a:ext cx="3004813" cy="16604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6119" y="1577782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r>
              <a:rPr lang="en-US" dirty="0" smtClean="0">
                <a:latin typeface="High Tower Text" panose="02040502050506030303" pitchFamily="18" charset="0"/>
              </a:rPr>
              <a:t>°C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8830" y="320376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</a:t>
            </a:r>
            <a:r>
              <a:rPr lang="en-US" dirty="0" smtClean="0">
                <a:latin typeface="High Tower Text" panose="02040502050506030303" pitchFamily="18" charset="0"/>
              </a:rPr>
              <a:t>°C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8830" y="482404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</a:t>
            </a:r>
            <a:r>
              <a:rPr lang="en-US" dirty="0" smtClean="0">
                <a:latin typeface="High Tower Text" panose="02040502050506030303" pitchFamily="18" charset="0"/>
              </a:rPr>
              <a:t>°C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8912" y="2649770"/>
            <a:ext cx="3629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Significant decreases in dark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1600 kHz =&gt; 35 kHz =&gt; 7 kHz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Counts vs. Temperature,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0.6V </a:t>
            </a:r>
            <a:r>
              <a:rPr lang="en-US" dirty="0"/>
              <a:t>above breakdown voltage for each temperature</a:t>
            </a:r>
          </a:p>
          <a:p>
            <a:r>
              <a:rPr lang="en-US" dirty="0" smtClean="0"/>
              <a:t>&lt;400 kHz dark counts </a:t>
            </a:r>
            <a:r>
              <a:rPr lang="en-US" dirty="0"/>
              <a:t>g</a:t>
            </a:r>
            <a:r>
              <a:rPr lang="en-US" dirty="0" smtClean="0"/>
              <a:t>oal surpassed at 10°C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Slightly cooling SiPM pixels decreases Dark Counts significantly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543261"/>
              </p:ext>
            </p:extLst>
          </p:nvPr>
        </p:nvGraphicFramePr>
        <p:xfrm>
          <a:off x="591911" y="1874519"/>
          <a:ext cx="7866289" cy="345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88175" y="2432304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400 kHz JEM-EUSO spec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Rate vs.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rate constant with decreasing temperature</a:t>
            </a:r>
          </a:p>
          <a:p>
            <a:r>
              <a:rPr lang="en-US" dirty="0" smtClean="0"/>
              <a:t>Increased Signal/Noise ratio at lower temperatures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Decreasing temperature does not decrease signal receptivity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89299316"/>
              </p:ext>
            </p:extLst>
          </p:nvPr>
        </p:nvGraphicFramePr>
        <p:xfrm>
          <a:off x="1749108" y="2352675"/>
          <a:ext cx="4700905" cy="266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50013" y="3379298"/>
            <a:ext cx="153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16000 kHz </a:t>
            </a:r>
            <a:r>
              <a:rPr lang="en-US" sz="1200" dirty="0" smtClean="0"/>
              <a:t>(In these conditions)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Response v.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-30°C, response spectrum resembles room temperature spectrum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Decreasing temperature does not change wavelength response spectrum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35947511"/>
              </p:ext>
            </p:extLst>
          </p:nvPr>
        </p:nvGraphicFramePr>
        <p:xfrm>
          <a:off x="2047876" y="2152650"/>
          <a:ext cx="4402137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6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597400" cy="4987867"/>
          </a:xfrm>
        </p:spPr>
        <p:txBody>
          <a:bodyPr/>
          <a:lstStyle/>
          <a:p>
            <a:r>
              <a:rPr lang="en-US" dirty="0" smtClean="0"/>
              <a:t>Room temperature behavior matches reported specs</a:t>
            </a:r>
          </a:p>
          <a:p>
            <a:r>
              <a:rPr lang="en-US" dirty="0" smtClean="0"/>
              <a:t>Cooled behavior</a:t>
            </a:r>
          </a:p>
          <a:p>
            <a:pPr lvl="1"/>
            <a:r>
              <a:rPr lang="en-US" dirty="0" smtClean="0"/>
              <a:t>Significantly less dark current</a:t>
            </a:r>
          </a:p>
          <a:p>
            <a:pPr lvl="1"/>
            <a:r>
              <a:rPr lang="en-US" dirty="0" smtClean="0"/>
              <a:t>Consistent peak wavelength 400-500 nm</a:t>
            </a:r>
          </a:p>
          <a:p>
            <a:pPr lvl="1"/>
            <a:r>
              <a:rPr lang="en-US" dirty="0" smtClean="0"/>
              <a:t>Predictable, constant signal rate</a:t>
            </a:r>
          </a:p>
          <a:p>
            <a:pPr lvl="1"/>
            <a:r>
              <a:rPr lang="en-US" dirty="0" smtClean="0"/>
              <a:t>Extremely low temperatures not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49" y="874642"/>
            <a:ext cx="2530751" cy="44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6850"/>
            <a:ext cx="4714875" cy="3421063"/>
          </a:xfrm>
        </p:spPr>
        <p:txBody>
          <a:bodyPr/>
          <a:lstStyle/>
          <a:p>
            <a:r>
              <a:rPr lang="en-US" dirty="0" smtClean="0"/>
              <a:t>Bulb Photomultipliers vs SiPM pixels</a:t>
            </a:r>
          </a:p>
          <a:p>
            <a:r>
              <a:rPr lang="en-US" dirty="0" smtClean="0"/>
              <a:t>Silicon Photomultiplier Pixels: Behavior and Characteristics</a:t>
            </a:r>
          </a:p>
          <a:p>
            <a:r>
              <a:rPr lang="en-US" dirty="0" smtClean="0"/>
              <a:t>Experimental and Analysis Setup</a:t>
            </a:r>
          </a:p>
          <a:p>
            <a:r>
              <a:rPr lang="en-US" dirty="0" smtClean="0"/>
              <a:t>Initial Results</a:t>
            </a:r>
          </a:p>
          <a:p>
            <a:r>
              <a:rPr lang="en-US" dirty="0" smtClean="0"/>
              <a:t>Dark Current, Signal Size, Wavelength Response v Temperature</a:t>
            </a:r>
          </a:p>
          <a:p>
            <a:r>
              <a:rPr lang="en-US" dirty="0" smtClean="0"/>
              <a:t>Conclusions and 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1026" name="Picture 2" descr="C:\Users\EASIROC\Desktop\20150623_0731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b="30292"/>
          <a:stretch/>
        </p:blipFill>
        <p:spPr bwMode="auto">
          <a:xfrm>
            <a:off x="4930966" y="2009775"/>
            <a:ext cx="3930353" cy="26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6052930" cy="4987867"/>
          </a:xfrm>
        </p:spPr>
        <p:txBody>
          <a:bodyPr/>
          <a:lstStyle/>
          <a:p>
            <a:pPr lvl="1"/>
            <a:r>
              <a:rPr lang="en-US" dirty="0" smtClean="0"/>
              <a:t>Relative ease of reducing dark current rate</a:t>
            </a:r>
          </a:p>
          <a:p>
            <a:pPr lvl="1"/>
            <a:r>
              <a:rPr lang="en-US" dirty="0" smtClean="0"/>
              <a:t>Consistency of wavelength response, signal rate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There </a:t>
            </a:r>
            <a:r>
              <a:rPr lang="en-US" sz="3200" dirty="0" smtClean="0"/>
              <a:t>are immediate benefits to SiPM operation at low </a:t>
            </a:r>
            <a:r>
              <a:rPr lang="en-US" sz="3200" dirty="0" smtClean="0"/>
              <a:t>temperatures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These benefits are accessible at only slightly cooled temperatures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49" y="874642"/>
            <a:ext cx="2530751" cy="44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Imaging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050792" cy="4987867"/>
          </a:xfrm>
        </p:spPr>
        <p:txBody>
          <a:bodyPr/>
          <a:lstStyle/>
          <a:p>
            <a:r>
              <a:rPr lang="en-US" dirty="0" smtClean="0"/>
              <a:t>Reducing dark current with cooling</a:t>
            </a:r>
          </a:p>
          <a:p>
            <a:r>
              <a:rPr lang="en-US" dirty="0" smtClean="0"/>
              <a:t>Checking cross talk rates</a:t>
            </a:r>
          </a:p>
          <a:p>
            <a:r>
              <a:rPr lang="en-US" dirty="0" smtClean="0"/>
              <a:t>Testing with precision light image sources</a:t>
            </a:r>
          </a:p>
          <a:p>
            <a:r>
              <a:rPr lang="en-US" dirty="0" smtClean="0"/>
              <a:t>Precision </a:t>
            </a:r>
            <a:r>
              <a:rPr lang="en-US" dirty="0" smtClean="0"/>
              <a:t>software triggers and calculations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64" y="225274"/>
            <a:ext cx="2694432" cy="249656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6975332" y="2531351"/>
            <a:ext cx="579151" cy="9601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76317"/>
              </p:ext>
            </p:extLst>
          </p:nvPr>
        </p:nvGraphicFramePr>
        <p:xfrm>
          <a:off x="5836920" y="3447288"/>
          <a:ext cx="270357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47"/>
                <a:gridCol w="337947"/>
                <a:gridCol w="337947"/>
                <a:gridCol w="337947"/>
                <a:gridCol w="337947"/>
                <a:gridCol w="337947"/>
                <a:gridCol w="337947"/>
                <a:gridCol w="337947"/>
              </a:tblGrid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66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72796" y="2602486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SenseL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14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037" y="5099433"/>
            <a:ext cx="3483864" cy="641739"/>
          </a:xfrm>
        </p:spPr>
        <p:txBody>
          <a:bodyPr/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 Juan Estrada, Kevin Kuk, Lee Scott, Paul Rubinov</a:t>
            </a:r>
          </a:p>
          <a:p>
            <a:r>
              <a:rPr lang="en-US" dirty="0" smtClean="0">
                <a:hlinkClick r:id="rId2"/>
              </a:rPr>
              <a:t>sekerby@fnal.gov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sek93@case.edu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33" y="2379185"/>
            <a:ext cx="4993419" cy="2808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0733" y="204916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51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Bulb Photomultipliers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Bulky</a:t>
            </a:r>
          </a:p>
          <a:p>
            <a:pPr lvl="1"/>
            <a:r>
              <a:rPr lang="en-US" dirty="0" smtClean="0"/>
              <a:t>Delicate</a:t>
            </a:r>
          </a:p>
          <a:p>
            <a:pPr lvl="1"/>
            <a:r>
              <a:rPr lang="en-US" dirty="0" smtClean="0"/>
              <a:t>1000+ V</a:t>
            </a:r>
          </a:p>
          <a:p>
            <a:pPr lvl="1"/>
            <a:r>
              <a:rPr lang="en-US" dirty="0" smtClean="0"/>
              <a:t>Damaged by large </a:t>
            </a:r>
            <a:r>
              <a:rPr lang="en-US" dirty="0"/>
              <a:t>l</a:t>
            </a:r>
            <a:r>
              <a:rPr lang="en-US" dirty="0" smtClean="0"/>
              <a:t>ight </a:t>
            </a:r>
            <a:r>
              <a:rPr lang="en-US" dirty="0"/>
              <a:t>l</a:t>
            </a:r>
            <a:r>
              <a:rPr lang="en-US" dirty="0" smtClean="0"/>
              <a:t>eaks</a:t>
            </a:r>
          </a:p>
          <a:p>
            <a:r>
              <a:rPr lang="en-US" dirty="0" smtClean="0"/>
              <a:t>Super-Kamiokande Accident (Nov 2001)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4098" name="Picture 2" descr="http://www.hamamatsu.com/cs/Satellite?blobcol=urldata&amp;blobkey=id&amp;blobtable=MungoBlobs&amp;blobwhere=1328686589485&amp;ssbinary=tr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3715693"/>
            <a:ext cx="3950973" cy="231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7549" y="6009148"/>
            <a:ext cx="93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Hamamatsu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06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103664"/>
            <a:ext cx="8686800" cy="641739"/>
          </a:xfrm>
        </p:spPr>
        <p:txBody>
          <a:bodyPr/>
          <a:lstStyle/>
          <a:p>
            <a:r>
              <a:rPr lang="en-US" dirty="0" smtClean="0"/>
              <a:t>Silicon Photomultiplier Pixels (SiPMs)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043046"/>
            <a:ext cx="8672513" cy="4987867"/>
          </a:xfrm>
        </p:spPr>
        <p:txBody>
          <a:bodyPr/>
          <a:lstStyle/>
          <a:p>
            <a:r>
              <a:rPr lang="en-US" sz="2800" dirty="0" smtClean="0"/>
              <a:t>Compact</a:t>
            </a:r>
          </a:p>
          <a:p>
            <a:pPr lvl="1"/>
            <a:r>
              <a:rPr lang="en-US" sz="2800" dirty="0"/>
              <a:t>3</a:t>
            </a:r>
            <a:r>
              <a:rPr lang="en-US" sz="2800" dirty="0" smtClean="0"/>
              <a:t> x 3 mm</a:t>
            </a:r>
          </a:p>
          <a:p>
            <a:r>
              <a:rPr lang="en-US" sz="2800" dirty="0" smtClean="0"/>
              <a:t>Resilient</a:t>
            </a:r>
          </a:p>
          <a:p>
            <a:pPr lvl="1"/>
            <a:r>
              <a:rPr lang="en-US" sz="2800" dirty="0" smtClean="0"/>
              <a:t>Survives light overflow</a:t>
            </a:r>
          </a:p>
          <a:p>
            <a:r>
              <a:rPr lang="en-US" sz="2800" dirty="0" smtClean="0"/>
              <a:t>Low voltage</a:t>
            </a:r>
          </a:p>
          <a:p>
            <a:pPr lvl="1"/>
            <a:r>
              <a:rPr lang="en-US" sz="2800" dirty="0" smtClean="0"/>
              <a:t>≈70 V operating level</a:t>
            </a:r>
          </a:p>
          <a:p>
            <a:r>
              <a:rPr lang="en-US" sz="2800" dirty="0" smtClean="0"/>
              <a:t>Useful for arrays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122" name="Picture 2" descr="k_s12572-010p_etc_pp_x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25" y="1287489"/>
            <a:ext cx="3331093" cy="33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7832" y="4618583"/>
            <a:ext cx="93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Hamamatsu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17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EM-EUSO applications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Space-to-ground UHECP observation</a:t>
            </a:r>
          </a:p>
          <a:p>
            <a:r>
              <a:rPr lang="en-US" dirty="0" smtClean="0"/>
              <a:t>Decreased background, increased efficiency, small pixel size</a:t>
            </a:r>
          </a:p>
          <a:p>
            <a:r>
              <a:rPr lang="en-US" dirty="0" smtClean="0"/>
              <a:t>400 kHz dark current target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93" y="2910957"/>
            <a:ext cx="2821358" cy="311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10957"/>
            <a:ext cx="3977143" cy="3119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0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SiPMs: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in vacuum, at lower temperatures?</a:t>
            </a:r>
          </a:p>
          <a:p>
            <a:pPr lvl="1"/>
            <a:r>
              <a:rPr lang="en-US" dirty="0" smtClean="0"/>
              <a:t>Survival? Response?</a:t>
            </a:r>
          </a:p>
          <a:p>
            <a:pPr lvl="1"/>
            <a:r>
              <a:rPr lang="en-US" dirty="0" smtClean="0"/>
              <a:t>Dark Current Rate</a:t>
            </a:r>
          </a:p>
          <a:p>
            <a:pPr lvl="1"/>
            <a:r>
              <a:rPr lang="en-US" dirty="0" smtClean="0"/>
              <a:t>Signal Rate</a:t>
            </a:r>
          </a:p>
          <a:p>
            <a:pPr lvl="1"/>
            <a:r>
              <a:rPr lang="en-US" dirty="0" smtClean="0"/>
              <a:t>Wavelength Response</a:t>
            </a:r>
          </a:p>
          <a:p>
            <a:pPr lvl="1"/>
            <a:r>
              <a:rPr lang="en-US" dirty="0" smtClean="0"/>
              <a:t>Voltage Range Response</a:t>
            </a:r>
          </a:p>
          <a:p>
            <a:r>
              <a:rPr lang="en-US" dirty="0" smtClean="0"/>
              <a:t>Usefulness of low temperature operation?</a:t>
            </a:r>
          </a:p>
          <a:p>
            <a:r>
              <a:rPr lang="en-US" dirty="0" smtClean="0"/>
              <a:t>Useful for </a:t>
            </a:r>
            <a:r>
              <a:rPr lang="en-US" u="sng" dirty="0" smtClean="0"/>
              <a:t>imaging array?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3074" name="Picture 2" descr="C:\Users\EASIROC\Desktop\KerbyDocs\20150611_142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3" b="34498"/>
          <a:stretch/>
        </p:blipFill>
        <p:spPr bwMode="auto">
          <a:xfrm>
            <a:off x="1819656" y="4711349"/>
            <a:ext cx="5379057" cy="14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SiPMs: Baseline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098143" cy="4987867"/>
          </a:xfrm>
        </p:spPr>
        <p:txBody>
          <a:bodyPr/>
          <a:lstStyle/>
          <a:p>
            <a:r>
              <a:rPr lang="en-US" dirty="0" smtClean="0"/>
              <a:t>Behavior at room temperature (≈20°C) well documented</a:t>
            </a:r>
          </a:p>
          <a:p>
            <a:r>
              <a:rPr lang="en-US" dirty="0" smtClean="0"/>
              <a:t>Wavelength response provided by Hamamatsu, verified</a:t>
            </a:r>
          </a:p>
          <a:p>
            <a:r>
              <a:rPr lang="en-US" dirty="0" smtClean="0"/>
              <a:t>Rated for use from </a:t>
            </a:r>
            <a:r>
              <a:rPr lang="en-US" dirty="0"/>
              <a:t>0° </a:t>
            </a:r>
            <a:r>
              <a:rPr lang="en-US" dirty="0" smtClean="0"/>
              <a:t>to 40°C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2050" name="Picture 2" descr="C:\Users\EASIROC\Desktop\KerbyDocs\20150615_090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52" y="745403"/>
            <a:ext cx="2376904" cy="42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E50B-13F1-4EAE-8D4D-922A13B3E499}" type="datetime1">
              <a:rPr lang="en-US" altLang="en-US" smtClean="0"/>
              <a:t>8/1/2015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Kerby | Silicon Photomultiplier Pixels in Vacuum and Cryogenic Conditions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2" name="Picture 2" descr="C:\Users\EASIROC\Desktop\20150619_113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422732" y="1689113"/>
            <a:ext cx="6103606" cy="35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657849"/>
            <a:ext cx="735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Vacuum tube with SiPM array, 5x10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-5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millibar, LN2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cooled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7020" y="984941"/>
            <a:ext cx="171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Light Source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809" y="959988"/>
            <a:ext cx="275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Wavelength Selector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255165"/>
            <a:ext cx="13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Sapphire Lens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18" idx="2"/>
          </p:cNvCxnSpPr>
          <p:nvPr/>
        </p:nvCxnSpPr>
        <p:spPr>
          <a:xfrm>
            <a:off x="2591937" y="1421653"/>
            <a:ext cx="751338" cy="3520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4286251" y="1215774"/>
            <a:ext cx="470769" cy="5939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</p:cNvCxnSpPr>
          <p:nvPr/>
        </p:nvCxnSpPr>
        <p:spPr>
          <a:xfrm>
            <a:off x="1495425" y="3670664"/>
            <a:ext cx="726567" cy="2423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0"/>
          </p:cNvCxnSpPr>
          <p:nvPr/>
        </p:nvCxnSpPr>
        <p:spPr>
          <a:xfrm flipH="1" flipV="1">
            <a:off x="2847984" y="5019675"/>
            <a:ext cx="1060502" cy="6381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26339" y="1069567"/>
            <a:ext cx="138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Light Output Regulator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5246972" y="1669732"/>
            <a:ext cx="2279367" cy="71132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28016" y="103664"/>
            <a:ext cx="8787384" cy="641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Anatomy of a Scan: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Analyzing the location and size of Photoelectron (PE) peaks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7974A130-B8B2-45CC-9F26-B219048925CD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8/1/2015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Kerby | Silicon Photomultiplier Pixels in Vacuum and Cryogenic Conditions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074" name="Picture 2" descr="C:\Users\EASIROC\Desktop\KerbyDocs\GainCharacterization\62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22602"/>
            <a:ext cx="7354835" cy="40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1446388" y="3123874"/>
            <a:ext cx="3845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Logarithmic scale (ln(counts))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49379" y="2000816"/>
            <a:ext cx="615636" cy="38839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0PE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5402" y="3096285"/>
            <a:ext cx="615636" cy="27884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1PE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1038" y="3775294"/>
            <a:ext cx="615636" cy="21094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PE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2714" y="4490518"/>
            <a:ext cx="615636" cy="13942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etc.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36776" y="2103120"/>
            <a:ext cx="649224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0739" y="1846927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Gain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1017</Words>
  <Application>Microsoft Office PowerPoint</Application>
  <PresentationFormat>On-screen Show (4:3)</PresentationFormat>
  <Paragraphs>253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Geneva</vt:lpstr>
      <vt:lpstr>Helvetica</vt:lpstr>
      <vt:lpstr>High Tower Text</vt:lpstr>
      <vt:lpstr>Fermilab: Footer Only</vt:lpstr>
      <vt:lpstr>Silicon Photomultiplier Pixels in Vacuum and Cryogenic Conditions</vt:lpstr>
      <vt:lpstr>Contents</vt:lpstr>
      <vt:lpstr>Bulb Photomultipliers</vt:lpstr>
      <vt:lpstr>Silicon Photomultiplier Pixels (SiPMs)</vt:lpstr>
      <vt:lpstr>JEM-EUSO applications</vt:lpstr>
      <vt:lpstr>SiPMs: Goals</vt:lpstr>
      <vt:lpstr>SiPMs: Baseline Knowledge</vt:lpstr>
      <vt:lpstr>Experimental Setup</vt:lpstr>
      <vt:lpstr>Anatomy of a Scan: Analyzing the location and size of Photoelectron (PE) peaks</vt:lpstr>
      <vt:lpstr>Signal Rate Measurements</vt:lpstr>
      <vt:lpstr>Usable Voltages across SiPMs</vt:lpstr>
      <vt:lpstr>Room Temperature Behavior, 22°C</vt:lpstr>
      <vt:lpstr>Cooled Behavior, -20°C</vt:lpstr>
      <vt:lpstr>Cooled Behavior, -60°C</vt:lpstr>
      <vt:lpstr>Dark Current vs. Temperature</vt:lpstr>
      <vt:lpstr>Dark Counts vs. Temperature, Cont.</vt:lpstr>
      <vt:lpstr>Signal Rate vs. Temperature</vt:lpstr>
      <vt:lpstr>Wavelength Response v. Temperature</vt:lpstr>
      <vt:lpstr>Conclusions</vt:lpstr>
      <vt:lpstr>Conclusions, Cont.</vt:lpstr>
      <vt:lpstr>Next Steps: Imaging Array</vt:lpstr>
      <vt:lpstr>Thanks for Listening!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EASIROC</dc:creator>
  <cp:lastModifiedBy>Jim Kerby</cp:lastModifiedBy>
  <cp:revision>84</cp:revision>
  <cp:lastPrinted>2014-01-20T19:40:21Z</cp:lastPrinted>
  <dcterms:created xsi:type="dcterms:W3CDTF">2015-06-15T14:06:12Z</dcterms:created>
  <dcterms:modified xsi:type="dcterms:W3CDTF">2015-08-01T19:24:07Z</dcterms:modified>
</cp:coreProperties>
</file>