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4" r:id="rId3"/>
    <p:sldId id="274" r:id="rId4"/>
    <p:sldId id="267" r:id="rId5"/>
    <p:sldId id="270" r:id="rId6"/>
    <p:sldId id="271" r:id="rId7"/>
    <p:sldId id="272" r:id="rId8"/>
    <p:sldId id="273" r:id="rId9"/>
    <p:sldId id="275" r:id="rId10"/>
    <p:sldId id="268" r:id="rId11"/>
    <p:sldId id="263" r:id="rId12"/>
    <p:sldId id="262" r:id="rId13"/>
    <p:sldId id="260" r:id="rId14"/>
    <p:sldId id="261" r:id="rId15"/>
    <p:sldId id="276" r:id="rId16"/>
    <p:sldId id="277" r:id="rId17"/>
    <p:sldId id="278" r:id="rId18"/>
    <p:sldId id="257" r:id="rId19"/>
    <p:sldId id="290" r:id="rId20"/>
    <p:sldId id="280" r:id="rId21"/>
    <p:sldId id="281" r:id="rId22"/>
    <p:sldId id="282" r:id="rId23"/>
    <p:sldId id="283" r:id="rId24"/>
    <p:sldId id="284" r:id="rId25"/>
    <p:sldId id="285" r:id="rId26"/>
    <p:sldId id="293" r:id="rId27"/>
    <p:sldId id="288" r:id="rId28"/>
    <p:sldId id="291" r:id="rId29"/>
    <p:sldId id="292" r:id="rId30"/>
    <p:sldId id="258" r:id="rId31"/>
    <p:sldId id="259" r:id="rId32"/>
    <p:sldId id="265" r:id="rId33"/>
    <p:sldId id="266" r:id="rId34"/>
    <p:sldId id="294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3" d="100"/>
          <a:sy n="193" d="100"/>
        </p:scale>
        <p:origin x="-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267B9-335F-0F48-9307-8620F19A658D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9BB1-3FF7-D047-8D52-10A9EF900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97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45446-FABE-7043-A591-4DA69D0C920E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8D869-A0E5-0544-9803-8A8C6FF9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94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3BBE625-3473-FF40-A71B-2FC05C37A14A}" type="slidenum">
              <a:rPr lang="en-GB" sz="1200">
                <a:solidFill>
                  <a:srgbClr val="000000"/>
                </a:solidFill>
                <a:latin typeface="Nimbus Roman No9 L" charset="0"/>
                <a:cs typeface="DejaVu LGC Sans" charset="0"/>
              </a:rPr>
              <a:pPr eaLnBrk="1" hangingPunct="1"/>
              <a:t>32</a:t>
            </a:fld>
            <a:endParaRPr lang="en-GB" sz="1200">
              <a:solidFill>
                <a:srgbClr val="000000"/>
              </a:solidFill>
              <a:latin typeface="Nimbus Roman No9 L" charset="0"/>
              <a:cs typeface="DejaVu LGC Sans" charset="0"/>
            </a:endParaRPr>
          </a:p>
        </p:txBody>
      </p:sp>
      <p:sp>
        <p:nvSpPr>
          <p:cNvPr id="16387" name="Text Box 102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8" name="Text Box 1026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35A7-B113-AF43-A10C-D74CFE38C12A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5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132-84B6-7940-9957-F34286C047FF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CCC1-898A-AC48-989E-F0253B959B22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5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59866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2729-C390-B243-874F-6E87023BE17A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8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CCA5-B3F3-464E-A72C-A3728D30EBB7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1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5CF7-EF61-544D-BB60-1B546CBCC67C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6183-742E-6746-A600-B31C322C0461}" type="datetime1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81541-76AC-D948-9885-F0A41975C313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B63F-278D-8346-8BC3-62BF8FCAEEF6}" type="datetime1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3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D3AF-0E5B-FA44-A646-651249D65380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BF00-B01E-544F-A4D9-9D604FD6484B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4FBB-050C-4348-88B8-77823ED8218C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265B-11CB-9647-9120-BCAD0832E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0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tif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9" Type="http://schemas.openxmlformats.org/officeDocument/2006/relationships/image" Target="../media/image33.jpe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bnl.gov/conferenceDisplay.py?confId=265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</a:t>
            </a:r>
            <a:r>
              <a:rPr lang="en-US" dirty="0" smtClean="0"/>
              <a:t>Updates</a:t>
            </a:r>
            <a:br>
              <a:rPr lang="en-US" dirty="0" smtClean="0"/>
            </a:br>
            <a:r>
              <a:rPr lang="en-US" dirty="0" smtClean="0"/>
              <a:t>1/19/2017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57547"/>
            <a:ext cx="8229600" cy="558471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Detector scintillator + WLSF assembly </a:t>
            </a:r>
            <a:r>
              <a:rPr lang="en-US" dirty="0" smtClean="0"/>
              <a:t>- Done</a:t>
            </a:r>
            <a:endParaRPr lang="en-US" dirty="0" smtClean="0"/>
          </a:p>
          <a:p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smtClean="0"/>
              <a:t>safety document for detectors</a:t>
            </a:r>
          </a:p>
          <a:p>
            <a:pPr lvl="1"/>
            <a:r>
              <a:rPr lang="en-US" dirty="0" smtClean="0"/>
              <a:t>Work in progress, sample documents in hands,  ~by the end of Jan</a:t>
            </a:r>
          </a:p>
          <a:p>
            <a:r>
              <a:rPr lang="en-US" dirty="0" smtClean="0"/>
              <a:t>DAQ upgrade - done</a:t>
            </a:r>
          </a:p>
          <a:p>
            <a:pPr lvl="1"/>
            <a:r>
              <a:rPr lang="en-US" dirty="0" smtClean="0"/>
              <a:t>x10+ improvement, parasitical data taking with E906 possible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Readout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preamp </a:t>
            </a:r>
            <a:r>
              <a:rPr lang="en-US" dirty="0" smtClean="0"/>
              <a:t>cards test in B-field</a:t>
            </a:r>
            <a:endParaRPr lang="en-US" dirty="0" smtClean="0"/>
          </a:p>
          <a:p>
            <a:pPr lvl="2"/>
            <a:r>
              <a:rPr lang="en-US" dirty="0" smtClean="0"/>
              <a:t>Pre-production 20 cards arrived, </a:t>
            </a:r>
            <a:r>
              <a:rPr lang="en-US" dirty="0" smtClean="0"/>
              <a:t> </a:t>
            </a:r>
            <a:r>
              <a:rPr lang="en-US" dirty="0" smtClean="0"/>
              <a:t>tested at </a:t>
            </a:r>
            <a:r>
              <a:rPr lang="en-US" dirty="0" smtClean="0"/>
              <a:t>LANL</a:t>
            </a:r>
          </a:p>
          <a:p>
            <a:pPr lvl="2"/>
            <a:r>
              <a:rPr lang="en-US" dirty="0" smtClean="0"/>
              <a:t>OK in high field, -10% loss in gain observed, no impact on rising time</a:t>
            </a:r>
            <a:endParaRPr lang="en-US" dirty="0" smtClean="0"/>
          </a:p>
          <a:p>
            <a:r>
              <a:rPr lang="en-US" dirty="0" smtClean="0"/>
              <a:t>Trigger firmware and lookup table</a:t>
            </a:r>
          </a:p>
          <a:p>
            <a:pPr lvl="1"/>
            <a:r>
              <a:rPr lang="en-US" dirty="0" smtClean="0"/>
              <a:t>V1495 I/O tested, using MC to develop lookup table </a:t>
            </a:r>
          </a:p>
          <a:p>
            <a:pPr lvl="1"/>
            <a:r>
              <a:rPr lang="en-US" dirty="0" smtClean="0"/>
              <a:t>Full trigger firmware under development, to be ready by ~mid Feb.</a:t>
            </a:r>
          </a:p>
          <a:p>
            <a:r>
              <a:rPr lang="en-US" dirty="0" smtClean="0"/>
              <a:t>Progress in theory </a:t>
            </a:r>
          </a:p>
          <a:p>
            <a:pPr lvl="1"/>
            <a:r>
              <a:rPr lang="en-US" dirty="0" smtClean="0"/>
              <a:t>Cross check calculations, plan a joint paper </a:t>
            </a:r>
          </a:p>
          <a:p>
            <a:r>
              <a:rPr lang="en-US" dirty="0" smtClean="0"/>
              <a:t>Project is </a:t>
            </a:r>
            <a:r>
              <a:rPr lang="en-US" dirty="0"/>
              <a:t>o</a:t>
            </a:r>
            <a:r>
              <a:rPr lang="en-US" dirty="0" smtClean="0"/>
              <a:t>n track</a:t>
            </a:r>
          </a:p>
          <a:p>
            <a:pPr lvl="1"/>
            <a:r>
              <a:rPr lang="en-US" dirty="0" smtClean="0"/>
              <a:t>New trigger system installed at </a:t>
            </a:r>
            <a:r>
              <a:rPr lang="en-US" dirty="0" err="1" smtClean="0"/>
              <a:t>Fermilab</a:t>
            </a:r>
            <a:r>
              <a:rPr lang="en-US" dirty="0" smtClean="0"/>
              <a:t> in March  </a:t>
            </a:r>
          </a:p>
          <a:p>
            <a:endParaRPr lang="en-US" dirty="0" smtClean="0"/>
          </a:p>
          <a:p>
            <a:r>
              <a:rPr lang="en-US" dirty="0" smtClean="0"/>
              <a:t>Future E906 and </a:t>
            </a:r>
            <a:r>
              <a:rPr lang="en-US" dirty="0" err="1" smtClean="0"/>
              <a:t>SeaQuest</a:t>
            </a:r>
            <a:r>
              <a:rPr lang="en-US" dirty="0" smtClean="0"/>
              <a:t> schedule </a:t>
            </a:r>
          </a:p>
          <a:p>
            <a:pPr lvl="1"/>
            <a:r>
              <a:rPr lang="en-US" dirty="0" smtClean="0"/>
              <a:t>Lost ~2 weeks of beam time due to accelerator </a:t>
            </a:r>
            <a:r>
              <a:rPr lang="en-US" dirty="0" smtClean="0"/>
              <a:t>issues, restarted yesterday </a:t>
            </a:r>
            <a:endParaRPr lang="en-US" dirty="0" smtClean="0"/>
          </a:p>
          <a:p>
            <a:pPr lvl="1"/>
            <a:r>
              <a:rPr lang="en-US" dirty="0" smtClean="0"/>
              <a:t>Likely to extend current run or more beam in the remaining run this year</a:t>
            </a:r>
          </a:p>
          <a:p>
            <a:pPr lvl="1"/>
            <a:r>
              <a:rPr lang="en-US" dirty="0" smtClean="0"/>
              <a:t>Updated propose </a:t>
            </a:r>
            <a:r>
              <a:rPr lang="en-US" dirty="0" smtClean="0"/>
              <a:t>to </a:t>
            </a:r>
            <a:r>
              <a:rPr lang="en-US" dirty="0" err="1" smtClean="0"/>
              <a:t>Fermilab</a:t>
            </a:r>
            <a:r>
              <a:rPr lang="en-US" dirty="0" smtClean="0"/>
              <a:t> PAC </a:t>
            </a:r>
            <a:r>
              <a:rPr lang="en-US" dirty="0" smtClean="0"/>
              <a:t>for dedicated </a:t>
            </a:r>
            <a:r>
              <a:rPr lang="en-US" dirty="0" smtClean="0"/>
              <a:t>dark photon search runs beyond </a:t>
            </a:r>
            <a:r>
              <a:rPr lang="en-US" dirty="0" smtClean="0"/>
              <a:t>E906, in case Pol </a:t>
            </a:r>
            <a:r>
              <a:rPr lang="en-US" dirty="0" err="1" smtClean="0"/>
              <a:t>Drell</a:t>
            </a:r>
            <a:r>
              <a:rPr lang="en-US" dirty="0" smtClean="0"/>
              <a:t>-Yan not funded in time  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33D-9D41-4744-8C0E-CE3F89EBB9A0}" type="datetime1">
              <a:rPr lang="en-US" smtClean="0"/>
              <a:t>1/19/17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763" y="187458"/>
            <a:ext cx="7886700" cy="91061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DAQ upgrade: goal and achievement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39" y="1264076"/>
            <a:ext cx="5461609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Improve the DAQ bandwidth by a factor of 10 to allow running ‘</a:t>
            </a:r>
            <a:r>
              <a:rPr lang="en-US" sz="2200" i="1" dirty="0" smtClean="0"/>
              <a:t>parasitically</a:t>
            </a:r>
            <a:r>
              <a:rPr lang="en-US" sz="2200" dirty="0" smtClean="0"/>
              <a:t>’ alongside E906’s main program</a:t>
            </a:r>
          </a:p>
          <a:p>
            <a:endParaRPr lang="en-US" sz="2200" dirty="0" smtClean="0"/>
          </a:p>
          <a:p>
            <a:r>
              <a:rPr lang="en-US" sz="2200" dirty="0" smtClean="0"/>
              <a:t>Three independent upgrades:</a:t>
            </a:r>
          </a:p>
          <a:p>
            <a:pPr lvl="1"/>
            <a:r>
              <a:rPr lang="en-US" sz="1900" dirty="0" err="1" smtClean="0"/>
              <a:t>MainDAQ</a:t>
            </a:r>
            <a:r>
              <a:rPr lang="en-US" sz="1900" dirty="0" smtClean="0"/>
              <a:t>: development of the FPGA and ARM microcode on the customized TDC</a:t>
            </a:r>
          </a:p>
          <a:p>
            <a:pPr lvl="1"/>
            <a:r>
              <a:rPr lang="en-US" sz="1900" dirty="0" err="1" smtClean="0"/>
              <a:t>TriggerDAQ</a:t>
            </a:r>
            <a:r>
              <a:rPr lang="en-US" sz="1900" dirty="0" smtClean="0"/>
              <a:t>: adding SDRAM to the CAEN v1495 and development of the FPGA control code</a:t>
            </a:r>
          </a:p>
          <a:p>
            <a:pPr lvl="1"/>
            <a:r>
              <a:rPr lang="en-US" sz="1900" dirty="0" err="1" smtClean="0"/>
              <a:t>BeamDAQ</a:t>
            </a:r>
            <a:r>
              <a:rPr lang="en-US" sz="1900" dirty="0" smtClean="0"/>
              <a:t>: development of the FPGA code of the dedicated beam intensity monitor readout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548" y="1264075"/>
            <a:ext cx="3211761" cy="40096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8331" y="5432891"/>
            <a:ext cx="8673371" cy="1257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All three systems have been successfully tested with beam (before </a:t>
            </a:r>
            <a:r>
              <a:rPr lang="en-US" sz="2200" dirty="0" err="1" smtClean="0"/>
              <a:t>Fermilab</a:t>
            </a:r>
            <a:r>
              <a:rPr lang="en-US" sz="2200" dirty="0" smtClean="0"/>
              <a:t> Main Injector broke). </a:t>
            </a:r>
          </a:p>
          <a:p>
            <a:r>
              <a:rPr lang="en-US" sz="2200" dirty="0" smtClean="0"/>
              <a:t>Now the upgraded DAQ is running continuously with cosmic rays to commission the rest of the spectrometer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E1D0-A5AD-B94E-B8CF-2A0E7F456968}" type="datetime1">
              <a:rPr lang="en-US" smtClean="0"/>
              <a:t>1/19/17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45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75"/>
            <a:ext cx="8229600" cy="8649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V1495 Trigger Firmware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913"/>
            <a:ext cx="8229600" cy="3016384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Structure </a:t>
            </a:r>
            <a:r>
              <a:rPr lang="en-US" dirty="0"/>
              <a:t>and building blocks of the existing firmware can be </a:t>
            </a:r>
            <a:r>
              <a:rPr lang="en-US" dirty="0" smtClean="0"/>
              <a:t>reused: TDCs</a:t>
            </a:r>
            <a:r>
              <a:rPr lang="en-US" dirty="0"/>
              <a:t>, delay adjustment pipelines, trigger matrix lookup tables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Input channels (TDC and delay pipeline) are generic and do not need </a:t>
            </a:r>
            <a:r>
              <a:rPr lang="en-US" dirty="0" err="1" smtClean="0"/>
              <a:t>tochange</a:t>
            </a:r>
            <a:endParaRPr lang="en-US" dirty="0" smtClean="0"/>
          </a:p>
          <a:p>
            <a:pPr lvl="1"/>
            <a:r>
              <a:rPr lang="en-US" dirty="0" smtClean="0"/>
              <a:t>Lookup </a:t>
            </a:r>
            <a:r>
              <a:rPr lang="en-US" dirty="0"/>
              <a:t>tables will have different content but operate in the same way</a:t>
            </a:r>
            <a:endParaRPr lang="en-US" dirty="0" smtClean="0"/>
          </a:p>
          <a:p>
            <a:r>
              <a:rPr lang="en-US" dirty="0" smtClean="0"/>
              <a:t>More V1495 inputs</a:t>
            </a:r>
          </a:p>
          <a:p>
            <a:pPr lvl="1"/>
            <a:r>
              <a:rPr lang="en-US" dirty="0"/>
              <a:t>L1 trigger firmware must be modified to increase the number of </a:t>
            </a:r>
            <a:r>
              <a:rPr lang="en-US" dirty="0" smtClean="0"/>
              <a:t>supported input </a:t>
            </a:r>
            <a:r>
              <a:rPr lang="en-US" dirty="0"/>
              <a:t>channels from 3*32=96 to 5*32=</a:t>
            </a:r>
            <a:r>
              <a:rPr lang="en-US" dirty="0" smtClean="0"/>
              <a:t>160</a:t>
            </a:r>
          </a:p>
          <a:p>
            <a:pPr lvl="2"/>
            <a:r>
              <a:rPr lang="en-US" dirty="0"/>
              <a:t>Primary challenge is expanding the channel addressing scheme by </a:t>
            </a:r>
            <a:r>
              <a:rPr lang="en-US" dirty="0" smtClean="0"/>
              <a:t>one bit</a:t>
            </a:r>
            <a:r>
              <a:rPr lang="en-US" dirty="0"/>
              <a:t>: work in </a:t>
            </a:r>
            <a:r>
              <a:rPr lang="en-US" dirty="0" smtClean="0"/>
              <a:t>progress</a:t>
            </a:r>
          </a:p>
          <a:p>
            <a:pPr lvl="1"/>
            <a:r>
              <a:rPr lang="en-US" dirty="0"/>
              <a:t>FPGA utilization is not expected to be a problem: existing </a:t>
            </a:r>
            <a:r>
              <a:rPr lang="en-US" dirty="0" smtClean="0"/>
              <a:t>firmware uses </a:t>
            </a:r>
            <a:r>
              <a:rPr lang="en-US" dirty="0"/>
              <a:t>roughly 40% of FPGA resources for input processing (should scale </a:t>
            </a:r>
            <a:r>
              <a:rPr lang="en-US" dirty="0" smtClean="0"/>
              <a:t>with input </a:t>
            </a:r>
            <a:r>
              <a:rPr lang="en-US" dirty="0"/>
              <a:t>channels) and 20% for trigger lookup tables (should scale </a:t>
            </a:r>
            <a:r>
              <a:rPr lang="en-US" dirty="0" smtClean="0"/>
              <a:t>more slowly)</a:t>
            </a:r>
          </a:p>
          <a:p>
            <a:r>
              <a:rPr lang="en-US" dirty="0"/>
              <a:t>Plan is to develop in stages to simplify </a:t>
            </a:r>
            <a:r>
              <a:rPr lang="en-US" dirty="0" smtClean="0"/>
              <a:t>testing</a:t>
            </a:r>
          </a:p>
          <a:p>
            <a:pPr lvl="1"/>
            <a:r>
              <a:rPr lang="en-US" dirty="0"/>
              <a:t>Modify the firmware blocks in a reverse-compatible way to support </a:t>
            </a:r>
            <a:r>
              <a:rPr lang="en-US" dirty="0" smtClean="0"/>
              <a:t>more input </a:t>
            </a:r>
            <a:r>
              <a:rPr lang="en-US" dirty="0"/>
              <a:t>channels</a:t>
            </a:r>
          </a:p>
          <a:p>
            <a:pPr lvl="1"/>
            <a:r>
              <a:rPr lang="en-US" dirty="0" smtClean="0"/>
              <a:t>Build </a:t>
            </a:r>
            <a:r>
              <a:rPr lang="en-US" dirty="0"/>
              <a:t>a version of the existing L1 firmware that uses these blocks </a:t>
            </a:r>
            <a:r>
              <a:rPr lang="en-US" dirty="0" smtClean="0"/>
              <a:t>but is </a:t>
            </a:r>
            <a:r>
              <a:rPr lang="en-US" dirty="0"/>
              <a:t>functionally unchanged (compatible with existing readout drivers </a:t>
            </a:r>
            <a:r>
              <a:rPr lang="en-US" dirty="0" smtClean="0"/>
              <a:t>and tests)</a:t>
            </a:r>
            <a:endParaRPr lang="en-US" dirty="0"/>
          </a:p>
          <a:p>
            <a:pPr lvl="1"/>
            <a:r>
              <a:rPr lang="en-US" dirty="0" smtClean="0"/>
              <a:t>Modify </a:t>
            </a:r>
            <a:r>
              <a:rPr lang="en-US" dirty="0"/>
              <a:t>readout drivers to support more input </a:t>
            </a:r>
            <a:r>
              <a:rPr lang="en-US" dirty="0" smtClean="0"/>
              <a:t>channels</a:t>
            </a:r>
            <a:endParaRPr lang="en-US" dirty="0"/>
          </a:p>
          <a:p>
            <a:pPr lvl="1"/>
            <a:r>
              <a:rPr lang="en-US" dirty="0" smtClean="0"/>
              <a:t>Build </a:t>
            </a:r>
            <a:r>
              <a:rPr lang="en-US" dirty="0"/>
              <a:t>the new firmware and </a:t>
            </a:r>
            <a:r>
              <a:rPr lang="en-US" dirty="0" smtClean="0"/>
              <a:t>test, by mid Feb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14844"/>
            <a:ext cx="8686800" cy="3343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826" y="384729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trigger inputs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9F45-5481-BF40-A9DC-5F04129B9B39}" type="datetime1">
              <a:rPr lang="en-US" smtClean="0"/>
              <a:t>1/19/17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4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6"/>
            <a:ext cx="8229600" cy="1143000"/>
          </a:xfrm>
        </p:spPr>
        <p:txBody>
          <a:bodyPr/>
          <a:lstStyle/>
          <a:p>
            <a:r>
              <a:rPr lang="en-US" dirty="0" smtClean="0"/>
              <a:t>Calibration System Tested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823" y="2340631"/>
            <a:ext cx="5473334" cy="4226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4" y="2449550"/>
            <a:ext cx="4115852" cy="22858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88146"/>
            <a:ext cx="8229600" cy="1152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Clear fiber with LED</a:t>
            </a:r>
          </a:p>
          <a:p>
            <a:r>
              <a:rPr lang="en-US" dirty="0" smtClean="0"/>
              <a:t>Sharp raising edge</a:t>
            </a:r>
          </a:p>
          <a:p>
            <a:r>
              <a:rPr lang="en-US" dirty="0" smtClean="0"/>
              <a:t>1-&gt;7 (more) split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8" y="4735382"/>
            <a:ext cx="3488529" cy="1943111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02E0-561E-C24D-BAE4-E8704A9E6E73}" type="datetime1">
              <a:rPr lang="en-US" smtClean="0"/>
              <a:t>1/19/17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4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146"/>
            <a:ext cx="8229600" cy="4525963"/>
          </a:xfrm>
        </p:spPr>
        <p:txBody>
          <a:bodyPr/>
          <a:lstStyle/>
          <a:p>
            <a:r>
              <a:rPr lang="en-US" dirty="0" smtClean="0"/>
              <a:t>All frames assembled</a:t>
            </a:r>
          </a:p>
          <a:p>
            <a:r>
              <a:rPr lang="en-US" dirty="0" smtClean="0"/>
              <a:t>Mockup layout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79" y="2203128"/>
            <a:ext cx="4844029" cy="3625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" y="2548679"/>
            <a:ext cx="4408722" cy="252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686795"/>
            <a:ext cx="6350000" cy="9398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B0CF-A0A4-5640-817C-D9E07EE13033}" type="datetime1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9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Installation Plan being Developed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136"/>
            <a:ext cx="8229600" cy="12201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Detectors</a:t>
            </a:r>
          </a:p>
          <a:p>
            <a:r>
              <a:rPr lang="en-US" dirty="0" smtClean="0"/>
              <a:t>Readout crates and modules</a:t>
            </a:r>
          </a:p>
          <a:p>
            <a:r>
              <a:rPr lang="en-US" dirty="0" smtClean="0"/>
              <a:t>Cabling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3492"/>
            <a:ext cx="9144000" cy="403450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AFAE-675C-2745-BEAE-16E95C7A33E2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51DD-27BD-3E49-8F7E-FC0DFA13920B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53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LANL Proposed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720" y="1492285"/>
            <a:ext cx="233351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integration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667" y="3067443"/>
            <a:ext cx="1544811" cy="192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2BDB-2560-6043-9F26-F29F911A8361}" type="datetime1">
              <a:rPr lang="en-US" smtClean="0"/>
              <a:t>1/19/17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4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2"/>
            <a:ext cx="8229600" cy="13810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LDRD Project Overview</a:t>
            </a:r>
            <a:br>
              <a:rPr lang="en-US" dirty="0" smtClean="0"/>
            </a:br>
            <a:r>
              <a:rPr lang="en-US" sz="2200" dirty="0" smtClean="0"/>
              <a:t>Ming Liu, P-25</a:t>
            </a:r>
            <a:br>
              <a:rPr lang="en-US" sz="2200" dirty="0" smtClean="0"/>
            </a:br>
            <a:r>
              <a:rPr lang="en-US" sz="2200" dirty="0" smtClean="0"/>
              <a:t>December 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, 2016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188"/>
            <a:ext cx="8229600" cy="45265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 Goals</a:t>
            </a:r>
          </a:p>
          <a:p>
            <a:pPr lvl="1"/>
            <a:r>
              <a:rPr lang="en-US" dirty="0" smtClean="0"/>
              <a:t>Develop </a:t>
            </a:r>
            <a:r>
              <a:rPr lang="en-US" dirty="0" smtClean="0">
                <a:solidFill>
                  <a:srgbClr val="FF0000"/>
                </a:solidFill>
              </a:rPr>
              <a:t>a new QGP physics program </a:t>
            </a:r>
            <a:r>
              <a:rPr lang="en-US" dirty="0" smtClean="0"/>
              <a:t>with heavy flavor b-jet measurements in </a:t>
            </a:r>
            <a:r>
              <a:rPr lang="en-US" dirty="0" err="1" smtClean="0"/>
              <a:t>sPHENIX</a:t>
            </a:r>
            <a:r>
              <a:rPr lang="en-US" dirty="0" smtClean="0"/>
              <a:t> at RHIC</a:t>
            </a:r>
          </a:p>
          <a:p>
            <a:pPr lvl="1"/>
            <a:r>
              <a:rPr lang="en-US" dirty="0" smtClean="0"/>
              <a:t>Carry out </a:t>
            </a:r>
            <a:r>
              <a:rPr lang="en-US" dirty="0" smtClean="0">
                <a:solidFill>
                  <a:srgbClr val="FF0000"/>
                </a:solidFill>
              </a:rPr>
              <a:t>key detector R&amp;D </a:t>
            </a:r>
            <a:r>
              <a:rPr lang="en-US" dirty="0" smtClean="0"/>
              <a:t>and develop </a:t>
            </a:r>
            <a:r>
              <a:rPr lang="en-US" dirty="0" smtClean="0">
                <a:solidFill>
                  <a:srgbClr val="FF0000"/>
                </a:solidFill>
              </a:rPr>
              <a:t>a new MIE proposal </a:t>
            </a:r>
            <a:r>
              <a:rPr lang="en-US" dirty="0" smtClean="0"/>
              <a:t>to DOE to build a state-of-the-art MAPS-based high precision vertex detector to support the b-jet physics program in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roject Scope, Plan and Milestones  </a:t>
            </a:r>
          </a:p>
          <a:p>
            <a:pPr lvl="1"/>
            <a:r>
              <a:rPr lang="en-US" dirty="0" smtClean="0"/>
              <a:t>Experimental tasks</a:t>
            </a:r>
          </a:p>
          <a:p>
            <a:pPr lvl="1"/>
            <a:r>
              <a:rPr lang="en-US" dirty="0" smtClean="0"/>
              <a:t>Theoretical tasks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Cost, Schedule, Procurement and Risk Management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Organization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sPHENIX</a:t>
            </a:r>
            <a:r>
              <a:rPr lang="en-US" dirty="0" smtClean="0"/>
              <a:t>/MAPS Project Web page: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DED9-D813-004B-8F3C-CC1470AA4E8E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39333" y="581154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https://p25ext.lanl.gov/maps/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9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302"/>
            <a:ext cx="8229600" cy="1035008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/MAPS LDRD 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32706"/>
            <a:ext cx="8229600" cy="5688769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Feasibility review, December 5</a:t>
            </a:r>
            <a:r>
              <a:rPr lang="en-US" baseline="30000" dirty="0" smtClean="0"/>
              <a:t>th</a:t>
            </a:r>
            <a:r>
              <a:rPr lang="en-US" dirty="0" smtClean="0"/>
              <a:t> , 2016</a:t>
            </a:r>
          </a:p>
          <a:p>
            <a:pPr lvl="1"/>
            <a:r>
              <a:rPr lang="en-US" dirty="0" smtClean="0"/>
              <a:t>Waiting for feedback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Electronics and readout and mechanics</a:t>
            </a:r>
          </a:p>
          <a:p>
            <a:pPr lvl="1"/>
            <a:r>
              <a:rPr lang="en-US" dirty="0" smtClean="0"/>
              <a:t>Readout units:  10 V0 boards to be produced, 5 for LANL R&amp;D </a:t>
            </a:r>
          </a:p>
          <a:p>
            <a:pPr lvl="1"/>
            <a:r>
              <a:rPr lang="en-US" dirty="0" smtClean="0"/>
              <a:t>2 High-speed readout test bench (MOSAIC boards): ordered and to be fabricated soon </a:t>
            </a:r>
          </a:p>
          <a:p>
            <a:pPr lvl="1"/>
            <a:r>
              <a:rPr lang="en-US" dirty="0" smtClean="0"/>
              <a:t>5 production version MAPS chips: ordered and fabricated (expected ~December), </a:t>
            </a:r>
          </a:p>
          <a:p>
            <a:pPr lvl="1"/>
            <a:r>
              <a:rPr lang="en-US" dirty="0" smtClean="0"/>
              <a:t>Altera evaluation boards ordered for CRU FPGA work, will be available soon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lternative Comm. RU being explored,  ATLAS/FELIX boards @BNL/ATLAS   </a:t>
            </a:r>
          </a:p>
          <a:p>
            <a:pPr lvl="1"/>
            <a:r>
              <a:rPr lang="en-US" dirty="0" smtClean="0"/>
              <a:t>Workshop @UT-Austin in March on readout </a:t>
            </a:r>
          </a:p>
          <a:p>
            <a:endParaRPr lang="en-US" dirty="0" smtClean="0"/>
          </a:p>
          <a:p>
            <a:r>
              <a:rPr lang="en-US" dirty="0" smtClean="0"/>
              <a:t>Simulations </a:t>
            </a:r>
          </a:p>
          <a:p>
            <a:pPr lvl="1"/>
            <a:r>
              <a:rPr lang="en-US" dirty="0" smtClean="0"/>
              <a:t>Multi-collision pileup effects studied </a:t>
            </a:r>
          </a:p>
          <a:p>
            <a:pPr lvl="1"/>
            <a:r>
              <a:rPr lang="en-US" dirty="0" smtClean="0"/>
              <a:t>Realistic geometry being tested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vertexing</a:t>
            </a:r>
            <a:r>
              <a:rPr lang="en-US" dirty="0" smtClean="0"/>
              <a:t>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Au+Au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MIE proposal development</a:t>
            </a:r>
          </a:p>
          <a:p>
            <a:pPr lvl="1"/>
            <a:r>
              <a:rPr lang="en-US" dirty="0" smtClean="0"/>
              <a:t>MIE writing </a:t>
            </a:r>
            <a:r>
              <a:rPr lang="en-US" dirty="0" err="1" smtClean="0"/>
              <a:t>workfest</a:t>
            </a:r>
            <a:r>
              <a:rPr lang="en-US" dirty="0" smtClean="0"/>
              <a:t> @Santa Fe, Jan 5-7, 2017</a:t>
            </a:r>
          </a:p>
          <a:p>
            <a:pPr lvl="1"/>
            <a:r>
              <a:rPr lang="en-US" dirty="0" smtClean="0"/>
              <a:t>Major tasks and lead institutes identified </a:t>
            </a:r>
          </a:p>
          <a:p>
            <a:pPr lvl="1"/>
            <a:r>
              <a:rPr lang="en-US" dirty="0" smtClean="0"/>
              <a:t>Key physics plots identified and being updated</a:t>
            </a:r>
          </a:p>
          <a:p>
            <a:pPr lvl="1"/>
            <a:r>
              <a:rPr lang="en-US" dirty="0" smtClean="0"/>
              <a:t>LBNL workshop to finalize the proposal,  Jan 24-25</a:t>
            </a:r>
          </a:p>
          <a:p>
            <a:pPr lvl="1"/>
            <a:r>
              <a:rPr lang="en-US" dirty="0" smtClean="0"/>
              <a:t>DOE Feb. budget meeting </a:t>
            </a:r>
          </a:p>
          <a:p>
            <a:pPr lvl="1"/>
            <a:r>
              <a:rPr lang="en-US" dirty="0" smtClean="0"/>
              <a:t>Continue building collaboration, new institutions joined the effort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Good progress in Theory </a:t>
            </a:r>
          </a:p>
          <a:p>
            <a:endParaRPr lang="en-US" dirty="0"/>
          </a:p>
          <a:p>
            <a:r>
              <a:rPr lang="en-US" dirty="0" smtClean="0"/>
              <a:t>Project is on track 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C8606-8467-DD46-83A1-5806BD8DA134}" type="datetime1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IMG_9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00" y="3392925"/>
            <a:ext cx="3951233" cy="296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9504" y="2917979"/>
            <a:ext cx="4061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dirty="0" smtClean="0"/>
              <a:t>MIE writing </a:t>
            </a:r>
            <a:r>
              <a:rPr lang="en-US" sz="1600" dirty="0" err="1" smtClean="0"/>
              <a:t>workfest</a:t>
            </a:r>
            <a:r>
              <a:rPr lang="en-US" sz="1600" dirty="0" smtClean="0"/>
              <a:t> @Santa Fe, Jan 5-7, 2017</a:t>
            </a:r>
          </a:p>
        </p:txBody>
      </p:sp>
    </p:spTree>
    <p:extLst>
      <p:ext uri="{BB962C8B-B14F-4D97-AF65-F5344CB8AC3E}">
        <p14:creationId xmlns:p14="http://schemas.microsoft.com/office/powerpoint/2010/main" val="121805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7478772" cy="935408"/>
          </a:xfrm>
        </p:spPr>
        <p:txBody>
          <a:bodyPr>
            <a:normAutofit/>
          </a:bodyPr>
          <a:lstStyle/>
          <a:p>
            <a:r>
              <a:rPr lang="en-US" dirty="0" smtClean="0"/>
              <a:t>LANL LDRD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64" y="1169291"/>
            <a:ext cx="3976598" cy="480396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Lead </a:t>
            </a:r>
            <a:r>
              <a:rPr lang="en-US" dirty="0">
                <a:solidFill>
                  <a:srgbClr val="0000FF"/>
                </a:solidFill>
              </a:rPr>
              <a:t>people identified for key </a:t>
            </a:r>
            <a:r>
              <a:rPr lang="en-US" dirty="0" smtClean="0">
                <a:solidFill>
                  <a:srgbClr val="0000FF"/>
                </a:solidFill>
              </a:rPr>
              <a:t>tasks</a:t>
            </a:r>
          </a:p>
          <a:p>
            <a:pPr lvl="1"/>
            <a:r>
              <a:rPr lang="en-US" dirty="0" smtClean="0"/>
              <a:t>Team of experts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4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132" y="1306628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71" y="1306627"/>
            <a:ext cx="1088201" cy="1088201"/>
          </a:xfrm>
          <a:prstGeom prst="rect">
            <a:avLst/>
          </a:prstGeom>
        </p:spPr>
      </p:pic>
      <p:pic>
        <p:nvPicPr>
          <p:cNvPr id="6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8471" y="2878095"/>
            <a:ext cx="1083937" cy="1083937"/>
          </a:xfrm>
          <a:prstGeom prst="rect">
            <a:avLst/>
          </a:prstGeom>
          <a:ln w="101600">
            <a:noFill/>
          </a:ln>
        </p:spPr>
      </p:pic>
      <p:pic>
        <p:nvPicPr>
          <p:cNvPr id="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9132" y="2874190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9" name="sondheim_wal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09131" y="4490654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12" name="vanhecke_huber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8471" y="4490655"/>
            <a:ext cx="1088136" cy="1088136"/>
          </a:xfrm>
          <a:prstGeom prst="rect">
            <a:avLst/>
          </a:prstGeom>
          <a:ln w="25400">
            <a:noFill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E797-683F-BB43-BF6E-F30211678870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19</a:t>
            </a:fld>
            <a:endParaRPr lang="en-US" dirty="0"/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45" y="5487940"/>
            <a:ext cx="1088136" cy="1088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22989" y="5973258"/>
            <a:ext cx="90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staff</a:t>
            </a:r>
          </a:p>
        </p:txBody>
      </p:sp>
      <p:pic>
        <p:nvPicPr>
          <p:cNvPr id="23" name="Picture 22" descr="2016-12-01-Sho.jpe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52" y="1306692"/>
            <a:ext cx="1088136" cy="1088136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41" y="2873896"/>
            <a:ext cx="1088136" cy="1088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952" y="4490654"/>
            <a:ext cx="1088136" cy="1088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9131" y="2394764"/>
            <a:ext cx="122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Mike </a:t>
            </a:r>
            <a:r>
              <a:rPr lang="en-US" sz="1200" dirty="0" err="1" smtClean="0"/>
              <a:t>McCumber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035021" y="2422682"/>
            <a:ext cx="1064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Sanghoon</a:t>
            </a:r>
            <a:r>
              <a:rPr lang="en-US" sz="1200" dirty="0" smtClean="0"/>
              <a:t> Lim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577952" y="2422682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Sho</a:t>
            </a:r>
            <a:r>
              <a:rPr lang="en-US" sz="1200" dirty="0" smtClean="0"/>
              <a:t> </a:t>
            </a:r>
            <a:r>
              <a:rPr lang="en-US" sz="1200" dirty="0" err="1" smtClean="0"/>
              <a:t>Uemura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409131" y="3962326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Pat </a:t>
            </a:r>
            <a:r>
              <a:rPr lang="en-US" sz="1200" dirty="0" err="1" smtClean="0"/>
              <a:t>McGaughey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098471" y="4004034"/>
            <a:ext cx="720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Ming Liu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7628965" y="4027195"/>
            <a:ext cx="994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Mark </a:t>
            </a:r>
            <a:r>
              <a:rPr lang="en-US" sz="1200" dirty="0" err="1" smtClean="0"/>
              <a:t>Prokop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409131" y="5696259"/>
            <a:ext cx="114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Walt Sondheim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098471" y="5696259"/>
            <a:ext cx="1301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Hubert van </a:t>
            </a:r>
            <a:r>
              <a:rPr lang="en-US" sz="1200" dirty="0" err="1" smtClean="0"/>
              <a:t>Hecke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79087" y="569625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Darren </a:t>
            </a:r>
            <a:r>
              <a:rPr lang="en-US" sz="1200" dirty="0" err="1" smtClean="0"/>
              <a:t>McGlinchey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7366" y="829712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 is on LANL’s 10-year strategic plan for key S&amp;T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8965"/>
          </a:xfrm>
        </p:spPr>
        <p:txBody>
          <a:bodyPr/>
          <a:lstStyle/>
          <a:p>
            <a:r>
              <a:rPr lang="en-US" dirty="0" smtClean="0"/>
              <a:t>To-do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965"/>
            <a:ext cx="8229600" cy="548402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Preamp card production </a:t>
            </a:r>
          </a:p>
          <a:p>
            <a:pPr lvl="1"/>
            <a:r>
              <a:rPr lang="en-US" dirty="0" smtClean="0"/>
              <a:t>Release for the full production after testing at </a:t>
            </a:r>
            <a:r>
              <a:rPr lang="en-US" dirty="0" smtClean="0"/>
              <a:t>LANL, </a:t>
            </a:r>
            <a:r>
              <a:rPr lang="en-US" dirty="0" smtClean="0"/>
              <a:t>by this week</a:t>
            </a:r>
            <a:endParaRPr lang="en-US" dirty="0" smtClean="0"/>
          </a:p>
          <a:p>
            <a:pPr lvl="1"/>
            <a:r>
              <a:rPr lang="en-US" dirty="0" smtClean="0"/>
              <a:t>Production completed by early Feb.</a:t>
            </a:r>
          </a:p>
          <a:p>
            <a:pPr lvl="1"/>
            <a:endParaRPr lang="en-US" dirty="0"/>
          </a:p>
          <a:p>
            <a:r>
              <a:rPr lang="en-US" dirty="0" smtClean="0"/>
              <a:t>Safety document</a:t>
            </a:r>
          </a:p>
          <a:p>
            <a:pPr lvl="1"/>
            <a:r>
              <a:rPr lang="en-US" dirty="0" smtClean="0"/>
              <a:t>Engineering note for safety operation </a:t>
            </a:r>
          </a:p>
          <a:p>
            <a:pPr lvl="1"/>
            <a:r>
              <a:rPr lang="en-US" dirty="0" smtClean="0"/>
              <a:t>Draft by the end of Jan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Fully assembled detector shipped to </a:t>
            </a:r>
            <a:r>
              <a:rPr lang="en-US" dirty="0" err="1" smtClean="0"/>
              <a:t>Fermilab</a:t>
            </a:r>
            <a:r>
              <a:rPr lang="en-US" dirty="0" smtClean="0"/>
              <a:t> in mid Feb.</a:t>
            </a:r>
          </a:p>
          <a:p>
            <a:pPr lvl="1"/>
            <a:r>
              <a:rPr lang="en-US" dirty="0" smtClean="0"/>
              <a:t>Installation in early march </a:t>
            </a:r>
          </a:p>
          <a:p>
            <a:pPr lvl="1"/>
            <a:endParaRPr lang="en-US" dirty="0"/>
          </a:p>
          <a:p>
            <a:r>
              <a:rPr lang="en-US" dirty="0" smtClean="0"/>
              <a:t>Work in progress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CAMAC &amp; </a:t>
            </a:r>
            <a:r>
              <a:rPr lang="en-US" dirty="0" err="1" smtClean="0"/>
              <a:t>LeCroy</a:t>
            </a:r>
            <a:r>
              <a:rPr lang="en-US" dirty="0" smtClean="0"/>
              <a:t> 4413 installation at </a:t>
            </a:r>
            <a:r>
              <a:rPr lang="en-US" dirty="0" err="1" smtClean="0"/>
              <a:t>Fermilab</a:t>
            </a:r>
            <a:r>
              <a:rPr lang="en-US" dirty="0" smtClean="0"/>
              <a:t>, spare CAMAC crates? (Kun)</a:t>
            </a:r>
            <a:endParaRPr lang="en-US" dirty="0" smtClean="0"/>
          </a:p>
          <a:p>
            <a:pPr lvl="1"/>
            <a:r>
              <a:rPr lang="en-US" dirty="0" smtClean="0"/>
              <a:t>All hardware in hand and tested</a:t>
            </a:r>
          </a:p>
          <a:p>
            <a:pPr lvl="1"/>
            <a:r>
              <a:rPr lang="en-US" dirty="0" smtClean="0"/>
              <a:t>To be installed by the end of Jan </a:t>
            </a:r>
            <a:endParaRPr lang="en-US" dirty="0" smtClean="0"/>
          </a:p>
          <a:p>
            <a:pPr lvl="1"/>
            <a:r>
              <a:rPr lang="en-US" dirty="0" smtClean="0"/>
              <a:t>Signal cables length and test (30’ tested, 50’? Need layout plan 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Standalone trigger crate and DAQ for commissioning at </a:t>
            </a:r>
            <a:r>
              <a:rPr lang="en-US" dirty="0" err="1" smtClean="0"/>
              <a:t>Fermilab</a:t>
            </a:r>
            <a:r>
              <a:rPr lang="en-US" dirty="0" smtClean="0"/>
              <a:t> in late Feb </a:t>
            </a:r>
          </a:p>
          <a:p>
            <a:pPr lvl="1"/>
            <a:r>
              <a:rPr lang="en-US" dirty="0" smtClean="0"/>
              <a:t>All hardware in hand at </a:t>
            </a:r>
            <a:r>
              <a:rPr lang="en-US" dirty="0" err="1" smtClean="0"/>
              <a:t>Fermilab</a:t>
            </a:r>
            <a:r>
              <a:rPr lang="en-US" dirty="0" smtClean="0"/>
              <a:t>/LANL, V1495 and VME crates, cables etc.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SeaQuest</a:t>
            </a:r>
            <a:r>
              <a:rPr lang="en-US" dirty="0" smtClean="0"/>
              <a:t> Collaboration meeting being planned for early March</a:t>
            </a:r>
          </a:p>
          <a:p>
            <a:pPr lvl="1"/>
            <a:r>
              <a:rPr lang="en-US" dirty="0" smtClean="0"/>
              <a:t>Future program and run plan</a:t>
            </a:r>
          </a:p>
          <a:p>
            <a:pPr lvl="1"/>
            <a:r>
              <a:rPr lang="en-US" dirty="0" smtClean="0"/>
              <a:t>In  Santa Fe or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2120-07B3-BD47-92B1-C2381B46688B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11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/>
          <a:lstStyle/>
          <a:p>
            <a:r>
              <a:rPr lang="en-US" dirty="0" smtClean="0"/>
              <a:t>R&amp;D at LANL:MAPS Chips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8733D-59C0-4A46-90A1-2FFAEDB44ABE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9" y="1021544"/>
            <a:ext cx="5309213" cy="3821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739" y="530918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Have one chip with slow readout working; </a:t>
            </a:r>
          </a:p>
          <a:p>
            <a:r>
              <a:rPr lang="en-US" dirty="0" smtClean="0"/>
              <a:t>- 5 more on the way to build a telescope at LANL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0739" y="4209112"/>
            <a:ext cx="281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 single chip: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15 x 30 mm </a:t>
            </a:r>
            <a:r>
              <a:rPr lang="it-IT" dirty="0" err="1" smtClean="0">
                <a:solidFill>
                  <a:srgbClr val="FF0000"/>
                </a:solidFill>
              </a:rPr>
              <a:t>active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area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IMG_81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038" y="3058208"/>
            <a:ext cx="3703961" cy="25741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9466" y="2640785"/>
            <a:ext cx="312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5-single-chip MAPS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96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41"/>
            <a:ext cx="8229600" cy="1143000"/>
          </a:xfrm>
        </p:spPr>
        <p:txBody>
          <a:bodyPr/>
          <a:lstStyle/>
          <a:p>
            <a:r>
              <a:rPr lang="en-US" dirty="0" smtClean="0"/>
              <a:t>ALICE Readout Unit 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7849-5277-034D-9144-347DA6E55AFC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" y="1222447"/>
            <a:ext cx="8022106" cy="5108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78" y="990301"/>
            <a:ext cx="58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98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879908"/>
          </a:xfrm>
        </p:spPr>
        <p:txBody>
          <a:bodyPr/>
          <a:lstStyle/>
          <a:p>
            <a:r>
              <a:rPr lang="en-US" dirty="0" smtClean="0"/>
              <a:t>ALICE Readout Unit – Prototype 0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9D799-EE11-234E-9999-1823404FBAEE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08" y="834255"/>
            <a:ext cx="8729066" cy="5628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5869" y="72742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50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70"/>
            <a:ext cx="8229600" cy="1143000"/>
          </a:xfrm>
        </p:spPr>
        <p:txBody>
          <a:bodyPr/>
          <a:lstStyle/>
          <a:p>
            <a:r>
              <a:rPr lang="en-US" dirty="0" smtClean="0"/>
              <a:t>ALICE Common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2DFB-3198-4F4C-96E6-25432931C117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7"/>
            <a:ext cx="9144000" cy="3636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694" y="5294102"/>
            <a:ext cx="802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Each CRU reads out 2 RUs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Expected at LANL summer 2017 for testing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Also exploring other options, commercial boards, ATLAS/FELIX boards etc.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3138" y="108689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77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709B7-996D-2E4D-8171-3D17DB1206E6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5869" y="495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39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9"/>
            <a:ext cx="8229600" cy="1373587"/>
          </a:xfrm>
        </p:spPr>
        <p:txBody>
          <a:bodyPr>
            <a:normAutofit/>
          </a:bodyPr>
          <a:lstStyle/>
          <a:p>
            <a:r>
              <a:rPr lang="en-US" dirty="0" smtClean="0"/>
              <a:t>Joint Effort on “CRU”: TPC-MAPS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ALICE/CRU and ATLAS FELIX being studied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28BC-A01A-DF41-A218-B8904EF83098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2" y="1353247"/>
            <a:ext cx="8759723" cy="5470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2728" y="1322848"/>
            <a:ext cx="154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Kai 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79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5334608" cy="5257800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Main features</a:t>
            </a:r>
            <a:r>
              <a:rPr lang="en-US" dirty="0" smtClean="0"/>
              <a:t> for FELIX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</a:p>
          <a:p>
            <a:pPr lvl="1"/>
            <a:r>
              <a:rPr lang="en-US" dirty="0" smtClean="0"/>
              <a:t>Design: BNL/</a:t>
            </a:r>
            <a:r>
              <a:rPr lang="en-US" dirty="0"/>
              <a:t>Omega </a:t>
            </a:r>
            <a:r>
              <a:rPr lang="en-US" dirty="0" smtClean="0"/>
              <a:t>group, Layout: BNL/Instrumentation, Goal: multiple users.</a:t>
            </a:r>
          </a:p>
          <a:p>
            <a:pPr lvl="1"/>
            <a:r>
              <a:rPr lang="en-US" dirty="0"/>
              <a:t>A large 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 FPGA, 1.5 M </a:t>
            </a:r>
            <a:r>
              <a:rPr lang="en-US" dirty="0" smtClean="0"/>
              <a:t>Logical Cells</a:t>
            </a:r>
            <a:br>
              <a:rPr lang="en-US" dirty="0" smtClean="0"/>
            </a:br>
            <a:r>
              <a:rPr lang="en-US" dirty="0" smtClean="0"/>
              <a:t>( </a:t>
            </a:r>
            <a:r>
              <a:rPr lang="en-US" dirty="0"/>
              <a:t>24x Logical Cells of </a:t>
            </a:r>
            <a:r>
              <a:rPr lang="en-US" dirty="0" smtClean="0"/>
              <a:t>FVTX FEM card )</a:t>
            </a:r>
          </a:p>
          <a:p>
            <a:pPr lvl="1"/>
            <a:r>
              <a:rPr lang="en-US" dirty="0" smtClean="0"/>
              <a:t>48 bi-directional GBT link, PCIex16 Gen3, 101 Gbps demonstrated</a:t>
            </a:r>
          </a:p>
          <a:p>
            <a:pPr lvl="1"/>
            <a:r>
              <a:rPr lang="en-US" dirty="0" smtClean="0"/>
              <a:t>2x DDR4 memory slots (v1.0, v1.5), removed v2.0</a:t>
            </a:r>
          </a:p>
          <a:p>
            <a:pPr lvl="1"/>
            <a:r>
              <a:rPr lang="en-US" dirty="0" smtClean="0"/>
              <a:t>TTC-timing input (v1.0, v1.5), timing mezzanine card (v2.0)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Timeline and availability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Current version: v1.5 prototype, can be ordered now</a:t>
            </a:r>
          </a:p>
          <a:p>
            <a:pPr lvl="1"/>
            <a:r>
              <a:rPr lang="en-US" dirty="0" smtClean="0"/>
              <a:t>Next version: v2.0 pre-production, design starts now, expect available Oct 2017</a:t>
            </a:r>
          </a:p>
          <a:p>
            <a:pPr lvl="1"/>
            <a:r>
              <a:rPr lang="en-US" dirty="0" smtClean="0"/>
              <a:t>FELIX production </a:t>
            </a:r>
            <a:r>
              <a:rPr lang="en-US" dirty="0"/>
              <a:t>system delivery expected end </a:t>
            </a:r>
            <a:r>
              <a:rPr lang="en-US" dirty="0" smtClean="0"/>
              <a:t>2018 for ATLAS Phase-I upgrade. ATLAS </a:t>
            </a:r>
            <a:r>
              <a:rPr lang="en-US" dirty="0"/>
              <a:t>needing 100+ card with various flavor of firmware depending on subsystem configurations.</a:t>
            </a:r>
            <a:endParaRPr lang="en-US" dirty="0" smtClean="0"/>
          </a:p>
          <a:p>
            <a:r>
              <a:rPr lang="en-US" dirty="0" smtClean="0"/>
              <a:t>BNL/Omega </a:t>
            </a:r>
            <a:r>
              <a:rPr lang="en-US" dirty="0"/>
              <a:t>group, </a:t>
            </a:r>
            <a:r>
              <a:rPr lang="en-US" dirty="0">
                <a:solidFill>
                  <a:schemeClr val="accent1"/>
                </a:solidFill>
              </a:rPr>
              <a:t>Local expert </a:t>
            </a:r>
            <a:r>
              <a:rPr lang="en-US" dirty="0" smtClean="0"/>
              <a:t>expressed willing for help</a:t>
            </a:r>
            <a:r>
              <a:rPr lang="en-US" dirty="0"/>
              <a:t> </a:t>
            </a:r>
            <a:r>
              <a:rPr lang="en-US" dirty="0" smtClean="0"/>
              <a:t>us to adapt FELIX in sPHENIX</a:t>
            </a:r>
            <a:endParaRPr lang="en-US" dirty="0"/>
          </a:p>
          <a:p>
            <a:pPr lvl="1"/>
            <a:r>
              <a:rPr lang="en-US" dirty="0" smtClean="0"/>
              <a:t>Boards for initial evaluation test</a:t>
            </a:r>
          </a:p>
          <a:p>
            <a:pPr lvl="1"/>
            <a:r>
              <a:rPr lang="en-US" dirty="0" smtClean="0"/>
              <a:t>Support firmware software development, </a:t>
            </a:r>
            <a:r>
              <a:rPr lang="en-US" dirty="0"/>
              <a:t>timing mezzanine card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team is also help in possible use of FELIX card in </a:t>
            </a:r>
            <a:r>
              <a:rPr lang="en-US" dirty="0" smtClean="0"/>
              <a:t>proto-Dune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FELIX team is open for inputs in guiding the design to be more generic to various users</a:t>
            </a:r>
            <a:r>
              <a:rPr lang="en-US" dirty="0" smtClean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61B11-BD2E-EC4C-BD72-8FBD6E8CE5E1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LDRD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9337"/>
            <a:ext cx="8229600" cy="1143000"/>
          </a:xfrm>
        </p:spPr>
        <p:txBody>
          <a:bodyPr/>
          <a:lstStyle/>
          <a:p>
            <a:r>
              <a:rPr lang="en-US" dirty="0" smtClean="0"/>
              <a:t>ATLAS/FELIX Card for sPHENIX?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01" y="2040582"/>
            <a:ext cx="3731600" cy="1391735"/>
          </a:xfrm>
          <a:prstGeom prst="rect">
            <a:avLst/>
          </a:prstGeom>
        </p:spPr>
      </p:pic>
      <p:pic>
        <p:nvPicPr>
          <p:cNvPr id="1026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40" y="3986142"/>
            <a:ext cx="3161092" cy="17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84024" y="5785000"/>
            <a:ext cx="2478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effectLst/>
              </a:rPr>
              <a:t>FELIX v1.5 Card in server</a:t>
            </a:r>
          </a:p>
          <a:p>
            <a:r>
              <a:rPr lang="en-US" dirty="0" smtClean="0">
                <a:solidFill>
                  <a:sysClr val="windowText" lastClr="000000"/>
                </a:solidFill>
                <a:effectLst/>
              </a:rPr>
              <a:t>BNL ATLAS Group</a:t>
            </a:r>
            <a:endParaRPr lang="en-US" dirty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38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D85D-BEFE-B94E-9655-FC6DEB47B0EC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28" y="0"/>
            <a:ext cx="7094610" cy="65690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7823" y="291594"/>
            <a:ext cx="691823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MAPS Services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40689" y="4083344"/>
            <a:ext cx="724042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409" y="3157469"/>
            <a:ext cx="20697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MAPS-&gt;RU: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“5m” copper wires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- 6U VME modules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- 48 modules</a:t>
            </a:r>
          </a:p>
          <a:p>
            <a:endParaRPr lang="en-US" dirty="0"/>
          </a:p>
          <a:p>
            <a:r>
              <a:rPr lang="en-US" dirty="0" smtClean="0"/>
              <a:t>RU-&gt;CRU@CH:</a:t>
            </a:r>
          </a:p>
          <a:p>
            <a:r>
              <a:rPr lang="en-US" dirty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0+m fibers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14258" y="2967547"/>
            <a:ext cx="2136518" cy="67660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50776" y="3561056"/>
            <a:ext cx="189913" cy="4035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50776" y="4295095"/>
            <a:ext cx="189913" cy="4035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6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Vertex Reconstruction and B-Tagging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15CB-367D-E74D-AE6C-4B9B0F6B089F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6" y="914004"/>
            <a:ext cx="8120174" cy="5738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303" y="6030055"/>
            <a:ext cx="11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Sanghoon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7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9C7D-CF12-7147-9D15-37B717FB4C8D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8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3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0777-F9F6-9841-B4CA-1EDC5E0CF3CC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3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1481" y="785213"/>
            <a:ext cx="287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Ming, Mike, Gunther et 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00834" y="1197599"/>
            <a:ext cx="179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Cesar, </a:t>
            </a:r>
            <a:r>
              <a:rPr lang="en-US" dirty="0" err="1" smtClean="0"/>
              <a:t>Xin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1689" y="1566931"/>
            <a:ext cx="285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Jin, Darren, </a:t>
            </a:r>
            <a:r>
              <a:rPr lang="en-US" dirty="0" err="1" smtClean="0"/>
              <a:t>Haiwang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9746" y="2309018"/>
            <a:ext cx="261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 Tony, </a:t>
            </a:r>
            <a:r>
              <a:rPr lang="en-US" dirty="0" err="1" smtClean="0"/>
              <a:t>Haiwang</a:t>
            </a:r>
            <a:r>
              <a:rPr lang="en-US" dirty="0" smtClean="0"/>
              <a:t>, Jin et 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9746" y="2741124"/>
            <a:ext cx="276620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.1 Cesar, Mike, Ming, </a:t>
            </a:r>
          </a:p>
          <a:p>
            <a:r>
              <a:rPr lang="en-US" dirty="0"/>
              <a:t>6</a:t>
            </a:r>
            <a:r>
              <a:rPr lang="en-US" dirty="0" smtClean="0"/>
              <a:t>.2 </a:t>
            </a:r>
            <a:r>
              <a:rPr lang="en-US" dirty="0" err="1" smtClean="0"/>
              <a:t>Grazyna</a:t>
            </a:r>
            <a:r>
              <a:rPr lang="en-US" dirty="0" smtClean="0"/>
              <a:t>/Leo, Ming et al</a:t>
            </a:r>
          </a:p>
          <a:p>
            <a:r>
              <a:rPr lang="en-US" dirty="0"/>
              <a:t>6</a:t>
            </a:r>
            <a:r>
              <a:rPr lang="en-US" dirty="0" smtClean="0"/>
              <a:t>.3 Walt, </a:t>
            </a:r>
            <a:r>
              <a:rPr lang="en-US" dirty="0" err="1" smtClean="0"/>
              <a:t>Grazyna</a:t>
            </a:r>
            <a:r>
              <a:rPr lang="en-US" dirty="0" smtClean="0"/>
              <a:t>/Eric et al</a:t>
            </a:r>
          </a:p>
          <a:p>
            <a:r>
              <a:rPr lang="en-US" dirty="0"/>
              <a:t>6</a:t>
            </a:r>
            <a:r>
              <a:rPr lang="en-US" dirty="0" smtClean="0"/>
              <a:t>.4 Bob, Gunther, Walt </a:t>
            </a:r>
          </a:p>
          <a:p>
            <a:r>
              <a:rPr lang="en-US" dirty="0"/>
              <a:t>6</a:t>
            </a:r>
            <a:r>
              <a:rPr lang="en-US" dirty="0" smtClean="0"/>
              <a:t>.5 </a:t>
            </a:r>
            <a:r>
              <a:rPr lang="en-US" dirty="0" err="1" smtClean="0"/>
              <a:t>Grazyna</a:t>
            </a:r>
            <a:r>
              <a:rPr lang="en-US" dirty="0" smtClean="0"/>
              <a:t>/Leo et al</a:t>
            </a:r>
          </a:p>
          <a:p>
            <a:r>
              <a:rPr lang="en-US" dirty="0"/>
              <a:t>6</a:t>
            </a:r>
            <a:r>
              <a:rPr lang="en-US" dirty="0" smtClean="0"/>
              <a:t>.6 Gunther </a:t>
            </a:r>
            <a:r>
              <a:rPr lang="en-US" dirty="0" err="1" smtClean="0"/>
              <a:t>etal</a:t>
            </a:r>
            <a:r>
              <a:rPr lang="en-US" dirty="0" smtClean="0"/>
              <a:t> </a:t>
            </a:r>
          </a:p>
          <a:p>
            <a:r>
              <a:rPr lang="en-US" dirty="0"/>
              <a:t>6</a:t>
            </a:r>
            <a:r>
              <a:rPr lang="en-US" dirty="0" smtClean="0"/>
              <a:t>.7 </a:t>
            </a:r>
            <a:r>
              <a:rPr lang="en-US" dirty="0" err="1" smtClean="0"/>
              <a:t>Grazyna</a:t>
            </a:r>
            <a:r>
              <a:rPr lang="en-US" dirty="0" smtClean="0"/>
              <a:t>/Leo</a:t>
            </a:r>
          </a:p>
          <a:p>
            <a:r>
              <a:rPr lang="en-US" dirty="0"/>
              <a:t>6</a:t>
            </a:r>
            <a:r>
              <a:rPr lang="en-US" dirty="0" smtClean="0"/>
              <a:t>.8 </a:t>
            </a:r>
            <a:r>
              <a:rPr lang="en-US" dirty="0" err="1" smtClean="0"/>
              <a:t>Xiaochun</a:t>
            </a:r>
            <a:r>
              <a:rPr lang="en-US" dirty="0" smtClean="0"/>
              <a:t>, Chris et al</a:t>
            </a:r>
          </a:p>
          <a:p>
            <a:r>
              <a:rPr lang="en-US" dirty="0"/>
              <a:t>6</a:t>
            </a:r>
            <a:r>
              <a:rPr lang="en-US" dirty="0" smtClean="0"/>
              <a:t>.9 Tony, Jin, Chris et al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9364" y="5617686"/>
            <a:ext cx="228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 Cesar, Gunther et 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69746" y="5987018"/>
            <a:ext cx="193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. Dave, Ming et al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7C13-4F86-9B47-A6A4-4C50E85A2B40}" type="datetime1">
              <a:rPr lang="en-US" smtClean="0"/>
              <a:t>1/19/17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901F-B475-B74A-AC32-AE3E17C0B1DC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67079" y="179308"/>
            <a:ext cx="499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Editing/Proofreading – Dennis, Darren, Hubert et al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998" r="1774" b="11998"/>
          <a:stretch/>
        </p:blipFill>
        <p:spPr>
          <a:xfrm>
            <a:off x="0" y="548640"/>
            <a:ext cx="5800834" cy="6116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9746" y="1969139"/>
            <a:ext cx="170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 </a:t>
            </a:r>
            <a:r>
              <a:rPr lang="en-US" dirty="0" err="1" smtClean="0"/>
              <a:t>Giacomo</a:t>
            </a:r>
            <a:r>
              <a:rPr lang="en-US" dirty="0" smtClean="0"/>
              <a:t>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8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3C2C-3457-7448-BFE5-0138587DD2D9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LDRD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lots </a:t>
            </a:r>
            <a:r>
              <a:rPr lang="en-US" dirty="0"/>
              <a:t>for MAPS </a:t>
            </a:r>
            <a:r>
              <a:rPr lang="en-US" dirty="0" smtClean="0"/>
              <a:t>MIE pre</a:t>
            </a:r>
            <a:r>
              <a:rPr lang="en-US" dirty="0"/>
              <a:t>-</a:t>
            </a:r>
            <a:r>
              <a:rPr lang="en-US" dirty="0" smtClean="0"/>
              <a:t>proposal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84447"/>
            <a:ext cx="2832709" cy="1919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575" y="3843178"/>
            <a:ext cx="2989957" cy="2163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68" y="1481328"/>
            <a:ext cx="2719037" cy="2023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643" y="3892979"/>
            <a:ext cx="2989957" cy="21637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39515" y="3644623"/>
            <a:ext cx="2348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Place holder for HIJING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99" y="3557660"/>
            <a:ext cx="3002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Place holder: Dijet asymmetry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50090"/>
          <a:stretch/>
        </p:blipFill>
        <p:spPr>
          <a:xfrm>
            <a:off x="544492" y="3824410"/>
            <a:ext cx="2433138" cy="23207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309" y="1386845"/>
            <a:ext cx="3280477" cy="2133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4641" y="1148470"/>
            <a:ext cx="20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Preliminary: HIJING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"/>
          <p:cNvSpPr>
            <a:spLocks noGrp="1"/>
          </p:cNvSpPr>
          <p:nvPr>
            <p:ph type="title"/>
          </p:nvPr>
        </p:nvSpPr>
        <p:spPr>
          <a:xfrm>
            <a:off x="205383" y="-72514"/>
            <a:ext cx="8536003" cy="651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Lattice QCD </a:t>
            </a:r>
            <a:r>
              <a:rPr lang="en-US" dirty="0" err="1" smtClean="0"/>
              <a:t>EoS</a:t>
            </a:r>
            <a:r>
              <a:rPr lang="en-US" dirty="0" smtClean="0"/>
              <a:t> and MD simulations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3050" y="835765"/>
            <a:ext cx="8448336" cy="527066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1731" indent="-241093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Incorporate the current state-of-the art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EoS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in hydrodynamic simulations, describe time, temperature evolution of the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QGP</a:t>
            </a: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83538" indent="-342900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We chose a relativistic heavy-ion collision simulator that is publicly </a:t>
            </a:r>
          </a:p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   available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iEBE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-VISHNU (arXiv:1409.8164, written by Chun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Shen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83538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We installed it, and are working on understanding the structures of the code and input parameters for the simulator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383538" indent="-342900">
              <a:buFont typeface="Arial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383538" indent="-342900">
              <a:buFont typeface="Arial"/>
              <a:buChar char="•"/>
            </a:pPr>
            <a:r>
              <a:rPr lang="en-US" sz="2000" dirty="0" smtClean="0">
                <a:solidFill>
                  <a:srgbClr val="151618"/>
                </a:solidFill>
              </a:rPr>
              <a:t>Set up </a:t>
            </a:r>
            <a:r>
              <a:rPr lang="en-US" sz="2000" dirty="0">
                <a:solidFill>
                  <a:srgbClr val="151618"/>
                </a:solidFill>
              </a:rPr>
              <a:t>molecular dynamics (MD) simulations of </a:t>
            </a:r>
            <a:r>
              <a:rPr lang="en-US" sz="2000" dirty="0" smtClean="0">
                <a:solidFill>
                  <a:srgbClr val="151618"/>
                </a:solidFill>
              </a:rPr>
              <a:t>strongly coupled systems using one component plasmas. </a:t>
            </a:r>
          </a:p>
          <a:p>
            <a:pPr marL="383538" indent="-342900">
              <a:buFont typeface="Arial"/>
              <a:buChar char="•"/>
            </a:pPr>
            <a:endParaRPr lang="en-US" sz="2000" dirty="0">
              <a:solidFill>
                <a:srgbClr val="151618"/>
              </a:solidFill>
            </a:endParaRPr>
          </a:p>
          <a:p>
            <a:pPr marL="383538" indent="-342900">
              <a:buFont typeface="Arial"/>
              <a:buChar char="•"/>
            </a:pPr>
            <a:r>
              <a:rPr lang="en-US" sz="2000" dirty="0" smtClean="0">
                <a:solidFill>
                  <a:srgbClr val="151618"/>
                </a:solidFill>
              </a:rPr>
              <a:t>Begun simulations with tunable interaction strength to understand the relation between the transport properties of strongly-coupled plasmas and the coupling strength. </a:t>
            </a:r>
            <a:endParaRPr lang="en-US" sz="2000" dirty="0">
              <a:solidFill>
                <a:srgbClr val="151618"/>
              </a:solidFill>
            </a:endParaRPr>
          </a:p>
          <a:p>
            <a:pPr marL="161185" indent="-120546" algn="just">
              <a:buFont typeface="Arial"/>
              <a:buChar char="•"/>
            </a:pPr>
            <a:endParaRPr lang="en-US" sz="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138655C-1F9F-7E4B-9A27-D57C765FE210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CA9F-251B-4044-AD5D-FD5000864C97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296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83" y="-63996"/>
            <a:ext cx="8501063" cy="651868"/>
          </a:xfrm>
        </p:spPr>
        <p:txBody>
          <a:bodyPr/>
          <a:lstStyle/>
          <a:p>
            <a:r>
              <a:rPr lang="en-US" sz="3600" dirty="0" smtClean="0"/>
              <a:t>SCET and </a:t>
            </a:r>
            <a:r>
              <a:rPr lang="en-US" sz="3600" dirty="0" err="1" smtClean="0"/>
              <a:t>pQCD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97857" y="861052"/>
            <a:ext cx="8562799" cy="69711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1731" indent="-241093">
              <a:buFont typeface="Arial"/>
              <a:buChar char="•"/>
            </a:pP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Developed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first-principles theory of heavy quark propagation in nuclear matter and the process of shower formation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264" y="1393062"/>
            <a:ext cx="8276125" cy="92116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endParaRPr lang="en-US" sz="15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700" b="1" dirty="0">
                <a:solidFill>
                  <a:srgbClr val="008000"/>
                </a:solidFill>
              </a:rPr>
              <a:t>It was possible to carry this simplification since we </a:t>
            </a:r>
            <a:r>
              <a:rPr lang="en-US" sz="1700" b="1" dirty="0" smtClean="0">
                <a:solidFill>
                  <a:srgbClr val="008000"/>
                </a:solidFill>
              </a:rPr>
              <a:t>realized </a:t>
            </a:r>
            <a:r>
              <a:rPr lang="en-US" sz="1700" b="1" dirty="0">
                <a:solidFill>
                  <a:srgbClr val="008000"/>
                </a:solidFill>
              </a:rPr>
              <a:t>the sectors of the theory decouple, very explicit in the hybrid gauge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3DB5-2EC5-F84A-9498-2443E8EA15B7}" type="slidenum">
              <a:rPr lang="en-US" smtClean="0"/>
              <a:t>33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7857" y="2421921"/>
            <a:ext cx="8626300" cy="156068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1731" indent="-241093">
              <a:buFont typeface="Arial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First recover the massive vacuum </a:t>
            </a:r>
            <a:r>
              <a:rPr lang="en-US" sz="1800" dirty="0" err="1" smtClean="0">
                <a:solidFill>
                  <a:schemeClr val="bg2">
                    <a:lumMod val="10000"/>
                  </a:schemeClr>
                </a:solidFill>
              </a:rPr>
              <a:t>splittings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.  Evaluate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the 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3 massive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in medium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splittings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 </a:t>
            </a:r>
          </a:p>
          <a:p>
            <a:pPr algn="just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 descr="RAA_D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22" y="3048431"/>
            <a:ext cx="4047924" cy="31704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857" y="3354661"/>
            <a:ext cx="4313150" cy="371049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1731" indent="-241093">
              <a:buFont typeface="Arial"/>
              <a:buChar char="•"/>
            </a:pP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NLO calculation of open heavy flavor production </a:t>
            </a:r>
          </a:p>
          <a:p>
            <a:pPr marL="281731" indent="-241093">
              <a:buFont typeface="Arial"/>
              <a:buChar char="•"/>
            </a:pPr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1731" indent="-241093">
              <a:buFont typeface="Arial"/>
              <a:buChar char="•"/>
            </a:pP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Set up evaluation of b-let substructure in the energy loss approach</a:t>
            </a:r>
          </a:p>
          <a:p>
            <a:pPr marL="281731" indent="-241093">
              <a:buFont typeface="Arial"/>
              <a:buChar char="•"/>
            </a:pP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pPr marL="281731" indent="-241093">
              <a:buFont typeface="Arial"/>
              <a:buChar char="•"/>
            </a:pP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Begin SCET work on the discrimination of b-jets and light quark jets</a:t>
            </a:r>
          </a:p>
          <a:p>
            <a:pPr algn="just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2113-BB75-C94A-BD7B-835091B2142A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9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1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Near Term To-Do</a:t>
            </a:r>
            <a:br>
              <a:rPr lang="en-US" dirty="0" smtClean="0"/>
            </a:br>
            <a:r>
              <a:rPr lang="en-US" dirty="0" smtClean="0"/>
              <a:t>Readout R&amp;D  and MIE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3896"/>
            <a:ext cx="8229600" cy="496245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MAPS operation </a:t>
            </a:r>
            <a:r>
              <a:rPr lang="en-US" dirty="0" err="1" smtClean="0"/>
              <a:t>etc</a:t>
            </a:r>
            <a:r>
              <a:rPr lang="en-US" dirty="0" smtClean="0"/>
              <a:t> with existing MAPS chip at LANL</a:t>
            </a:r>
          </a:p>
          <a:p>
            <a:r>
              <a:rPr lang="en-US" dirty="0" smtClean="0"/>
              <a:t>Procurement of R&amp;D hardware from CERN</a:t>
            </a:r>
          </a:p>
          <a:p>
            <a:r>
              <a:rPr lang="en-US" dirty="0" smtClean="0"/>
              <a:t>Study ALICE RU performance, v0</a:t>
            </a:r>
          </a:p>
          <a:p>
            <a:pPr lvl="1"/>
            <a:r>
              <a:rPr lang="en-US" dirty="0" smtClean="0"/>
              <a:t>UT-Austin meeting ~early March </a:t>
            </a:r>
          </a:p>
          <a:p>
            <a:r>
              <a:rPr lang="en-US" dirty="0" smtClean="0"/>
              <a:t>Study CRU with Altera evaluation boards</a:t>
            </a:r>
          </a:p>
          <a:p>
            <a:r>
              <a:rPr lang="en-US" dirty="0" smtClean="0"/>
              <a:t>Explore alternative option for CRU</a:t>
            </a:r>
          </a:p>
          <a:p>
            <a:pPr lvl="1"/>
            <a:r>
              <a:rPr lang="en-US" dirty="0" smtClean="0"/>
              <a:t>Joint R&amp;D with BNL</a:t>
            </a:r>
          </a:p>
          <a:p>
            <a:r>
              <a:rPr lang="en-US" dirty="0" smtClean="0"/>
              <a:t>MIE writing </a:t>
            </a:r>
          </a:p>
          <a:p>
            <a:r>
              <a:rPr lang="en-US" dirty="0" smtClean="0"/>
              <a:t>Trainings</a:t>
            </a:r>
          </a:p>
          <a:p>
            <a:pPr lvl="1"/>
            <a:r>
              <a:rPr lang="en-US" dirty="0" smtClean="0"/>
              <a:t>FPGA programing etc.</a:t>
            </a:r>
          </a:p>
          <a:p>
            <a:r>
              <a:rPr lang="en-US" dirty="0" smtClean="0"/>
              <a:t>Update project planning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Feedback from feasibility review 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DA0F-91AD-034F-9312-B2C4F29EF8A1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61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2210" y="1643712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4607" y="5419705"/>
            <a:ext cx="3575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New development: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Joint TPC &amp; MAPS readout R&amp;D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ATLAS FELIX Readout Unit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ALICE/CRU? </a:t>
            </a:r>
          </a:p>
        </p:txBody>
      </p:sp>
    </p:spTree>
    <p:extLst>
      <p:ext uri="{BB962C8B-B14F-4D97-AF65-F5344CB8AC3E}">
        <p14:creationId xmlns:p14="http://schemas.microsoft.com/office/powerpoint/2010/main" val="10025512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Excellent progress in the last a few weeks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066"/>
            <a:ext cx="8229600" cy="4525963"/>
          </a:xfrm>
        </p:spPr>
        <p:txBody>
          <a:bodyPr/>
          <a:lstStyle/>
          <a:p>
            <a:r>
              <a:rPr lang="en-US" dirty="0" smtClean="0"/>
              <a:t>Detector assembly, </a:t>
            </a:r>
            <a:r>
              <a:rPr lang="en-US" dirty="0" err="1" smtClean="0"/>
              <a:t>SiPM</a:t>
            </a:r>
            <a:r>
              <a:rPr lang="en-US" dirty="0" smtClean="0"/>
              <a:t> readout and calibration system</a:t>
            </a:r>
          </a:p>
          <a:p>
            <a:pPr lvl="1"/>
            <a:r>
              <a:rPr lang="en-US" dirty="0" smtClean="0"/>
              <a:t>Hubert, Alex, </a:t>
            </a:r>
            <a:r>
              <a:rPr lang="en-US" dirty="0" err="1" smtClean="0"/>
              <a:t>Sanghoon</a:t>
            </a:r>
            <a:r>
              <a:rPr lang="en-US" dirty="0" smtClean="0"/>
              <a:t>, Shaun, Pat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and Trigger firmware  </a:t>
            </a:r>
          </a:p>
          <a:p>
            <a:pPr lvl="1"/>
            <a:r>
              <a:rPr lang="en-US" dirty="0" smtClean="0"/>
              <a:t>Kun, </a:t>
            </a:r>
            <a:r>
              <a:rPr lang="en-US" dirty="0" err="1" smtClean="0"/>
              <a:t>Sho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Andi</a:t>
            </a:r>
            <a:r>
              <a:rPr lang="en-US" dirty="0" smtClean="0"/>
              <a:t>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Dark photon project web page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C0BB-0FD3-ED43-9259-4CF78DF2E7B7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0496" y="5618372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https://p25ext.lanl.gov/</a:t>
            </a:r>
            <a:r>
              <a:rPr lang="en-US" dirty="0" err="1" smtClean="0"/>
              <a:t>darkphoton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6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1143000"/>
          </a:xfrm>
        </p:spPr>
        <p:txBody>
          <a:bodyPr/>
          <a:lstStyle/>
          <a:p>
            <a:r>
              <a:rPr lang="en-US" dirty="0" smtClean="0"/>
              <a:t>Trigger Detector Frames</a:t>
            </a:r>
            <a:endParaRPr lang="en-US" dirty="0"/>
          </a:p>
        </p:txBody>
      </p:sp>
      <p:pic>
        <p:nvPicPr>
          <p:cNvPr id="4" name="Picture 3" descr="IMG_43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65" y="1417638"/>
            <a:ext cx="4114560" cy="480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707" y="1649069"/>
            <a:ext cx="3122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frames for 1x1x80 cm bars</a:t>
            </a:r>
          </a:p>
          <a:p>
            <a:r>
              <a:rPr lang="en-US" dirty="0" smtClean="0"/>
              <a:t>4 frames for 2x2x100 cm bars</a:t>
            </a:r>
          </a:p>
          <a:p>
            <a:endParaRPr lang="en-US" dirty="0"/>
          </a:p>
          <a:p>
            <a:r>
              <a:rPr lang="en-US" dirty="0" smtClean="0"/>
              <a:t>Mostly finished</a:t>
            </a:r>
          </a:p>
          <a:p>
            <a:endParaRPr lang="en-US" dirty="0" smtClean="0"/>
          </a:p>
          <a:p>
            <a:r>
              <a:rPr lang="en-US" dirty="0" smtClean="0"/>
              <a:t>To be done: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F</a:t>
            </a:r>
            <a:r>
              <a:rPr lang="en-US" dirty="0" err="1" smtClean="0"/>
              <a:t>eedthroughs</a:t>
            </a:r>
            <a:r>
              <a:rPr lang="en-US" dirty="0" smtClean="0"/>
              <a:t> and/or patch panels for cables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Cooling air </a:t>
            </a:r>
            <a:r>
              <a:rPr lang="en-US" dirty="0" err="1" smtClean="0"/>
              <a:t>feedthroughs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AC68D-14AD-E94B-A70C-5C4ADDB78D67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62" y="274638"/>
            <a:ext cx="4249264" cy="1143000"/>
          </a:xfrm>
        </p:spPr>
        <p:txBody>
          <a:bodyPr/>
          <a:lstStyle/>
          <a:p>
            <a:r>
              <a:rPr lang="en-US" dirty="0" smtClean="0"/>
              <a:t>Readout plates</a:t>
            </a:r>
            <a:endParaRPr lang="en-US" dirty="0"/>
          </a:p>
        </p:txBody>
      </p:sp>
      <p:pic>
        <p:nvPicPr>
          <p:cNvPr id="4" name="Picture 3" descr="readout_1m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41" y="177849"/>
            <a:ext cx="4401626" cy="3294822"/>
          </a:xfrm>
          <a:prstGeom prst="rect">
            <a:avLst/>
          </a:prstGeom>
        </p:spPr>
      </p:pic>
      <p:pic>
        <p:nvPicPr>
          <p:cNvPr id="6" name="Picture 5" descr="readout_plate_1m_fr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824"/>
            <a:ext cx="1650269" cy="3765176"/>
          </a:xfrm>
          <a:prstGeom prst="rect">
            <a:avLst/>
          </a:prstGeom>
        </p:spPr>
      </p:pic>
      <p:pic>
        <p:nvPicPr>
          <p:cNvPr id="8" name="Picture 7" descr="IMG_4398_hal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20" y="4473233"/>
            <a:ext cx="3869774" cy="2210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705" y="1613647"/>
            <a:ext cx="437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Fibers and preamps in the front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SiPMs</a:t>
            </a:r>
            <a:r>
              <a:rPr lang="en-US" dirty="0" smtClean="0"/>
              <a:t> connect with pigtails in the back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86721" y="3677673"/>
            <a:ext cx="386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Full-scale mockup for cable routing and connector finger 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506" y="2446493"/>
            <a:ext cx="321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Fabrication bids are out;  complete in ~2weeks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3178" y="367767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96353" y="367767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16" name="Picture 15" descr="readout_plate_1m_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69" y="3092824"/>
            <a:ext cx="1794090" cy="376517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E4C3-6224-C843-BD5E-85708CD86545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1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Calibration system designed and tested 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Picture 3" descr="readout_1m_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75" y="1024661"/>
            <a:ext cx="4736114" cy="3657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696" y="997891"/>
            <a:ext cx="4379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 existing </a:t>
            </a:r>
            <a:r>
              <a:rPr lang="en-US" dirty="0" err="1" smtClean="0"/>
              <a:t>pulser</a:t>
            </a:r>
            <a:r>
              <a:rPr lang="en-US" dirty="0" smtClean="0"/>
              <a:t> board design from Pat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Two Drivers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1mm plastic fiber output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Fan out to 7 (19) clear 1mm fibers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Insert these into each scintillator bar</a:t>
            </a:r>
            <a:endParaRPr lang="en-US" dirty="0"/>
          </a:p>
        </p:txBody>
      </p:sp>
      <p:pic>
        <p:nvPicPr>
          <p:cNvPr id="6" name="Picture 5" descr="hol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7" y="4312285"/>
            <a:ext cx="2756369" cy="1865591"/>
          </a:xfrm>
          <a:prstGeom prst="rect">
            <a:avLst/>
          </a:prstGeom>
        </p:spPr>
      </p:pic>
      <p:pic>
        <p:nvPicPr>
          <p:cNvPr id="7" name="Picture 6" descr="splitter_v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43" y="4682034"/>
            <a:ext cx="3270482" cy="1816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8649" y="5036174"/>
            <a:ext cx="127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print</a:t>
            </a:r>
          </a:p>
          <a:p>
            <a:r>
              <a:rPr lang="en-US" dirty="0" smtClean="0"/>
              <a:t>1-&gt;7 </a:t>
            </a:r>
            <a:r>
              <a:rPr lang="en-US" dirty="0" err="1" smtClean="0"/>
              <a:t>fanout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620061"/>
            <a:ext cx="3744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progress: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Lay out </a:t>
            </a:r>
            <a:r>
              <a:rPr lang="en-US" dirty="0" err="1" smtClean="0"/>
              <a:t>pulser</a:t>
            </a:r>
            <a:r>
              <a:rPr lang="en-US" dirty="0" smtClean="0"/>
              <a:t> board with a few more </a:t>
            </a:r>
            <a:r>
              <a:rPr lang="en-US" dirty="0" err="1" smtClean="0"/>
              <a:t>pulsers</a:t>
            </a:r>
            <a:r>
              <a:rPr lang="en-US" dirty="0" smtClean="0"/>
              <a:t>, and build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Cut and polish </a:t>
            </a:r>
            <a:r>
              <a:rPr lang="en-US" dirty="0" err="1" smtClean="0"/>
              <a:t>pulser</a:t>
            </a:r>
            <a:r>
              <a:rPr lang="en-US" dirty="0" smtClean="0"/>
              <a:t> fibers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Design mounting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2BB6-5A12-A946-B61F-8DBA3D204768}" type="datetime1">
              <a:rPr lang="en-US" smtClean="0"/>
              <a:t>1/19/17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48" y="156882"/>
            <a:ext cx="4926681" cy="1143000"/>
          </a:xfrm>
        </p:spPr>
        <p:txBody>
          <a:bodyPr/>
          <a:lstStyle/>
          <a:p>
            <a:r>
              <a:rPr lang="en-US" dirty="0" smtClean="0"/>
              <a:t>Installation Plan</a:t>
            </a:r>
            <a:endParaRPr lang="en-US" dirty="0"/>
          </a:p>
        </p:txBody>
      </p:sp>
      <p:pic>
        <p:nvPicPr>
          <p:cNvPr id="4" name="Picture 3" descr="hall_snap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3" y="3696185"/>
            <a:ext cx="7166087" cy="3161815"/>
          </a:xfrm>
          <a:prstGeom prst="rect">
            <a:avLst/>
          </a:prstGeom>
        </p:spPr>
      </p:pic>
      <p:pic>
        <p:nvPicPr>
          <p:cNvPr id="5" name="Picture 4" descr="install_fr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9" y="-103899"/>
            <a:ext cx="3944471" cy="4004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471" y="1299882"/>
            <a:ext cx="4160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 boxes joined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vertical beams hold this assembly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Anchored to floor and overhead beams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471" y="2218857"/>
            <a:ext cx="4330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progress: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Details of mounting points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Safety review document in progress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Determine external cable routing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Cooling fans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05F4-3827-884E-A971-49D8B9B8B0C4}" type="datetime1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2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936121"/>
          </a:xfrm>
        </p:spPr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73" y="1161001"/>
            <a:ext cx="4598558" cy="5510044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SiPM</a:t>
            </a:r>
            <a:r>
              <a:rPr lang="en-US" dirty="0"/>
              <a:t> pigtail cables are ready for prototyping in </a:t>
            </a:r>
            <a:r>
              <a:rPr lang="en-US" dirty="0" smtClean="0"/>
              <a:t>the next week</a:t>
            </a:r>
          </a:p>
          <a:p>
            <a:pPr lvl="1"/>
            <a:r>
              <a:rPr lang="en-US" dirty="0"/>
              <a:t>This is the last component of the readout frontend (</a:t>
            </a:r>
            <a:r>
              <a:rPr lang="en-US" dirty="0" err="1"/>
              <a:t>SiPM</a:t>
            </a:r>
            <a:r>
              <a:rPr lang="en-US" dirty="0"/>
              <a:t>, pigtail</a:t>
            </a:r>
            <a:r>
              <a:rPr lang="en-US" dirty="0" smtClean="0"/>
              <a:t>, preamp</a:t>
            </a:r>
            <a:r>
              <a:rPr lang="en-US" dirty="0"/>
              <a:t>, signal cable) and enables tests of signal-to-noise and </a:t>
            </a:r>
            <a:r>
              <a:rPr lang="en-US" dirty="0" smtClean="0"/>
              <a:t>crosstalk</a:t>
            </a:r>
          </a:p>
          <a:p>
            <a:pPr lvl="1"/>
            <a:endParaRPr lang="en-US" dirty="0" smtClean="0"/>
          </a:p>
          <a:p>
            <a:r>
              <a:rPr lang="en-US" dirty="0" err="1"/>
              <a:t>Fermilab</a:t>
            </a:r>
            <a:r>
              <a:rPr lang="en-US" dirty="0"/>
              <a:t> preamp prototype has been tested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20 </a:t>
            </a:r>
            <a:r>
              <a:rPr lang="en-US" dirty="0"/>
              <a:t>pre-</a:t>
            </a:r>
            <a:r>
              <a:rPr lang="en-US" dirty="0" smtClean="0"/>
              <a:t>production units </a:t>
            </a:r>
            <a:r>
              <a:rPr lang="en-US" dirty="0"/>
              <a:t>are at LANL and ready for QA, waiting on prototype </a:t>
            </a:r>
            <a:r>
              <a:rPr lang="en-US" dirty="0" smtClean="0"/>
              <a:t>pigtails</a:t>
            </a:r>
          </a:p>
          <a:p>
            <a:pPr lvl="1"/>
            <a:endParaRPr lang="en-US" dirty="0" smtClean="0"/>
          </a:p>
          <a:p>
            <a:r>
              <a:rPr lang="en-US" dirty="0"/>
              <a:t>Preparing mockup of patch panel/bulkhead to bring preamp signals out </a:t>
            </a:r>
            <a:r>
              <a:rPr lang="en-US" dirty="0" smtClean="0"/>
              <a:t>of the </a:t>
            </a:r>
            <a:r>
              <a:rPr lang="en-US" dirty="0"/>
              <a:t>detector </a:t>
            </a:r>
            <a:r>
              <a:rPr lang="en-US" dirty="0" smtClean="0"/>
              <a:t>box</a:t>
            </a:r>
          </a:p>
          <a:p>
            <a:endParaRPr lang="en-US" dirty="0" smtClean="0"/>
          </a:p>
          <a:p>
            <a:r>
              <a:rPr lang="en-US" dirty="0"/>
              <a:t>Ferrite inductors may saturate in magnet fringe field - lab tests </a:t>
            </a:r>
            <a:r>
              <a:rPr lang="en-US" dirty="0" smtClean="0"/>
              <a:t>are planned </a:t>
            </a:r>
            <a:r>
              <a:rPr lang="en-US" dirty="0"/>
              <a:t>to determine whether we should switch to inductors </a:t>
            </a:r>
            <a:r>
              <a:rPr lang="en-US" dirty="0" smtClean="0"/>
              <a:t>with nonmagnetic cores (already identified), ~complete test this week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78" y="1161001"/>
            <a:ext cx="4408722" cy="2521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81" y="3557866"/>
            <a:ext cx="4408722" cy="3300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62076" y="1887360"/>
            <a:ext cx="771520" cy="5460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49478" y="1493732"/>
            <a:ext cx="771520" cy="5460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8F3D-2167-C443-B040-9A6FC8ECAA85}" type="datetime1">
              <a:rPr lang="en-US" smtClean="0"/>
              <a:t>1/19/17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88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2392</Words>
  <Application>Microsoft Macintosh PowerPoint</Application>
  <PresentationFormat>On-screen Show (4:3)</PresentationFormat>
  <Paragraphs>444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Dark Photon Updates 1/19/2017</vt:lpstr>
      <vt:lpstr>To-do and Plan</vt:lpstr>
      <vt:lpstr>backups</vt:lpstr>
      <vt:lpstr>Excellent progress in the last a few weeks</vt:lpstr>
      <vt:lpstr>Trigger Detector Frames</vt:lpstr>
      <vt:lpstr>Readout plates</vt:lpstr>
      <vt:lpstr>Calibration system designed and tested  </vt:lpstr>
      <vt:lpstr>Installation Plan</vt:lpstr>
      <vt:lpstr>SiPM Readout</vt:lpstr>
      <vt:lpstr>DAQ upgrade: goal and achievement</vt:lpstr>
      <vt:lpstr>V1495 Trigger Firmware Development</vt:lpstr>
      <vt:lpstr>Calibration System Tested</vt:lpstr>
      <vt:lpstr>Detector Assembly </vt:lpstr>
      <vt:lpstr>Installation Plan being Developed</vt:lpstr>
      <vt:lpstr>PowerPoint Presentation</vt:lpstr>
      <vt:lpstr> LANL Proposed sPHENIX MAPS Inner Tracker</vt:lpstr>
      <vt:lpstr>LDRD Project Overview Ming Liu, P-25 December 5th, 2016</vt:lpstr>
      <vt:lpstr>sPHENIX/MAPS LDRD Updates</vt:lpstr>
      <vt:lpstr>LANL LDRD Activities </vt:lpstr>
      <vt:lpstr>R&amp;D at LANL:MAPS Chips</vt:lpstr>
      <vt:lpstr>ALICE Readout Unit Design</vt:lpstr>
      <vt:lpstr>ALICE Readout Unit – Prototype 0 </vt:lpstr>
      <vt:lpstr>ALICE Common Readout Unit</vt:lpstr>
      <vt:lpstr>PowerPoint Presentation</vt:lpstr>
      <vt:lpstr>Joint Effort on “CRU”: TPC-MAPS ALICE/CRU and ATLAS FELIX being studied</vt:lpstr>
      <vt:lpstr>ATLAS/FELIX Card for sPHENIX?</vt:lpstr>
      <vt:lpstr>MAPS Services</vt:lpstr>
      <vt:lpstr>2nd Vertex Reconstruction and B-Tagging </vt:lpstr>
      <vt:lpstr>PowerPoint Presentation</vt:lpstr>
      <vt:lpstr>PowerPoint Presentation</vt:lpstr>
      <vt:lpstr>Plots for MAPS MIE pre-proposal</vt:lpstr>
      <vt:lpstr>Lattice QCD EoS and MD simulations</vt:lpstr>
      <vt:lpstr>SCET and pQCD</vt:lpstr>
      <vt:lpstr>Near Term To-Do Readout R&amp;D  and MIE </vt:lpstr>
      <vt:lpstr>MAPS-sPHENIX Electronics Integration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133</cp:revision>
  <cp:lastPrinted>2017-01-09T15:55:13Z</cp:lastPrinted>
  <dcterms:created xsi:type="dcterms:W3CDTF">2017-01-07T21:05:16Z</dcterms:created>
  <dcterms:modified xsi:type="dcterms:W3CDTF">2017-01-19T21:11:58Z</dcterms:modified>
</cp:coreProperties>
</file>