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7" r:id="rId3"/>
    <p:sldId id="270" r:id="rId4"/>
    <p:sldId id="271" r:id="rId5"/>
    <p:sldId id="272" r:id="rId6"/>
    <p:sldId id="273" r:id="rId7"/>
    <p:sldId id="275" r:id="rId8"/>
    <p:sldId id="268" r:id="rId9"/>
    <p:sldId id="263" r:id="rId10"/>
    <p:sldId id="264" r:id="rId11"/>
    <p:sldId id="274" r:id="rId12"/>
    <p:sldId id="262" r:id="rId13"/>
    <p:sldId id="260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52" d="100"/>
          <a:sy n="152" d="100"/>
        </p:scale>
        <p:origin x="-6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267B9-335F-0F48-9307-8620F19A658D}" type="datetimeFigureOut">
              <a:rPr lang="en-US" smtClean="0"/>
              <a:t>1/17/17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9BB1-3FF7-D047-8D52-10A9EF900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97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45446-FABE-7043-A591-4DA69D0C920E}" type="datetimeFigureOut">
              <a:rPr lang="en-US" smtClean="0"/>
              <a:t>1/17/17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8D869-A0E5-0544-9803-8A8C6FF9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594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71EF-33D6-2048-9F4E-C1F1DCD16E78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5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8CD5-7777-1D40-AA1F-E5EDBB593800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9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E34-E450-904E-932E-7A355F9B1557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7F4A-7FDE-7E4B-BD7C-6FEDC4F8C4C8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8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4631-4217-1344-8A14-5BED7A1B98A9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1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015F-692E-4A43-8FFC-DF563FB194A6}" type="datetime1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D482-4654-DE48-9819-D486E22005DC}" type="datetime1">
              <a:rPr lang="en-US" smtClean="0"/>
              <a:t>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3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2BE-75B6-CB47-8FAE-820BFCF5B1C9}" type="datetime1">
              <a:rPr lang="en-US" smtClean="0"/>
              <a:t>1/17/17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2518-6B1C-C04D-89DD-A422B17CC77C}" type="datetime1">
              <a:rPr lang="en-US" smtClean="0"/>
              <a:t>1/17/17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3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1DE1-E5D5-6541-917E-9BB92D69222D}" type="datetime1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9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28821-B11D-E142-9204-7C538EFA0B41}" type="datetime1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7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E93C0-B704-AD46-8B85-8F4C5C576AAC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0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/>
          <a:lstStyle/>
          <a:p>
            <a:r>
              <a:rPr lang="en-US" dirty="0" smtClean="0"/>
              <a:t>Dark Photon Updates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57547"/>
            <a:ext cx="8229600" cy="558471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Detector scintillator + WLSF assembly </a:t>
            </a:r>
          </a:p>
          <a:p>
            <a:pPr lvl="1"/>
            <a:r>
              <a:rPr lang="en-US" dirty="0" smtClean="0"/>
              <a:t>Almost done, ~by this week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safety document for detectors</a:t>
            </a:r>
          </a:p>
          <a:p>
            <a:pPr lvl="1"/>
            <a:r>
              <a:rPr lang="en-US" dirty="0" smtClean="0"/>
              <a:t>Work in progress, sample documents in hands,  ~by the end of Jan</a:t>
            </a:r>
          </a:p>
          <a:p>
            <a:r>
              <a:rPr lang="en-US" dirty="0" smtClean="0"/>
              <a:t>DAQ upgrade - done</a:t>
            </a:r>
          </a:p>
          <a:p>
            <a:pPr lvl="1"/>
            <a:r>
              <a:rPr lang="en-US" dirty="0" smtClean="0"/>
              <a:t>x10+ improvement, parasitical data taking with E906 possible</a:t>
            </a:r>
          </a:p>
          <a:p>
            <a:r>
              <a:rPr lang="en-US" dirty="0" err="1" smtClean="0"/>
              <a:t>SiPM</a:t>
            </a:r>
            <a:r>
              <a:rPr lang="en-US" dirty="0" smtClean="0"/>
              <a:t> Readout 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preamp cards</a:t>
            </a:r>
          </a:p>
          <a:p>
            <a:pPr lvl="2"/>
            <a:r>
              <a:rPr lang="en-US" dirty="0" smtClean="0"/>
              <a:t>Pre-production 20 cards arrived, being tested at LANL</a:t>
            </a:r>
          </a:p>
          <a:p>
            <a:r>
              <a:rPr lang="en-US" dirty="0" smtClean="0"/>
              <a:t>Trigger firmware and lookup table</a:t>
            </a:r>
          </a:p>
          <a:p>
            <a:pPr lvl="1"/>
            <a:r>
              <a:rPr lang="en-US" dirty="0" smtClean="0"/>
              <a:t>V1495 I/O tested, using MC to develop lookup table </a:t>
            </a:r>
          </a:p>
          <a:p>
            <a:pPr lvl="1"/>
            <a:r>
              <a:rPr lang="en-US" dirty="0" smtClean="0"/>
              <a:t>Full trigger firmware under development, to be ready by ~mid Feb.</a:t>
            </a:r>
          </a:p>
          <a:p>
            <a:r>
              <a:rPr lang="en-US" dirty="0" smtClean="0"/>
              <a:t>Progress in theory </a:t>
            </a:r>
          </a:p>
          <a:p>
            <a:pPr lvl="1"/>
            <a:r>
              <a:rPr lang="en-US" dirty="0" smtClean="0"/>
              <a:t>Cross check calculations, plan a joint paper </a:t>
            </a:r>
          </a:p>
          <a:p>
            <a:r>
              <a:rPr lang="en-US" dirty="0" smtClean="0"/>
              <a:t>Project is </a:t>
            </a:r>
            <a:r>
              <a:rPr lang="en-US" dirty="0"/>
              <a:t>o</a:t>
            </a:r>
            <a:r>
              <a:rPr lang="en-US" dirty="0" smtClean="0"/>
              <a:t>n track</a:t>
            </a:r>
          </a:p>
          <a:p>
            <a:pPr lvl="1"/>
            <a:r>
              <a:rPr lang="en-US" dirty="0" smtClean="0"/>
              <a:t>New trigger system installed at </a:t>
            </a:r>
            <a:r>
              <a:rPr lang="en-US" dirty="0" err="1" smtClean="0"/>
              <a:t>Fermilab</a:t>
            </a:r>
            <a:r>
              <a:rPr lang="en-US" dirty="0" smtClean="0"/>
              <a:t> in March  </a:t>
            </a:r>
          </a:p>
          <a:p>
            <a:endParaRPr lang="en-US" dirty="0" smtClean="0"/>
          </a:p>
          <a:p>
            <a:r>
              <a:rPr lang="en-US" dirty="0" smtClean="0"/>
              <a:t>Future E906 and </a:t>
            </a:r>
            <a:r>
              <a:rPr lang="en-US" dirty="0" err="1" smtClean="0"/>
              <a:t>SeaQuest</a:t>
            </a:r>
            <a:r>
              <a:rPr lang="en-US" dirty="0" smtClean="0"/>
              <a:t> schedule </a:t>
            </a:r>
          </a:p>
          <a:p>
            <a:pPr lvl="1"/>
            <a:r>
              <a:rPr lang="en-US" dirty="0" smtClean="0"/>
              <a:t>Lost ~2 weeks of beam time due to accelerator issues</a:t>
            </a:r>
          </a:p>
          <a:p>
            <a:pPr lvl="1"/>
            <a:r>
              <a:rPr lang="en-US" dirty="0" smtClean="0"/>
              <a:t>Likely to extend current run or more beam in the remaining run this year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ropose to </a:t>
            </a:r>
            <a:r>
              <a:rPr lang="en-US" dirty="0" err="1" smtClean="0"/>
              <a:t>Fermilab</a:t>
            </a:r>
            <a:r>
              <a:rPr lang="en-US" dirty="0" smtClean="0"/>
              <a:t> PAC dedicated dark photon search runs beyond E906  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F2CB-B367-E14C-AA7C-83FBAC46C759}" type="datetime1">
              <a:rPr lang="en-US" smtClean="0"/>
              <a:t>1/17/17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8965"/>
          </a:xfrm>
        </p:spPr>
        <p:txBody>
          <a:bodyPr/>
          <a:lstStyle/>
          <a:p>
            <a:r>
              <a:rPr lang="en-US" dirty="0" smtClean="0"/>
              <a:t>To-do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965"/>
            <a:ext cx="8229600" cy="548402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Preamp card production </a:t>
            </a:r>
          </a:p>
          <a:p>
            <a:pPr lvl="1"/>
            <a:r>
              <a:rPr lang="en-US" dirty="0" smtClean="0"/>
              <a:t>Release for the full production after testing at LANL</a:t>
            </a:r>
          </a:p>
          <a:p>
            <a:pPr lvl="1"/>
            <a:r>
              <a:rPr lang="en-US" dirty="0" smtClean="0"/>
              <a:t>Production completed by early Feb.</a:t>
            </a:r>
          </a:p>
          <a:p>
            <a:pPr lvl="1"/>
            <a:endParaRPr lang="en-US" dirty="0"/>
          </a:p>
          <a:p>
            <a:r>
              <a:rPr lang="en-US" dirty="0" smtClean="0"/>
              <a:t>Safety document</a:t>
            </a:r>
          </a:p>
          <a:p>
            <a:pPr lvl="1"/>
            <a:r>
              <a:rPr lang="en-US" dirty="0" smtClean="0"/>
              <a:t>Engineering note for safety operation </a:t>
            </a:r>
          </a:p>
          <a:p>
            <a:pPr lvl="1"/>
            <a:r>
              <a:rPr lang="en-US" dirty="0" smtClean="0"/>
              <a:t>Draft by the end of Jan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Fully assembled detector shipped to </a:t>
            </a:r>
            <a:r>
              <a:rPr lang="en-US" dirty="0" err="1" smtClean="0"/>
              <a:t>Fermilab</a:t>
            </a:r>
            <a:r>
              <a:rPr lang="en-US" dirty="0" smtClean="0"/>
              <a:t> in mid Feb.</a:t>
            </a:r>
          </a:p>
          <a:p>
            <a:pPr lvl="1"/>
            <a:r>
              <a:rPr lang="en-US" dirty="0" smtClean="0"/>
              <a:t>Installation in early march </a:t>
            </a:r>
          </a:p>
          <a:p>
            <a:pPr lvl="1"/>
            <a:endParaRPr lang="en-US" dirty="0"/>
          </a:p>
          <a:p>
            <a:r>
              <a:rPr lang="en-US" dirty="0" smtClean="0"/>
              <a:t>Work in progress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CAMAC &amp; </a:t>
            </a:r>
            <a:r>
              <a:rPr lang="en-US" dirty="0" err="1" smtClean="0"/>
              <a:t>LeCroy</a:t>
            </a:r>
            <a:r>
              <a:rPr lang="en-US" dirty="0" smtClean="0"/>
              <a:t> 4413 installation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All hardware in hand and tested</a:t>
            </a:r>
          </a:p>
          <a:p>
            <a:pPr lvl="1"/>
            <a:r>
              <a:rPr lang="en-US" dirty="0" smtClean="0"/>
              <a:t>To be installed by the end of Jan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Standalone trigger crate and DAQ for commissioning at </a:t>
            </a:r>
            <a:r>
              <a:rPr lang="en-US" dirty="0" err="1" smtClean="0"/>
              <a:t>Fermilab</a:t>
            </a:r>
            <a:r>
              <a:rPr lang="en-US" dirty="0" smtClean="0"/>
              <a:t> in late Feb </a:t>
            </a:r>
          </a:p>
          <a:p>
            <a:pPr lvl="1"/>
            <a:r>
              <a:rPr lang="en-US" dirty="0" smtClean="0"/>
              <a:t>All hardware in hand at </a:t>
            </a:r>
            <a:r>
              <a:rPr lang="en-US" dirty="0" err="1" smtClean="0"/>
              <a:t>Fermilab</a:t>
            </a:r>
            <a:r>
              <a:rPr lang="en-US" dirty="0" smtClean="0"/>
              <a:t>/LANL, V1495 and VME crates, cables etc.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SeaQuest</a:t>
            </a:r>
            <a:r>
              <a:rPr lang="en-US" dirty="0" smtClean="0"/>
              <a:t> Collaboration meeting being planned for early March</a:t>
            </a:r>
          </a:p>
          <a:p>
            <a:pPr lvl="1"/>
            <a:r>
              <a:rPr lang="en-US" dirty="0" smtClean="0"/>
              <a:t>Future program and run plan</a:t>
            </a:r>
          </a:p>
          <a:p>
            <a:pPr lvl="1"/>
            <a:r>
              <a:rPr lang="en-US" dirty="0" smtClean="0"/>
              <a:t>In  Santa Fe or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46B5-9A49-F04C-AE4A-14902083F3F7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1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A35A-A50C-1742-AAB4-E30A42FFD1AF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46"/>
            <a:ext cx="8229600" cy="1143000"/>
          </a:xfrm>
        </p:spPr>
        <p:txBody>
          <a:bodyPr/>
          <a:lstStyle/>
          <a:p>
            <a:r>
              <a:rPr lang="en-US" dirty="0" smtClean="0"/>
              <a:t>Calibration System Tested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823" y="2340631"/>
            <a:ext cx="5473334" cy="4226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4" y="2449550"/>
            <a:ext cx="4115852" cy="22858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88146"/>
            <a:ext cx="8229600" cy="1152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Clear fiber with LED</a:t>
            </a:r>
          </a:p>
          <a:p>
            <a:r>
              <a:rPr lang="en-US" dirty="0" smtClean="0"/>
              <a:t>Sharp raising edge</a:t>
            </a:r>
          </a:p>
          <a:p>
            <a:r>
              <a:rPr lang="en-US" dirty="0" smtClean="0"/>
              <a:t>1-&gt;7 (more) split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8" y="4735382"/>
            <a:ext cx="3488529" cy="1943111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3D94-BB93-834D-B6FE-A3A5EF6C25CD}" type="datetime1">
              <a:rPr lang="en-US" smtClean="0"/>
              <a:t>1/17/17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01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46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146"/>
            <a:ext cx="8229600" cy="4525963"/>
          </a:xfrm>
        </p:spPr>
        <p:txBody>
          <a:bodyPr/>
          <a:lstStyle/>
          <a:p>
            <a:r>
              <a:rPr lang="en-US" dirty="0" smtClean="0"/>
              <a:t>All frames assembled</a:t>
            </a:r>
          </a:p>
          <a:p>
            <a:r>
              <a:rPr lang="en-US" dirty="0" smtClean="0"/>
              <a:t>Mockup layout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79" y="2203128"/>
            <a:ext cx="4844029" cy="3625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" y="2548679"/>
            <a:ext cx="4408722" cy="252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686795"/>
            <a:ext cx="6350000" cy="9398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D828-52A8-2942-89E8-C712B588ADB3}" type="datetime1">
              <a:rPr lang="en-US" smtClean="0"/>
              <a:t>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90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Installation Plan being Developed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136"/>
            <a:ext cx="8229600" cy="122012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Detectors</a:t>
            </a:r>
          </a:p>
          <a:p>
            <a:r>
              <a:rPr lang="en-US" dirty="0" smtClean="0"/>
              <a:t>Readout crates and modules</a:t>
            </a:r>
          </a:p>
          <a:p>
            <a:r>
              <a:rPr lang="en-US" dirty="0" smtClean="0"/>
              <a:t>Cabling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3492"/>
            <a:ext cx="9144000" cy="403450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3142-F2B1-A446-8ED4-10F048DCA1FF}" type="datetime1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Excellent progress in the last a few weeks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066"/>
            <a:ext cx="8229600" cy="4525963"/>
          </a:xfrm>
        </p:spPr>
        <p:txBody>
          <a:bodyPr/>
          <a:lstStyle/>
          <a:p>
            <a:r>
              <a:rPr lang="en-US" dirty="0" smtClean="0"/>
              <a:t>Detector assembly, </a:t>
            </a:r>
            <a:r>
              <a:rPr lang="en-US" dirty="0" err="1" smtClean="0"/>
              <a:t>SiPM</a:t>
            </a:r>
            <a:r>
              <a:rPr lang="en-US" dirty="0" smtClean="0"/>
              <a:t> readout and calibration system</a:t>
            </a:r>
          </a:p>
          <a:p>
            <a:pPr lvl="1"/>
            <a:r>
              <a:rPr lang="en-US" dirty="0" smtClean="0"/>
              <a:t>Hubert, Alex, </a:t>
            </a:r>
            <a:r>
              <a:rPr lang="en-US" dirty="0" err="1" smtClean="0"/>
              <a:t>Sanghoon</a:t>
            </a:r>
            <a:r>
              <a:rPr lang="en-US" dirty="0" smtClean="0"/>
              <a:t>, Shaun, Pat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and Trigger firmware  </a:t>
            </a:r>
          </a:p>
          <a:p>
            <a:pPr lvl="1"/>
            <a:r>
              <a:rPr lang="en-US" dirty="0" smtClean="0"/>
              <a:t>Kun, </a:t>
            </a:r>
            <a:r>
              <a:rPr lang="en-US" dirty="0" err="1" smtClean="0"/>
              <a:t>Sho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Andi</a:t>
            </a:r>
            <a:r>
              <a:rPr lang="en-US" dirty="0" smtClean="0"/>
              <a:t>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Dark photon project web page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9A67-4D5E-6F49-B209-F77142894E16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50496" y="5618372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https://p25ext.lanl.gov/</a:t>
            </a:r>
            <a:r>
              <a:rPr lang="en-US" dirty="0" err="1" smtClean="0"/>
              <a:t>darkphoton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6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34"/>
            <a:ext cx="8229600" cy="1143000"/>
          </a:xfrm>
        </p:spPr>
        <p:txBody>
          <a:bodyPr/>
          <a:lstStyle/>
          <a:p>
            <a:r>
              <a:rPr lang="en-US" dirty="0" smtClean="0"/>
              <a:t>Trigger Detector Frames</a:t>
            </a:r>
            <a:endParaRPr lang="en-US" dirty="0"/>
          </a:p>
        </p:txBody>
      </p:sp>
      <p:pic>
        <p:nvPicPr>
          <p:cNvPr id="4" name="Picture 3" descr="IMG_43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65" y="1417638"/>
            <a:ext cx="4114560" cy="480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707" y="1649069"/>
            <a:ext cx="31227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frames for 1x1x80 cm bars</a:t>
            </a:r>
          </a:p>
          <a:p>
            <a:r>
              <a:rPr lang="en-US" dirty="0" smtClean="0"/>
              <a:t>4 frames for 2x2x100 cm bars</a:t>
            </a:r>
          </a:p>
          <a:p>
            <a:endParaRPr lang="en-US" dirty="0"/>
          </a:p>
          <a:p>
            <a:r>
              <a:rPr lang="en-US" dirty="0" smtClean="0"/>
              <a:t>Mostly finished</a:t>
            </a:r>
          </a:p>
          <a:p>
            <a:endParaRPr lang="en-US" dirty="0" smtClean="0"/>
          </a:p>
          <a:p>
            <a:r>
              <a:rPr lang="en-US" dirty="0" smtClean="0"/>
              <a:t>To be done: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F</a:t>
            </a:r>
            <a:r>
              <a:rPr lang="en-US" dirty="0" err="1" smtClean="0"/>
              <a:t>eedthroughs</a:t>
            </a:r>
            <a:r>
              <a:rPr lang="en-US" dirty="0" smtClean="0"/>
              <a:t> and/or patch panels for cables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Cooling air </a:t>
            </a:r>
            <a:r>
              <a:rPr lang="en-US" dirty="0" err="1" smtClean="0"/>
              <a:t>feedthroughs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1225-B943-FF4C-96BB-5B3612FE174A}" type="datetime1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9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62" y="274638"/>
            <a:ext cx="4249264" cy="1143000"/>
          </a:xfrm>
        </p:spPr>
        <p:txBody>
          <a:bodyPr/>
          <a:lstStyle/>
          <a:p>
            <a:r>
              <a:rPr lang="en-US" dirty="0" smtClean="0"/>
              <a:t>Readout plates</a:t>
            </a:r>
            <a:endParaRPr lang="en-US" dirty="0"/>
          </a:p>
        </p:txBody>
      </p:sp>
      <p:pic>
        <p:nvPicPr>
          <p:cNvPr id="4" name="Picture 3" descr="readout_1m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41" y="177849"/>
            <a:ext cx="4401626" cy="3294822"/>
          </a:xfrm>
          <a:prstGeom prst="rect">
            <a:avLst/>
          </a:prstGeom>
        </p:spPr>
      </p:pic>
      <p:pic>
        <p:nvPicPr>
          <p:cNvPr id="6" name="Picture 5" descr="readout_plate_1m_fr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824"/>
            <a:ext cx="1650269" cy="3765176"/>
          </a:xfrm>
          <a:prstGeom prst="rect">
            <a:avLst/>
          </a:prstGeom>
        </p:spPr>
      </p:pic>
      <p:pic>
        <p:nvPicPr>
          <p:cNvPr id="8" name="Picture 7" descr="IMG_4398_hal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20" y="4473233"/>
            <a:ext cx="3869774" cy="22109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705" y="1613647"/>
            <a:ext cx="4375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Fibers and preamps in the front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SiPMs</a:t>
            </a:r>
            <a:r>
              <a:rPr lang="en-US" dirty="0" smtClean="0"/>
              <a:t> connect with pigtails in the back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86721" y="3677673"/>
            <a:ext cx="386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Full-scale mockup for cable routing and connector finger space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506" y="2446493"/>
            <a:ext cx="321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Fabrication bids are out;  complete in ~2weeks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3178" y="367767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96353" y="367767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16" name="Picture 15" descr="readout_plate_1m_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69" y="3092824"/>
            <a:ext cx="1794090" cy="376517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7F22-1A4E-6749-9B73-8B52E4279042}" type="datetime1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1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Calibration system designed and tested 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" name="Picture 3" descr="readout_1m_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75" y="1024661"/>
            <a:ext cx="4736114" cy="3657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696" y="997891"/>
            <a:ext cx="4379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 existing </a:t>
            </a:r>
            <a:r>
              <a:rPr lang="en-US" dirty="0" err="1" smtClean="0"/>
              <a:t>pulser</a:t>
            </a:r>
            <a:r>
              <a:rPr lang="en-US" dirty="0" smtClean="0"/>
              <a:t> board design from Pat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Two Drivers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1mm plastic fiber output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Fan out to 7 (19) clear 1mm fibers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Insert these into each scintillator bar</a:t>
            </a:r>
            <a:endParaRPr lang="en-US" dirty="0"/>
          </a:p>
        </p:txBody>
      </p:sp>
      <p:pic>
        <p:nvPicPr>
          <p:cNvPr id="6" name="Picture 5" descr="hol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7" y="4312285"/>
            <a:ext cx="2756369" cy="1865591"/>
          </a:xfrm>
          <a:prstGeom prst="rect">
            <a:avLst/>
          </a:prstGeom>
        </p:spPr>
      </p:pic>
      <p:pic>
        <p:nvPicPr>
          <p:cNvPr id="7" name="Picture 6" descr="splitter_v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43" y="4682034"/>
            <a:ext cx="3270482" cy="1816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8649" y="5036174"/>
            <a:ext cx="127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print</a:t>
            </a:r>
          </a:p>
          <a:p>
            <a:r>
              <a:rPr lang="en-US" dirty="0" smtClean="0"/>
              <a:t>1-&gt;7 </a:t>
            </a:r>
            <a:r>
              <a:rPr lang="en-US" dirty="0" err="1" smtClean="0"/>
              <a:t>fanout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620061"/>
            <a:ext cx="3744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progress: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Lay out </a:t>
            </a:r>
            <a:r>
              <a:rPr lang="en-US" dirty="0" err="1" smtClean="0"/>
              <a:t>pulser</a:t>
            </a:r>
            <a:r>
              <a:rPr lang="en-US" dirty="0" smtClean="0"/>
              <a:t> board with a few more </a:t>
            </a:r>
            <a:r>
              <a:rPr lang="en-US" dirty="0" err="1" smtClean="0"/>
              <a:t>pulsers</a:t>
            </a:r>
            <a:r>
              <a:rPr lang="en-US" dirty="0" smtClean="0"/>
              <a:t>, and build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Cut and polish </a:t>
            </a:r>
            <a:r>
              <a:rPr lang="en-US" dirty="0" err="1" smtClean="0"/>
              <a:t>pulser</a:t>
            </a:r>
            <a:r>
              <a:rPr lang="en-US" dirty="0" smtClean="0"/>
              <a:t> fibers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Design mounting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E5B0C-5DFF-8543-9BC7-26EC7834EB43}" type="datetime1">
              <a:rPr lang="en-US" smtClean="0"/>
              <a:t>1/17/17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48" y="156882"/>
            <a:ext cx="4926681" cy="1143000"/>
          </a:xfrm>
        </p:spPr>
        <p:txBody>
          <a:bodyPr/>
          <a:lstStyle/>
          <a:p>
            <a:r>
              <a:rPr lang="en-US" dirty="0" smtClean="0"/>
              <a:t>Installation Plan</a:t>
            </a:r>
            <a:endParaRPr lang="en-US" dirty="0"/>
          </a:p>
        </p:txBody>
      </p:sp>
      <p:pic>
        <p:nvPicPr>
          <p:cNvPr id="4" name="Picture 3" descr="hall_snap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3" y="3696185"/>
            <a:ext cx="7166087" cy="3161815"/>
          </a:xfrm>
          <a:prstGeom prst="rect">
            <a:avLst/>
          </a:prstGeom>
        </p:spPr>
      </p:pic>
      <p:pic>
        <p:nvPicPr>
          <p:cNvPr id="5" name="Picture 4" descr="install_fr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29" y="-103899"/>
            <a:ext cx="3944471" cy="4004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471" y="1299882"/>
            <a:ext cx="4160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 boxes joined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vertical beams hold this assembly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Anchored to floor and overhead beams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471" y="2218857"/>
            <a:ext cx="4330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progress: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Details of mounting points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Safety review document in progress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Determine external cable routing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Cooling fans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023E-6FA1-F34F-A6B3-2B4C26A288BD}" type="datetime1">
              <a:rPr lang="en-US" smtClean="0"/>
              <a:t>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25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4"/>
            <a:ext cx="8229600" cy="936121"/>
          </a:xfrm>
        </p:spPr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73" y="1161001"/>
            <a:ext cx="4598558" cy="5510044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SiPM</a:t>
            </a:r>
            <a:r>
              <a:rPr lang="en-US" dirty="0"/>
              <a:t> pigtail cables are ready for prototyping in </a:t>
            </a:r>
            <a:r>
              <a:rPr lang="en-US" dirty="0" smtClean="0"/>
              <a:t>the next week</a:t>
            </a:r>
          </a:p>
          <a:p>
            <a:pPr lvl="1"/>
            <a:r>
              <a:rPr lang="en-US" dirty="0"/>
              <a:t>This is the last component of the readout frontend (</a:t>
            </a:r>
            <a:r>
              <a:rPr lang="en-US" dirty="0" err="1"/>
              <a:t>SiPM</a:t>
            </a:r>
            <a:r>
              <a:rPr lang="en-US" dirty="0"/>
              <a:t>, pigtail</a:t>
            </a:r>
            <a:r>
              <a:rPr lang="en-US" dirty="0" smtClean="0"/>
              <a:t>, preamp</a:t>
            </a:r>
            <a:r>
              <a:rPr lang="en-US" dirty="0"/>
              <a:t>, signal cable) and enables tests of signal-to-noise and </a:t>
            </a:r>
            <a:r>
              <a:rPr lang="en-US" dirty="0" smtClean="0"/>
              <a:t>crosstalk</a:t>
            </a:r>
          </a:p>
          <a:p>
            <a:pPr lvl="1"/>
            <a:endParaRPr lang="en-US" dirty="0" smtClean="0"/>
          </a:p>
          <a:p>
            <a:r>
              <a:rPr lang="en-US" dirty="0" err="1"/>
              <a:t>Fermilab</a:t>
            </a:r>
            <a:r>
              <a:rPr lang="en-US" dirty="0"/>
              <a:t> preamp prototype has been tested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20 </a:t>
            </a:r>
            <a:r>
              <a:rPr lang="en-US" dirty="0"/>
              <a:t>pre-</a:t>
            </a:r>
            <a:r>
              <a:rPr lang="en-US" dirty="0" smtClean="0"/>
              <a:t>production units </a:t>
            </a:r>
            <a:r>
              <a:rPr lang="en-US" dirty="0"/>
              <a:t>are at LANL and ready for QA, waiting on prototype </a:t>
            </a:r>
            <a:r>
              <a:rPr lang="en-US" dirty="0" smtClean="0"/>
              <a:t>pigtails</a:t>
            </a:r>
          </a:p>
          <a:p>
            <a:pPr lvl="1"/>
            <a:endParaRPr lang="en-US" dirty="0" smtClean="0"/>
          </a:p>
          <a:p>
            <a:r>
              <a:rPr lang="en-US" dirty="0"/>
              <a:t>Preparing mockup of patch panel/bulkhead to bring preamp signals out </a:t>
            </a:r>
            <a:r>
              <a:rPr lang="en-US" dirty="0" smtClean="0"/>
              <a:t>of the </a:t>
            </a:r>
            <a:r>
              <a:rPr lang="en-US" dirty="0"/>
              <a:t>detector </a:t>
            </a:r>
            <a:r>
              <a:rPr lang="en-US" dirty="0" smtClean="0"/>
              <a:t>box</a:t>
            </a:r>
          </a:p>
          <a:p>
            <a:endParaRPr lang="en-US" dirty="0" smtClean="0"/>
          </a:p>
          <a:p>
            <a:r>
              <a:rPr lang="en-US" dirty="0"/>
              <a:t>Ferrite inductors may saturate in magnet fringe field - lab tests </a:t>
            </a:r>
            <a:r>
              <a:rPr lang="en-US" dirty="0" smtClean="0"/>
              <a:t>are planned </a:t>
            </a:r>
            <a:r>
              <a:rPr lang="en-US" dirty="0"/>
              <a:t>to determine whether we should switch to inductors </a:t>
            </a:r>
            <a:r>
              <a:rPr lang="en-US" dirty="0" smtClean="0"/>
              <a:t>with nonmagnetic cores (already identified), ~complete test this week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78" y="1161001"/>
            <a:ext cx="4408722" cy="2521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81" y="3557866"/>
            <a:ext cx="4408722" cy="3300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62076" y="1887360"/>
            <a:ext cx="771520" cy="54602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49478" y="1493732"/>
            <a:ext cx="771520" cy="54602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E103-5A4B-594E-868C-0F6B2DD8354C}" type="datetime1">
              <a:rPr lang="en-US" smtClean="0"/>
              <a:t>1/17/17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88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763" y="187458"/>
            <a:ext cx="7886700" cy="91061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DAQ upgrade: goal and achievement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39" y="1264076"/>
            <a:ext cx="5461609" cy="4351338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Improve the DAQ bandwidth by a factor of 10 to allow running ‘</a:t>
            </a:r>
            <a:r>
              <a:rPr lang="en-US" sz="2200" i="1" dirty="0" smtClean="0"/>
              <a:t>parasitically</a:t>
            </a:r>
            <a:r>
              <a:rPr lang="en-US" sz="2200" dirty="0" smtClean="0"/>
              <a:t>’ alongside E906’s main program</a:t>
            </a:r>
          </a:p>
          <a:p>
            <a:endParaRPr lang="en-US" sz="2200" dirty="0" smtClean="0"/>
          </a:p>
          <a:p>
            <a:r>
              <a:rPr lang="en-US" sz="2200" dirty="0" smtClean="0"/>
              <a:t>Three independent upgrades:</a:t>
            </a:r>
          </a:p>
          <a:p>
            <a:pPr lvl="1"/>
            <a:r>
              <a:rPr lang="en-US" sz="1900" dirty="0" err="1" smtClean="0"/>
              <a:t>MainDAQ</a:t>
            </a:r>
            <a:r>
              <a:rPr lang="en-US" sz="1900" dirty="0" smtClean="0"/>
              <a:t>: development of the FPGA and ARM microcode on the customized TDC</a:t>
            </a:r>
          </a:p>
          <a:p>
            <a:pPr lvl="1"/>
            <a:r>
              <a:rPr lang="en-US" sz="1900" dirty="0" err="1" smtClean="0"/>
              <a:t>TriggerDAQ</a:t>
            </a:r>
            <a:r>
              <a:rPr lang="en-US" sz="1900" dirty="0" smtClean="0"/>
              <a:t>: adding SDRAM to the CAEN v1495 and development of the FPGA control code</a:t>
            </a:r>
          </a:p>
          <a:p>
            <a:pPr lvl="1"/>
            <a:r>
              <a:rPr lang="en-US" sz="1900" dirty="0" err="1" smtClean="0"/>
              <a:t>BeamDAQ</a:t>
            </a:r>
            <a:r>
              <a:rPr lang="en-US" sz="1900" dirty="0" smtClean="0"/>
              <a:t>: development of the FPGA code of the dedicated beam intensity monitor readout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548" y="1264075"/>
            <a:ext cx="3211761" cy="400967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8331" y="5432891"/>
            <a:ext cx="8673371" cy="12572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All three systems have been successfully tested with beam (before </a:t>
            </a:r>
            <a:r>
              <a:rPr lang="en-US" sz="2200" dirty="0" err="1" smtClean="0"/>
              <a:t>Fermilab</a:t>
            </a:r>
            <a:r>
              <a:rPr lang="en-US" sz="2200" dirty="0" smtClean="0"/>
              <a:t> Main Injector broke). </a:t>
            </a:r>
          </a:p>
          <a:p>
            <a:r>
              <a:rPr lang="en-US" sz="2200" dirty="0" smtClean="0"/>
              <a:t>Now the upgraded DAQ is running continuously with cosmic rays to commission the rest of the spectrometer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B3D3-DEE7-3443-AFEC-DFB03E1FF6BE}" type="datetime1">
              <a:rPr lang="en-US" smtClean="0"/>
              <a:t>1/17/17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45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75"/>
            <a:ext cx="8229600" cy="8649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V1495 Trigger Firmware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0913"/>
            <a:ext cx="8229600" cy="3016384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Structure </a:t>
            </a:r>
            <a:r>
              <a:rPr lang="en-US" dirty="0"/>
              <a:t>and building blocks of the existing firmware can be </a:t>
            </a:r>
            <a:r>
              <a:rPr lang="en-US" dirty="0" smtClean="0"/>
              <a:t>reused: TDCs</a:t>
            </a:r>
            <a:r>
              <a:rPr lang="en-US" dirty="0"/>
              <a:t>, delay adjustment pipelines, trigger matrix lookup tables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Input channels (TDC and delay pipeline) are generic and do not need </a:t>
            </a:r>
            <a:r>
              <a:rPr lang="en-US" dirty="0" err="1" smtClean="0"/>
              <a:t>tochange</a:t>
            </a:r>
            <a:endParaRPr lang="en-US" dirty="0" smtClean="0"/>
          </a:p>
          <a:p>
            <a:pPr lvl="1"/>
            <a:r>
              <a:rPr lang="en-US" dirty="0" smtClean="0"/>
              <a:t>Lookup </a:t>
            </a:r>
            <a:r>
              <a:rPr lang="en-US" dirty="0"/>
              <a:t>tables will have different content but operate in the same way</a:t>
            </a:r>
            <a:endParaRPr lang="en-US" dirty="0" smtClean="0"/>
          </a:p>
          <a:p>
            <a:r>
              <a:rPr lang="en-US" dirty="0" smtClean="0"/>
              <a:t>More V1495 inputs</a:t>
            </a:r>
          </a:p>
          <a:p>
            <a:pPr lvl="1"/>
            <a:r>
              <a:rPr lang="en-US" dirty="0"/>
              <a:t>L1 trigger firmware must be modified to increase the number of </a:t>
            </a:r>
            <a:r>
              <a:rPr lang="en-US" dirty="0" smtClean="0"/>
              <a:t>supported input </a:t>
            </a:r>
            <a:r>
              <a:rPr lang="en-US" dirty="0"/>
              <a:t>channels from 3*32=96 to 5*32=</a:t>
            </a:r>
            <a:r>
              <a:rPr lang="en-US" dirty="0" smtClean="0"/>
              <a:t>160</a:t>
            </a:r>
          </a:p>
          <a:p>
            <a:pPr lvl="2"/>
            <a:r>
              <a:rPr lang="en-US" dirty="0"/>
              <a:t>Primary challenge is expanding the channel addressing scheme by </a:t>
            </a:r>
            <a:r>
              <a:rPr lang="en-US" dirty="0" smtClean="0"/>
              <a:t>one bit</a:t>
            </a:r>
            <a:r>
              <a:rPr lang="en-US" dirty="0"/>
              <a:t>: work in </a:t>
            </a:r>
            <a:r>
              <a:rPr lang="en-US" dirty="0" smtClean="0"/>
              <a:t>progress</a:t>
            </a:r>
          </a:p>
          <a:p>
            <a:pPr lvl="1"/>
            <a:r>
              <a:rPr lang="en-US" dirty="0"/>
              <a:t>FPGA utilization is not expected to be a problem: existing </a:t>
            </a:r>
            <a:r>
              <a:rPr lang="en-US" dirty="0" smtClean="0"/>
              <a:t>firmware uses </a:t>
            </a:r>
            <a:r>
              <a:rPr lang="en-US" dirty="0"/>
              <a:t>roughly 40% of FPGA resources for input processing (should scale </a:t>
            </a:r>
            <a:r>
              <a:rPr lang="en-US" dirty="0" smtClean="0"/>
              <a:t>with input </a:t>
            </a:r>
            <a:r>
              <a:rPr lang="en-US" dirty="0"/>
              <a:t>channels) and 20% for trigger lookup tables (should scale </a:t>
            </a:r>
            <a:r>
              <a:rPr lang="en-US" dirty="0" smtClean="0"/>
              <a:t>more slowly)</a:t>
            </a:r>
          </a:p>
          <a:p>
            <a:r>
              <a:rPr lang="en-US" dirty="0"/>
              <a:t>Plan is to develop in stages to simplify </a:t>
            </a:r>
            <a:r>
              <a:rPr lang="en-US" dirty="0" smtClean="0"/>
              <a:t>testing</a:t>
            </a:r>
          </a:p>
          <a:p>
            <a:pPr lvl="1"/>
            <a:r>
              <a:rPr lang="en-US" dirty="0"/>
              <a:t>Modify the firmware blocks in a reverse-compatible way to support </a:t>
            </a:r>
            <a:r>
              <a:rPr lang="en-US" dirty="0" smtClean="0"/>
              <a:t>more input </a:t>
            </a:r>
            <a:r>
              <a:rPr lang="en-US" dirty="0"/>
              <a:t>channels</a:t>
            </a:r>
          </a:p>
          <a:p>
            <a:pPr lvl="1"/>
            <a:r>
              <a:rPr lang="en-US" dirty="0" smtClean="0"/>
              <a:t>Build </a:t>
            </a:r>
            <a:r>
              <a:rPr lang="en-US" dirty="0"/>
              <a:t>a version of the existing L1 firmware that uses these blocks </a:t>
            </a:r>
            <a:r>
              <a:rPr lang="en-US" dirty="0" smtClean="0"/>
              <a:t>but is </a:t>
            </a:r>
            <a:r>
              <a:rPr lang="en-US" dirty="0"/>
              <a:t>functionally unchanged (compatible with existing readout drivers </a:t>
            </a:r>
            <a:r>
              <a:rPr lang="en-US" dirty="0" smtClean="0"/>
              <a:t>and tests)</a:t>
            </a:r>
            <a:endParaRPr lang="en-US" dirty="0"/>
          </a:p>
          <a:p>
            <a:pPr lvl="1"/>
            <a:r>
              <a:rPr lang="en-US" dirty="0" smtClean="0"/>
              <a:t>Modify </a:t>
            </a:r>
            <a:r>
              <a:rPr lang="en-US" dirty="0"/>
              <a:t>readout drivers to support more input </a:t>
            </a:r>
            <a:r>
              <a:rPr lang="en-US" dirty="0" smtClean="0"/>
              <a:t>channels</a:t>
            </a:r>
            <a:endParaRPr lang="en-US" dirty="0"/>
          </a:p>
          <a:p>
            <a:pPr lvl="1"/>
            <a:r>
              <a:rPr lang="en-US" dirty="0" smtClean="0"/>
              <a:t>Build </a:t>
            </a:r>
            <a:r>
              <a:rPr lang="en-US" dirty="0"/>
              <a:t>the new firmware and </a:t>
            </a:r>
            <a:r>
              <a:rPr lang="en-US" dirty="0" smtClean="0"/>
              <a:t>test, by mid Feb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14844"/>
            <a:ext cx="8686800" cy="3343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826" y="384729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trigger inputs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EA8B-0588-DA4D-859E-E3C7E37103D8}" type="datetime1">
              <a:rPr lang="en-US" smtClean="0"/>
              <a:t>1/17/17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4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1111</Words>
  <Application>Microsoft Macintosh PowerPoint</Application>
  <PresentationFormat>On-screen Show (4:3)</PresentationFormat>
  <Paragraphs>178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Dark Photon Updates</vt:lpstr>
      <vt:lpstr>Excellent progress in the last a few weeks</vt:lpstr>
      <vt:lpstr>Trigger Detector Frames</vt:lpstr>
      <vt:lpstr>Readout plates</vt:lpstr>
      <vt:lpstr>Calibration system designed and tested  </vt:lpstr>
      <vt:lpstr>Installation Plan</vt:lpstr>
      <vt:lpstr>SiPM Readout</vt:lpstr>
      <vt:lpstr>DAQ upgrade: goal and achievement</vt:lpstr>
      <vt:lpstr>V1495 Trigger Firmware Development</vt:lpstr>
      <vt:lpstr>To-do and Plan</vt:lpstr>
      <vt:lpstr>backups</vt:lpstr>
      <vt:lpstr>Calibration System Tested</vt:lpstr>
      <vt:lpstr>Detector Assembly </vt:lpstr>
      <vt:lpstr>Installation Plan being Developed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128</cp:revision>
  <cp:lastPrinted>2017-01-09T15:55:13Z</cp:lastPrinted>
  <dcterms:created xsi:type="dcterms:W3CDTF">2017-01-07T21:05:16Z</dcterms:created>
  <dcterms:modified xsi:type="dcterms:W3CDTF">2017-01-17T22:48:56Z</dcterms:modified>
</cp:coreProperties>
</file>