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8" r:id="rId3"/>
    <p:sldId id="259" r:id="rId4"/>
    <p:sldId id="264" r:id="rId5"/>
    <p:sldId id="262" r:id="rId6"/>
    <p:sldId id="263" r:id="rId7"/>
    <p:sldId id="261" r:id="rId8"/>
    <p:sldId id="260" r:id="rId9"/>
    <p:sldId id="265" r:id="rId10"/>
    <p:sldId id="256" r:id="rId11"/>
    <p:sldId id="268" r:id="rId12"/>
    <p:sldId id="267" r:id="rId13"/>
    <p:sldId id="276" r:id="rId14"/>
    <p:sldId id="277" r:id="rId15"/>
    <p:sldId id="279" r:id="rId16"/>
    <p:sldId id="271" r:id="rId17"/>
    <p:sldId id="273" r:id="rId18"/>
    <p:sldId id="274" r:id="rId19"/>
    <p:sldId id="275" r:id="rId20"/>
    <p:sldId id="270" r:id="rId21"/>
    <p:sldId id="272" r:id="rId22"/>
    <p:sldId id="266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8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3DD02-F662-094B-96E8-6890CC8767AA}" type="datetimeFigureOut">
              <a:rPr lang="en-US" smtClean="0"/>
              <a:t>2/26/17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87EE-D851-8143-8DE8-0C6977D0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39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58DE3-2EC1-854B-B47C-8456068DFB67}" type="datetimeFigureOut">
              <a:rPr lang="en-US" smtClean="0"/>
              <a:t>2/26/17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76E2D-5902-8A44-AE6B-D1F9750AA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939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934D-B2C6-2D46-A3C7-BB3F80BBF1B9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4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2B51-C8AE-BC4C-97F6-C2665A1BF094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81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1AD9-2A4D-974B-A767-5F18C19E43BB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420354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CB21-85EC-4C45-9B7D-450D52668E8B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7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DB722-CB13-3F46-B0F6-34674A0640A0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2B96-FA0B-CD40-8B62-06B08110BB23}" type="datetime1">
              <a:rPr lang="en-US" smtClean="0"/>
              <a:t>2/26/17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0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8CD43-696C-B041-A37B-B081FFD629CF}" type="datetime1">
              <a:rPr lang="en-US" smtClean="0"/>
              <a:t>2/26/17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2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67BFB-5B1D-E241-A8B1-279C86F9D64B}" type="datetime1">
              <a:rPr lang="en-US" smtClean="0"/>
              <a:t>2/26/17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1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D711-89E0-784D-8A39-3D5207ACE6A0}" type="datetime1">
              <a:rPr lang="en-US" smtClean="0"/>
              <a:t>2/26/17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1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F7A7D-C5C1-8545-ABD3-DE8330E8C558}" type="datetime1">
              <a:rPr lang="en-US" smtClean="0"/>
              <a:t>2/26/17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8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1BF9-CFBA-674F-B559-67F194475DA7}" type="datetime1">
              <a:rPr lang="en-US" smtClean="0"/>
              <a:t>2/26/17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1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41D5F-E214-9745-B872-F1A7DB10AA2C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A6AF-89C9-8C49-B918-3A84071A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5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37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LDRD Progress Updates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66760"/>
            <a:ext cx="8229600" cy="5481522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Detector scintillator + WLSF assembly</a:t>
            </a:r>
          </a:p>
          <a:p>
            <a:pPr lvl="1"/>
            <a:r>
              <a:rPr lang="en-US" dirty="0" smtClean="0"/>
              <a:t>All 8 modules assembled </a:t>
            </a:r>
          </a:p>
          <a:p>
            <a:r>
              <a:rPr lang="en-US" dirty="0" err="1" smtClean="0"/>
              <a:t>SiPM</a:t>
            </a:r>
            <a:r>
              <a:rPr lang="en-US" dirty="0" smtClean="0"/>
              <a:t> readout preamp cards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 produced and tested, also in 1/4T B-field</a:t>
            </a:r>
          </a:p>
          <a:p>
            <a:pPr lvl="1"/>
            <a:r>
              <a:rPr lang="en-US" dirty="0" smtClean="0"/>
              <a:t>To be installed this week </a:t>
            </a:r>
          </a:p>
          <a:p>
            <a:r>
              <a:rPr lang="en-US" dirty="0"/>
              <a:t>F</a:t>
            </a:r>
            <a:r>
              <a:rPr lang="en-US" dirty="0" smtClean="0"/>
              <a:t>ull readout test with 7-channel completed and confirmed the design performance</a:t>
            </a:r>
          </a:p>
          <a:p>
            <a:r>
              <a:rPr lang="en-US" dirty="0" smtClean="0"/>
              <a:t>Trigger firmware and lookup table</a:t>
            </a:r>
          </a:p>
          <a:p>
            <a:pPr lvl="1"/>
            <a:r>
              <a:rPr lang="en-US" dirty="0" smtClean="0"/>
              <a:t>V1495 I/O tested, Initial trigger firmware developed</a:t>
            </a:r>
          </a:p>
          <a:p>
            <a:pPr lvl="1"/>
            <a:r>
              <a:rPr lang="en-US" dirty="0" smtClean="0"/>
              <a:t>MC events produced, lookup tables and algorithm developed </a:t>
            </a:r>
          </a:p>
          <a:p>
            <a:r>
              <a:rPr lang="en-US" dirty="0" smtClean="0"/>
              <a:t>DAQ upgrade completed</a:t>
            </a:r>
          </a:p>
          <a:p>
            <a:pPr lvl="1"/>
            <a:r>
              <a:rPr lang="en-US" dirty="0" smtClean="0"/>
              <a:t>x10+ improvement, parasitical data taking with E906/E1039 possible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safety document for detector installation </a:t>
            </a:r>
          </a:p>
          <a:p>
            <a:pPr lvl="1"/>
            <a:r>
              <a:rPr lang="en-US" dirty="0" smtClean="0"/>
              <a:t>Work in progress, discussed installation details with </a:t>
            </a:r>
            <a:r>
              <a:rPr lang="en-US" dirty="0" err="1" smtClean="0"/>
              <a:t>Fermilab</a:t>
            </a:r>
            <a:r>
              <a:rPr lang="en-US" dirty="0" smtClean="0"/>
              <a:t>,  to be completed ~2 weeks.</a:t>
            </a:r>
            <a:endParaRPr lang="en-US" dirty="0"/>
          </a:p>
          <a:p>
            <a:r>
              <a:rPr lang="en-US" dirty="0" smtClean="0"/>
              <a:t>Full detectors to be shipped to </a:t>
            </a:r>
            <a:r>
              <a:rPr lang="en-US" dirty="0" err="1" smtClean="0"/>
              <a:t>Fermilab</a:t>
            </a:r>
            <a:r>
              <a:rPr lang="en-US" dirty="0" smtClean="0"/>
              <a:t> in the week of 3/12</a:t>
            </a:r>
          </a:p>
          <a:p>
            <a:pPr lvl="1"/>
            <a:r>
              <a:rPr lang="en-US" dirty="0" smtClean="0"/>
              <a:t>Targeted date: 3/16 departure </a:t>
            </a:r>
          </a:p>
          <a:p>
            <a:r>
              <a:rPr lang="en-US" dirty="0" smtClean="0"/>
              <a:t>Project is on track</a:t>
            </a:r>
          </a:p>
          <a:p>
            <a:pPr lvl="1"/>
            <a:r>
              <a:rPr lang="en-US" dirty="0" smtClean="0"/>
              <a:t>New trigger system installed at </a:t>
            </a:r>
            <a:r>
              <a:rPr lang="en-US" dirty="0" err="1" smtClean="0"/>
              <a:t>Fermilab</a:t>
            </a:r>
            <a:r>
              <a:rPr lang="en-US" dirty="0" smtClean="0"/>
              <a:t> in March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Progress in theory and program development </a:t>
            </a:r>
          </a:p>
          <a:p>
            <a:pPr lvl="1"/>
            <a:r>
              <a:rPr lang="en-US" dirty="0" smtClean="0"/>
              <a:t>Cross check calculations, plan a joint paper</a:t>
            </a:r>
          </a:p>
          <a:p>
            <a:pPr lvl="1"/>
            <a:r>
              <a:rPr lang="en-US" dirty="0" smtClean="0"/>
              <a:t>An invited experimental review paper submitted to Modern Physics Letters A (MPLA, ~18 pages) </a:t>
            </a:r>
          </a:p>
          <a:p>
            <a:pPr lvl="1"/>
            <a:r>
              <a:rPr lang="en-US" dirty="0" smtClean="0"/>
              <a:t>Invited for a presentation at the upcoming DOE/HEP new initiative small-medium scale  dark matter workshop 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4C7D-B6D2-174A-A9B9-6FD2107DE1B0}" type="datetime1">
              <a:rPr lang="en-US" smtClean="0"/>
              <a:t>2/26/17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3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0300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MAPS LDRD Progress Updates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09866"/>
            <a:ext cx="8229600" cy="5320492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MVTX Pre-proposal submitted to DOE through BNL</a:t>
            </a:r>
          </a:p>
          <a:p>
            <a:pPr lvl="1"/>
            <a:r>
              <a:rPr lang="en-US" dirty="0" smtClean="0"/>
              <a:t>A milestone achieved early! </a:t>
            </a:r>
          </a:p>
          <a:p>
            <a:pPr lvl="1"/>
            <a:r>
              <a:rPr lang="en-US" dirty="0" smtClean="0"/>
              <a:t>Build MVTX collaboration, and growing  </a:t>
            </a:r>
          </a:p>
          <a:p>
            <a:pPr lvl="1"/>
            <a:r>
              <a:rPr lang="en-US" dirty="0" smtClean="0"/>
              <a:t>Cost and schedule updated </a:t>
            </a:r>
          </a:p>
          <a:p>
            <a:pPr lvl="1"/>
            <a:r>
              <a:rPr lang="en-US" dirty="0" smtClean="0"/>
              <a:t>BNL directors review planned, ~ mid April 2017</a:t>
            </a:r>
          </a:p>
          <a:p>
            <a:endParaRPr lang="en-US" dirty="0" smtClean="0"/>
          </a:p>
          <a:p>
            <a:r>
              <a:rPr lang="en-US" dirty="0" smtClean="0"/>
              <a:t>LDRD transition plan developed </a:t>
            </a:r>
          </a:p>
          <a:p>
            <a:pPr marL="914400" lvl="1" indent="-457200"/>
            <a:r>
              <a:rPr lang="en-US" dirty="0" smtClean="0"/>
              <a:t>Reviewed and discussed a plan, Jan 12, 2017 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Readout Electronics R&amp;D</a:t>
            </a:r>
          </a:p>
          <a:p>
            <a:pPr lvl="1"/>
            <a:r>
              <a:rPr lang="en-US" dirty="0" smtClean="0"/>
              <a:t>Single chip MAPS evaluation board tested at LANL, low speed readout </a:t>
            </a:r>
          </a:p>
          <a:p>
            <a:pPr lvl="1"/>
            <a:r>
              <a:rPr lang="en-US" dirty="0" smtClean="0"/>
              <a:t>High-speed readout MOSAIC test bench arrived  @LANL, being installed </a:t>
            </a:r>
          </a:p>
          <a:p>
            <a:pPr lvl="1"/>
            <a:r>
              <a:rPr lang="en-US" dirty="0" smtClean="0"/>
              <a:t>5 single-chip MAPS boards with high-speed readout adaptors ordered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Ordered 2 Readout Units (RUv1), will be available April/May, 2017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Obtained 2 Altera evaluation boards – CRU emulation </a:t>
            </a:r>
          </a:p>
          <a:p>
            <a:pPr lvl="1"/>
            <a:r>
              <a:rPr lang="en-US" dirty="0" smtClean="0"/>
              <a:t>An EE postdoc candidate identified – Dr. Wei LU from BNL instrumentation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joint R&amp;D with TPC group to explore ATLAS FELEX readout option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Mechanical integration</a:t>
            </a:r>
          </a:p>
          <a:p>
            <a:pPr lvl="1"/>
            <a:r>
              <a:rPr lang="en-US" dirty="0" smtClean="0"/>
              <a:t>Conceptual design being developed  </a:t>
            </a:r>
          </a:p>
          <a:p>
            <a:pPr lvl="1"/>
            <a:r>
              <a:rPr lang="en-US" dirty="0" smtClean="0"/>
              <a:t>Interface to possible INTT intermediate tracker </a:t>
            </a:r>
          </a:p>
          <a:p>
            <a:endParaRPr lang="en-US" dirty="0"/>
          </a:p>
          <a:p>
            <a:r>
              <a:rPr lang="en-US" dirty="0" smtClean="0"/>
              <a:t>MAPS staves and readout test @CERN</a:t>
            </a:r>
          </a:p>
          <a:p>
            <a:pPr lvl="1"/>
            <a:r>
              <a:rPr lang="en-US" dirty="0" smtClean="0"/>
              <a:t>Send LANL staff/</a:t>
            </a:r>
            <a:r>
              <a:rPr lang="en-US" dirty="0" err="1" smtClean="0"/>
              <a:t>pd</a:t>
            </a:r>
            <a:r>
              <a:rPr lang="en-US" dirty="0" smtClean="0"/>
              <a:t> to work at CERN to assemble and test MPAS modules </a:t>
            </a:r>
          </a:p>
          <a:p>
            <a:pPr lvl="1"/>
            <a:r>
              <a:rPr lang="en-US" dirty="0" smtClean="0"/>
              <a:t>Planned: April – September, 2017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959D2-0A69-CD4F-A324-E7F608620995}" type="datetime1">
              <a:rPr lang="en-US" smtClean="0"/>
              <a:t>2/26/17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6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4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Pre-Proposal Submitted to DOE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70" y="1418797"/>
            <a:ext cx="4268034" cy="5015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205" y="1361587"/>
            <a:ext cx="4715796" cy="531030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E9C89-F747-0540-BCF1-7EA710476D56}" type="datetime1">
              <a:rPr lang="en-US" smtClean="0"/>
              <a:t>2/26/17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22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895"/>
            <a:ext cx="58580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High-speed MAPS readout test bench @LANL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1547"/>
            <a:ext cx="5858081" cy="11797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MOSAIC board</a:t>
            </a:r>
          </a:p>
          <a:p>
            <a:pPr lvl="1"/>
            <a:r>
              <a:rPr lang="en-US" dirty="0" smtClean="0"/>
              <a:t>Readout two staves, 20 channels total</a:t>
            </a:r>
          </a:p>
          <a:p>
            <a:pPr lvl="1"/>
            <a:r>
              <a:rPr lang="en-US" dirty="0" smtClean="0"/>
              <a:t>Will allow to test </a:t>
            </a:r>
            <a:r>
              <a:rPr lang="en-US" dirty="0" err="1" smtClean="0"/>
              <a:t>FireFly</a:t>
            </a:r>
            <a:r>
              <a:rPr lang="en-US" dirty="0" smtClean="0"/>
              <a:t> cables</a:t>
            </a:r>
            <a:endParaRPr lang="en-US" dirty="0"/>
          </a:p>
        </p:txBody>
      </p:sp>
      <p:pic>
        <p:nvPicPr>
          <p:cNvPr id="4" name="Picture 3" descr="IMG_0097[1]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81" y="2779999"/>
            <a:ext cx="4462312" cy="3723301"/>
          </a:xfrm>
          <a:prstGeom prst="rect">
            <a:avLst/>
          </a:prstGeom>
        </p:spPr>
      </p:pic>
      <p:pic>
        <p:nvPicPr>
          <p:cNvPr id="5" name="Picture 4" descr="IMG_0100[1]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886" y="514886"/>
            <a:ext cx="1879721" cy="634311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3C2D-154C-B844-AC39-8167DB0F28CE}" type="datetime1">
              <a:rPr lang="en-US" smtClean="0"/>
              <a:t>2/26/17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80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1143000"/>
          </a:xfrm>
        </p:spPr>
        <p:txBody>
          <a:bodyPr/>
          <a:lstStyle/>
          <a:p>
            <a:r>
              <a:rPr lang="en-US" dirty="0" smtClean="0"/>
              <a:t>R&amp;D at LANL:MAPS Chips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E1A5-D99A-DF4E-98A9-53E55C08F04D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49" y="1021544"/>
            <a:ext cx="5309213" cy="3821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739" y="5309180"/>
            <a:ext cx="4737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Have one chip with slow readout working; </a:t>
            </a:r>
          </a:p>
          <a:p>
            <a:r>
              <a:rPr lang="en-US" dirty="0" smtClean="0"/>
              <a:t>- 5 more on the way to build a telescope at LANL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20739" y="4209112"/>
            <a:ext cx="2811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 single chip: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15 x 30 mm </a:t>
            </a:r>
            <a:r>
              <a:rPr lang="it-IT" dirty="0" err="1" smtClean="0">
                <a:solidFill>
                  <a:srgbClr val="FF0000"/>
                </a:solidFill>
              </a:rPr>
              <a:t>active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area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IMG_81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038" y="3058208"/>
            <a:ext cx="3703961" cy="25741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29466" y="2640785"/>
            <a:ext cx="312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5-single-chip MAPS telescope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6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879908"/>
          </a:xfrm>
        </p:spPr>
        <p:txBody>
          <a:bodyPr/>
          <a:lstStyle/>
          <a:p>
            <a:r>
              <a:rPr lang="en-US" dirty="0" smtClean="0"/>
              <a:t>ALICE Readout Unit – Prototype 0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F7CB-F159-2645-90A2-8364C3EEF89F}" type="datetime1">
              <a:rPr lang="en-US" smtClean="0"/>
              <a:t>2/26/17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56"/>
          <a:stretch/>
        </p:blipFill>
        <p:spPr>
          <a:xfrm>
            <a:off x="308108" y="834255"/>
            <a:ext cx="8729066" cy="5175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714" y="6009759"/>
            <a:ext cx="5072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 to get 2 next version RUv1  ~April/May,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85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80E2-BBC9-6F41-AA64-A4C77E06C8BB}" type="datetime1">
              <a:rPr lang="en-US" smtClean="0"/>
              <a:t>2/26/17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Updates @Group Office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73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5869" y="49530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0693596">
            <a:off x="6550473" y="6158492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Two being tested at LANL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3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11430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Readout and Controls</a:t>
            </a:r>
            <a:endParaRPr lang="en-US" dirty="0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2955285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457200" y="4590113"/>
            <a:ext cx="62424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RUv1:  will be available ~April/May, 2017</a:t>
            </a:r>
          </a:p>
          <a:p>
            <a:endParaRPr lang="en-US" dirty="0"/>
          </a:p>
          <a:p>
            <a:r>
              <a:rPr lang="en-US" dirty="0" smtClean="0"/>
              <a:t>CRU: available ??  2 Altera Evaluation boards being used for R&amp;D</a:t>
            </a:r>
          </a:p>
          <a:p>
            <a:endParaRPr lang="en-US" dirty="0"/>
          </a:p>
          <a:p>
            <a:r>
              <a:rPr lang="en-US" dirty="0" smtClean="0"/>
              <a:t>UT-Austin and LBNL: on RU and slow controls, LV, HV </a:t>
            </a:r>
            <a:endParaRPr lang="en-US" dirty="0"/>
          </a:p>
        </p:txBody>
      </p:sp>
      <p:sp>
        <p:nvSpPr>
          <p:cNvPr id="103" name="Date Placeholder 10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466CA-FFA6-F842-BAF2-4C396D19F26C}" type="datetime1">
              <a:rPr lang="en-US" smtClean="0"/>
              <a:t>2/26/17</a:t>
            </a:fld>
            <a:endParaRPr lang="en-US"/>
          </a:p>
        </p:txBody>
      </p:sp>
      <p:sp>
        <p:nvSpPr>
          <p:cNvPr id="104" name="Footer Placeholder 10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105" name="Slide Number Placeholder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04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705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ALICE/ITS Current Status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CB21-85EC-4C45-9B7D-450D52668E8B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56" y="858762"/>
            <a:ext cx="7911605" cy="5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48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705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ALICE/ITS Current Status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CB21-85EC-4C45-9B7D-450D52668E8B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586"/>
            <a:ext cx="9144000" cy="617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34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705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ALICE/ITS Current Status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CB21-85EC-4C45-9B7D-450D52668E8B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1753"/>
            <a:ext cx="9144000" cy="4701309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1995715" y="1100668"/>
            <a:ext cx="870857" cy="522514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LANL@CERN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5905" y="941793"/>
            <a:ext cx="4313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LANL staff working at CERN to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produced and test staves: April – Sept. 2017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5715" y="5285619"/>
            <a:ext cx="67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RUv1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6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Excellent progress in the last a few weeks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7066"/>
            <a:ext cx="8229600" cy="492217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Detector assembly, </a:t>
            </a:r>
            <a:r>
              <a:rPr lang="en-US" dirty="0" err="1" smtClean="0"/>
              <a:t>SiPM</a:t>
            </a:r>
            <a:r>
              <a:rPr lang="en-US" dirty="0" smtClean="0"/>
              <a:t> readout and calibration system</a:t>
            </a:r>
          </a:p>
          <a:p>
            <a:pPr lvl="1"/>
            <a:r>
              <a:rPr lang="en-US" dirty="0" smtClean="0"/>
              <a:t>Hubert, Alex, </a:t>
            </a:r>
            <a:r>
              <a:rPr lang="en-US" dirty="0" err="1" smtClean="0"/>
              <a:t>Sanghoon</a:t>
            </a:r>
            <a:r>
              <a:rPr lang="en-US" dirty="0" smtClean="0"/>
              <a:t>, Shaun, Pat et 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and Trigger firmware  </a:t>
            </a:r>
          </a:p>
          <a:p>
            <a:pPr lvl="1"/>
            <a:r>
              <a:rPr lang="en-US" dirty="0" smtClean="0"/>
              <a:t>Kun, </a:t>
            </a:r>
            <a:r>
              <a:rPr lang="en-US" dirty="0" err="1" smtClean="0"/>
              <a:t>Sho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Andi</a:t>
            </a:r>
            <a:r>
              <a:rPr lang="en-US" dirty="0" smtClean="0"/>
              <a:t> et </a:t>
            </a:r>
            <a:r>
              <a:rPr lang="en-US" dirty="0" smtClean="0"/>
              <a:t>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Full system readout chain test at LANL</a:t>
            </a:r>
          </a:p>
          <a:p>
            <a:pPr lvl="1"/>
            <a:r>
              <a:rPr lang="en-US" dirty="0" err="1" smtClean="0"/>
              <a:t>Sho</a:t>
            </a:r>
            <a:r>
              <a:rPr lang="en-US" dirty="0" smtClean="0"/>
              <a:t>, </a:t>
            </a:r>
            <a:r>
              <a:rPr lang="en-US" dirty="0" err="1" smtClean="0"/>
              <a:t>Xuan</a:t>
            </a:r>
            <a:r>
              <a:rPr lang="en-US" dirty="0" smtClean="0"/>
              <a:t>, Kun et al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More information at the Dark </a:t>
            </a:r>
            <a:r>
              <a:rPr lang="en-US" dirty="0"/>
              <a:t>P</a:t>
            </a:r>
            <a:r>
              <a:rPr lang="en-US" dirty="0" smtClean="0"/>
              <a:t>hoton </a:t>
            </a:r>
            <a:r>
              <a:rPr lang="en-US" dirty="0" smtClean="0"/>
              <a:t>project web </a:t>
            </a:r>
            <a:r>
              <a:rPr lang="en-US" dirty="0" smtClean="0"/>
              <a:t>page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CCB46-8439-5542-AFC2-1F781195A64F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12768" y="5803038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https://p25ext.lanl.gov/</a:t>
            </a:r>
            <a:r>
              <a:rPr lang="en-US" dirty="0" err="1" smtClean="0"/>
              <a:t>darkphoton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6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New Physics ideas and </a:t>
            </a:r>
            <a:r>
              <a:rPr lang="en-US" dirty="0"/>
              <a:t>s</a:t>
            </a:r>
            <a:r>
              <a:rPr lang="en-US" dirty="0" smtClean="0"/>
              <a:t>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14" y="1256943"/>
            <a:ext cx="5183078" cy="176372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new physics probe: beyond b-jet</a:t>
            </a:r>
          </a:p>
          <a:p>
            <a:pPr lvl="1"/>
            <a:r>
              <a:rPr lang="en-US" dirty="0" smtClean="0"/>
              <a:t>B-hadron physics at low </a:t>
            </a:r>
            <a:r>
              <a:rPr lang="en-US" dirty="0" err="1" smtClean="0"/>
              <a:t>pT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low </a:t>
            </a:r>
            <a:r>
              <a:rPr lang="en-US" dirty="0" err="1" smtClean="0"/>
              <a:t>pT</a:t>
            </a:r>
            <a:r>
              <a:rPr lang="en-US" dirty="0" smtClean="0"/>
              <a:t> B interaction with QGP</a:t>
            </a:r>
          </a:p>
          <a:p>
            <a:pPr lvl="1"/>
            <a:r>
              <a:rPr lang="en-US" dirty="0" smtClean="0"/>
              <a:t>B-hadron identification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198" y="1256943"/>
            <a:ext cx="2356244" cy="2409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020" y="3981787"/>
            <a:ext cx="3208729" cy="2255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78" y="3089317"/>
            <a:ext cx="3766360" cy="34048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CBD6-ACB7-8B4C-90E9-CC9D8E36A86E}" type="datetime1">
              <a:rPr lang="en-US" smtClean="0"/>
              <a:t>2/26/17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3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0381"/>
          </a:xfrm>
        </p:spPr>
        <p:txBody>
          <a:bodyPr/>
          <a:lstStyle/>
          <a:p>
            <a:r>
              <a:rPr lang="en-US" dirty="0" smtClean="0"/>
              <a:t>To-do and Plan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55524"/>
            <a:ext cx="8229600" cy="546704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Feasibility review report </a:t>
            </a:r>
          </a:p>
          <a:p>
            <a:endParaRPr lang="en-US" dirty="0" smtClean="0"/>
          </a:p>
          <a:p>
            <a:r>
              <a:rPr lang="en-US" dirty="0" smtClean="0"/>
              <a:t>Transition plan report</a:t>
            </a:r>
          </a:p>
          <a:p>
            <a:endParaRPr lang="en-US" dirty="0" smtClean="0"/>
          </a:p>
          <a:p>
            <a:r>
              <a:rPr lang="en-US" dirty="0" smtClean="0"/>
              <a:t>Readout R&amp;D @LANL</a:t>
            </a:r>
          </a:p>
          <a:p>
            <a:pPr lvl="1"/>
            <a:r>
              <a:rPr lang="en-US" dirty="0" smtClean="0"/>
              <a:t>MOSAIC test bench, </a:t>
            </a:r>
          </a:p>
          <a:p>
            <a:pPr lvl="1"/>
            <a:r>
              <a:rPr lang="en-US" dirty="0" smtClean="0"/>
              <a:t>high-speed read out of multiple MAPS chips</a:t>
            </a:r>
          </a:p>
          <a:p>
            <a:pPr lvl="1"/>
            <a:r>
              <a:rPr lang="en-US" dirty="0" smtClean="0"/>
              <a:t>Test Firefly cables, 5m, 10m etc.</a:t>
            </a:r>
          </a:p>
          <a:p>
            <a:pPr lvl="1"/>
            <a:r>
              <a:rPr lang="en-US" dirty="0" smtClean="0"/>
              <a:t>Readout with RUv1 for single MAPS chip</a:t>
            </a:r>
          </a:p>
          <a:p>
            <a:pPr lvl="1"/>
            <a:r>
              <a:rPr lang="en-US" dirty="0" smtClean="0"/>
              <a:t>LV, HV and slow controls with RUv1 on a single MAPS chip  </a:t>
            </a:r>
          </a:p>
          <a:p>
            <a:pPr lvl="1"/>
            <a:r>
              <a:rPr lang="en-US" dirty="0" smtClean="0"/>
              <a:t>CRU/Altera evaluation boards emulation </a:t>
            </a:r>
          </a:p>
          <a:p>
            <a:pPr lvl="1"/>
            <a:r>
              <a:rPr lang="en-US" dirty="0" smtClean="0"/>
              <a:t>Follow up FELIX development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MAPS stave production and test at CERN</a:t>
            </a:r>
          </a:p>
          <a:p>
            <a:pPr lvl="1"/>
            <a:r>
              <a:rPr lang="en-US" dirty="0" smtClean="0"/>
              <a:t>Produce 4 staves </a:t>
            </a:r>
          </a:p>
          <a:p>
            <a:pPr lvl="1"/>
            <a:r>
              <a:rPr lang="en-US" dirty="0" smtClean="0"/>
              <a:t>April – Sept., 2017</a:t>
            </a:r>
          </a:p>
          <a:p>
            <a:pPr lvl="1"/>
            <a:r>
              <a:rPr lang="en-US" dirty="0" smtClean="0"/>
              <a:t>Train LANL staff/postdoc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Physics simulations </a:t>
            </a:r>
          </a:p>
          <a:p>
            <a:pPr lvl="1"/>
            <a:r>
              <a:rPr lang="en-US" dirty="0" smtClean="0"/>
              <a:t>B-jet and B-hadron identification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Pre-proposal review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BNL Directors review, ~mid April 2016</a:t>
            </a:r>
          </a:p>
          <a:p>
            <a:pPr lvl="1"/>
            <a:r>
              <a:rPr lang="en-US" dirty="0" smtClean="0"/>
              <a:t>Develop a full proposal 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EF4F-1982-C847-B3F6-47C47CCCFC75}" type="datetime1">
              <a:rPr lang="en-US" smtClean="0"/>
              <a:t>2/26/17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4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2"/>
            <a:ext cx="8229600" cy="13810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LDRD Project Overview</a:t>
            </a:r>
            <a:br>
              <a:rPr lang="en-US" dirty="0" smtClean="0"/>
            </a:br>
            <a:r>
              <a:rPr lang="en-US" sz="2200" dirty="0" smtClean="0"/>
              <a:t>Ming Liu, P-25</a:t>
            </a:r>
            <a:br>
              <a:rPr lang="en-US" sz="2200" dirty="0" smtClean="0"/>
            </a:br>
            <a:r>
              <a:rPr lang="en-US" sz="2200" dirty="0" smtClean="0"/>
              <a:t>December 5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, 2016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6188"/>
            <a:ext cx="8229600" cy="452657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LDRD Goals</a:t>
            </a:r>
          </a:p>
          <a:p>
            <a:pPr lvl="1"/>
            <a:r>
              <a:rPr lang="en-US" dirty="0" smtClean="0"/>
              <a:t>Develop </a:t>
            </a:r>
            <a:r>
              <a:rPr lang="en-US" dirty="0" smtClean="0">
                <a:solidFill>
                  <a:srgbClr val="FF0000"/>
                </a:solidFill>
              </a:rPr>
              <a:t>a new QGP physics program </a:t>
            </a:r>
            <a:r>
              <a:rPr lang="en-US" dirty="0" smtClean="0"/>
              <a:t>with heavy flavor b-jet measurements in </a:t>
            </a:r>
            <a:r>
              <a:rPr lang="en-US" dirty="0" err="1" smtClean="0"/>
              <a:t>sPHENIX</a:t>
            </a:r>
            <a:r>
              <a:rPr lang="en-US" dirty="0" smtClean="0"/>
              <a:t> at RHIC</a:t>
            </a:r>
          </a:p>
          <a:p>
            <a:pPr lvl="1"/>
            <a:r>
              <a:rPr lang="en-US" dirty="0" smtClean="0"/>
              <a:t>Carry out </a:t>
            </a:r>
            <a:r>
              <a:rPr lang="en-US" dirty="0" smtClean="0">
                <a:solidFill>
                  <a:srgbClr val="FF0000"/>
                </a:solidFill>
              </a:rPr>
              <a:t>key detector R&amp;D </a:t>
            </a:r>
            <a:r>
              <a:rPr lang="en-US" dirty="0" smtClean="0"/>
              <a:t>and develop </a:t>
            </a:r>
            <a:r>
              <a:rPr lang="en-US" dirty="0" smtClean="0">
                <a:solidFill>
                  <a:srgbClr val="FF0000"/>
                </a:solidFill>
              </a:rPr>
              <a:t>a new MIE proposal </a:t>
            </a:r>
            <a:r>
              <a:rPr lang="en-US" dirty="0" smtClean="0"/>
              <a:t>to DOE to build a state-of-the-art MAPS-based high precision vertex detector to support the b-jet physics program in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roject Scope, Plan and Milestones  </a:t>
            </a:r>
          </a:p>
          <a:p>
            <a:pPr lvl="1"/>
            <a:r>
              <a:rPr lang="en-US" dirty="0" smtClean="0"/>
              <a:t>Experimental tasks</a:t>
            </a:r>
          </a:p>
          <a:p>
            <a:pPr lvl="1"/>
            <a:r>
              <a:rPr lang="en-US" dirty="0" smtClean="0"/>
              <a:t>Theoretical tasks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Cost, Schedule, Procurement and Risk Management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Organization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sPHENIX</a:t>
            </a:r>
            <a:r>
              <a:rPr lang="en-US" dirty="0" smtClean="0"/>
              <a:t>/MAPS Project Web page: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9D96-9257-B140-8142-65C2F3D9DE8B}" type="datetime1">
              <a:rPr lang="en-US" smtClean="0"/>
              <a:t>2/26/17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39333" y="5811541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https://p25ext.lanl.gov/maps/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4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81204" y="-277996"/>
            <a:ext cx="8960019" cy="1518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 smtClean="0">
                <a:solidFill>
                  <a:schemeClr val="tx1"/>
                </a:solidFill>
              </a:rPr>
              <a:t>MAPS-</a:t>
            </a:r>
            <a:r>
              <a:rPr lang="en-US" sz="3200" b="0" dirty="0" err="1" smtClean="0">
                <a:solidFill>
                  <a:schemeClr val="tx1"/>
                </a:solidFill>
              </a:rPr>
              <a:t>sPHENIX</a:t>
            </a:r>
            <a:r>
              <a:rPr sz="3200" b="0" dirty="0" smtClean="0">
                <a:solidFill>
                  <a:schemeClr val="tx1"/>
                </a:solidFill>
              </a:rPr>
              <a:t> Electronics</a:t>
            </a:r>
            <a:r>
              <a:rPr lang="en-US" sz="3200" b="0" dirty="0" smtClean="0">
                <a:solidFill>
                  <a:schemeClr val="tx1"/>
                </a:solidFill>
              </a:rPr>
              <a:t> Integration</a:t>
            </a:r>
            <a:endParaRPr sz="3200" b="0" dirty="0">
              <a:solidFill>
                <a:schemeClr val="tx1"/>
              </a:solidFill>
            </a:endParaRP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845308" y="6469558"/>
            <a:ext cx="159829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04" y="1424226"/>
            <a:ext cx="8802943" cy="144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296519" y="914768"/>
            <a:ext cx="294476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b="1">
                <a:solidFill>
                  <a:srgbClr val="6998C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ALICE readout path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30129" y="3137745"/>
            <a:ext cx="9315914" cy="3304287"/>
            <a:chOff x="0" y="282"/>
            <a:chExt cx="13249297" cy="469942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77455"/>
              <a:ext cx="12519740" cy="2057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344226" y="282"/>
              <a:ext cx="9226027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Plan B: sPHENIX readout path (held as contingency)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58313" y="1043101"/>
              <a:ext cx="2063927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MAPS FEM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808376" y="1808479"/>
              <a:ext cx="2063927" cy="395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87156" y="908003"/>
              <a:ext cx="2230506" cy="209550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0696905" y="908003"/>
              <a:ext cx="1814051" cy="2095501"/>
            </a:xfrm>
            <a:prstGeom prst="roundRect">
              <a:avLst>
                <a:gd name="adj" fmla="val 28402"/>
              </a:avLst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0974564" y="3319002"/>
              <a:ext cx="2274733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busy out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905871" y="1010069"/>
              <a:ext cx="1396118" cy="6201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DCM2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1603930" y="2869380"/>
              <a:ext cx="1" cy="468035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790197" y="2585263"/>
              <a:ext cx="1066801" cy="1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1695003" y="2064896"/>
              <a:ext cx="838976" cy="62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EvB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0578350" y="3791730"/>
              <a:ext cx="2423694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design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392083" y="3797462"/>
              <a:ext cx="2423694" cy="814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sPHENIX design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106202" y="3404040"/>
              <a:ext cx="3592414" cy="1295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modified design, </a:t>
              </a:r>
            </a:p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starting with ALICE boards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051122" y="2474689"/>
              <a:ext cx="2965562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6998C7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ALICE design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7276845" y="3100471"/>
              <a:ext cx="1396118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trigger in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7434376" y="623193"/>
            <a:ext cx="1385370" cy="1912318"/>
            <a:chOff x="0" y="22719"/>
            <a:chExt cx="1970303" cy="2719740"/>
          </a:xfrm>
        </p:grpSpPr>
        <p:sp>
          <p:nvSpPr>
            <p:cNvPr id="191" name="Shape 191"/>
            <p:cNvSpPr/>
            <p:nvPr/>
          </p:nvSpPr>
          <p:spPr>
            <a:xfrm>
              <a:off x="202968" y="1081139"/>
              <a:ext cx="1740960" cy="1661320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0" y="22719"/>
              <a:ext cx="1970303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Plan A:</a:t>
              </a:r>
            </a:p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reprogram</a:t>
              </a:r>
            </a:p>
          </p:txBody>
        </p:sp>
      </p:grpSp>
      <p:sp>
        <p:nvSpPr>
          <p:cNvPr id="27" name="Shape 179"/>
          <p:cNvSpPr/>
          <p:nvPr/>
        </p:nvSpPr>
        <p:spPr>
          <a:xfrm flipV="1">
            <a:off x="5586513" y="5123869"/>
            <a:ext cx="0" cy="307412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32210" y="1643712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4607" y="5419705"/>
            <a:ext cx="3575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New development: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Joint TPC &amp; MAPS readout R&amp;D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ATLAS FELIX Readout Unit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</a:t>
            </a:r>
            <a:r>
              <a:rPr lang="en-US" dirty="0" err="1" smtClean="0">
                <a:solidFill>
                  <a:srgbClr val="000000"/>
                </a:solidFill>
              </a:rPr>
              <a:t>vs</a:t>
            </a:r>
            <a:r>
              <a:rPr lang="en-US" dirty="0" smtClean="0">
                <a:solidFill>
                  <a:srgbClr val="000000"/>
                </a:solidFill>
              </a:rPr>
              <a:t> ALICE/CRU? </a:t>
            </a:r>
          </a:p>
        </p:txBody>
      </p:sp>
    </p:spTree>
    <p:extLst>
      <p:ext uri="{BB962C8B-B14F-4D97-AF65-F5344CB8AC3E}">
        <p14:creationId xmlns:p14="http://schemas.microsoft.com/office/powerpoint/2010/main" val="26187984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39"/>
            <a:ext cx="648732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8 scintillator trigger  modules  assembled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48" y="2603073"/>
            <a:ext cx="4936778" cy="3702584"/>
          </a:xfrm>
          <a:prstGeom prst="rect">
            <a:avLst/>
          </a:prstGeom>
        </p:spPr>
      </p:pic>
      <p:pic>
        <p:nvPicPr>
          <p:cNvPr id="5" name="Picture 4" descr="IMG_439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813" y="0"/>
            <a:ext cx="2383188" cy="2780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4129"/>
            <a:ext cx="4410963" cy="4364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04" y="1504649"/>
            <a:ext cx="1647036" cy="9180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9443" y="1771902"/>
            <a:ext cx="2599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Timing-calibration system</a:t>
            </a:r>
          </a:p>
          <a:p>
            <a:r>
              <a:rPr lang="en-US" dirty="0" smtClean="0"/>
              <a:t>Fiber + LED </a:t>
            </a:r>
            <a:r>
              <a:rPr lang="en-US" dirty="0" err="1" smtClean="0"/>
              <a:t>pulsor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3179-D612-1648-AF4E-7311230EE9E7}" type="datetime1">
              <a:rPr lang="en-US" smtClean="0"/>
              <a:t>2/26/17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1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1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7506" y="2709583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 full detector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Module;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7-channel readout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4721" y="3478753"/>
            <a:ext cx="151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LeCroy4413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discriminators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9190" y="2824173"/>
            <a:ext cx="99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E906 DQ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7903" y="3478753"/>
            <a:ext cx="149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V1495 Trigger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Logic &amp; TDC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0603" y="4390555"/>
            <a:ext cx="1444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4-chan wave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form digitizer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8080"/>
            <a:ext cx="8229600" cy="8386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ystem test @LANL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716109" y="366141"/>
            <a:ext cx="274577" cy="443946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96194" y="1593617"/>
            <a:ext cx="129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Cosmic rays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B430-2BD9-F54E-A4E4-D1CEB5A2609A}" type="datetime1">
              <a:rPr lang="en-US" smtClean="0"/>
              <a:t>2/26/17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0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838635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ystem test and analysis @LANL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3" y="1349321"/>
            <a:ext cx="4647903" cy="498536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Readout 7 channels from a full module</a:t>
            </a:r>
          </a:p>
          <a:p>
            <a:pPr lvl="1"/>
            <a:r>
              <a:rPr lang="en-US" dirty="0" smtClean="0"/>
              <a:t>Cosmic rays</a:t>
            </a:r>
          </a:p>
          <a:p>
            <a:pPr lvl="1"/>
            <a:r>
              <a:rPr lang="en-US" dirty="0" smtClean="0"/>
              <a:t>7-chan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LeCroy4413 discriminators </a:t>
            </a:r>
          </a:p>
          <a:p>
            <a:pPr lvl="1"/>
            <a:r>
              <a:rPr lang="en-US" dirty="0" smtClean="0"/>
              <a:t>V1495 trigger logic + TDC read out </a:t>
            </a:r>
          </a:p>
          <a:p>
            <a:pPr lvl="1"/>
            <a:r>
              <a:rPr lang="en-US" dirty="0" smtClean="0"/>
              <a:t>(also full 4-channel waveform readout with a scope)</a:t>
            </a:r>
          </a:p>
          <a:p>
            <a:pPr lvl="1"/>
            <a:r>
              <a:rPr lang="en-US" dirty="0" smtClean="0"/>
              <a:t>E906 upgraded DAQ and firmware</a:t>
            </a:r>
          </a:p>
          <a:p>
            <a:r>
              <a:rPr lang="en-US" dirty="0" smtClean="0"/>
              <a:t>Plan to move the whole standalone DAQ system to </a:t>
            </a:r>
            <a:r>
              <a:rPr lang="en-US" dirty="0" err="1" smtClean="0"/>
              <a:t>Fermilab</a:t>
            </a:r>
            <a:r>
              <a:rPr lang="en-US" dirty="0" smtClean="0"/>
              <a:t> for the commissioning  </a:t>
            </a:r>
          </a:p>
          <a:p>
            <a:pPr lvl="1"/>
            <a:endParaRPr lang="en-US" dirty="0"/>
          </a:p>
        </p:txBody>
      </p:sp>
      <p:pic>
        <p:nvPicPr>
          <p:cNvPr id="4" name="Picture 3" descr="IMG_01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948" y="1349321"/>
            <a:ext cx="4599052" cy="3449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1836" y="5982498"/>
            <a:ext cx="256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Also offline data analysis!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 descr="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088" y="4798610"/>
            <a:ext cx="3008912" cy="2043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5956" y="4964197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TDC_1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80823" y="6239006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TDC_2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3741-B06B-EA41-A97D-56B70F5E1E01}" type="datetime1">
              <a:rPr lang="en-US" smtClean="0"/>
              <a:t>2/26/17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4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 from system test</a:t>
            </a:r>
            <a:br>
              <a:rPr lang="en-US" dirty="0" smtClean="0"/>
            </a:br>
            <a:r>
              <a:rPr lang="en-US" sz="3100" dirty="0" smtClean="0"/>
              <a:t>Detector meets the design specs! 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1322"/>
            <a:ext cx="3433522" cy="7789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Efficiency </a:t>
            </a:r>
            <a:r>
              <a:rPr lang="en-US" dirty="0" err="1" smtClean="0"/>
              <a:t>vs</a:t>
            </a:r>
            <a:r>
              <a:rPr lang="en-US" dirty="0" smtClean="0"/>
              <a:t> threshold</a:t>
            </a:r>
          </a:p>
          <a:p>
            <a:pPr lvl="1"/>
            <a:r>
              <a:rPr lang="en-US" dirty="0" err="1" smtClean="0"/>
              <a:t>Eff</a:t>
            </a:r>
            <a:r>
              <a:rPr lang="en-US" dirty="0"/>
              <a:t> </a:t>
            </a:r>
            <a:r>
              <a:rPr lang="en-US" dirty="0" smtClean="0"/>
              <a:t>= 96~98%  @20mV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46" y="3044799"/>
            <a:ext cx="4550443" cy="332905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34089" y="1668747"/>
            <a:ext cx="3752711" cy="975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Time resolution </a:t>
            </a:r>
            <a:r>
              <a:rPr lang="en-US" dirty="0" err="1" smtClean="0"/>
              <a:t>vs</a:t>
            </a:r>
            <a:r>
              <a:rPr lang="en-US" dirty="0" smtClean="0"/>
              <a:t> threshold</a:t>
            </a:r>
          </a:p>
          <a:p>
            <a:pPr lvl="1"/>
            <a:r>
              <a:rPr lang="en-US" dirty="0" smtClean="0"/>
              <a:t>Better than 1nS  @20mV</a:t>
            </a:r>
          </a:p>
          <a:p>
            <a:pPr lvl="1"/>
            <a:r>
              <a:rPr lang="en-US" dirty="0" err="1" smtClean="0"/>
              <a:t>Fermilab</a:t>
            </a:r>
            <a:r>
              <a:rPr lang="en-US" dirty="0" smtClean="0"/>
              <a:t> RF = 19nS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636" y="3044799"/>
            <a:ext cx="4469364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5268" y="2644451"/>
            <a:ext cx="352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Desired:  Eff. &gt; 95% (</a:t>
            </a:r>
            <a:r>
              <a:rPr lang="en-US" dirty="0" err="1" smtClean="0">
                <a:solidFill>
                  <a:srgbClr val="0000FF"/>
                </a:solidFill>
              </a:rPr>
              <a:t>Eff_min</a:t>
            </a:r>
            <a:r>
              <a:rPr lang="en-US" dirty="0" smtClean="0">
                <a:solidFill>
                  <a:srgbClr val="0000FF"/>
                </a:solidFill>
              </a:rPr>
              <a:t> &gt; 90%)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726" y="4207436"/>
            <a:ext cx="2623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Low amplitude,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optical coupling problem?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19954" y="3884270"/>
            <a:ext cx="2623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Low amplitude,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optical coupling problem?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53851" y="2644451"/>
            <a:ext cx="401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Desired Time-resolution: better than 5nS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8395" y="538754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Threshold: ~ 20mV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FEFB6-F690-BC4F-9178-5922006291A3}" type="datetime1">
              <a:rPr lang="en-US" smtClean="0"/>
              <a:t>2/26/17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5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67"/>
            <a:ext cx="8229600" cy="1143000"/>
          </a:xfrm>
        </p:spPr>
        <p:txBody>
          <a:bodyPr/>
          <a:lstStyle/>
          <a:p>
            <a:r>
              <a:rPr lang="en-US" dirty="0" smtClean="0"/>
              <a:t>Pre-installation Test @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32"/>
            <a:ext cx="8229600" cy="146810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Beam test of a single channel bar to check/confirm background rate etc.</a:t>
            </a:r>
          </a:p>
          <a:p>
            <a:pPr lvl="1"/>
            <a:r>
              <a:rPr lang="en-US" dirty="0" smtClean="0"/>
              <a:t>Open access this week, Mon-Wed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Single channel readout integration and test in E906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5739"/>
            <a:ext cx="9144000" cy="1650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849" y="4720650"/>
            <a:ext cx="5440151" cy="1902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23" y="4720650"/>
            <a:ext cx="3128121" cy="190215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140B-1EE6-8C45-AAB0-C08CC184765D}" type="datetime1">
              <a:rPr lang="en-US" smtClean="0"/>
              <a:t>2/26/17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73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48" y="8137"/>
            <a:ext cx="4926681" cy="1143000"/>
          </a:xfrm>
        </p:spPr>
        <p:txBody>
          <a:bodyPr/>
          <a:lstStyle/>
          <a:p>
            <a:r>
              <a:rPr lang="en-US" dirty="0" smtClean="0"/>
              <a:t>Installation Plan</a:t>
            </a:r>
            <a:endParaRPr lang="en-US" dirty="0"/>
          </a:p>
        </p:txBody>
      </p:sp>
      <p:pic>
        <p:nvPicPr>
          <p:cNvPr id="4" name="Picture 3" descr="hall_snapsho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243" y="3696185"/>
            <a:ext cx="7166087" cy="3161815"/>
          </a:xfrm>
          <a:prstGeom prst="rect">
            <a:avLst/>
          </a:prstGeom>
        </p:spPr>
      </p:pic>
      <p:pic>
        <p:nvPicPr>
          <p:cNvPr id="5" name="Picture 4" descr="install_fram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529" y="-103899"/>
            <a:ext cx="3944471" cy="4004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471" y="1013834"/>
            <a:ext cx="4330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Visited and discussed installation plan with </a:t>
            </a:r>
            <a:r>
              <a:rPr lang="en-US" dirty="0" err="1" smtClean="0"/>
              <a:t>Fermilab</a:t>
            </a:r>
            <a:r>
              <a:rPr lang="en-US" dirty="0" smtClean="0"/>
              <a:t> in Feb, 2017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 </a:t>
            </a:r>
            <a:r>
              <a:rPr lang="en-US" dirty="0" smtClean="0"/>
              <a:t>boxes joined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vertical beams hold this assembly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Anchored to floor and overhead </a:t>
            </a:r>
            <a:r>
              <a:rPr lang="en-US" dirty="0" smtClean="0"/>
              <a:t>I-beams, details under analysis (St-1); default =2B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42471" y="3108659"/>
            <a:ext cx="4330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progress: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Details of mounting points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Safety review document in </a:t>
            </a:r>
            <a:r>
              <a:rPr lang="en-US" dirty="0" smtClean="0"/>
              <a:t>progress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95228-FF7B-6B44-ADEF-D72DA78E3E16}" type="datetime1">
              <a:rPr lang="en-US" smtClean="0"/>
              <a:t>2/26/17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2265B-11CB-9647-9120-BCAD0832EC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61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3"/>
            <a:ext cx="8229600" cy="946981"/>
          </a:xfrm>
        </p:spPr>
        <p:txBody>
          <a:bodyPr/>
          <a:lstStyle/>
          <a:p>
            <a:r>
              <a:rPr lang="en-US" dirty="0" smtClean="0"/>
              <a:t>To-do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913" y="1112763"/>
            <a:ext cx="5743672" cy="52735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Complete </a:t>
            </a:r>
            <a:r>
              <a:rPr lang="en-US" dirty="0" err="1" smtClean="0"/>
              <a:t>SiPM</a:t>
            </a:r>
            <a:r>
              <a:rPr lang="en-US" dirty="0" smtClean="0"/>
              <a:t> installation this week</a:t>
            </a:r>
          </a:p>
          <a:p>
            <a:pPr lvl="1"/>
            <a:r>
              <a:rPr lang="en-US" dirty="0" smtClean="0"/>
              <a:t>Readout plates available Monday </a:t>
            </a:r>
          </a:p>
          <a:p>
            <a:pPr lvl="1"/>
            <a:r>
              <a:rPr lang="en-US" dirty="0" smtClean="0"/>
              <a:t>Install the calibration clear fibers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Fully assembled detector shipped to </a:t>
            </a:r>
            <a:r>
              <a:rPr lang="en-US" dirty="0" err="1" smtClean="0"/>
              <a:t>Fermilab</a:t>
            </a:r>
            <a:r>
              <a:rPr lang="en-US" dirty="0" smtClean="0"/>
              <a:t> for installation </a:t>
            </a:r>
          </a:p>
          <a:p>
            <a:pPr lvl="1"/>
            <a:r>
              <a:rPr lang="en-US" dirty="0" smtClean="0"/>
              <a:t>Shipping in the week of March 12 (~3/16 departure)</a:t>
            </a:r>
          </a:p>
          <a:p>
            <a:pPr lvl="1"/>
            <a:r>
              <a:rPr lang="en-US" dirty="0" smtClean="0"/>
              <a:t>Complete </a:t>
            </a:r>
            <a:r>
              <a:rPr lang="en-US" dirty="0" err="1" smtClean="0"/>
              <a:t>Fermilab</a:t>
            </a:r>
            <a:r>
              <a:rPr lang="en-US" dirty="0" smtClean="0"/>
              <a:t> safety document for review, to be ready for installation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Work in progress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CAMAC crates &amp; </a:t>
            </a:r>
            <a:r>
              <a:rPr lang="en-US" dirty="0" err="1" smtClean="0"/>
              <a:t>LeCroy</a:t>
            </a:r>
            <a:r>
              <a:rPr lang="en-US" dirty="0" smtClean="0"/>
              <a:t> 4413 installation</a:t>
            </a:r>
          </a:p>
          <a:p>
            <a:pPr lvl="1"/>
            <a:r>
              <a:rPr lang="en-US" dirty="0" smtClean="0"/>
              <a:t>Pre-installation beam test </a:t>
            </a:r>
          </a:p>
          <a:p>
            <a:pPr lvl="1"/>
            <a:r>
              <a:rPr lang="en-US" dirty="0" smtClean="0"/>
              <a:t>LV/HV PS and distribution boards test &amp; installation  </a:t>
            </a:r>
            <a:endParaRPr lang="en-US" dirty="0" smtClean="0"/>
          </a:p>
          <a:p>
            <a:pPr lvl="1"/>
            <a:r>
              <a:rPr lang="en-US" dirty="0" smtClean="0"/>
              <a:t>To be ready for installation and commissioning 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349910" y="0"/>
            <a:ext cx="1794090" cy="2431143"/>
            <a:chOff x="0" y="3092824"/>
            <a:chExt cx="3444359" cy="3765176"/>
          </a:xfrm>
        </p:grpSpPr>
        <p:pic>
          <p:nvPicPr>
            <p:cNvPr id="4" name="Picture 3" descr="readout_plate_1m_front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92824"/>
              <a:ext cx="1650269" cy="3765176"/>
            </a:xfrm>
            <a:prstGeom prst="rect">
              <a:avLst/>
            </a:prstGeom>
          </p:spPr>
        </p:pic>
        <p:pic>
          <p:nvPicPr>
            <p:cNvPr id="5" name="Picture 4" descr="readout_plate_1m_ba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0269" y="3092824"/>
              <a:ext cx="1794090" cy="376517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561" y="2431143"/>
            <a:ext cx="3247439" cy="243085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72F48-4FAE-2E41-9CC0-5A70D7D10EEA}" type="datetime1">
              <a:rPr lang="en-US" smtClean="0"/>
              <a:t>2/26/17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 Progress Report @Group Office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26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3355</TotalTime>
  <Words>1545</Words>
  <Application>Microsoft Macintosh PowerPoint</Application>
  <PresentationFormat>On-screen Show (4:3)</PresentationFormat>
  <Paragraphs>290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Dark Photon LDRD Progress Updates</vt:lpstr>
      <vt:lpstr>Excellent progress in the last a few weeks</vt:lpstr>
      <vt:lpstr>All 8 scintillator trigger  modules  assembled</vt:lpstr>
      <vt:lpstr>PowerPoint Presentation</vt:lpstr>
      <vt:lpstr>System test and analysis @LANL</vt:lpstr>
      <vt:lpstr>Results from system test Detector meets the design specs! </vt:lpstr>
      <vt:lpstr>Pre-installation Test @Fermilab</vt:lpstr>
      <vt:lpstr>Installation Plan</vt:lpstr>
      <vt:lpstr>To-do and Plan</vt:lpstr>
      <vt:lpstr>MAPS LDRD Progress Updates</vt:lpstr>
      <vt:lpstr>MVTX Pre-Proposal Submitted to DOE</vt:lpstr>
      <vt:lpstr>High-speed MAPS readout test bench @LANL</vt:lpstr>
      <vt:lpstr>R&amp;D at LANL:MAPS Chips</vt:lpstr>
      <vt:lpstr>ALICE Readout Unit – Prototype 0 </vt:lpstr>
      <vt:lpstr>PowerPoint Presentation</vt:lpstr>
      <vt:lpstr>sPHENIX Readout and Controls</vt:lpstr>
      <vt:lpstr>ALICE/ITS Current Status </vt:lpstr>
      <vt:lpstr>ALICE/ITS Current Status </vt:lpstr>
      <vt:lpstr>ALICE/ITS Current Status </vt:lpstr>
      <vt:lpstr>New Physics ideas and simulations</vt:lpstr>
      <vt:lpstr>To-do and Plan</vt:lpstr>
      <vt:lpstr>LDRD Project Overview Ming Liu, P-25 December 5th, 2016</vt:lpstr>
      <vt:lpstr>MAPS-sPHENIX Electronics Integration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105</cp:revision>
  <dcterms:created xsi:type="dcterms:W3CDTF">2017-02-24T23:00:43Z</dcterms:created>
  <dcterms:modified xsi:type="dcterms:W3CDTF">2017-02-27T06:56:10Z</dcterms:modified>
</cp:coreProperties>
</file>