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5" r:id="rId2"/>
    <p:sldId id="276" r:id="rId3"/>
    <p:sldId id="262" r:id="rId4"/>
    <p:sldId id="270" r:id="rId5"/>
    <p:sldId id="271" r:id="rId6"/>
    <p:sldId id="258" r:id="rId7"/>
    <p:sldId id="268" r:id="rId8"/>
    <p:sldId id="263" r:id="rId9"/>
    <p:sldId id="272" r:id="rId10"/>
    <p:sldId id="259" r:id="rId11"/>
    <p:sldId id="267" r:id="rId12"/>
    <p:sldId id="261" r:id="rId13"/>
    <p:sldId id="273" r:id="rId14"/>
    <p:sldId id="274" r:id="rId15"/>
    <p:sldId id="260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7CE43-B8A2-A640-8702-CD59660377D3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67A11-0E60-534D-9F3C-819EA209B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878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17A5F-A120-094E-A168-86FDF44A56A5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AB8D7-34D0-8D4D-89DC-C1083487E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170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0045C-704B-D948-95A8-260B1AA90E5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7AA3-2C47-324C-A8E0-8BE87197D881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3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9A03-EAA8-4F4A-943B-8403F2EB2827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BF795-7D38-D24F-B5E6-994B1DF96A39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8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F45E-F692-8843-8981-11C501887821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1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90FE-26A6-F64D-9513-D4BC4860FE73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8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D54-5626-CA47-A6AB-EBA9A2A5A6DE}" type="datetime1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1DEAF-2BD7-EE48-9D53-1A798B151089}" type="datetime1">
              <a:rPr lang="en-US" smtClean="0"/>
              <a:t>4/1/15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3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6749-0787-8D46-A261-B8E231EFEE7C}" type="datetime1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BEC91-14CE-2640-8DE3-3D32B0FB9592}" type="datetime1">
              <a:rPr lang="en-US" smtClean="0"/>
              <a:t>4/1/15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3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9B1E-7FE0-514A-9912-B413BDAD79C8}" type="datetime1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9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A8ACF-AA6D-4744-8BC3-F566FEDBE033}" type="datetime1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6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ED580-33C2-2342-BEF8-8C71706CB054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Ming Liu, Pol DY discussion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A784A-C525-A445-BAF0-B03E958B8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0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4" Type="http://schemas.openxmlformats.org/officeDocument/2006/relationships/image" Target="../media/image24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4" Type="http://schemas.openxmlformats.org/officeDocument/2006/relationships/image" Target="../media/image26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5.emf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Beam position and angular direction measurements 4/1/2015 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sets of “position-sensitive diamond detector” ~2cm apart, better than 1mm spatial resolution </a:t>
            </a:r>
          </a:p>
          <a:p>
            <a:r>
              <a:rPr lang="en-US" dirty="0" smtClean="0"/>
              <a:t>Quadrant Pattern</a:t>
            </a:r>
          </a:p>
          <a:p>
            <a:pPr lvl="1"/>
            <a:r>
              <a:rPr lang="en-US" dirty="0" smtClean="0"/>
              <a:t>(X,Y) and sigma</a:t>
            </a:r>
          </a:p>
          <a:p>
            <a:r>
              <a:rPr lang="en-US" dirty="0" smtClean="0"/>
              <a:t>MC PYTHIA </a:t>
            </a:r>
            <a:r>
              <a:rPr lang="en-US" dirty="0" err="1" smtClean="0"/>
              <a:t>Sim</a:t>
            </a:r>
            <a:endParaRPr lang="en-US" dirty="0" smtClean="0"/>
          </a:p>
          <a:p>
            <a:pPr lvl="1"/>
            <a:r>
              <a:rPr lang="en-US" dirty="0" smtClean="0"/>
              <a:t>MB to check rates</a:t>
            </a:r>
          </a:p>
          <a:p>
            <a:pPr lvl="1"/>
            <a:r>
              <a:rPr lang="en-US" dirty="0" smtClean="0"/>
              <a:t>Optimal </a:t>
            </a:r>
            <a:r>
              <a:rPr lang="en-US" smtClean="0"/>
              <a:t>detector locations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7AA3-2C47-324C-A8E0-8BE87197D881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1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038662" y="3328409"/>
            <a:ext cx="1790893" cy="1372300"/>
            <a:chOff x="6038662" y="3328409"/>
            <a:chExt cx="1790893" cy="1372300"/>
          </a:xfrm>
        </p:grpSpPr>
        <p:sp>
          <p:nvSpPr>
            <p:cNvPr id="9" name="Rectangle 8"/>
            <p:cNvSpPr/>
            <p:nvPr/>
          </p:nvSpPr>
          <p:spPr>
            <a:xfrm>
              <a:off x="6038662" y="3328409"/>
              <a:ext cx="514538" cy="427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38662" y="4273709"/>
              <a:ext cx="514538" cy="427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315017" y="4273709"/>
              <a:ext cx="514538" cy="427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15017" y="3328409"/>
              <a:ext cx="514538" cy="427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607936" y="3700664"/>
              <a:ext cx="641393" cy="678820"/>
            </a:xfrm>
            <a:prstGeom prst="ellipse">
              <a:avLst/>
            </a:prstGeom>
            <a:gradFill flip="none" rotWithShape="1">
              <a:gsLst>
                <a:gs pos="0">
                  <a:srgbClr val="FF6600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5051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805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Run-2 DY </a:t>
            </a:r>
            <a:r>
              <a:rPr lang="en-US" sz="2800" dirty="0" err="1" smtClean="0"/>
              <a:t>Dimuon</a:t>
            </a:r>
            <a:r>
              <a:rPr lang="en-US" sz="2800" dirty="0" smtClean="0"/>
              <a:t> (</a:t>
            </a:r>
            <a:r>
              <a:rPr lang="en-US" sz="2800" dirty="0" err="1" smtClean="0"/>
              <a:t>Roadset</a:t>
            </a:r>
            <a:r>
              <a:rPr lang="en-US" sz="2800" dirty="0" smtClean="0"/>
              <a:t> 57): all</a:t>
            </a:r>
            <a:r>
              <a:rPr lang="en-US" sz="2800" dirty="0"/>
              <a:t> </a:t>
            </a:r>
            <a:r>
              <a:rPr lang="en-US" sz="2800" dirty="0" smtClean="0"/>
              <a:t>targets</a:t>
            </a:r>
            <a:endParaRPr lang="en-US" sz="2800" dirty="0"/>
          </a:p>
        </p:txBody>
      </p:sp>
      <p:pic>
        <p:nvPicPr>
          <p:cNvPr id="6" name="Picture 5" descr="phi-target-dump-new-flag1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26824" y="451450"/>
            <a:ext cx="6314864" cy="649823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59CD-79C2-1347-A4F0-0BE8F261657F}" type="datetime1">
              <a:rPr lang="en-US" smtClean="0"/>
              <a:t>4/1/15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5602" y="2281101"/>
            <a:ext cx="989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&lt; m &lt;7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6936" y="1038192"/>
            <a:ext cx="574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vtxZ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6936" y="3507425"/>
            <a:ext cx="4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1370" y="4844399"/>
            <a:ext cx="41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8654" y="5870833"/>
            <a:ext cx="753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56913" y="5998776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68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6"/>
            <a:ext cx="8229600" cy="1143000"/>
          </a:xfrm>
        </p:spPr>
        <p:txBody>
          <a:bodyPr/>
          <a:lstStyle/>
          <a:p>
            <a:r>
              <a:rPr lang="en-US" dirty="0" smtClean="0"/>
              <a:t>J/Psi MC at Production: Phi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6749-0787-8D46-A261-B8E231EFEE7C}" type="datetime1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 descr="phi-dimuon-JPsi-M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55800" y="320826"/>
            <a:ext cx="52130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951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73"/>
            <a:ext cx="8229600" cy="730248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Drell</a:t>
            </a:r>
            <a:r>
              <a:rPr lang="en-US" sz="3200" dirty="0" smtClean="0"/>
              <a:t>-Yan MC: H and Dump</a:t>
            </a:r>
            <a:br>
              <a:rPr lang="en-US" sz="3200" dirty="0" smtClean="0"/>
            </a:br>
            <a:r>
              <a:rPr lang="en-US" sz="3200" dirty="0" smtClean="0"/>
              <a:t>symmetric distributions</a:t>
            </a:r>
            <a:endParaRPr lang="en-US" sz="3200" dirty="0"/>
          </a:p>
        </p:txBody>
      </p:sp>
      <p:pic>
        <p:nvPicPr>
          <p:cNvPr id="3" name="Picture 2" descr="phi-target-dump-DY-MC-flag1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36553" y="171042"/>
            <a:ext cx="5766648" cy="753384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0B36-1BF6-3641-9B23-AE3336E3AB47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89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3"/>
            <a:ext cx="8229600" cy="780002"/>
          </a:xfrm>
        </p:spPr>
        <p:txBody>
          <a:bodyPr/>
          <a:lstStyle/>
          <a:p>
            <a:r>
              <a:rPr lang="en-US" dirty="0" smtClean="0"/>
              <a:t>Future Work for improvements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57931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Detailed MC simulation with the new polarized target position	</a:t>
            </a:r>
          </a:p>
          <a:p>
            <a:pPr lvl="1"/>
            <a:r>
              <a:rPr lang="en-US" dirty="0" smtClean="0"/>
              <a:t>Prove the systematic error can be controlled to O(0.1%)</a:t>
            </a:r>
          </a:p>
          <a:p>
            <a:pPr lvl="1"/>
            <a:r>
              <a:rPr lang="en-US" dirty="0" smtClean="0"/>
              <a:t>Target/Dump DY acceptance correction study </a:t>
            </a:r>
          </a:p>
          <a:p>
            <a:pPr lvl="1"/>
            <a:r>
              <a:rPr lang="en-US" dirty="0" smtClean="0"/>
              <a:t>100x more MC events to reach O(0.1%) level precision </a:t>
            </a:r>
          </a:p>
          <a:p>
            <a:r>
              <a:rPr lang="en-US" dirty="0" smtClean="0"/>
              <a:t>Run2 and Run3 data analysis to understand and correct the large asymmetry </a:t>
            </a:r>
          </a:p>
          <a:p>
            <a:pPr lvl="1"/>
            <a:r>
              <a:rPr lang="en-US" dirty="0" smtClean="0"/>
              <a:t>Beam axis, directions </a:t>
            </a:r>
          </a:p>
          <a:p>
            <a:pPr lvl="1"/>
            <a:r>
              <a:rPr lang="en-US" dirty="0" smtClean="0"/>
              <a:t>Detector response to instant beam fluctuations </a:t>
            </a:r>
          </a:p>
          <a:p>
            <a:pPr lvl="1"/>
            <a:r>
              <a:rPr lang="en-US" dirty="0" smtClean="0"/>
              <a:t>Systematic reduction of the false asymmetry</a:t>
            </a:r>
          </a:p>
          <a:p>
            <a:r>
              <a:rPr lang="en-US" dirty="0" smtClean="0"/>
              <a:t>New beam position/direction monitoring instruments?</a:t>
            </a:r>
          </a:p>
          <a:p>
            <a:pPr lvl="1"/>
            <a:r>
              <a:rPr lang="en-US" dirty="0" smtClean="0"/>
              <a:t>Summer shutdown work 2015? </a:t>
            </a:r>
          </a:p>
          <a:p>
            <a:r>
              <a:rPr lang="en-US" dirty="0" smtClean="0"/>
              <a:t>Beam on target luminosity telescope </a:t>
            </a:r>
          </a:p>
          <a:p>
            <a:pPr lvl="1"/>
            <a:r>
              <a:rPr lang="en-US" dirty="0" smtClean="0"/>
              <a:t>Summer shutdown work 2015? 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6749-0787-8D46-A261-B8E231EFEE7C}" type="datetime1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60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6749-0787-8D46-A261-B8E231EFEE7C}" type="datetime1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43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78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Ming’s T&amp;E on Pol. DY LDRD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07518"/>
          </a:xfrm>
        </p:spPr>
        <p:txBody>
          <a:bodyPr>
            <a:noAutofit/>
          </a:bodyPr>
          <a:lstStyle/>
          <a:p>
            <a:r>
              <a:rPr lang="en-US" sz="1800" dirty="0" smtClean="0"/>
              <a:t>T&amp;E @20% level (for budget purpose)</a:t>
            </a:r>
          </a:p>
          <a:p>
            <a:pPr lvl="1"/>
            <a:r>
              <a:rPr lang="en-US" sz="1400" dirty="0" smtClean="0"/>
              <a:t>Joint effort of (Kun + Ming)</a:t>
            </a:r>
          </a:p>
          <a:p>
            <a:r>
              <a:rPr lang="en-US" sz="1800" dirty="0" smtClean="0"/>
              <a:t>Focused efforts</a:t>
            </a:r>
          </a:p>
          <a:p>
            <a:pPr lvl="1"/>
            <a:r>
              <a:rPr lang="en-US" sz="1400" dirty="0" smtClean="0"/>
              <a:t>Integration and transition from E906 to E1039</a:t>
            </a:r>
          </a:p>
          <a:p>
            <a:pPr lvl="1"/>
            <a:r>
              <a:rPr lang="en-US" sz="1400" dirty="0" smtClean="0"/>
              <a:t>Simulations and optimization </a:t>
            </a:r>
          </a:p>
          <a:p>
            <a:pPr lvl="1"/>
            <a:r>
              <a:rPr lang="en-US" sz="1400" dirty="0" smtClean="0"/>
              <a:t>Polarized target related work</a:t>
            </a:r>
          </a:p>
          <a:p>
            <a:r>
              <a:rPr lang="en-US" sz="1800" dirty="0" smtClean="0"/>
              <a:t>Progress</a:t>
            </a:r>
          </a:p>
          <a:p>
            <a:pPr lvl="1"/>
            <a:r>
              <a:rPr lang="en-US" sz="1400" dirty="0" smtClean="0"/>
              <a:t>2015 summer shutdown work plan</a:t>
            </a:r>
          </a:p>
          <a:p>
            <a:pPr lvl="2"/>
            <a:r>
              <a:rPr lang="en-US" sz="1200" dirty="0" smtClean="0"/>
              <a:t>New relative luminosity telescopes etc. </a:t>
            </a:r>
          </a:p>
          <a:p>
            <a:pPr lvl="2"/>
            <a:r>
              <a:rPr lang="en-US" sz="1200" dirty="0" smtClean="0"/>
              <a:t>Possible electrical and mechanical work in target area</a:t>
            </a:r>
          </a:p>
          <a:p>
            <a:pPr lvl="1"/>
            <a:r>
              <a:rPr lang="en-US" sz="1400" dirty="0" smtClean="0"/>
              <a:t>Identify and develop experimental approach to do high precision spin asymmetry measurements</a:t>
            </a:r>
          </a:p>
          <a:p>
            <a:pPr lvl="2"/>
            <a:r>
              <a:rPr lang="en-US" sz="1200" dirty="0" smtClean="0"/>
              <a:t>Simulations with optimal target positions </a:t>
            </a:r>
          </a:p>
          <a:p>
            <a:pPr lvl="2"/>
            <a:r>
              <a:rPr lang="en-US" sz="1200" dirty="0" smtClean="0"/>
              <a:t>Using E906 data and MC to test and confirm new approaches  </a:t>
            </a:r>
          </a:p>
          <a:p>
            <a:r>
              <a:rPr lang="en-US" sz="1800" dirty="0" smtClean="0"/>
              <a:t>Future work</a:t>
            </a:r>
          </a:p>
          <a:p>
            <a:pPr lvl="1"/>
            <a:r>
              <a:rPr lang="en-US" sz="1400" dirty="0" smtClean="0"/>
              <a:t>Target test and installation </a:t>
            </a:r>
          </a:p>
          <a:p>
            <a:pPr lvl="2"/>
            <a:r>
              <a:rPr lang="en-US" sz="1200" dirty="0" smtClean="0"/>
              <a:t>Pump and </a:t>
            </a:r>
            <a:r>
              <a:rPr lang="en-US" sz="1200" dirty="0" err="1" smtClean="0"/>
              <a:t>cryo</a:t>
            </a:r>
            <a:endParaRPr lang="en-US" sz="1200" dirty="0" smtClean="0"/>
          </a:p>
          <a:p>
            <a:pPr lvl="2"/>
            <a:r>
              <a:rPr lang="en-US" sz="1200" dirty="0" smtClean="0"/>
              <a:t>NMR</a:t>
            </a:r>
          </a:p>
          <a:p>
            <a:pPr lvl="2"/>
            <a:r>
              <a:rPr lang="en-US" sz="1200" dirty="0" smtClean="0"/>
              <a:t>Calibration</a:t>
            </a:r>
          </a:p>
          <a:p>
            <a:pPr lvl="1"/>
            <a:r>
              <a:rPr lang="en-US" altLang="zh-CN" sz="1400" dirty="0" smtClean="0"/>
              <a:t>Design and build the target actuator</a:t>
            </a:r>
          </a:p>
          <a:p>
            <a:pPr lvl="1"/>
            <a:r>
              <a:rPr lang="en-US" sz="1400" dirty="0" smtClean="0"/>
              <a:t>Development of the target control and monitoring software</a:t>
            </a:r>
          </a:p>
          <a:p>
            <a:pPr lvl="1"/>
            <a:r>
              <a:rPr lang="en-US" sz="1400" dirty="0" smtClean="0"/>
              <a:t>Trigger/DAQ optimization</a:t>
            </a:r>
          </a:p>
          <a:p>
            <a:pPr lvl="2"/>
            <a:endParaRPr lang="en-US" sz="1200" dirty="0" smtClean="0"/>
          </a:p>
          <a:p>
            <a:pPr lvl="1"/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73C2-E3A7-854B-9578-00DBA5FA2787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44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68" y="902314"/>
            <a:ext cx="5609379" cy="630842"/>
          </a:xfrm>
          <a:prstGeom prst="rect">
            <a:avLst/>
          </a:prstGeom>
        </p:spPr>
      </p:pic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68" y="3565035"/>
            <a:ext cx="8577010" cy="7176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9288" y="2159349"/>
            <a:ext cx="3146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</a:t>
            </a:r>
            <a:r>
              <a:rPr lang="en-US" sz="2000" dirty="0" smtClean="0"/>
              <a:t>or pure NH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dilution factor:</a:t>
            </a:r>
            <a:endParaRPr lang="en-US" sz="2000" dirty="0"/>
          </a:p>
        </p:txBody>
      </p:sp>
      <p:pic>
        <p:nvPicPr>
          <p:cNvPr id="10" name="Picture 9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67" y="1970049"/>
            <a:ext cx="5332628" cy="75779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39560" y="2759153"/>
            <a:ext cx="8247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reality,  need count all </a:t>
            </a:r>
            <a:r>
              <a:rPr lang="en-US" dirty="0" err="1" smtClean="0"/>
              <a:t>unpolarized</a:t>
            </a:r>
            <a:r>
              <a:rPr lang="en-US" dirty="0" smtClean="0"/>
              <a:t> material in beam’s path, f=0.12~0.14. </a:t>
            </a:r>
          </a:p>
          <a:p>
            <a:r>
              <a:rPr lang="en-US" dirty="0" smtClean="0"/>
              <a:t>In JLab Hall B,  deep-inelastic scattering data, </a:t>
            </a:r>
            <a:r>
              <a:rPr lang="en-US" sz="2000" b="1" dirty="0" smtClean="0"/>
              <a:t>f=0.14 </a:t>
            </a:r>
            <a:r>
              <a:rPr lang="en-US" dirty="0" smtClean="0"/>
              <a:t>(eg1-dvcs).</a:t>
            </a:r>
          </a:p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-226618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T</a:t>
            </a:r>
            <a:r>
              <a:rPr lang="en-US" b="1" dirty="0" smtClean="0">
                <a:solidFill>
                  <a:srgbClr val="0000FF"/>
                </a:solidFill>
              </a:rPr>
              <a:t>he Measured Asymmetry: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4706" y="959188"/>
            <a:ext cx="261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T</a:t>
            </a:r>
            <a:r>
              <a:rPr lang="en-US" dirty="0" smtClean="0"/>
              <a:t>=0.8 target polarization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4965" y="4600934"/>
            <a:ext cx="866465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sz="2800" dirty="0" smtClean="0">
                <a:sym typeface="Wingdings"/>
              </a:rPr>
              <a:t>Need to c</a:t>
            </a:r>
            <a:r>
              <a:rPr lang="en-US" sz="2800" dirty="0" smtClean="0"/>
              <a:t>ontrol systematic uncertainty on measured asymmetry to  </a:t>
            </a:r>
            <a:r>
              <a:rPr lang="en-US" sz="4400" b="1" dirty="0" err="1" smtClean="0">
                <a:solidFill>
                  <a:srgbClr val="FF0000"/>
                </a:solidFill>
              </a:rPr>
              <a:t>δ</a:t>
            </a:r>
            <a:r>
              <a:rPr lang="en-US" sz="4400" b="1" dirty="0" smtClean="0">
                <a:solidFill>
                  <a:srgbClr val="FF0000"/>
                </a:solidFill>
              </a:rPr>
              <a:t>(A)</a:t>
            </a:r>
            <a:r>
              <a:rPr lang="en-US" sz="4400" b="1" baseline="-25000" dirty="0" err="1" smtClean="0">
                <a:solidFill>
                  <a:srgbClr val="FF0000"/>
                </a:solidFill>
              </a:rPr>
              <a:t>meas</a:t>
            </a:r>
            <a:r>
              <a:rPr lang="en-US" sz="4400" b="1" dirty="0" smtClean="0">
                <a:solidFill>
                  <a:srgbClr val="FF0000"/>
                </a:solidFill>
              </a:rPr>
              <a:t> ≈ 0.1% 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11865" y="5885927"/>
            <a:ext cx="650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8000"/>
                </a:solidFill>
              </a:rPr>
              <a:t>E</a:t>
            </a:r>
            <a:r>
              <a:rPr lang="en-US" sz="4000" b="1" dirty="0" smtClean="0">
                <a:solidFill>
                  <a:srgbClr val="008000"/>
                </a:solidFill>
              </a:rPr>
              <a:t>xtremely </a:t>
            </a:r>
            <a:r>
              <a:rPr lang="en-US" sz="4000" b="1" dirty="0">
                <a:solidFill>
                  <a:srgbClr val="008000"/>
                </a:solidFill>
              </a:rPr>
              <a:t>C</a:t>
            </a:r>
            <a:r>
              <a:rPr lang="en-US" sz="4000" b="1" dirty="0" smtClean="0">
                <a:solidFill>
                  <a:srgbClr val="008000"/>
                </a:solidFill>
              </a:rPr>
              <a:t>hallenging !!! </a:t>
            </a:r>
            <a:endParaRPr lang="en-US" sz="400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7333" y="1676403"/>
            <a:ext cx="727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~0.1</a:t>
            </a:r>
            <a:endParaRPr lang="en-US" sz="2400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3437452" y="1092898"/>
            <a:ext cx="254000" cy="1026303"/>
          </a:xfrm>
          <a:prstGeom prst="leftBrac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2864-8A32-264B-9889-0E5A774CDC54}" type="slidenum">
              <a:rPr lang="en-US" smtClean="0"/>
              <a:t>16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428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Xiaodong’s</a:t>
            </a:r>
            <a:r>
              <a:rPr lang="en-US" dirty="0" smtClean="0"/>
              <a:t> talk at LDRD meeting 3/12/2015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4950-3062-ED4A-A779-FF9EF6263B3A}" type="datetime1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50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0200" y="4813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9483" y="175693"/>
            <a:ext cx="83610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Over two years of data collection, need to carefully monitor the changes of: 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Beam pulse intensity, duty factor, charge profile, halo…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Target contents, Helium level, polarization…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Trigger Eff</a:t>
            </a:r>
            <a:r>
              <a:rPr lang="en-US" sz="2400" dirty="0"/>
              <a:t>.</a:t>
            </a:r>
            <a:r>
              <a:rPr lang="en-US" sz="2400" dirty="0" smtClean="0"/>
              <a:t> detector responses, DAQ dead time…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Background. Track reconstruction Eff.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756" y="304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70" y="3583249"/>
            <a:ext cx="6545107" cy="195342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799" y="5698410"/>
            <a:ext cx="8664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>
                <a:sym typeface="Wingdings"/>
              </a:rPr>
              <a:t>C</a:t>
            </a:r>
            <a:r>
              <a:rPr lang="en-US" sz="2400" dirty="0" smtClean="0">
                <a:sym typeface="Wingdings"/>
              </a:rPr>
              <a:t>ontrol raw false asymmetry: 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363" y="5886449"/>
            <a:ext cx="4022666" cy="58140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D2864-8A32-264B-9889-0E5A774CDC54}" type="slidenum">
              <a:rPr lang="en-US" smtClean="0"/>
              <a:t>17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3198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Xiaodong’s</a:t>
            </a:r>
            <a:r>
              <a:rPr lang="en-US" dirty="0" smtClean="0"/>
              <a:t> talk @LDRD meeting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C7B1-61CA-AB48-ADB6-EAF3AB433500}" type="datetime1">
              <a:rPr lang="en-US" smtClean="0"/>
              <a:t>4/1/15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48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63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Note from </a:t>
            </a:r>
            <a:r>
              <a:rPr lang="en-US" dirty="0" err="1" smtClean="0"/>
              <a:t>Andi</a:t>
            </a:r>
            <a:r>
              <a:rPr lang="en-US" dirty="0" smtClean="0"/>
              <a:t> and Pat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1028"/>
            <a:ext cx="8229600" cy="5245135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en-US" dirty="0"/>
              <a:t>Dilution factor</a:t>
            </a:r>
          </a:p>
          <a:p>
            <a:pPr lvl="0"/>
            <a:r>
              <a:rPr lang="en-US" dirty="0"/>
              <a:t>Packing fraction </a:t>
            </a:r>
          </a:p>
          <a:p>
            <a:pPr lvl="0"/>
            <a:r>
              <a:rPr lang="en-US" dirty="0"/>
              <a:t>Empty target (what is it)</a:t>
            </a:r>
          </a:p>
          <a:p>
            <a:pPr lvl="0"/>
            <a:r>
              <a:rPr lang="en-US" dirty="0"/>
              <a:t>Study of background with distributed </a:t>
            </a:r>
            <a:r>
              <a:rPr lang="en-US" dirty="0" err="1"/>
              <a:t>vs</a:t>
            </a:r>
            <a:r>
              <a:rPr lang="en-US" dirty="0"/>
              <a:t> single target in E906</a:t>
            </a:r>
          </a:p>
          <a:p>
            <a:pPr lvl="0"/>
            <a:r>
              <a:rPr lang="en-US" dirty="0"/>
              <a:t>Study e906 empty </a:t>
            </a:r>
            <a:r>
              <a:rPr lang="en-US" dirty="0" err="1"/>
              <a:t>vs</a:t>
            </a:r>
            <a:r>
              <a:rPr lang="en-US" dirty="0"/>
              <a:t> hole target (</a:t>
            </a:r>
            <a:r>
              <a:rPr lang="en-US" dirty="0" err="1"/>
              <a:t>david</a:t>
            </a:r>
            <a:r>
              <a:rPr lang="en-US" dirty="0"/>
              <a:t> task)</a:t>
            </a:r>
          </a:p>
          <a:p>
            <a:pPr lvl="0"/>
            <a:r>
              <a:rPr lang="en-US" dirty="0"/>
              <a:t> </a:t>
            </a:r>
          </a:p>
          <a:p>
            <a:pPr lvl="0"/>
            <a:r>
              <a:rPr lang="en-US" dirty="0"/>
              <a:t>background contributions</a:t>
            </a:r>
          </a:p>
          <a:p>
            <a:pPr lvl="0"/>
            <a:r>
              <a:rPr lang="en-US" dirty="0"/>
              <a:t>relative luminosity</a:t>
            </a:r>
          </a:p>
          <a:p>
            <a:pPr lvl="0"/>
            <a:r>
              <a:rPr lang="en-US" dirty="0"/>
              <a:t>beam monitoring (90 degree monitor) luminosity measurement (measure intensity * target mass)</a:t>
            </a:r>
          </a:p>
          <a:p>
            <a:pPr lvl="0"/>
            <a:r>
              <a:rPr lang="en-US" dirty="0"/>
              <a:t>synchronize beam spill with NMR measurements (random or regular)</a:t>
            </a:r>
          </a:p>
          <a:p>
            <a:pPr lvl="1"/>
            <a:r>
              <a:rPr lang="en-US" dirty="0"/>
              <a:t>help us determine </a:t>
            </a:r>
            <a:r>
              <a:rPr lang="en-US" dirty="0" err="1"/>
              <a:t>depol</a:t>
            </a:r>
            <a:r>
              <a:rPr lang="en-US" dirty="0"/>
              <a:t> during spill</a:t>
            </a:r>
          </a:p>
          <a:p>
            <a:pPr lvl="0"/>
            <a:r>
              <a:rPr lang="en-US" dirty="0"/>
              <a:t>beam asymmetry on target determined by spectrometer:</a:t>
            </a:r>
          </a:p>
          <a:p>
            <a:pPr lvl="1"/>
            <a:r>
              <a:rPr lang="en-US" dirty="0"/>
              <a:t>However: assumes symmetric response. Need to measure this.</a:t>
            </a:r>
          </a:p>
          <a:p>
            <a:pPr lvl="1"/>
            <a:r>
              <a:rPr lang="en-US" dirty="0"/>
              <a:t>E906 data analyzed. (</a:t>
            </a:r>
            <a:r>
              <a:rPr lang="en-US" dirty="0" err="1"/>
              <a:t>david</a:t>
            </a:r>
            <a:r>
              <a:rPr lang="en-US" dirty="0"/>
              <a:t> </a:t>
            </a:r>
            <a:r>
              <a:rPr lang="en-US" dirty="0" err="1"/>
              <a:t>kleinjan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beam profile during spill</a:t>
            </a:r>
          </a:p>
          <a:p>
            <a:pPr lvl="0"/>
            <a:r>
              <a:rPr lang="en-US" dirty="0"/>
              <a:t>time sync between DAQ and pol target (fast control </a:t>
            </a:r>
            <a:r>
              <a:rPr lang="en-US" dirty="0" err="1"/>
              <a:t>vs</a:t>
            </a:r>
            <a:r>
              <a:rPr lang="en-US" dirty="0"/>
              <a:t> Slow control)</a:t>
            </a:r>
          </a:p>
          <a:p>
            <a:pPr lvl="0"/>
            <a:r>
              <a:rPr lang="en-US" dirty="0"/>
              <a:t>What do we need to record on spill by spill from target system.</a:t>
            </a:r>
          </a:p>
          <a:p>
            <a:pPr lvl="0"/>
            <a:r>
              <a:rPr lang="en-US" dirty="0"/>
              <a:t>Design </a:t>
            </a:r>
            <a:r>
              <a:rPr lang="en-US" dirty="0" err="1"/>
              <a:t>Labview</a:t>
            </a:r>
            <a:r>
              <a:rPr lang="en-US" dirty="0"/>
              <a:t> for target system.</a:t>
            </a:r>
          </a:p>
          <a:p>
            <a:pPr lvl="0"/>
            <a:r>
              <a:rPr lang="en-US" dirty="0"/>
              <a:t>Design interface between </a:t>
            </a:r>
            <a:r>
              <a:rPr lang="en-US" dirty="0" err="1"/>
              <a:t>labview</a:t>
            </a:r>
            <a:r>
              <a:rPr lang="en-US" dirty="0"/>
              <a:t> and DAQ; responsible for recording history</a:t>
            </a:r>
          </a:p>
          <a:p>
            <a:pPr lvl="0"/>
            <a:r>
              <a:rPr lang="en-US" dirty="0"/>
              <a:t>influence of changing beam profile; as an example go from symmetric profile to asymmetric. What would be the limits we could see. Also matters for non homogeneous polarization.</a:t>
            </a:r>
          </a:p>
          <a:p>
            <a:pPr lvl="0"/>
            <a:r>
              <a:rPr lang="en-US" dirty="0"/>
              <a:t>Rate dependence in spectrometer efficiency as a function of geometry.  Does not cancel in 2</a:t>
            </a:r>
            <a:r>
              <a:rPr lang="en-US" baseline="30000" dirty="0"/>
              <a:t>nd</a:t>
            </a:r>
            <a:r>
              <a:rPr lang="en-US" dirty="0"/>
              <a:t> order</a:t>
            </a:r>
          </a:p>
          <a:p>
            <a:pPr lvl="0"/>
            <a:r>
              <a:rPr lang="en-US" dirty="0"/>
              <a:t>polarization and intensity connected. Over time pol decreases so  need to find a way to have same intensity * p product.</a:t>
            </a:r>
          </a:p>
          <a:p>
            <a:pPr lvl="0"/>
            <a:r>
              <a:rPr lang="en-US" dirty="0"/>
              <a:t>beam angle: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F45E-F692-8843-8981-11C501887821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0404"/>
          </a:xfrm>
        </p:spPr>
        <p:txBody>
          <a:bodyPr/>
          <a:lstStyle/>
          <a:p>
            <a:r>
              <a:rPr lang="en-US" dirty="0" smtClean="0"/>
              <a:t>E906 Beam Line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F45E-F692-8843-8981-11C501887821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80" y="741426"/>
            <a:ext cx="8693368" cy="54883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38304" y="1526721"/>
            <a:ext cx="886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Dave 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7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How to Measure </a:t>
            </a:r>
            <a:r>
              <a:rPr lang="en-US" sz="3200" dirty="0" err="1" smtClean="0"/>
              <a:t>Drell</a:t>
            </a:r>
            <a:r>
              <a:rPr lang="en-US" sz="3200" dirty="0" smtClean="0"/>
              <a:t>-Yan TSSA Raw Asymmetry at 10^-3 Level with a polarized proton target</a:t>
            </a:r>
            <a:r>
              <a:rPr lang="en-US" sz="3200" dirty="0" smtClean="0"/>
              <a:t>?</a:t>
            </a:r>
            <a:br>
              <a:rPr lang="en-US" sz="3200" dirty="0" smtClean="0"/>
            </a:br>
            <a:r>
              <a:rPr lang="en-US" sz="3200" dirty="0" smtClean="0"/>
              <a:t>3/2015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1887"/>
            <a:ext cx="8229600" cy="491008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challenges of precision TSSA measurements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etector acceptance * efficiency varies &gt;&gt;1% level over a few hours of operation under a given “target polarization” configuration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Very difficult to measure the relative beam on target(NH3) luminosity at ~10^-3 level</a:t>
            </a:r>
          </a:p>
          <a:p>
            <a:pPr lvl="2"/>
            <a:r>
              <a:rPr lang="en-US" dirty="0" smtClean="0"/>
              <a:t>Large beam x-y profile </a:t>
            </a:r>
          </a:p>
          <a:p>
            <a:pPr lvl="2"/>
            <a:r>
              <a:rPr lang="en-US" dirty="0" smtClean="0"/>
              <a:t>small target size</a:t>
            </a:r>
          </a:p>
          <a:p>
            <a:pPr lvl="2"/>
            <a:r>
              <a:rPr lang="en-US" dirty="0" smtClean="0"/>
              <a:t>Beam position/direction jitter (</a:t>
            </a:r>
            <a:r>
              <a:rPr lang="en-US" dirty="0" err="1" smtClean="0"/>
              <a:t>dX</a:t>
            </a:r>
            <a:r>
              <a:rPr lang="en-US" dirty="0" smtClean="0"/>
              <a:t> ~ 1-</a:t>
            </a:r>
            <a:r>
              <a:rPr lang="en-US" dirty="0"/>
              <a:t>2mm), </a:t>
            </a:r>
            <a:endParaRPr lang="en-US" dirty="0" smtClean="0"/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see </a:t>
            </a:r>
            <a:r>
              <a:rPr lang="en-US" dirty="0">
                <a:solidFill>
                  <a:srgbClr val="FF0000"/>
                </a:solidFill>
              </a:rPr>
              <a:t>https://p25ext.lanl.gov/</a:t>
            </a:r>
            <a:r>
              <a:rPr lang="en-US" dirty="0" err="1">
                <a:solidFill>
                  <a:srgbClr val="FF0000"/>
                </a:solidFill>
              </a:rPr>
              <a:t>elog</a:t>
            </a:r>
            <a:r>
              <a:rPr lang="en-US" dirty="0">
                <a:solidFill>
                  <a:srgbClr val="FF0000"/>
                </a:solidFill>
              </a:rPr>
              <a:t>/Hardware/12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non-uniform DC responses to large beam intensity fluctuations  (~O(10%))</a:t>
            </a:r>
          </a:p>
          <a:p>
            <a:pPr lvl="2"/>
            <a:r>
              <a:rPr lang="en-US" dirty="0" smtClean="0"/>
              <a:t>NH3 </a:t>
            </a:r>
            <a:r>
              <a:rPr lang="en-US" dirty="0"/>
              <a:t>p</a:t>
            </a:r>
            <a:r>
              <a:rPr lang="en-US" dirty="0" smtClean="0"/>
              <a:t>acking factor variation &gt;~1% from target to target</a:t>
            </a:r>
          </a:p>
          <a:p>
            <a:pPr lvl="2"/>
            <a:r>
              <a:rPr lang="en-US" dirty="0" smtClean="0"/>
              <a:t>Target polarization known to ~O(3-</a:t>
            </a:r>
            <a:r>
              <a:rPr lang="en-US" dirty="0"/>
              <a:t>4</a:t>
            </a:r>
            <a:r>
              <a:rPr lang="en-US" dirty="0" smtClean="0"/>
              <a:t>%) level through NMR</a:t>
            </a:r>
          </a:p>
          <a:p>
            <a:pPr lvl="2"/>
            <a:r>
              <a:rPr lang="en-US" dirty="0" smtClean="0"/>
              <a:t>Other variations, including target changes </a:t>
            </a:r>
            <a:r>
              <a:rPr lang="en-US" dirty="0" err="1" smtClean="0"/>
              <a:t>etc</a:t>
            </a:r>
            <a:r>
              <a:rPr lang="en-US" dirty="0" smtClean="0"/>
              <a:t>, ~O(1%)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F</a:t>
            </a:r>
            <a:r>
              <a:rPr lang="en-US" dirty="0" smtClean="0"/>
              <a:t>requent spin flip is hard/impossible</a:t>
            </a:r>
          </a:p>
          <a:p>
            <a:pPr lvl="2"/>
            <a:r>
              <a:rPr lang="en-US" dirty="0" smtClean="0"/>
              <a:t>can’t do what we are doing at RHIC and </a:t>
            </a:r>
            <a:r>
              <a:rPr lang="en-US" dirty="0" err="1" smtClean="0"/>
              <a:t>Jlab</a:t>
            </a:r>
            <a:endParaRPr lang="en-US" dirty="0" smtClean="0"/>
          </a:p>
          <a:p>
            <a:pPr lvl="2"/>
            <a:r>
              <a:rPr lang="en-US" dirty="0" smtClean="0"/>
              <a:t>Takes time to reach a stable polarization </a:t>
            </a:r>
          </a:p>
          <a:p>
            <a:pPr lvl="2"/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We must be able to measure raw TSSA at 10^-3 level for a given target polarization configuration </a:t>
            </a:r>
          </a:p>
          <a:p>
            <a:endParaRPr lang="en-US" dirty="0" smtClean="0"/>
          </a:p>
          <a:p>
            <a:r>
              <a:rPr lang="en-US" dirty="0" smtClean="0"/>
              <a:t>A new approach needed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647A-4096-1849-9CC7-2AB8344AF860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2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25" y="133539"/>
            <a:ext cx="8916525" cy="771846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Normal Approach in “collider-mode”: RHIC, </a:t>
            </a:r>
            <a:r>
              <a:rPr lang="en-US" sz="2800" dirty="0" err="1" smtClean="0"/>
              <a:t>JLab</a:t>
            </a:r>
            <a:r>
              <a:rPr lang="en-US" sz="2800" dirty="0" smtClean="0"/>
              <a:t> etc.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F45E-F692-8843-8981-11C501887821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0256" y="1276823"/>
            <a:ext cx="2588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Spin UP(1) and DOWN(2):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892" y="1877265"/>
            <a:ext cx="5072193" cy="3816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892" y="2599729"/>
            <a:ext cx="5001908" cy="3763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719" y="3358220"/>
            <a:ext cx="1690676" cy="3589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846" y="4525875"/>
            <a:ext cx="8331253" cy="3336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82395" y="1459502"/>
            <a:ext cx="3759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= &lt;pol&gt;*physics asymmetry, ~O(1%)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594" y="3519132"/>
            <a:ext cx="9163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Relative luminosity, </a:t>
            </a:r>
          </a:p>
          <a:p>
            <a:r>
              <a:rPr lang="en-US" dirty="0" smtClean="0"/>
              <a:t>for E1039, this is the luminosity of beam on target, which is very hard to measure to &lt;&lt;(0.1%)!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0394" y="5707050"/>
            <a:ext cx="2820811" cy="33707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70256" y="5180716"/>
            <a:ext cx="7117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precision measurements of relative luminosity, better than ~O(0.1%)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22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445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Reality: Not So Perfect Detector and Beam Controls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5677"/>
            <a:ext cx="8229600" cy="274360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Not so perfect detectors (</a:t>
            </a:r>
            <a:r>
              <a:rPr lang="en-US" dirty="0" err="1" smtClean="0"/>
              <a:t>dt</a:t>
            </a:r>
            <a:r>
              <a:rPr lang="en-US" dirty="0" smtClean="0"/>
              <a:t> ~ minutes) without fast spin flip (</a:t>
            </a:r>
            <a:r>
              <a:rPr lang="en-US" dirty="0" err="1" smtClean="0"/>
              <a:t>dT</a:t>
            </a:r>
            <a:r>
              <a:rPr lang="en-US" dirty="0" smtClean="0"/>
              <a:t> &lt;&lt; minutes)</a:t>
            </a:r>
          </a:p>
          <a:p>
            <a:pPr lvl="1"/>
            <a:r>
              <a:rPr lang="en-US" dirty="0" smtClean="0"/>
              <a:t>Polarized target spin-flip period ~ several hours</a:t>
            </a:r>
          </a:p>
          <a:p>
            <a:r>
              <a:rPr lang="en-US" dirty="0" smtClean="0"/>
              <a:t>Acceptance varies within the time of a fixed “target spin </a:t>
            </a:r>
            <a:r>
              <a:rPr lang="en-US" dirty="0" err="1" smtClean="0"/>
              <a:t>config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Time dependence </a:t>
            </a:r>
          </a:p>
          <a:p>
            <a:pPr lvl="1"/>
            <a:r>
              <a:rPr lang="en-US" dirty="0" smtClean="0"/>
              <a:t>Dead and hot space points</a:t>
            </a:r>
          </a:p>
          <a:p>
            <a:pPr lvl="1"/>
            <a:r>
              <a:rPr lang="en-US" dirty="0" smtClean="0"/>
              <a:t>Impossible to get to &lt;&lt; O(0.1%)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If target is not a pure proton, for e.g. NH</a:t>
            </a:r>
            <a:r>
              <a:rPr lang="en-US" baseline="-25000" dirty="0" smtClean="0"/>
              <a:t>3</a:t>
            </a:r>
            <a:r>
              <a:rPr lang="en-US" dirty="0" smtClean="0"/>
              <a:t>, another background fraction “</a:t>
            </a:r>
            <a:r>
              <a:rPr lang="en-US" dirty="0" err="1" smtClean="0"/>
              <a:t>f</a:t>
            </a:r>
            <a:r>
              <a:rPr lang="en-US" baseline="-25000" dirty="0" err="1" smtClean="0"/>
              <a:t>B</a:t>
            </a:r>
            <a:r>
              <a:rPr lang="en-US" dirty="0" smtClean="0"/>
              <a:t>”,  including all other supporting materials,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F45E-F692-8843-8981-11C501887821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660" y="2392226"/>
            <a:ext cx="7307022" cy="3726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582" y="3519285"/>
            <a:ext cx="6820957" cy="30930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5457" y="4260016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Background fraction: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Varies target to target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457200" y="5770853"/>
            <a:ext cx="3625610" cy="515486"/>
          </a:xfrm>
          <a:prstGeom prst="wedgeRectCallout">
            <a:avLst>
              <a:gd name="adj1" fmla="val 11269"/>
              <a:gd name="adj2" fmla="val -124305"/>
            </a:avLst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DY events produced in “Target”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7459856" y="5770853"/>
            <a:ext cx="1337224" cy="686428"/>
          </a:xfrm>
          <a:prstGeom prst="wedgeEllipseCallout">
            <a:avLst>
              <a:gd name="adj1" fmla="val 22650"/>
              <a:gd name="adj2" fmla="val -1139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00"/>
                </a:solidFill>
              </a:rPr>
              <a:t>(</a:t>
            </a:r>
            <a:r>
              <a:rPr lang="en-US" sz="1200" dirty="0" err="1" smtClean="0">
                <a:solidFill>
                  <a:srgbClr val="FFFF00"/>
                </a:solidFill>
              </a:rPr>
              <a:t>space,time</a:t>
            </a:r>
            <a:r>
              <a:rPr lang="en-US" sz="1200" dirty="0" smtClean="0">
                <a:solidFill>
                  <a:srgbClr val="FFFF00"/>
                </a:solidFill>
              </a:rPr>
              <a:t>) variation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4734430" y="5669922"/>
            <a:ext cx="1337224" cy="686428"/>
          </a:xfrm>
          <a:prstGeom prst="wedgeEllipseCallout">
            <a:avLst>
              <a:gd name="adj1" fmla="val -38406"/>
              <a:gd name="adj2" fmla="val -908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Target variation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9" name="Oval Callout 18"/>
          <p:cNvSpPr/>
          <p:nvPr/>
        </p:nvSpPr>
        <p:spPr>
          <a:xfrm>
            <a:off x="6122632" y="4170860"/>
            <a:ext cx="1337224" cy="686428"/>
          </a:xfrm>
          <a:prstGeom prst="wedgeEllipseCallout">
            <a:avLst>
              <a:gd name="adj1" fmla="val -64354"/>
              <a:gd name="adj2" fmla="val 796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00"/>
                </a:solidFill>
              </a:rPr>
              <a:t>Target and time-dependent</a:t>
            </a:r>
            <a:endParaRPr lang="en-US" sz="1200" dirty="0">
              <a:solidFill>
                <a:srgbClr val="FFFF00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4029" y="4302048"/>
            <a:ext cx="1597171" cy="5552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251" y="5023394"/>
            <a:ext cx="8236829" cy="36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89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60"/>
            <a:ext cx="8229600" cy="1143000"/>
          </a:xfrm>
        </p:spPr>
        <p:txBody>
          <a:bodyPr/>
          <a:lstStyle/>
          <a:p>
            <a:r>
              <a:rPr lang="en-US" dirty="0" smtClean="0"/>
              <a:t>False Detector Asymmetry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2460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Run-2 data </a:t>
            </a:r>
            <a:r>
              <a:rPr lang="en-US" dirty="0" err="1" smtClean="0"/>
              <a:t>dimuons</a:t>
            </a:r>
            <a:r>
              <a:rPr lang="en-US" dirty="0" smtClean="0"/>
              <a:t> (</a:t>
            </a:r>
            <a:r>
              <a:rPr lang="en-US" dirty="0" err="1" smtClean="0"/>
              <a:t>Roadset</a:t>
            </a:r>
            <a:r>
              <a:rPr lang="en-US" dirty="0" smtClean="0"/>
              <a:t> 57)</a:t>
            </a:r>
          </a:p>
          <a:p>
            <a:endParaRPr lang="en-US" dirty="0" smtClean="0"/>
          </a:p>
          <a:p>
            <a:r>
              <a:rPr lang="en-US" dirty="0" smtClean="0"/>
              <a:t>Event selection:</a:t>
            </a:r>
          </a:p>
          <a:p>
            <a:pPr lvl="1"/>
            <a:r>
              <a:rPr lang="en-US" dirty="0" smtClean="0"/>
              <a:t>4&lt; mass &lt; 7</a:t>
            </a:r>
          </a:p>
          <a:p>
            <a:pPr lvl="1"/>
            <a:r>
              <a:rPr lang="en-US" dirty="0" smtClean="0"/>
              <a:t>Target events:  -250 &lt; z0 &lt; -50cm</a:t>
            </a:r>
          </a:p>
          <a:p>
            <a:pPr lvl="1"/>
            <a:r>
              <a:rPr lang="en-US" dirty="0" smtClean="0"/>
              <a:t>Beam dump events: -50 &lt; z0 &lt; 200 cm</a:t>
            </a:r>
          </a:p>
          <a:p>
            <a:pPr lvl="1"/>
            <a:r>
              <a:rPr lang="en-US" dirty="0" smtClean="0"/>
              <a:t>Track quality cuts </a:t>
            </a:r>
          </a:p>
          <a:p>
            <a:endParaRPr lang="en-US" dirty="0" smtClean="0"/>
          </a:p>
          <a:p>
            <a:r>
              <a:rPr lang="en-US" dirty="0" smtClean="0"/>
              <a:t>Detector (relative) acceptance for DY events</a:t>
            </a:r>
          </a:p>
          <a:p>
            <a:pPr lvl="1"/>
            <a:r>
              <a:rPr lang="en-US" dirty="0" smtClean="0"/>
              <a:t>Raw “spin” asymmetries </a:t>
            </a:r>
          </a:p>
          <a:p>
            <a:pPr lvl="1"/>
            <a:r>
              <a:rPr lang="en-US" dirty="0" smtClean="0"/>
              <a:t>MC study need to correct target/beam dump acceptance difference </a:t>
            </a:r>
          </a:p>
          <a:p>
            <a:pPr lvl="2"/>
            <a:r>
              <a:rPr lang="en-US" dirty="0" smtClean="0"/>
              <a:t>Trigger road bias	</a:t>
            </a:r>
          </a:p>
          <a:p>
            <a:pPr lvl="2"/>
            <a:r>
              <a:rPr lang="en-US" dirty="0" smtClean="0"/>
              <a:t>Detector acceptance corrections  </a:t>
            </a:r>
          </a:p>
          <a:p>
            <a:pPr lvl="1"/>
            <a:r>
              <a:rPr lang="en-US" dirty="0" smtClean="0"/>
              <a:t>Further reduce raw asymmetry via target spin-flip and </a:t>
            </a:r>
            <a:r>
              <a:rPr lang="en-US" dirty="0" err="1" smtClean="0"/>
              <a:t>Fmag</a:t>
            </a:r>
            <a:r>
              <a:rPr lang="en-US" dirty="0" smtClean="0"/>
              <a:t>/</a:t>
            </a:r>
            <a:r>
              <a:rPr lang="en-US" dirty="0" err="1" smtClean="0"/>
              <a:t>kMag</a:t>
            </a:r>
            <a:r>
              <a:rPr lang="en-US" dirty="0" smtClean="0"/>
              <a:t> field directions</a:t>
            </a:r>
          </a:p>
          <a:p>
            <a:pPr lvl="2"/>
            <a:r>
              <a:rPr lang="en-US" dirty="0" smtClean="0"/>
              <a:t>Keep the same “target dipole field”, only change RF frequency to flip the direction of target polarization </a:t>
            </a:r>
          </a:p>
          <a:p>
            <a:pPr lvl="2"/>
            <a:r>
              <a:rPr lang="en-US" dirty="0" smtClean="0"/>
              <a:t>Change the </a:t>
            </a:r>
            <a:r>
              <a:rPr lang="en-US" dirty="0" err="1" smtClean="0"/>
              <a:t>FMag</a:t>
            </a:r>
            <a:r>
              <a:rPr lang="en-US" dirty="0" smtClean="0"/>
              <a:t> and </a:t>
            </a:r>
            <a:r>
              <a:rPr lang="en-US" dirty="0" err="1" smtClean="0"/>
              <a:t>kMag</a:t>
            </a:r>
            <a:r>
              <a:rPr lang="en-US" dirty="0" smtClean="0"/>
              <a:t> field directions </a:t>
            </a:r>
          </a:p>
          <a:p>
            <a:pPr lvl="2"/>
            <a:r>
              <a:rPr lang="en-US" dirty="0" smtClean="0"/>
              <a:t>Impact of Relative beam on target beam luminosity 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BF48-A0A2-6149-8894-92D738704B04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0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8"/>
            <a:ext cx="8229600" cy="88117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Run-2: Close Look of DY Phi Distributions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6749-0787-8D46-A261-B8E231EFEE7C}" type="datetime1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5467"/>
            <a:ext cx="9144000" cy="25973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1475" y="1657164"/>
            <a:ext cx="4411725" cy="36436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22613" y="5802352"/>
            <a:ext cx="3809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Huge false asymmetry:    &gt;&gt; X10 sigma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00166" y="5205754"/>
            <a:ext cx="3964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= 0.171 +/- 0.013   --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 100x too large!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689" y="992482"/>
            <a:ext cx="7417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 need to get the false asymmetry &lt;&lt; 0.1% ~ expected raw spin asymmetry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574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15"/>
            <a:ext cx="8229600" cy="7130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New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008" y="787738"/>
            <a:ext cx="8345792" cy="22381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Using the same DY events from beam dump to normalize the detector acceptance effects</a:t>
            </a:r>
          </a:p>
          <a:p>
            <a:pPr lvl="1"/>
            <a:r>
              <a:rPr lang="en-US" dirty="0" smtClean="0"/>
              <a:t>Beam dump events, 100x statistics, similar </a:t>
            </a:r>
            <a:r>
              <a:rPr lang="en-US" dirty="0" err="1" smtClean="0"/>
              <a:t>muon</a:t>
            </a:r>
            <a:r>
              <a:rPr lang="en-US" dirty="0" smtClean="0"/>
              <a:t> acceptance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stat_err</a:t>
            </a:r>
            <a:r>
              <a:rPr lang="en-US" dirty="0" smtClean="0"/>
              <a:t> from reference &lt;&lt;  signal </a:t>
            </a:r>
            <a:r>
              <a:rPr lang="en-US" dirty="0" err="1" smtClean="0"/>
              <a:t>stat_err</a:t>
            </a:r>
            <a:r>
              <a:rPr lang="en-US" dirty="0" smtClean="0"/>
              <a:t>    </a:t>
            </a:r>
          </a:p>
          <a:p>
            <a:pPr lvl="1"/>
            <a:r>
              <a:rPr lang="en-US" dirty="0" smtClean="0"/>
              <a:t>the beam dump asymmetry = 0 </a:t>
            </a:r>
          </a:p>
          <a:p>
            <a:pPr lvl="2"/>
            <a:r>
              <a:rPr lang="en-US" dirty="0" smtClean="0"/>
              <a:t>Known physics</a:t>
            </a:r>
          </a:p>
          <a:p>
            <a:pPr lvl="1"/>
            <a:r>
              <a:rPr lang="en-US" dirty="0" smtClean="0"/>
              <a:t>normalize the beam intensity</a:t>
            </a:r>
          </a:p>
          <a:p>
            <a:pPr lvl="2"/>
            <a:r>
              <a:rPr lang="en-US" dirty="0" smtClean="0"/>
              <a:t>Can achieve O(1%) on relative luminosity of beam on target, with dedicated telescopes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dentical timing and spatial variation of detector acceptance and efficiency for signal and background</a:t>
            </a:r>
          </a:p>
          <a:p>
            <a:pPr lvl="2"/>
            <a:r>
              <a:rPr lang="en-US" dirty="0" smtClean="0"/>
              <a:t>Can achieve O(0.1%)  on raw asymmetry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1637-5B1B-E246-A4D8-FBE24639B0BA}" type="datetime1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9" y="3013075"/>
            <a:ext cx="6235700" cy="370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297" y="5819727"/>
            <a:ext cx="2583602" cy="25744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11135" y="3258022"/>
            <a:ext cx="2932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False asymmetry after normalization: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~ 1 sigma, good! </a:t>
            </a:r>
          </a:p>
          <a:p>
            <a:endParaRPr lang="en-US" dirty="0" smtClean="0"/>
          </a:p>
          <a:p>
            <a:r>
              <a:rPr lang="en-US" dirty="0" smtClean="0"/>
              <a:t>Need to run ~100x more MC or data to prove we can reach 0.001 level!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16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55"/>
            <a:ext cx="4021957" cy="889429"/>
          </a:xfrm>
        </p:spPr>
        <p:txBody>
          <a:bodyPr>
            <a:normAutofit/>
          </a:bodyPr>
          <a:lstStyle/>
          <a:p>
            <a:r>
              <a:rPr lang="en-US" dirty="0" smtClean="0"/>
              <a:t>How it works?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6749-0787-8D46-A261-B8E231EFEE7C}" type="datetime1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784A-C525-A445-BAF0-B03E958B8CD9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170494"/>
              </p:ext>
            </p:extLst>
          </p:nvPr>
        </p:nvGraphicFramePr>
        <p:xfrm>
          <a:off x="136972" y="1064007"/>
          <a:ext cx="4498975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3" imgW="2997200" imgH="1663700" progId="Equation.3">
                  <p:embed/>
                </p:oleObj>
              </mc:Choice>
              <mc:Fallback>
                <p:oleObj name="Equation" r:id="rId3" imgW="2997200" imgH="166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972" y="1064007"/>
                        <a:ext cx="4498975" cy="2493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895" y="3907373"/>
            <a:ext cx="5243820" cy="37176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29693" y="28173"/>
            <a:ext cx="4300910" cy="36933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If we use the same DY </a:t>
            </a:r>
            <a:r>
              <a:rPr lang="en-US" dirty="0" err="1" smtClean="0"/>
              <a:t>dimuon</a:t>
            </a:r>
            <a:r>
              <a:rPr lang="en-US" dirty="0" smtClean="0"/>
              <a:t> events </a:t>
            </a:r>
          </a:p>
          <a:p>
            <a:r>
              <a:rPr lang="en-US" dirty="0" smtClean="0"/>
              <a:t>(mass, </a:t>
            </a:r>
            <a:r>
              <a:rPr lang="en-US" dirty="0" err="1" smtClean="0"/>
              <a:t>pT,xF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 from Target and Dump: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the time-dependent  detector acceptance variations are mostly canceled out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The small difference can be corrected with MC and data by using the </a:t>
            </a:r>
            <a:r>
              <a:rPr lang="en-US" dirty="0" err="1" smtClean="0"/>
              <a:t>muons</a:t>
            </a:r>
            <a:r>
              <a:rPr lang="en-US" dirty="0" smtClean="0"/>
              <a:t> measured in the same phase space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Much reduced requirements on relative </a:t>
            </a:r>
            <a:r>
              <a:rPr lang="en-US" dirty="0" err="1" smtClean="0">
                <a:solidFill>
                  <a:srgbClr val="FF0000"/>
                </a:solidFill>
              </a:rPr>
              <a:t>lumi</a:t>
            </a:r>
            <a:r>
              <a:rPr lang="en-US" dirty="0" smtClean="0">
                <a:solidFill>
                  <a:srgbClr val="FF0000"/>
                </a:solidFill>
              </a:rPr>
              <a:t>, background fraction, target polarization measurements 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sufficient at O(1%) level.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281" y="4584143"/>
            <a:ext cx="8255331" cy="69314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895" y="5552506"/>
            <a:ext cx="6880908" cy="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08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11857</TotalTime>
  <Words>1224</Words>
  <Application>Microsoft Macintosh PowerPoint</Application>
  <PresentationFormat>On-screen Show (4:3)</PresentationFormat>
  <Paragraphs>239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Beam position and angular direction measurements 4/1/2015 </vt:lpstr>
      <vt:lpstr>E906 Beam Line Layout</vt:lpstr>
      <vt:lpstr>How to Measure Drell-Yan TSSA Raw Asymmetry at 10^-3 Level with a polarized proton target? 3/2015 </vt:lpstr>
      <vt:lpstr>The Normal Approach in “collider-mode”: RHIC, JLab etc.</vt:lpstr>
      <vt:lpstr>Reality: Not So Perfect Detector and Beam Controls </vt:lpstr>
      <vt:lpstr>False Detector Asymmetry Study </vt:lpstr>
      <vt:lpstr>Run-2: Close Look of DY Phi Distributions</vt:lpstr>
      <vt:lpstr>A New Approach</vt:lpstr>
      <vt:lpstr>How it works?</vt:lpstr>
      <vt:lpstr>Run-2 DY Dimuon (Roadset 57): all targets</vt:lpstr>
      <vt:lpstr>J/Psi MC at Production: Phi</vt:lpstr>
      <vt:lpstr>Drell-Yan MC: H and Dump symmetric distributions</vt:lpstr>
      <vt:lpstr>Future Work for improvements</vt:lpstr>
      <vt:lpstr>PowerPoint Presentation</vt:lpstr>
      <vt:lpstr>Ming’s T&amp;E on Pol. DY LDRD</vt:lpstr>
      <vt:lpstr>The Measured Asymmetry:</vt:lpstr>
      <vt:lpstr>PowerPoint Presentation</vt:lpstr>
      <vt:lpstr>Note from Andi and Pat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</dc:creator>
  <cp:lastModifiedBy>Ming Liu</cp:lastModifiedBy>
  <cp:revision>121</cp:revision>
  <cp:lastPrinted>2015-03-19T16:28:25Z</cp:lastPrinted>
  <dcterms:created xsi:type="dcterms:W3CDTF">2015-03-05T15:59:58Z</dcterms:created>
  <dcterms:modified xsi:type="dcterms:W3CDTF">2015-04-01T17:33:43Z</dcterms:modified>
</cp:coreProperties>
</file>