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97" r:id="rId3"/>
    <p:sldId id="279" r:id="rId4"/>
    <p:sldId id="298" r:id="rId5"/>
    <p:sldId id="261" r:id="rId6"/>
    <p:sldId id="280" r:id="rId7"/>
    <p:sldId id="265" r:id="rId8"/>
    <p:sldId id="299" r:id="rId9"/>
    <p:sldId id="300" r:id="rId10"/>
    <p:sldId id="301" r:id="rId11"/>
    <p:sldId id="302" r:id="rId12"/>
    <p:sldId id="303" r:id="rId13"/>
    <p:sldId id="286" r:id="rId14"/>
    <p:sldId id="277" r:id="rId15"/>
    <p:sldId id="275" r:id="rId16"/>
    <p:sldId id="258" r:id="rId17"/>
    <p:sldId id="290" r:id="rId18"/>
    <p:sldId id="269" r:id="rId19"/>
    <p:sldId id="270" r:id="rId20"/>
    <p:sldId id="287" r:id="rId21"/>
    <p:sldId id="260" r:id="rId22"/>
    <p:sldId id="291" r:id="rId23"/>
    <p:sldId id="266" r:id="rId24"/>
    <p:sldId id="267" r:id="rId25"/>
    <p:sldId id="274" r:id="rId26"/>
    <p:sldId id="268" r:id="rId27"/>
    <p:sldId id="272" r:id="rId28"/>
    <p:sldId id="273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08"/>
    <p:restoredTop sz="94643"/>
  </p:normalViewPr>
  <p:slideViewPr>
    <p:cSldViewPr snapToGrid="0" snapToObjects="1">
      <p:cViewPr>
        <p:scale>
          <a:sx n="165" d="100"/>
          <a:sy n="165" d="100"/>
        </p:scale>
        <p:origin x="2984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1DB7D-FC0D-1E4D-843E-D739A4B1BA95}" type="datetimeFigureOut">
              <a:rPr lang="en-US" smtClean="0"/>
              <a:t>10/17/17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9DCC2-E12B-6242-AEA8-AE3B0804F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8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9DCC2-E12B-6242-AEA8-AE3B0804F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DA28-AB5E-8047-ADE0-385E89017902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3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237FF-FC56-9541-98E5-AC1951E3D638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5E0D-24D7-854F-99E6-9716A5D81505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9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31A0F-D5C1-F741-B7E3-43BDF7B99CFE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12FDF-1537-A541-8E06-E243CBCB13FF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3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3C6C-C8DE-D34B-AD63-121073C04B91}" type="datetime1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7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143-A655-5745-9572-AA45C6AA6339}" type="datetime1">
              <a:rPr lang="en-US" smtClean="0"/>
              <a:t>10/17/17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D247-70A6-9F48-B65A-010EAFC5713A}" type="datetime1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7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F7CD-AA0B-734F-9E2E-0A2168EDE181}" type="datetime1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7A31-889C-FE42-8D2A-4FFA20E71B71}" type="datetime1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ACF4-6883-F142-817F-6B05470E9D64}" type="datetime1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E6547-4C69-8A4D-9BAA-C260EC578326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AE55F-2415-2B4E-A5EE-EC24A464D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6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53.emf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5.jpeg"/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4020"/>
            <a:ext cx="9144000" cy="2583134"/>
          </a:xfrm>
        </p:spPr>
        <p:txBody>
          <a:bodyPr>
            <a:normAutofit/>
          </a:bodyPr>
          <a:lstStyle/>
          <a:p>
            <a:r>
              <a:rPr lang="en-US" dirty="0" smtClean="0"/>
              <a:t>FY17 Highlights of Dark Photon Search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9923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Ming Liu, P-25</a:t>
            </a:r>
          </a:p>
          <a:p>
            <a:r>
              <a:rPr lang="en-US" dirty="0" smtClean="0"/>
              <a:t>Dark Photon/Higgs Search @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/>
              <a:t>LDRD/ER </a:t>
            </a:r>
            <a:r>
              <a:rPr lang="en-US" dirty="0" smtClean="0"/>
              <a:t>Team</a:t>
            </a:r>
          </a:p>
          <a:p>
            <a:endParaRPr lang="en-US" dirty="0"/>
          </a:p>
          <a:p>
            <a:pPr algn="l"/>
            <a:endParaRPr lang="en-US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Overview, 20’ </a:t>
            </a:r>
            <a:r>
              <a:rPr lang="mr-IN" dirty="0" smtClean="0"/>
              <a:t>–</a:t>
            </a:r>
            <a:r>
              <a:rPr lang="en-US" dirty="0" smtClean="0"/>
              <a:t> Ming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Theory Highlights, 10’ </a:t>
            </a:r>
            <a:r>
              <a:rPr lang="mr-IN" dirty="0" smtClean="0"/>
              <a:t>–</a:t>
            </a:r>
            <a:r>
              <a:rPr lang="en-US" dirty="0" smtClean="0"/>
              <a:t> Kang &amp; Vincenzo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Experimental Highlights, 35’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Sho</a:t>
            </a:r>
            <a:r>
              <a:rPr lang="en-US" dirty="0" smtClean="0"/>
              <a:t> &amp; Kun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73E5-39C0-6143-A492-914116178393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52" y="224979"/>
            <a:ext cx="6486896" cy="12316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Optical Calibration, LV/HV Power Distribution and Controls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07" y="393073"/>
            <a:ext cx="4472457" cy="59632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1A06-8662-F742-828C-ED6C3EDA22A1}" type="datetime1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03" y="3478573"/>
            <a:ext cx="3919045" cy="293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667462"/>
            <a:ext cx="3832711" cy="2874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600" y="2167170"/>
            <a:ext cx="255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designed, built and </a:t>
            </a:r>
          </a:p>
          <a:p>
            <a:r>
              <a:rPr lang="en-US" sz="2000" dirty="0" smtClean="0"/>
              <a:t>tested at LANL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1618" y="3895664"/>
            <a:ext cx="248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ptical pulse generator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designed/built at LANL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8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1"/>
            <a:ext cx="10780986" cy="83863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Trigger, DAQ R&amp;D and Cosmic Test  @LANL</a:t>
            </a:r>
            <a:endParaRPr lang="en-US" sz="4000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20" y="938814"/>
            <a:ext cx="5160180" cy="3870136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88" y="4798611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TDC_2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7D93-D16B-C040-8CE8-00488693A02B}" type="datetime1">
              <a:rPr lang="en-US" smtClean="0"/>
              <a:t>10/17/17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928" y="3136392"/>
            <a:ext cx="3867912" cy="3630168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3779" y="936279"/>
            <a:ext cx="5770180" cy="245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 &amp; DAQ hardware and firmware designed and tested at LANL, in collaboration with </a:t>
            </a:r>
            <a:r>
              <a:rPr lang="en-US" dirty="0" err="1" smtClean="0"/>
              <a:t>Fermilab</a:t>
            </a:r>
            <a:r>
              <a:rPr lang="en-US" dirty="0" smtClean="0"/>
              <a:t> Engineers</a:t>
            </a:r>
          </a:p>
          <a:p>
            <a:r>
              <a:rPr lang="en-US" dirty="0" smtClean="0"/>
              <a:t>Readout </a:t>
            </a:r>
            <a:r>
              <a:rPr lang="en-US" dirty="0"/>
              <a:t>from a full </a:t>
            </a:r>
            <a:r>
              <a:rPr lang="en-US" dirty="0" smtClean="0"/>
              <a:t>module for cosmic test</a:t>
            </a:r>
            <a:endParaRPr lang="en-US" dirty="0"/>
          </a:p>
          <a:p>
            <a:pPr lvl="1"/>
            <a:r>
              <a:rPr lang="en-US" dirty="0"/>
              <a:t>Full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  <a:p>
            <a:pPr lvl="1"/>
            <a:r>
              <a:rPr lang="en-US" dirty="0"/>
              <a:t>V1495 trigger logic + TDC read out </a:t>
            </a:r>
          </a:p>
          <a:p>
            <a:pPr lvl="1"/>
            <a:r>
              <a:rPr lang="en-US" dirty="0"/>
              <a:t>E906 upgraded DAQ and firmware</a:t>
            </a:r>
            <a:endParaRPr lang="en-US" sz="4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Timing </a:t>
            </a:r>
            <a:r>
              <a:rPr lang="en-US" sz="3300" dirty="0">
                <a:solidFill>
                  <a:srgbClr val="FF0000"/>
                </a:solidFill>
              </a:rPr>
              <a:t>resolution, </a:t>
            </a:r>
            <a:r>
              <a:rPr lang="en-US" sz="3300" dirty="0" smtClean="0">
                <a:solidFill>
                  <a:srgbClr val="FF0000"/>
                </a:solidFill>
              </a:rPr>
              <a:t>&lt; 1.5nS </a:t>
            </a:r>
            <a:r>
              <a:rPr lang="en-US" sz="3300" dirty="0">
                <a:solidFill>
                  <a:srgbClr val="FF0000"/>
                </a:solidFill>
              </a:rPr>
              <a:t>(19nS RF)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Detector eff. </a:t>
            </a:r>
            <a:r>
              <a:rPr lang="en-US" sz="3300" dirty="0">
                <a:solidFill>
                  <a:srgbClr val="FF0000"/>
                </a:solidFill>
              </a:rPr>
              <a:t>&gt; 96%</a:t>
            </a:r>
          </a:p>
        </p:txBody>
      </p:sp>
    </p:spTree>
    <p:extLst>
      <p:ext uri="{BB962C8B-B14F-4D97-AF65-F5344CB8AC3E}">
        <p14:creationId xmlns:p14="http://schemas.microsoft.com/office/powerpoint/2010/main" val="3692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9665"/>
            <a:ext cx="932953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Trigger Detectors Designed and Built at LANL, Truck loaded to </a:t>
            </a:r>
            <a:r>
              <a:rPr lang="en-US" dirty="0" err="1" smtClean="0"/>
              <a:t>Fermilab</a:t>
            </a:r>
            <a:r>
              <a:rPr lang="en-US" dirty="0" smtClean="0"/>
              <a:t> on </a:t>
            </a:r>
            <a:r>
              <a:rPr lang="en-US" dirty="0" smtClean="0"/>
              <a:t>4/3/2017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1278" y="1840353"/>
            <a:ext cx="5296198" cy="1345747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ight trigger detector modules </a:t>
            </a:r>
          </a:p>
          <a:p>
            <a:r>
              <a:rPr lang="en-US" dirty="0" smtClean="0"/>
              <a:t>Electronics and Power supplies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8" y="2857167"/>
            <a:ext cx="4665577" cy="349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704" y="1633413"/>
            <a:ext cx="6325496" cy="4744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F1C9-1AD5-554D-81AC-BEBB73FC5B67}" type="datetime1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45" y="36837"/>
            <a:ext cx="2767656" cy="20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0" y="0"/>
            <a:ext cx="12117280" cy="8779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Trigger Detector Systems Installed and Commissioned @FNAL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95" y="1164414"/>
            <a:ext cx="3761785" cy="291116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20" y="4306118"/>
            <a:ext cx="5126780" cy="223121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24184" y="3282630"/>
            <a:ext cx="1399295" cy="1757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28962" y="2163475"/>
            <a:ext cx="419375" cy="31431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00137" y="2682234"/>
            <a:ext cx="871647" cy="25103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CA024-1B91-DF42-B5D5-BB6E64E01090}" type="datetime1">
              <a:rPr lang="en-US" smtClean="0"/>
              <a:t>10/17/17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13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6" y="1350237"/>
            <a:ext cx="3020576" cy="50096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7670" y="2013910"/>
            <a:ext cx="5009614" cy="3675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9725" y="3066713"/>
            <a:ext cx="1801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LVL-1 + LVL-2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Trigger &amp;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Calibration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ystems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7" y="1932642"/>
            <a:ext cx="3006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Station-2 Trigger Plane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077" y="634670"/>
            <a:ext cx="700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Took </a:t>
            </a:r>
            <a:r>
              <a:rPr lang="en-US" sz="4000" smtClean="0">
                <a:solidFill>
                  <a:srgbClr val="FF0000"/>
                </a:solidFill>
              </a:rPr>
              <a:t>Production Data with E906!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2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Publications and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35" y="1209033"/>
            <a:ext cx="5992906" cy="49373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Papers:</a:t>
            </a:r>
          </a:p>
          <a:p>
            <a:pPr lvl="1"/>
            <a:r>
              <a:rPr lang="en-US" dirty="0" smtClean="0"/>
              <a:t>Dark Sector Community Report, 2016</a:t>
            </a:r>
            <a:r>
              <a:rPr lang="en-US" dirty="0"/>
              <a:t>, </a:t>
            </a:r>
            <a:r>
              <a:rPr lang="en-US" dirty="0" smtClean="0"/>
              <a:t>arXiv:1608.08632</a:t>
            </a:r>
          </a:p>
          <a:p>
            <a:pPr lvl="1"/>
            <a:r>
              <a:rPr lang="en-US" dirty="0" smtClean="0"/>
              <a:t>US DOE Cosmic Vision Whitepaper, </a:t>
            </a:r>
            <a:r>
              <a:rPr lang="en-US" dirty="0"/>
              <a:t>2017, </a:t>
            </a:r>
            <a:r>
              <a:rPr lang="en-US" dirty="0" smtClean="0"/>
              <a:t>arXiv:1707.04591</a:t>
            </a:r>
          </a:p>
          <a:p>
            <a:pPr lvl="1"/>
            <a:r>
              <a:rPr lang="en-US" dirty="0" smtClean="0"/>
              <a:t>An invited review paper on </a:t>
            </a:r>
            <a:r>
              <a:rPr lang="en-US" dirty="0" err="1" smtClean="0"/>
              <a:t>SeaQues</a:t>
            </a:r>
            <a:r>
              <a:rPr lang="en-US" dirty="0" smtClean="0"/>
              <a:t>/E1067, Mod. Phys. Lett. A, 2017, Vol. 32, Issue 10 </a:t>
            </a:r>
          </a:p>
          <a:p>
            <a:pPr lvl="1"/>
            <a:r>
              <a:rPr lang="en-US" dirty="0" smtClean="0"/>
              <a:t>A phenomenology paper in preparation 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resentations:</a:t>
            </a:r>
          </a:p>
          <a:p>
            <a:pPr lvl="1"/>
            <a:r>
              <a:rPr lang="en-US" dirty="0" smtClean="0"/>
              <a:t>BNL Dark Sector Physics Workshop, 10/2016</a:t>
            </a:r>
          </a:p>
          <a:p>
            <a:pPr lvl="1"/>
            <a:r>
              <a:rPr lang="en-US" dirty="0"/>
              <a:t>DOE Cosmic </a:t>
            </a:r>
            <a:r>
              <a:rPr lang="en-US" dirty="0" smtClean="0"/>
              <a:t>Vision </a:t>
            </a:r>
            <a:r>
              <a:rPr lang="en-US" dirty="0"/>
              <a:t>Workshop, </a:t>
            </a:r>
            <a:r>
              <a:rPr lang="en-US" dirty="0" smtClean="0"/>
              <a:t>3/2017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PAC discussion, 7/2017 </a:t>
            </a:r>
            <a:endParaRPr lang="en-US" dirty="0"/>
          </a:p>
          <a:p>
            <a:pPr lvl="1"/>
            <a:r>
              <a:rPr lang="en-US" dirty="0" smtClean="0"/>
              <a:t>APS/DNP, 10/2017</a:t>
            </a:r>
          </a:p>
          <a:p>
            <a:pPr lvl="1"/>
            <a:r>
              <a:rPr lang="en-US" dirty="0" smtClean="0"/>
              <a:t>HPS  Mini-Symposium, 10/2017, SLAC</a:t>
            </a:r>
          </a:p>
          <a:p>
            <a:pPr lvl="1"/>
            <a:r>
              <a:rPr lang="en-US" dirty="0" smtClean="0"/>
              <a:t>Light Dark World International Forum, 10/2017, Pittsburgh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64301" y="1294394"/>
            <a:ext cx="523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Being recognized in the community as an important new player: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Our dark photon program highlighted </a:t>
            </a:r>
            <a:r>
              <a:rPr lang="en-US" dirty="0"/>
              <a:t>at opening plenary </a:t>
            </a:r>
            <a:r>
              <a:rPr lang="en-US" dirty="0" smtClean="0"/>
              <a:t>talk, BNL </a:t>
            </a:r>
            <a:r>
              <a:rPr lang="en-US" dirty="0"/>
              <a:t>Dark </a:t>
            </a:r>
            <a:r>
              <a:rPr lang="en-US" dirty="0" smtClean="0"/>
              <a:t>Interactions 2016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Invited talk at HPS mini-Symposium 2017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Invited plenary talk at Light Dark World 2017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1BF12-526D-ED42-9AA8-AF08FDE96585}" type="datetime1">
              <a:rPr lang="en-US" smtClean="0"/>
              <a:t>10/17/17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567469" y="3144091"/>
            <a:ext cx="3171862" cy="2112487"/>
            <a:chOff x="6763407" y="3275557"/>
            <a:chExt cx="3010703" cy="20069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3407" y="3275557"/>
              <a:ext cx="3010703" cy="2006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74466" y="3379851"/>
              <a:ext cx="2788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BNL </a:t>
              </a:r>
              <a:r>
                <a:rPr lang="en-US" smtClean="0">
                  <a:solidFill>
                    <a:srgbClr val="FFFF00"/>
                  </a:solidFill>
                </a:rPr>
                <a:t>Dark Interactions </a:t>
              </a:r>
              <a:r>
                <a:rPr lang="en-US" dirty="0" smtClean="0">
                  <a:solidFill>
                    <a:srgbClr val="FFFF00"/>
                  </a:solidFill>
                </a:rPr>
                <a:t>2016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10600" y="4607236"/>
            <a:ext cx="3363314" cy="1749755"/>
            <a:chOff x="8907518" y="4823792"/>
            <a:chExt cx="3066396" cy="15331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518" y="4823792"/>
              <a:ext cx="3066396" cy="1533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337580" y="5961746"/>
              <a:ext cx="2277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 Dark World 2017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72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this LDRD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26333"/>
            <a:ext cx="10642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wo ECR Proposals </a:t>
            </a:r>
          </a:p>
          <a:p>
            <a:pPr lvl="1"/>
            <a:r>
              <a:rPr lang="en-US" dirty="0" smtClean="0"/>
              <a:t>A new </a:t>
            </a:r>
            <a:r>
              <a:rPr lang="en-US" dirty="0" err="1" smtClean="0"/>
              <a:t>LHCb</a:t>
            </a:r>
            <a:r>
              <a:rPr lang="en-US" dirty="0" smtClean="0"/>
              <a:t> forward tracking upgrade based on the detector technology developed here  (funded, LANL/ECR FY17-19, Cesar da Silva)</a:t>
            </a:r>
          </a:p>
          <a:p>
            <a:pPr lvl="1"/>
            <a:r>
              <a:rPr lang="en-US" dirty="0" smtClean="0"/>
              <a:t>A new search for low mass dark matter in di-electron channel  (a new proposal, FY18-20, Kun Liu)</a:t>
            </a:r>
            <a:endParaRPr lang="en-US" dirty="0"/>
          </a:p>
          <a:p>
            <a:r>
              <a:rPr lang="en-US" dirty="0" smtClean="0"/>
              <a:t>Provided important hardware trainings for postdocs </a:t>
            </a:r>
            <a:r>
              <a:rPr lang="en-US" dirty="0"/>
              <a:t>and </a:t>
            </a:r>
            <a:r>
              <a:rPr lang="en-US" dirty="0" smtClean="0"/>
              <a:t>young staff</a:t>
            </a:r>
          </a:p>
          <a:p>
            <a:pPr lvl="1"/>
            <a:r>
              <a:rPr lang="en-US" dirty="0" smtClean="0"/>
              <a:t>Refresh skills after many </a:t>
            </a:r>
            <a:r>
              <a:rPr lang="en-US" dirty="0"/>
              <a:t>years of </a:t>
            </a:r>
            <a:r>
              <a:rPr lang="en-US" dirty="0" smtClean="0"/>
              <a:t>mostly data analyses and simulations</a:t>
            </a:r>
            <a:endParaRPr lang="en-US" dirty="0"/>
          </a:p>
          <a:p>
            <a:r>
              <a:rPr lang="en-US" dirty="0" smtClean="0"/>
              <a:t>Development of a possible </a:t>
            </a:r>
            <a:r>
              <a:rPr lang="en-US" dirty="0"/>
              <a:t>new </a:t>
            </a:r>
            <a:r>
              <a:rPr lang="en-US" dirty="0" smtClean="0"/>
              <a:t>HEP </a:t>
            </a:r>
            <a:r>
              <a:rPr lang="en-US" dirty="0"/>
              <a:t>program of high </a:t>
            </a:r>
            <a:r>
              <a:rPr lang="en-US" dirty="0" smtClean="0"/>
              <a:t>P-5 impact</a:t>
            </a:r>
          </a:p>
          <a:p>
            <a:pPr lvl="1"/>
            <a:r>
              <a:rPr lang="en-US" dirty="0" smtClean="0"/>
              <a:t>A new dark sector physics program at </a:t>
            </a:r>
            <a:r>
              <a:rPr lang="en-US" dirty="0" err="1" smtClean="0"/>
              <a:t>Fermilab</a:t>
            </a:r>
            <a:r>
              <a:rPr lang="en-US" dirty="0" smtClean="0"/>
              <a:t> Intensity Frontier </a:t>
            </a:r>
            <a:endParaRPr lang="en-US" dirty="0"/>
          </a:p>
          <a:p>
            <a:r>
              <a:rPr lang="en-US" dirty="0"/>
              <a:t>Visibility of </a:t>
            </a:r>
            <a:r>
              <a:rPr lang="en-US" dirty="0" smtClean="0"/>
              <a:t>LANL’s scientific R&amp;D </a:t>
            </a:r>
            <a:r>
              <a:rPr lang="en-US" dirty="0"/>
              <a:t>to </a:t>
            </a:r>
            <a:r>
              <a:rPr lang="en-US" dirty="0" smtClean="0"/>
              <a:t>the outside world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papers,  4 invited talks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A8D2-161F-BE48-B898-0A25C489A8F7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10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Experimental Challenges: Plan vs Reality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93709" y="831005"/>
            <a:ext cx="11277600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20" y="3691514"/>
            <a:ext cx="54042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Much larger R&amp;D: DAQ, detector, readout &amp; control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Plan-A failed (“cheap copy” of sPHENIX </a:t>
            </a:r>
            <a:r>
              <a:rPr lang="en-US" sz="1400" dirty="0" err="1" smtClean="0"/>
              <a:t>EMCal</a:t>
            </a:r>
            <a:r>
              <a:rPr lang="en-US" sz="1400" dirty="0" smtClean="0"/>
              <a:t> system electronics)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electronics changed and delayed, unavailable, cost increased 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T</a:t>
            </a:r>
            <a:r>
              <a:rPr lang="en-US" sz="1400" b="1" dirty="0" smtClean="0"/>
              <a:t>ook Plan-B, redesigned everything from scratch, much larger R&amp;D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Collaborated with </a:t>
            </a:r>
            <a:r>
              <a:rPr lang="en-US" sz="1400" dirty="0" err="1" smtClean="0"/>
              <a:t>Fermilab</a:t>
            </a:r>
            <a:r>
              <a:rPr lang="en-US" sz="1400" dirty="0" smtClean="0"/>
              <a:t> to reduce readout cost 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SeaQuest</a:t>
            </a:r>
            <a:r>
              <a:rPr lang="en-US" dirty="0" smtClean="0">
                <a:solidFill>
                  <a:srgbClr val="FF0000"/>
                </a:solidFill>
              </a:rPr>
              <a:t> schedule changes: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E1039 installation delayed by ~1.5 year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E906 continued data taking till 7/2017</a:t>
            </a:r>
          </a:p>
          <a:p>
            <a:r>
              <a:rPr lang="en-US" sz="1400" b="1" dirty="0" smtClean="0"/>
              <a:t>No dedicated installation time, 2-month delay  </a:t>
            </a:r>
            <a:endParaRPr lang="en-US" sz="14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87969" y="3533208"/>
            <a:ext cx="4788040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9960" y="3152537"/>
            <a:ext cx="359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</a:t>
            </a:r>
            <a:r>
              <a:rPr lang="en-US" dirty="0"/>
              <a:t>o</a:t>
            </a:r>
            <a:r>
              <a:rPr lang="en-US" dirty="0" smtClean="0"/>
              <a:t>peration continued to 7/2017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041386" y="3521869"/>
            <a:ext cx="3015148" cy="0"/>
          </a:xfrm>
          <a:prstGeom prst="straightConnector1">
            <a:avLst/>
          </a:prstGeom>
          <a:ln w="38100" cmpd="sng">
            <a:solidFill>
              <a:schemeClr val="accent1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56423" y="2729732"/>
            <a:ext cx="12105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E1039 target </a:t>
            </a:r>
          </a:p>
          <a:p>
            <a:r>
              <a:rPr lang="en-US" sz="1400" dirty="0" smtClean="0"/>
              <a:t>installation by</a:t>
            </a:r>
          </a:p>
          <a:p>
            <a:r>
              <a:rPr lang="en-US" sz="1400" dirty="0" smtClean="0"/>
              <a:t>5/2018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096000" y="4144834"/>
            <a:ext cx="5675309" cy="28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36734" y="3624913"/>
            <a:ext cx="3246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LDRD trigger detector construction, installation, commissioning and data taking; offline data analysis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55254" y="3523941"/>
            <a:ext cx="171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LDRD data taking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w/ E1039,  5/2018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C0CA-EA05-9742-A7E2-A3A9B109AACB}" type="datetime1">
              <a:rPr lang="en-US" smtClean="0"/>
              <a:t>10/17/17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Dark Photon LDRD/ER FY17 Progress Review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4020" y="3081750"/>
            <a:ext cx="2865849" cy="52322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SeaQuest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Reality: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9324" y="1549383"/>
            <a:ext cx="208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Pol. </a:t>
            </a:r>
            <a:r>
              <a:rPr lang="en-US" b="1" dirty="0" err="1" smtClean="0">
                <a:solidFill>
                  <a:srgbClr val="C00000"/>
                </a:solidFill>
              </a:rPr>
              <a:t>Drell</a:t>
            </a:r>
            <a:r>
              <a:rPr lang="en-US" b="1" dirty="0" smtClean="0">
                <a:solidFill>
                  <a:srgbClr val="C00000"/>
                </a:solidFill>
              </a:rPr>
              <a:t>-Yan E1039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215848"/>
              </p:ext>
            </p:extLst>
          </p:nvPr>
        </p:nvGraphicFramePr>
        <p:xfrm>
          <a:off x="4004734" y="4944217"/>
          <a:ext cx="8128000" cy="140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Tasks and Schedule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Planned for FY17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Achieved in FY17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Status in FY18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 &amp; DAQ upgrade completed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March 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April 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ready for beam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Data taking with E1039/E906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May 2017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June 2017, </a:t>
                      </a:r>
                    </a:p>
                    <a:p>
                      <a:r>
                        <a:rPr lang="en-US" sz="1400" dirty="0" smtClean="0"/>
                        <a:t>parasitic w/ E906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Ready</a:t>
                      </a:r>
                      <a:r>
                        <a:rPr lang="en-US" sz="1400" baseline="0" dirty="0" smtClean="0"/>
                        <a:t> for beam</a:t>
                      </a:r>
                    </a:p>
                    <a:p>
                      <a:r>
                        <a:rPr lang="en-US" sz="1400" baseline="0" dirty="0" smtClean="0"/>
                        <a:t>w/ E1039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0315489" y="2718193"/>
            <a:ext cx="17670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E1039 commissioning</a:t>
            </a:r>
          </a:p>
          <a:p>
            <a:r>
              <a:rPr lang="en-US" sz="1400" dirty="0" smtClean="0"/>
              <a:t>&amp; data taking </a:t>
            </a:r>
          </a:p>
          <a:p>
            <a:r>
              <a:rPr lang="en-US" sz="1400" dirty="0" smtClean="0"/>
              <a:t>5/2018 </a:t>
            </a:r>
            <a:r>
              <a:rPr lang="mr-IN" sz="1400" dirty="0" smtClean="0"/>
              <a:t>–</a:t>
            </a:r>
            <a:r>
              <a:rPr lang="en-US" sz="1400" dirty="0" smtClean="0"/>
              <a:t> 9/2018</a:t>
            </a:r>
            <a:endParaRPr lang="en-US" sz="1400" dirty="0"/>
          </a:p>
        </p:txBody>
      </p:sp>
      <p:sp>
        <p:nvSpPr>
          <p:cNvPr id="38" name="5-Point Star 37"/>
          <p:cNvSpPr/>
          <p:nvPr/>
        </p:nvSpPr>
        <p:spPr>
          <a:xfrm>
            <a:off x="10166947" y="3886200"/>
            <a:ext cx="330621" cy="40883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511800" y="1587500"/>
            <a:ext cx="6259509" cy="3566"/>
          </a:xfrm>
          <a:prstGeom prst="straightConnector1">
            <a:avLst/>
          </a:prstGeom>
          <a:ln w="63500" cmpd="sng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49233" y="4246538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5/3/2018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402"/>
            <a:ext cx="10515600" cy="872736"/>
          </a:xfrm>
        </p:spPr>
        <p:txBody>
          <a:bodyPr/>
          <a:lstStyle/>
          <a:p>
            <a:r>
              <a:rPr lang="en-US" dirty="0" smtClean="0"/>
              <a:t>Plan for FY18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6138"/>
            <a:ext cx="10515600" cy="48493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FY18: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nalyze FY17 data </a:t>
            </a:r>
          </a:p>
          <a:p>
            <a:pPr lvl="2"/>
            <a:r>
              <a:rPr lang="en-US" dirty="0" smtClean="0"/>
              <a:t>Study detector performance and realistic projection </a:t>
            </a:r>
          </a:p>
          <a:p>
            <a:pPr lvl="2"/>
            <a:r>
              <a:rPr lang="en-US" dirty="0" smtClean="0"/>
              <a:t>Complete physics analysis package</a:t>
            </a:r>
          </a:p>
          <a:p>
            <a:pPr lvl="1"/>
            <a:r>
              <a:rPr lang="en-US" dirty="0"/>
              <a:t>Take more data with </a:t>
            </a:r>
            <a:r>
              <a:rPr lang="en-US" dirty="0" smtClean="0"/>
              <a:t>E1039</a:t>
            </a:r>
            <a:endParaRPr lang="en-US" dirty="0"/>
          </a:p>
          <a:p>
            <a:pPr lvl="2"/>
            <a:r>
              <a:rPr lang="en-US" dirty="0"/>
              <a:t>E1039 target installation: 11/2017 </a:t>
            </a:r>
            <a:r>
              <a:rPr lang="mr-IN" dirty="0"/>
              <a:t>–</a:t>
            </a:r>
            <a:r>
              <a:rPr lang="en-US" dirty="0"/>
              <a:t> 5/2018</a:t>
            </a:r>
          </a:p>
          <a:p>
            <a:pPr lvl="2"/>
            <a:r>
              <a:rPr lang="en-US" dirty="0" smtClean="0"/>
              <a:t>E0139 commissioning </a:t>
            </a:r>
            <a:r>
              <a:rPr lang="en-US" dirty="0"/>
              <a:t>&amp; data taking run: 5/4/2018 </a:t>
            </a:r>
            <a:r>
              <a:rPr lang="mr-IN" dirty="0"/>
              <a:t>–</a:t>
            </a:r>
            <a:r>
              <a:rPr lang="en-US" dirty="0"/>
              <a:t> 9/2018 </a:t>
            </a:r>
            <a:endParaRPr lang="en-US" dirty="0" smtClean="0"/>
          </a:p>
          <a:p>
            <a:pPr lvl="2"/>
            <a:r>
              <a:rPr lang="en-US" dirty="0" smtClean="0"/>
              <a:t>Analyze FY18 data</a:t>
            </a:r>
          </a:p>
          <a:p>
            <a:pPr lvl="1"/>
            <a:r>
              <a:rPr lang="en-US" dirty="0"/>
              <a:t> Produce preliminary search </a:t>
            </a:r>
            <a:r>
              <a:rPr lang="en-US" dirty="0" smtClean="0"/>
              <a:t>results with full theoretical inputs </a:t>
            </a:r>
          </a:p>
          <a:p>
            <a:pPr lvl="1"/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eyond FY18</a:t>
            </a:r>
          </a:p>
          <a:p>
            <a:pPr lvl="1"/>
            <a:r>
              <a:rPr lang="en-US" dirty="0" smtClean="0"/>
              <a:t>Parasitic data taking with E1030 for two years: FY2019 - FY2020</a:t>
            </a:r>
          </a:p>
          <a:p>
            <a:pPr lvl="1"/>
            <a:r>
              <a:rPr lang="en-US" dirty="0" smtClean="0"/>
              <a:t>Much improved measurements, reaching the original sensitivity goal   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 err="1"/>
              <a:t>EMCal</a:t>
            </a:r>
            <a:r>
              <a:rPr lang="en-US" dirty="0"/>
              <a:t> </a:t>
            </a:r>
            <a:r>
              <a:rPr lang="en-US" dirty="0" smtClean="0"/>
              <a:t>upgrade with a new proposal</a:t>
            </a:r>
          </a:p>
          <a:p>
            <a:pPr lvl="2"/>
            <a:r>
              <a:rPr lang="en-US" dirty="0" smtClean="0"/>
              <a:t>Low mass dark photon search below 200MeV, with di-electrons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A50D-0CE6-C84A-B517-70697837FECC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7" y="0"/>
            <a:ext cx="11682249" cy="110070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Beyond FY18 </a:t>
            </a:r>
            <a:r>
              <a:rPr lang="mr-IN" sz="3600" dirty="0" smtClean="0"/>
              <a:t>–</a:t>
            </a:r>
            <a:r>
              <a:rPr lang="en-US" sz="3600" dirty="0" smtClean="0"/>
              <a:t> Long Term Prospects</a:t>
            </a:r>
            <a:br>
              <a:rPr lang="en-US" sz="3600" dirty="0" smtClean="0"/>
            </a:br>
            <a:r>
              <a:rPr lang="en-US" sz="2000" dirty="0" smtClean="0"/>
              <a:t>Low </a:t>
            </a:r>
            <a:r>
              <a:rPr lang="en-US" sz="2000" dirty="0"/>
              <a:t>Mass Dark Photons </a:t>
            </a:r>
            <a:r>
              <a:rPr lang="en-US" sz="2000" dirty="0" smtClean="0"/>
              <a:t>in di-electron Channel with </a:t>
            </a:r>
            <a:r>
              <a:rPr lang="en-US" altLang="zh-CN" sz="2000" dirty="0" err="1"/>
              <a:t>EMCal</a:t>
            </a:r>
            <a:r>
              <a:rPr lang="en-US" altLang="zh-CN" sz="2000" dirty="0"/>
              <a:t> </a:t>
            </a:r>
            <a:r>
              <a:rPr lang="en-US" sz="2000" dirty="0" smtClean="0"/>
              <a:t>upgrade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68" y="1433430"/>
            <a:ext cx="6205063" cy="48022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recycled from PHENIX/RHIC</a:t>
            </a:r>
          </a:p>
          <a:p>
            <a:pPr lvl="1"/>
            <a:r>
              <a:rPr lang="en-US" dirty="0" smtClean="0"/>
              <a:t>Data taking w/ E1039, 2019 - 2020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After E1039 completion: 2020+ ~ 2025</a:t>
            </a:r>
          </a:p>
          <a:p>
            <a:pPr lvl="1"/>
            <a:r>
              <a:rPr lang="en-US" dirty="0" err="1" smtClean="0"/>
              <a:t>SHiP</a:t>
            </a:r>
            <a:r>
              <a:rPr lang="en-US" dirty="0" smtClean="0"/>
              <a:t>/CERN starts ~2025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 optimization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r>
              <a:rPr lang="en-US" dirty="0" smtClean="0"/>
              <a:t>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48C1-ED3E-014B-84A8-A4D553DD3843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8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Projection: POT 1.4 x 10</a:t>
            </a:r>
            <a:r>
              <a:rPr lang="en-US" baseline="30000" dirty="0"/>
              <a:t>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731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11" y="105435"/>
            <a:ext cx="7224883" cy="838737"/>
          </a:xfrm>
        </p:spPr>
        <p:txBody>
          <a:bodyPr>
            <a:noAutofit/>
          </a:bodyPr>
          <a:lstStyle/>
          <a:p>
            <a:r>
              <a:rPr lang="en-US" sz="4800" dirty="0" smtClean="0"/>
              <a:t>Summary 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773" y="1149275"/>
            <a:ext cx="5530227" cy="4328127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FY17</a:t>
            </a:r>
          </a:p>
          <a:p>
            <a:pPr lvl="1"/>
            <a:r>
              <a:rPr lang="en-US" sz="2900" b="1" dirty="0" smtClean="0"/>
              <a:t>Successfully completed </a:t>
            </a:r>
            <a:r>
              <a:rPr lang="en-US" sz="2900" b="1" dirty="0"/>
              <a:t>Trigger and DAQ Upgrade </a:t>
            </a:r>
          </a:p>
          <a:p>
            <a:pPr lvl="1"/>
            <a:r>
              <a:rPr lang="en-US" sz="2900" b="1" dirty="0" smtClean="0"/>
              <a:t>Successfully took </a:t>
            </a:r>
            <a:r>
              <a:rPr lang="en-US" sz="2900" b="1" dirty="0"/>
              <a:t>data with </a:t>
            </a:r>
            <a:r>
              <a:rPr lang="en-US" sz="2900" b="1" dirty="0" smtClean="0"/>
              <a:t>E906</a:t>
            </a:r>
          </a:p>
          <a:p>
            <a:pPr lvl="1"/>
            <a:r>
              <a:rPr lang="en-US" sz="2900" b="1" dirty="0" smtClean="0"/>
              <a:t>Ready for full data taking with E1039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FY18</a:t>
            </a:r>
          </a:p>
          <a:p>
            <a:pPr lvl="1"/>
            <a:r>
              <a:rPr lang="en-US" sz="2900" b="1" dirty="0" smtClean="0"/>
              <a:t>Take more data with E1039 in FY18</a:t>
            </a:r>
          </a:p>
          <a:p>
            <a:pPr lvl="1"/>
            <a:r>
              <a:rPr lang="en-US" sz="2900" b="1" dirty="0"/>
              <a:t>D</a:t>
            </a:r>
            <a:r>
              <a:rPr lang="en-US" sz="2900" b="1" dirty="0" smtClean="0"/>
              <a:t>ata analysis and first preliminary search results  </a:t>
            </a:r>
            <a:endParaRPr lang="en-US" sz="2900" b="1" i="1" dirty="0">
              <a:solidFill>
                <a:srgbClr val="FF0000"/>
              </a:solidFill>
            </a:endParaRPr>
          </a:p>
          <a:p>
            <a:pPr lvl="1"/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Fermilab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dark sector physics program: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 (2017-2020)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</a:t>
            </a:r>
            <a:r>
              <a:rPr lang="en-US" b="1" i="1" dirty="0" smtClean="0">
                <a:solidFill>
                  <a:srgbClr val="00B050"/>
                </a:solidFill>
              </a:rPr>
              <a:t>arasitic data taking with E906/E1039, 2017-2020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B050"/>
                </a:solidFill>
              </a:rPr>
              <a:t>18</a:t>
            </a:r>
            <a:r>
              <a:rPr lang="en-US" b="1" i="1" dirty="0" smtClean="0">
                <a:solidFill>
                  <a:srgbClr val="00B050"/>
                </a:solidFill>
              </a:rPr>
              <a:t> or more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Possible detector upgrade, add electron and hadron </a:t>
            </a:r>
            <a:r>
              <a:rPr lang="en-US" b="1" i="1" dirty="0" smtClean="0">
                <a:solidFill>
                  <a:srgbClr val="00B050"/>
                </a:solidFill>
              </a:rPr>
              <a:t>capability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Phase-II (2020-2025+)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A new dedicated dark sector physics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8" y="1209487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87B8-EAAC-5A44-9CC7-6243C98E92C2}" type="datetime1">
              <a:rPr lang="en-US" smtClean="0"/>
              <a:t>10/17/17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2313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6548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47720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1164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32951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69277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17044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84724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2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6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3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57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97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461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8440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7" y="2962450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48856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248856" y="793319"/>
            <a:ext cx="8341334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fb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in </a:t>
            </a:r>
            <a:r>
              <a:rPr lang="en-US" b="1" dirty="0" smtClean="0">
                <a:latin typeface="Gill Sans" charset="0"/>
                <a:cs typeface="Gill Sans" charset="0"/>
                <a:sym typeface="Gill Sans" charset="0"/>
              </a:rPr>
              <a:t>Run-I</a:t>
            </a:r>
            <a:endParaRPr lang="en-US" b="1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18A9-E42D-0949-8BED-3CDDAB740742}" type="datetime1">
              <a:rPr lang="en-US" smtClean="0"/>
              <a:t>10/17/17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867655" y="152401"/>
            <a:ext cx="3413264" cy="1979191"/>
            <a:chOff x="7335135" y="4380013"/>
            <a:chExt cx="3413264" cy="1979191"/>
          </a:xfrm>
        </p:grpSpPr>
        <p:pic>
          <p:nvPicPr>
            <p:cNvPr id="26" name="Picture 2" descr="droppedImage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135" y="4380013"/>
              <a:ext cx="3344440" cy="197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73202" y="4813493"/>
              <a:ext cx="1075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SeaQuest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4" name="Picture 2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96" y="2190024"/>
            <a:ext cx="10695008" cy="45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9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DDF-2FF4-6E47-9C3D-C99ACA54B09C}" type="datetime1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598" y="363338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085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target </a:t>
            </a:r>
            <a:r>
              <a:rPr lang="en-US" b="1" i="1" dirty="0" err="1">
                <a:solidFill>
                  <a:srgbClr val="0000FF"/>
                </a:solidFill>
              </a:rPr>
              <a:t>Drell</a:t>
            </a:r>
            <a:r>
              <a:rPr lang="en-US" b="1" i="1" dirty="0">
                <a:solidFill>
                  <a:srgbClr val="0000FF"/>
                </a:solidFill>
              </a:rPr>
              <a:t>-Yan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084" y="3658225"/>
            <a:ext cx="588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beam-dump dark photon event  --- parasitic run possible!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4164-41FA-BB4E-A76A-523D0F71A7B5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33894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E906/E1039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85502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E1067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 long term program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ideas</a:t>
            </a:r>
          </a:p>
          <a:p>
            <a:pPr lvl="1"/>
            <a:r>
              <a:rPr lang="en-US" dirty="0" smtClean="0"/>
              <a:t>Low mass region with di-</a:t>
            </a:r>
            <a:r>
              <a:rPr lang="en-US" dirty="0" err="1" smtClean="0"/>
              <a:t>electroncs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QCD-like Dark Sector physics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upgrade (recycled from PHENIX) </a:t>
            </a:r>
          </a:p>
          <a:p>
            <a:r>
              <a:rPr lang="en-US" dirty="0" smtClean="0"/>
              <a:t>Dedicated accelerator based beam-dump dark sector physics program </a:t>
            </a:r>
          </a:p>
          <a:p>
            <a:pPr lvl="1"/>
            <a:r>
              <a:rPr lang="en-US" dirty="0" smtClean="0"/>
              <a:t>Dark photon</a:t>
            </a:r>
          </a:p>
          <a:p>
            <a:pPr lvl="1"/>
            <a:r>
              <a:rPr lang="en-US" dirty="0" smtClean="0"/>
              <a:t>Dark Higgs</a:t>
            </a:r>
          </a:p>
          <a:p>
            <a:pPr lvl="1"/>
            <a:r>
              <a:rPr lang="en-US" dirty="0" smtClean="0"/>
              <a:t>Dark “QCD” mesons</a:t>
            </a:r>
          </a:p>
          <a:p>
            <a:pPr lvl="1"/>
            <a:r>
              <a:rPr lang="en-US" dirty="0" smtClean="0"/>
              <a:t>Complete major program by 2025, when </a:t>
            </a:r>
            <a:r>
              <a:rPr lang="en-US" dirty="0" err="1" smtClean="0"/>
              <a:t>SHiP@CERN</a:t>
            </a:r>
            <a:r>
              <a:rPr lang="en-US" dirty="0" smtClean="0"/>
              <a:t> is on line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C416-E1EC-774B-990C-A1950291974B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0" y="18819"/>
            <a:ext cx="8405861" cy="1117497"/>
          </a:xfrm>
        </p:spPr>
        <p:txBody>
          <a:bodyPr>
            <a:normAutofit/>
          </a:bodyPr>
          <a:lstStyle/>
          <a:p>
            <a:r>
              <a:rPr lang="en-US" sz="4000" dirty="0"/>
              <a:t>Phase-I Expectation: Dark Photons </a:t>
            </a:r>
            <a:br>
              <a:rPr lang="en-US" sz="4000" dirty="0"/>
            </a:br>
            <a:r>
              <a:rPr lang="en-US" sz="2800" dirty="0">
                <a:solidFill>
                  <a:srgbClr val="000000"/>
                </a:solidFill>
              </a:rPr>
              <a:t>(parasitic run </a:t>
            </a:r>
            <a:r>
              <a:rPr lang="en-US" sz="2800" dirty="0" smtClean="0">
                <a:solidFill>
                  <a:srgbClr val="000000"/>
                </a:solidFill>
              </a:rPr>
              <a:t>w/ E1039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E37B6-D034-FF41-B16D-3C72CECBB756}" type="datetime1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04940" y="1136316"/>
            <a:ext cx="356754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Drell</a:t>
            </a:r>
            <a:r>
              <a:rPr lang="en-US" dirty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sz="1400" dirty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Prompt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   </a:t>
            </a:r>
            <a:r>
              <a:rPr lang="en-US" sz="1400" dirty="0">
                <a:solidFill>
                  <a:srgbClr val="FF0000"/>
                </a:solidFill>
              </a:rPr>
              <a:t>   -  Good coverage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</a:t>
            </a:r>
            <a:r>
              <a:rPr lang="en-US" sz="1400" dirty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      </a:t>
            </a:r>
            <a:r>
              <a:rPr lang="en-US" sz="1400" dirty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     ( add </a:t>
            </a:r>
            <a:r>
              <a:rPr lang="en-US" sz="1400" dirty="0" err="1">
                <a:solidFill>
                  <a:srgbClr val="008000"/>
                </a:solidFill>
              </a:rPr>
              <a:t>EMCal</a:t>
            </a:r>
            <a:r>
              <a:rPr lang="en-US" sz="1400" dirty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7065386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Work in progress!</a:t>
            </a:r>
          </a:p>
        </p:txBody>
      </p:sp>
    </p:spTree>
    <p:extLst>
      <p:ext uri="{BB962C8B-B14F-4D97-AF65-F5344CB8AC3E}">
        <p14:creationId xmlns:p14="http://schemas.microsoft.com/office/powerpoint/2010/main" val="168664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POT:1.4x10</a:t>
            </a:r>
            <a:r>
              <a:rPr lang="en-US" sz="3100" baseline="30000" dirty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(Phase-I)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49420" y="1646400"/>
            <a:ext cx="3787309" cy="470995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088D-E20A-EA42-AB17-DDD99BF65580}" type="datetime1">
              <a:rPr lang="en-US" smtClean="0"/>
              <a:t>10/17/17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1935" y="1236426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(2015)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06230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1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668"/>
            <a:ext cx="8229600" cy="758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997" y="926757"/>
            <a:ext cx="4930527" cy="195366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~April of 2018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48486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dE</a:t>
            </a:r>
            <a:r>
              <a:rPr lang="en-US" i="1" dirty="0">
                <a:solidFill>
                  <a:srgbClr val="FF0000"/>
                </a:solidFill>
              </a:rPr>
              <a:t>/E = 8.1%/</a:t>
            </a:r>
            <a:r>
              <a:rPr lang="en-US" i="1" dirty="0" err="1">
                <a:solidFill>
                  <a:srgbClr val="FF0000"/>
                </a:solidFill>
              </a:rPr>
              <a:t>sqrt</a:t>
            </a:r>
            <a:r>
              <a:rPr lang="en-US" i="1" dirty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dT</a:t>
            </a:r>
            <a:r>
              <a:rPr lang="en-US" i="1" dirty="0">
                <a:solidFill>
                  <a:srgbClr val="FF0000"/>
                </a:solidFill>
              </a:rPr>
              <a:t> &lt; 200 </a:t>
            </a:r>
            <a:r>
              <a:rPr lang="en-US" i="1" dirty="0" err="1">
                <a:solidFill>
                  <a:srgbClr val="FF0000"/>
                </a:solidFill>
              </a:rPr>
              <a:t>ps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- Excellent e/pi separation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F09B-2C2E-AB4A-BF55-E3F4166C5AE5}" type="datetime1">
              <a:rPr lang="en-US" smtClean="0"/>
              <a:t>10/17/17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486" y="2655208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51" y="2691492"/>
            <a:ext cx="4886477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43524" y="3879274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Upgrade: Phase-II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2020 ~ 2025+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E97BB-3091-564A-A1E7-579BDCBB9079}" type="datetime1">
              <a:rPr lang="en-US" smtClean="0"/>
              <a:t>10/17/17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26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2174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/>
              <a:t>A Great Opportunity</a:t>
            </a:r>
            <a:br>
              <a:rPr lang="en-US" sz="3600" dirty="0"/>
            </a:br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07" y="4042723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023" y="2829984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04353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975639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35F3-A176-DB42-8635-47DA2F8C0ED6}" type="datetime1">
              <a:rPr lang="en-US" smtClean="0"/>
              <a:t>10/17/17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50034" y="3842667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Dark Photon Detection in </a:t>
            </a:r>
            <a:r>
              <a:rPr lang="en-US" sz="3200" dirty="0" err="1"/>
              <a:t>Dilepton</a:t>
            </a:r>
            <a:r>
              <a:rPr lang="en-US" sz="3200" dirty="0"/>
              <a:t> Channel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431481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06" y="2650415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6079934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B407-01FB-2645-8510-A25D7BBD0FFD}" type="datetime1">
              <a:rPr lang="en-US" smtClean="0"/>
              <a:t>10/17/17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957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043796" y="3299313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43796" y="4058555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21850" y="3619694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MiniBooNE</a:t>
            </a:r>
            <a:endParaRPr lang="en-US" sz="1200" dirty="0"/>
          </a:p>
          <a:p>
            <a:r>
              <a:rPr lang="en-US" sz="1200" dirty="0"/>
              <a:t>Beam-dump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79486" y="5267420"/>
            <a:ext cx="127131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~ Fixed target w/ </a:t>
            </a:r>
          </a:p>
          <a:p>
            <a:r>
              <a:rPr lang="en-US" sz="1200" dirty="0"/>
              <a:t>electron beams</a:t>
            </a:r>
          </a:p>
        </p:txBody>
      </p:sp>
    </p:spTree>
    <p:extLst>
      <p:ext uri="{BB962C8B-B14F-4D97-AF65-F5344CB8AC3E}">
        <p14:creationId xmlns:p14="http://schemas.microsoft.com/office/powerpoint/2010/main" val="9605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515"/>
            <a:ext cx="8229600" cy="714577"/>
          </a:xfrm>
        </p:spPr>
        <p:txBody>
          <a:bodyPr>
            <a:normAutofit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39" y="1462939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80" y="1669826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74623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81200" y="4209260"/>
            <a:ext cx="4350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Phase-I: </a:t>
            </a:r>
          </a:p>
          <a:p>
            <a:r>
              <a:rPr lang="en-US" dirty="0">
                <a:solidFill>
                  <a:srgbClr val="FF0000"/>
                </a:solidFill>
              </a:rPr>
              <a:t>High-mass: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hadrons</a:t>
            </a:r>
          </a:p>
          <a:p>
            <a:r>
              <a:rPr lang="en-US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>
                <a:solidFill>
                  <a:srgbClr val="0000FF"/>
                </a:solidFill>
              </a:rPr>
              <a:t>	with </a:t>
            </a:r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probes over electrons</a:t>
            </a:r>
          </a:p>
          <a:p>
            <a:r>
              <a:rPr lang="en-US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>
                <a:solidFill>
                  <a:srgbClr val="008000"/>
                </a:solidFill>
              </a:rPr>
              <a:t>Low-mass: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&lt;200MeV possible</a:t>
            </a:r>
          </a:p>
          <a:p>
            <a:r>
              <a:rPr lang="en-US" dirty="0">
                <a:solidFill>
                  <a:srgbClr val="008000"/>
                </a:solidFill>
              </a:rPr>
              <a:t>High-mass:  hadrons, (5x)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49207" y="1213625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et al, arXiv:1502.06983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4508" y="366307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arXiv:1312.4992</a:t>
            </a: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808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70B42-47C2-8F4E-9CEC-BB0207E1B976}" type="datetime1">
              <a:rPr lang="en-US" smtClean="0"/>
              <a:t>10/17/17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29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4160" y="31436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441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0074" y="3874400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69213" y="4387124"/>
            <a:ext cx="128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Electron ID </a:t>
            </a:r>
          </a:p>
          <a:p>
            <a:r>
              <a:rPr lang="en-US" b="1" dirty="0">
                <a:solidFill>
                  <a:srgbClr val="008000"/>
                </a:solidFill>
              </a:rPr>
              <a:t>upgrade!</a:t>
            </a:r>
          </a:p>
        </p:txBody>
      </p:sp>
    </p:spTree>
    <p:extLst>
      <p:ext uri="{BB962C8B-B14F-4D97-AF65-F5344CB8AC3E}">
        <p14:creationId xmlns:p14="http://schemas.microsoft.com/office/powerpoint/2010/main" val="11292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15" y="0"/>
            <a:ext cx="10515600" cy="85856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Goals and Scope of the Project (from Proposal)</a:t>
            </a: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95" y="770726"/>
            <a:ext cx="5655810" cy="2347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770726"/>
            <a:ext cx="2857155" cy="245203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D3B3-9CB3-6640-B560-AE8D4B47E842}" type="datetime1">
              <a:rPr lang="en-US" smtClean="0"/>
              <a:t>10/17/17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33" y="3310601"/>
            <a:ext cx="12198713" cy="3547400"/>
            <a:chOff x="31533" y="3310601"/>
            <a:chExt cx="12198713" cy="354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33" y="3310601"/>
              <a:ext cx="12198713" cy="3547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11679" y="4108792"/>
              <a:ext cx="2086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Pol.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Drell</a:t>
              </a:r>
              <a:r>
                <a:rPr lang="en-US" b="1" dirty="0" smtClean="0">
                  <a:solidFill>
                    <a:srgbClr val="C00000"/>
                  </a:solidFill>
                </a:rPr>
                <a:t>-Yan E1039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511800" y="4169166"/>
              <a:ext cx="6680200" cy="0"/>
            </a:xfrm>
            <a:prstGeom prst="straightConnector1">
              <a:avLst/>
            </a:prstGeom>
            <a:ln w="63500" cmpd="sng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595663" y="896383"/>
            <a:ext cx="1359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Dark photon</a:t>
            </a:r>
          </a:p>
          <a:p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ensitivity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projection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8455"/>
            <a:ext cx="8229600" cy="749410"/>
          </a:xfrm>
        </p:spPr>
        <p:txBody>
          <a:bodyPr/>
          <a:lstStyle/>
          <a:p>
            <a:r>
              <a:rPr lang="en-US" dirty="0" smtClean="0"/>
              <a:t>People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5" y="989062"/>
            <a:ext cx="11717382" cy="51048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Experimental efforts (P-25): ~8 staff + 8 PD/Students + 2 Engineer/Tech</a:t>
            </a:r>
          </a:p>
          <a:p>
            <a:pPr lvl="1"/>
            <a:r>
              <a:rPr lang="en-US" dirty="0" smtClean="0"/>
              <a:t>Ming Liu, Kun Liu(PD, Staff), </a:t>
            </a:r>
            <a:r>
              <a:rPr lang="en-US" dirty="0" err="1" smtClean="0"/>
              <a:t>Sho</a:t>
            </a:r>
            <a:r>
              <a:rPr lang="en-US" dirty="0" smtClean="0"/>
              <a:t> </a:t>
            </a:r>
            <a:r>
              <a:rPr lang="en-US" dirty="0" err="1" smtClean="0"/>
              <a:t>Uemura</a:t>
            </a:r>
            <a:r>
              <a:rPr lang="en-US" dirty="0" smtClean="0"/>
              <a:t> (PD, 11/2016-</a:t>
            </a:r>
            <a:r>
              <a:rPr lang="en-US" dirty="0"/>
              <a:t>), Grass Wang(PD, </a:t>
            </a:r>
            <a:r>
              <a:rPr lang="en-US" dirty="0" smtClean="0"/>
              <a:t>7-9/2016), Pat </a:t>
            </a:r>
            <a:r>
              <a:rPr lang="en-US" dirty="0" err="1" smtClean="0"/>
              <a:t>McGaughey</a:t>
            </a:r>
            <a:r>
              <a:rPr lang="en-US" dirty="0" smtClean="0"/>
              <a:t>, Hubert van </a:t>
            </a:r>
            <a:r>
              <a:rPr lang="en-US" dirty="0" err="1" smtClean="0"/>
              <a:t>Hecke</a:t>
            </a:r>
            <a:r>
              <a:rPr lang="en-US" dirty="0" smtClean="0"/>
              <a:t>, Andi Klein, Cesar da Silva, Matt Durham, </a:t>
            </a:r>
            <a:r>
              <a:rPr lang="en-US" dirty="0" err="1" smtClean="0"/>
              <a:t>Sanghoon</a:t>
            </a:r>
            <a:r>
              <a:rPr lang="en-US" dirty="0" smtClean="0"/>
              <a:t> Lim(PD), Shaun Newman(P-21, Mechanical Engineer), </a:t>
            </a:r>
            <a:r>
              <a:rPr lang="en-US" dirty="0" err="1"/>
              <a:t>Xinkun</a:t>
            </a:r>
            <a:r>
              <a:rPr lang="en-US" dirty="0"/>
              <a:t> Chu (Student, graduated 5/2017), </a:t>
            </a:r>
            <a:r>
              <a:rPr lang="en-US" dirty="0" smtClean="0"/>
              <a:t>Xuan Li (PD), Marie </a:t>
            </a:r>
            <a:r>
              <a:rPr lang="en-US" dirty="0"/>
              <a:t>Boer (PD), </a:t>
            </a:r>
            <a:r>
              <a:rPr lang="en-US" dirty="0" smtClean="0"/>
              <a:t>Dave </a:t>
            </a:r>
            <a:r>
              <a:rPr lang="en-US" dirty="0" err="1" smtClean="0"/>
              <a:t>Kleinjan</a:t>
            </a:r>
            <a:r>
              <a:rPr lang="en-US" dirty="0" smtClean="0"/>
              <a:t>(PD), Alex Wickes(Student), Jeff Bacon, Richard </a:t>
            </a:r>
            <a:r>
              <a:rPr lang="en-US" dirty="0"/>
              <a:t>Van de </a:t>
            </a:r>
            <a:r>
              <a:rPr lang="en-US" dirty="0" smtClean="0"/>
              <a:t>Water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Theoretical effort (T-2)</a:t>
            </a:r>
          </a:p>
          <a:p>
            <a:pPr lvl="1"/>
            <a:r>
              <a:rPr lang="en-US" dirty="0" err="1" smtClean="0"/>
              <a:t>Zhongbo</a:t>
            </a:r>
            <a:r>
              <a:rPr lang="en-US" dirty="0" smtClean="0"/>
              <a:t> Kang</a:t>
            </a:r>
          </a:p>
          <a:p>
            <a:pPr lvl="1"/>
            <a:r>
              <a:rPr lang="en-US" dirty="0" smtClean="0"/>
              <a:t>Vincenzo </a:t>
            </a:r>
            <a:r>
              <a:rPr lang="en-US" dirty="0" err="1" smtClean="0"/>
              <a:t>Cirigliano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External collaborators 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/</a:t>
            </a:r>
            <a:r>
              <a:rPr lang="en-US" dirty="0" err="1" smtClean="0"/>
              <a:t>SeaQuest</a:t>
            </a:r>
            <a:endParaRPr lang="en-US" dirty="0"/>
          </a:p>
          <a:p>
            <a:pPr lvl="1"/>
            <a:r>
              <a:rPr lang="en-US" dirty="0" smtClean="0"/>
              <a:t>BNL/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SLAC/N. Toro, P. Schuster</a:t>
            </a:r>
          </a:p>
          <a:p>
            <a:pPr lvl="1"/>
            <a:r>
              <a:rPr lang="en-US" dirty="0" smtClean="0"/>
              <a:t>Caltech/Y. Zhang  </a:t>
            </a:r>
          </a:p>
          <a:p>
            <a:pPr lvl="1"/>
            <a:r>
              <a:rPr lang="en-US" dirty="0" smtClean="0"/>
              <a:t>Univ. Cincinnati/S. </a:t>
            </a:r>
            <a:r>
              <a:rPr lang="en-US" dirty="0" err="1" smtClean="0"/>
              <a:t>Gori</a:t>
            </a:r>
            <a:endParaRPr lang="en-US" dirty="0" smtClean="0"/>
          </a:p>
          <a:p>
            <a:pPr lvl="1"/>
            <a:r>
              <a:rPr lang="en-US" dirty="0" smtClean="0"/>
              <a:t>And growing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D7AA1-DBB5-CA48-9EA9-595D81C83FCE}" type="datetime1">
              <a:rPr lang="en-US" smtClean="0"/>
              <a:t>10/17/17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IMG_48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416" y="2377882"/>
            <a:ext cx="5295569" cy="3971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6712" y="2414205"/>
            <a:ext cx="532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All 8 final  trigger detector modules, calibration system, HV/LV and controls electronics were designed and built at LANL and shipped to </a:t>
            </a:r>
            <a:r>
              <a:rPr lang="en-US" dirty="0" err="1" smtClean="0">
                <a:solidFill>
                  <a:srgbClr val="FFFF00"/>
                </a:solidFill>
              </a:rPr>
              <a:t>Fermilab</a:t>
            </a:r>
            <a:r>
              <a:rPr lang="en-US" dirty="0" smtClean="0">
                <a:solidFill>
                  <a:srgbClr val="FFFF00"/>
                </a:solidFill>
              </a:rPr>
              <a:t> 4/03/2017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3512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New High-Granularity Displayed </a:t>
            </a:r>
            <a:r>
              <a:rPr lang="en-US" sz="2800" dirty="0" err="1">
                <a:solidFill>
                  <a:srgbClr val="FF0000"/>
                </a:solidFill>
              </a:rPr>
              <a:t>Dimuon</a:t>
            </a:r>
            <a:r>
              <a:rPr lang="en-US" sz="2800" dirty="0">
                <a:solidFill>
                  <a:srgbClr val="FF0000"/>
                </a:solidFill>
              </a:rPr>
              <a:t> Vertex Trigger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9B71-D463-0041-A9F2-1439EF6EC973}" type="datetime1">
              <a:rPr lang="en-US" smtClean="0"/>
              <a:t>10/17/17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091" y="1447444"/>
            <a:ext cx="69364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dirty="0"/>
              <a:t>A quadrant panel: 80cm x 80cm (100cmx100cm @ST-2)</a:t>
            </a:r>
            <a:endParaRPr lang="en-US" baseline="30000" dirty="0"/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ST1: 1cm x 1cm x 80 cm scintillating strips, </a:t>
            </a:r>
            <a:r>
              <a:rPr lang="en-US" dirty="0" err="1">
                <a:solidFill>
                  <a:srgbClr val="008000"/>
                </a:solidFill>
              </a:rPr>
              <a:t>SiPM</a:t>
            </a:r>
            <a:r>
              <a:rPr lang="en-US" dirty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ST2: 2cm x 2 cm x 100 cm strips</a:t>
            </a:r>
          </a:p>
          <a:p>
            <a:r>
              <a:rPr lang="en-US" dirty="0"/>
              <a:t>-     Straight line projection, </a:t>
            </a:r>
            <a:r>
              <a:rPr lang="en-US" dirty="0" err="1"/>
              <a:t>σ</a:t>
            </a:r>
            <a:r>
              <a:rPr lang="en-US" baseline="-25000" dirty="0" err="1"/>
              <a:t>Z</a:t>
            </a:r>
            <a:r>
              <a:rPr lang="en-US" dirty="0"/>
              <a:t> ~30cm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37506" y="3971623"/>
            <a:ext cx="6033649" cy="2154568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St2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108198" y="5463081"/>
            <a:ext cx="223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Coincident Z-</a:t>
            </a:r>
            <a:r>
              <a:rPr lang="en-US" dirty="0" err="1"/>
              <a:t>vtx</a:t>
            </a:r>
            <a:r>
              <a:rPr lang="en-US" dirty="0"/>
              <a:t> </a:t>
            </a:r>
          </a:p>
          <a:p>
            <a:r>
              <a:rPr lang="en-US" dirty="0" smtClean="0"/>
              <a:t>Matched @Lvl-2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35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Z-vertex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78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74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High rejection power, low rate,  &lt; 1 </a:t>
            </a:r>
            <a:r>
              <a:rPr lang="en-US" sz="2000" b="1" dirty="0" smtClean="0">
                <a:solidFill>
                  <a:srgbClr val="000000"/>
                </a:solidFill>
              </a:rPr>
              <a:t>kHz (previous </a:t>
            </a:r>
            <a:r>
              <a:rPr lang="en-US" sz="2000" b="1" dirty="0">
                <a:solidFill>
                  <a:srgbClr val="000000"/>
                </a:solidFill>
              </a:rPr>
              <a:t>E906 DAQ limit)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073411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2172900" y="4251023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3124221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13511" y="3278969"/>
            <a:ext cx="2348827" cy="1507197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71104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71104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37276" y="3258639"/>
            <a:ext cx="1874383" cy="3399222"/>
            <a:chOff x="8243576" y="3423739"/>
            <a:chExt cx="1874383" cy="3399222"/>
          </a:xfrm>
        </p:grpSpPr>
        <p:grpSp>
          <p:nvGrpSpPr>
            <p:cNvPr id="29" name="Group 28"/>
            <p:cNvGrpSpPr/>
            <p:nvPr/>
          </p:nvGrpSpPr>
          <p:grpSpPr>
            <a:xfrm>
              <a:off x="8243576" y="3423739"/>
              <a:ext cx="1874383" cy="3399222"/>
              <a:chOff x="8243576" y="3411039"/>
              <a:chExt cx="1874383" cy="3399222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3411039"/>
                <a:ext cx="1874383" cy="16025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5013591"/>
                <a:ext cx="1874383" cy="179667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564248" y="3731497"/>
              <a:ext cx="1270753" cy="977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416293" y="5261708"/>
              <a:ext cx="1516551" cy="12475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08533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Z1=9m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37312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Z1=12m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11" y="1505497"/>
            <a:ext cx="4272017" cy="1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60" y="33533"/>
            <a:ext cx="9217378" cy="1014411"/>
          </a:xfrm>
        </p:spPr>
        <p:txBody>
          <a:bodyPr/>
          <a:lstStyle/>
          <a:p>
            <a:r>
              <a:rPr lang="en-US" dirty="0" smtClean="0"/>
              <a:t>Achievements in the 1</a:t>
            </a:r>
            <a:r>
              <a:rPr lang="en-US" baseline="30000" dirty="0" smtClean="0"/>
              <a:t>st</a:t>
            </a:r>
            <a:r>
              <a:rPr lang="en-US" dirty="0" smtClean="0"/>
              <a:t> Year (FY16)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294" y="1232610"/>
            <a:ext cx="9276644" cy="49972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Completed trigger detector R&amp;D and technology down selection</a:t>
            </a:r>
          </a:p>
          <a:p>
            <a:pPr lvl="1"/>
            <a:r>
              <a:rPr lang="en-US" dirty="0" smtClean="0"/>
              <a:t>Extruded scintillators, produced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WLSF, procured from  Kuraray, Japan  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 in strong magnetic field, procured from Hamamatsu, Japan </a:t>
            </a:r>
          </a:p>
          <a:p>
            <a:r>
              <a:rPr lang="en-US" dirty="0"/>
              <a:t>Completed preliminary design of the mechanical frame</a:t>
            </a:r>
          </a:p>
          <a:p>
            <a:pPr lvl="1"/>
            <a:r>
              <a:rPr lang="en-US" dirty="0" smtClean="0"/>
              <a:t>80-20 Al </a:t>
            </a:r>
            <a:r>
              <a:rPr lang="en-US" dirty="0"/>
              <a:t>frame selected </a:t>
            </a:r>
          </a:p>
          <a:p>
            <a:pPr lvl="1"/>
            <a:r>
              <a:rPr lang="en-US" dirty="0"/>
              <a:t>Assembled </a:t>
            </a:r>
            <a:r>
              <a:rPr lang="en-US" dirty="0" smtClean="0"/>
              <a:t>4 (50%) 80-20 </a:t>
            </a:r>
            <a:r>
              <a:rPr lang="en-US" dirty="0"/>
              <a:t>box-frames at LANL </a:t>
            </a:r>
          </a:p>
          <a:p>
            <a:r>
              <a:rPr lang="en-US" dirty="0"/>
              <a:t>R</a:t>
            </a:r>
            <a:r>
              <a:rPr lang="en-US" dirty="0" smtClean="0"/>
              <a:t>edesigned DAQ readout with a new architecture  </a:t>
            </a:r>
          </a:p>
          <a:p>
            <a:pPr lvl="1"/>
            <a:r>
              <a:rPr lang="en-US" dirty="0" smtClean="0"/>
              <a:t>Take advantage of the beam spill structure: 4sec/60sec</a:t>
            </a:r>
          </a:p>
          <a:p>
            <a:pPr lvl="1"/>
            <a:r>
              <a:rPr lang="en-US" dirty="0" smtClean="0"/>
              <a:t> Preliminary new DAQ firmware developed and tested </a:t>
            </a:r>
          </a:p>
          <a:p>
            <a:r>
              <a:rPr lang="en-US" dirty="0" smtClean="0"/>
              <a:t>Down selected trigger electronics </a:t>
            </a:r>
          </a:p>
          <a:p>
            <a:pPr lvl="1"/>
            <a:r>
              <a:rPr lang="en-US" dirty="0" smtClean="0"/>
              <a:t>CAEN V1495 logic boards for LVL-1 &amp; LVL2</a:t>
            </a:r>
          </a:p>
          <a:p>
            <a:r>
              <a:rPr lang="en-US" dirty="0" smtClean="0"/>
              <a:t>Developed a new GEANT detector simulation package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reliminary physics study </a:t>
            </a:r>
          </a:p>
          <a:p>
            <a:r>
              <a:rPr lang="en-US" dirty="0" smtClean="0"/>
              <a:t>Completed LO and NLO calculations </a:t>
            </a:r>
          </a:p>
          <a:p>
            <a:pPr lvl="1"/>
            <a:r>
              <a:rPr lang="en-US" dirty="0" smtClean="0"/>
              <a:t>Provided </a:t>
            </a:r>
            <a:r>
              <a:rPr lang="en-US" dirty="0" err="1" smtClean="0"/>
              <a:t>Drell</a:t>
            </a:r>
            <a:r>
              <a:rPr lang="en-US" dirty="0" smtClean="0"/>
              <a:t>-Yan and Dark Photon event inputs for simulations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B6DC-0459-1445-86A3-C21C5275428F}" type="datetime1">
              <a:rPr lang="en-US" smtClean="0"/>
              <a:t>10/17/17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21" y="1608879"/>
            <a:ext cx="2077156" cy="1557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844" y="4834728"/>
            <a:ext cx="2077156" cy="1557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21" y="11009"/>
            <a:ext cx="2077156" cy="1557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284" y="3183679"/>
            <a:ext cx="2071801" cy="1553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34" y="4834728"/>
            <a:ext cx="2139244" cy="16044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9534" y="6045198"/>
            <a:ext cx="156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New DAQ R&amp;D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0302" y="113977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TB @LANL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85952" y="4179368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 smtClean="0">
                <a:solidFill>
                  <a:srgbClr val="FFFF00"/>
                </a:solidFill>
              </a:rPr>
              <a:t>cintillators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1997" y="2848658"/>
            <a:ext cx="15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Prototype R&amp;D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99700" y="6045198"/>
            <a:ext cx="157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80-20 Al frame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826" y="18256"/>
            <a:ext cx="10515600" cy="1140897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ajor Tasks and Accomplishments in FY17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82107" y="1456759"/>
            <a:ext cx="6235721" cy="485168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Successfully commissioned the new DAQ and integrated the dark-photon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rigger system </a:t>
            </a:r>
          </a:p>
          <a:p>
            <a:pPr lvl="1"/>
            <a:r>
              <a:rPr lang="en-US" dirty="0" smtClean="0"/>
              <a:t>DAQ bandwidth improved </a:t>
            </a:r>
            <a:r>
              <a:rPr lang="en-US" dirty="0"/>
              <a:t>b</a:t>
            </a:r>
            <a:r>
              <a:rPr lang="en-US" dirty="0" smtClean="0"/>
              <a:t>y  ~10 </a:t>
            </a:r>
          </a:p>
          <a:p>
            <a:pPr lvl="1"/>
            <a:r>
              <a:rPr lang="en-US" dirty="0" smtClean="0"/>
              <a:t>A new displaced </a:t>
            </a:r>
            <a:r>
              <a:rPr lang="en-US" dirty="0" err="1" smtClean="0"/>
              <a:t>dimuon</a:t>
            </a:r>
            <a:r>
              <a:rPr lang="en-US" dirty="0" smtClean="0"/>
              <a:t> trigger electronics &amp; firmware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Designed and built full trigger detectors at LANL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xtruded scintillators + WLSF + </a:t>
            </a:r>
            <a:r>
              <a:rPr lang="en-US" dirty="0" err="1" smtClean="0"/>
              <a:t>SiPMs</a:t>
            </a:r>
            <a:r>
              <a:rPr lang="en-US" dirty="0" smtClean="0"/>
              <a:t>, 520-channel</a:t>
            </a:r>
          </a:p>
          <a:p>
            <a:pPr lvl="1"/>
            <a:r>
              <a:rPr lang="en-US" dirty="0" smtClean="0"/>
              <a:t>80-20 Al box frames + global supporting structures </a:t>
            </a:r>
          </a:p>
          <a:p>
            <a:pPr lvl="1"/>
            <a:r>
              <a:rPr lang="en-US" dirty="0" smtClean="0"/>
              <a:t>Station-1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4 quadrants, 80x80cm^2 each, 320 channels</a:t>
            </a:r>
          </a:p>
          <a:p>
            <a:pPr lvl="1"/>
            <a:r>
              <a:rPr lang="en-US" dirty="0"/>
              <a:t>Station-2:</a:t>
            </a:r>
          </a:p>
          <a:p>
            <a:pPr lvl="2"/>
            <a:r>
              <a:rPr lang="en-US" dirty="0"/>
              <a:t>4 quadrants, 100 x 100 cm^2 each</a:t>
            </a:r>
            <a:r>
              <a:rPr lang="en-US" dirty="0" smtClean="0"/>
              <a:t>, 200 </a:t>
            </a:r>
            <a:r>
              <a:rPr lang="en-US" dirty="0"/>
              <a:t>channels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ptical calibration system</a:t>
            </a:r>
          </a:p>
          <a:p>
            <a:pPr lvl="1"/>
            <a:r>
              <a:rPr lang="en-US" dirty="0" smtClean="0"/>
              <a:t>LV/HV power distribution and control boards </a:t>
            </a:r>
          </a:p>
          <a:p>
            <a:r>
              <a:rPr lang="en-US" dirty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nstalled and commissioned trigger detectors @</a:t>
            </a:r>
            <a:r>
              <a:rPr lang="en-US" dirty="0" err="1" smtClean="0">
                <a:solidFill>
                  <a:srgbClr val="0070C0"/>
                </a:solidFill>
              </a:rPr>
              <a:t>Fermilab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Timing resolution: &lt; 1.5 </a:t>
            </a:r>
            <a:r>
              <a:rPr lang="en-US" dirty="0" err="1" smtClean="0"/>
              <a:t>nS</a:t>
            </a:r>
            <a:r>
              <a:rPr lang="en-US" dirty="0" smtClean="0"/>
              <a:t> (collision rate ~ 19nS)   </a:t>
            </a:r>
          </a:p>
          <a:p>
            <a:pPr lvl="1"/>
            <a:r>
              <a:rPr lang="en-US" dirty="0"/>
              <a:t>Track hit eff. &gt; 96</a:t>
            </a:r>
            <a:r>
              <a:rPr lang="en-US" dirty="0" smtClean="0"/>
              <a:t>% (from cosmic)</a:t>
            </a:r>
          </a:p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ook production data parasitically with E906</a:t>
            </a:r>
          </a:p>
          <a:p>
            <a:pPr lvl="1"/>
            <a:r>
              <a:rPr lang="en-US" dirty="0" smtClean="0"/>
              <a:t>Detector calibration, performance and initial search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Completed DY &amp; DP QCD </a:t>
            </a:r>
            <a:r>
              <a:rPr lang="en-US" dirty="0" err="1" smtClean="0">
                <a:solidFill>
                  <a:schemeClr val="accent1"/>
                </a:solidFill>
              </a:rPr>
              <a:t>resummation</a:t>
            </a:r>
            <a:r>
              <a:rPr lang="en-US" dirty="0" smtClean="0">
                <a:solidFill>
                  <a:schemeClr val="accent1"/>
                </a:solidFill>
              </a:rPr>
              <a:t> to all order</a:t>
            </a:r>
          </a:p>
          <a:p>
            <a:pPr lvl="1"/>
            <a:r>
              <a:rPr lang="en-US" dirty="0" smtClean="0"/>
              <a:t>Inputs to physics simulations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507" y="1625042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Complete DAQ Upgrade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Complete trigger detector construction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Trigger detector installation and commissioning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Take data with E1039(E906)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QCD </a:t>
            </a:r>
            <a:r>
              <a:rPr lang="en-US" dirty="0" err="1" smtClean="0"/>
              <a:t>resummation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4222" y="1119964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4087" y="1016994"/>
            <a:ext cx="184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Accomplishments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96FD-E841-9E4A-A81F-10D8E63E8EF3}" type="datetime1">
              <a:rPr lang="en-US" smtClean="0"/>
              <a:t>10/17/17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826" y="16737"/>
            <a:ext cx="6720401" cy="7959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Successful Team Work!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0" t="-2" r="5502" b="18746"/>
          <a:stretch/>
        </p:blipFill>
        <p:spPr>
          <a:xfrm>
            <a:off x="25220" y="758819"/>
            <a:ext cx="393192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49" y="16737"/>
            <a:ext cx="3761408" cy="282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37" y="2418754"/>
            <a:ext cx="3334815" cy="2501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" y="3781566"/>
            <a:ext cx="4051451" cy="30385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38E5-49BE-9E44-9AA4-E9F6667F0E2A}" type="datetime1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8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0" y="4496046"/>
            <a:ext cx="3132809" cy="2349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19" y="757294"/>
            <a:ext cx="4019925" cy="3014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7" y="4552780"/>
            <a:ext cx="3045962" cy="2284471"/>
          </a:xfrm>
          <a:prstGeom prst="rect">
            <a:avLst/>
          </a:prstGeom>
        </p:spPr>
      </p:pic>
      <p:pic>
        <p:nvPicPr>
          <p:cNvPr id="21" name="Picture 20" descr="IMG_4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1" b="23023"/>
          <a:stretch/>
        </p:blipFill>
        <p:spPr>
          <a:xfrm>
            <a:off x="2666376" y="2561237"/>
            <a:ext cx="6427254" cy="18657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79" y="4907770"/>
            <a:ext cx="2549845" cy="1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691" y="1"/>
            <a:ext cx="10515600" cy="87211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ompleted modules, 8 of them in total!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" y="1163315"/>
            <a:ext cx="4201970" cy="5602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491" y="1652636"/>
            <a:ext cx="6341799" cy="475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691" y="754915"/>
            <a:ext cx="454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Station-1: 80 x </a:t>
            </a:r>
            <a:r>
              <a:rPr lang="en-US" sz="2400" smtClean="0">
                <a:solidFill>
                  <a:srgbClr val="FF0000"/>
                </a:solidFill>
              </a:rPr>
              <a:t>80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80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19B0-DF91-F243-9BA9-407AC80EC17A}" type="datetime1">
              <a:rPr lang="en-US" smtClean="0"/>
              <a:t>10/17/17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LDRD/ER FY17 Progress Review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3491" y="1146504"/>
            <a:ext cx="485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Station-2: 100 x 100 cm</a:t>
            </a:r>
            <a:r>
              <a:rPr lang="en-US" sz="2400" baseline="30000" smtClean="0">
                <a:solidFill>
                  <a:srgbClr val="FF0000"/>
                </a:solidFill>
              </a:rPr>
              <a:t>2</a:t>
            </a:r>
            <a:r>
              <a:rPr lang="en-US" sz="2400" smtClean="0">
                <a:solidFill>
                  <a:srgbClr val="FF0000"/>
                </a:solidFill>
              </a:rPr>
              <a:t>, 50 channels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2094</Words>
  <Application>Microsoft Macintosh PowerPoint</Application>
  <PresentationFormat>Widescreen</PresentationFormat>
  <Paragraphs>452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Calibri Light</vt:lpstr>
      <vt:lpstr>DengXian Light</vt:lpstr>
      <vt:lpstr>Gill Sans</vt:lpstr>
      <vt:lpstr>Mangal</vt:lpstr>
      <vt:lpstr>ＭＳ Ｐゴシック</vt:lpstr>
      <vt:lpstr>Symbol</vt:lpstr>
      <vt:lpstr>Wingdings</vt:lpstr>
      <vt:lpstr>Arial</vt:lpstr>
      <vt:lpstr>Office Theme</vt:lpstr>
      <vt:lpstr>FY17 Highlights of Dark Photon Search at Fermilab </vt:lpstr>
      <vt:lpstr>SeaQuest at the Intensity Frontier at Fermilab</vt:lpstr>
      <vt:lpstr>Goals and Scope of the Project (from Proposal)</vt:lpstr>
      <vt:lpstr>People Involved</vt:lpstr>
      <vt:lpstr>A New High-Granularity Displayed Dimuon Vertex Trigger</vt:lpstr>
      <vt:lpstr>Achievements in the 1st Year (FY16)</vt:lpstr>
      <vt:lpstr>Major Tasks and Accomplishments in FY17</vt:lpstr>
      <vt:lpstr>Very Successful Team Work!</vt:lpstr>
      <vt:lpstr>Completed modules, 8 of them in total!</vt:lpstr>
      <vt:lpstr>Optical Calibration, LV/HV Power Distribution and Controls Systems</vt:lpstr>
      <vt:lpstr>Trigger, DAQ R&amp;D and Cosmic Test  @LANL</vt:lpstr>
      <vt:lpstr>All Trigger Detectors Designed and Built at LANL, Truck loaded to Fermilab on 4/3/2017</vt:lpstr>
      <vt:lpstr>Trigger Detector Systems Installed and Commissioned @FNAL</vt:lpstr>
      <vt:lpstr>Publications and Presentations</vt:lpstr>
      <vt:lpstr>Impacts of this LDRD</vt:lpstr>
      <vt:lpstr>Experimental Challenges: Plan vs Reality</vt:lpstr>
      <vt:lpstr>Plan for FY18 and Beyond</vt:lpstr>
      <vt:lpstr>Beyond FY18 – Long Term Prospects Low Mass Dark Photons in di-electron Channel with EMCal upgrade </vt:lpstr>
      <vt:lpstr>Summary and Outlook</vt:lpstr>
      <vt:lpstr>backup</vt:lpstr>
      <vt:lpstr>PowerPoint Presentation</vt:lpstr>
      <vt:lpstr>Developing a long term program at Fermilab</vt:lpstr>
      <vt:lpstr>Phase-I Expectation: Dark Photons  (parasitic run w/ E1039)</vt:lpstr>
      <vt:lpstr>Projected Dark Higgs Sensitivity POT:1.4x1018 (Phase-I)</vt:lpstr>
      <vt:lpstr>EMCal from PHENIX/RHIC</vt:lpstr>
      <vt:lpstr>E-1067 Future Upgrade: Phase-II 2020 ~ 2025+ </vt:lpstr>
      <vt:lpstr>A Great Opportunity Dark Photons and Dark Higgs Search at SeaQuest</vt:lpstr>
      <vt:lpstr>Dark Photon Detection in Dilepton Channel </vt:lpstr>
      <vt:lpstr>Dark Higgs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 Search at SeaQuest/E1067 atFermilab </dc:title>
  <dc:creator>Microsoft Office User</dc:creator>
  <cp:lastModifiedBy>Microsoft Office User</cp:lastModifiedBy>
  <cp:revision>379</cp:revision>
  <cp:lastPrinted>2017-10-17T15:24:33Z</cp:lastPrinted>
  <dcterms:created xsi:type="dcterms:W3CDTF">2017-10-08T21:09:42Z</dcterms:created>
  <dcterms:modified xsi:type="dcterms:W3CDTF">2017-10-17T21:34:44Z</dcterms:modified>
</cp:coreProperties>
</file>