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79" r:id="rId4"/>
    <p:sldId id="276" r:id="rId5"/>
    <p:sldId id="261" r:id="rId6"/>
    <p:sldId id="280" r:id="rId7"/>
    <p:sldId id="265" r:id="rId8"/>
    <p:sldId id="283" r:id="rId9"/>
    <p:sldId id="284" r:id="rId10"/>
    <p:sldId id="285" r:id="rId11"/>
    <p:sldId id="263" r:id="rId12"/>
    <p:sldId id="282" r:id="rId13"/>
    <p:sldId id="286" r:id="rId14"/>
    <p:sldId id="277" r:id="rId15"/>
    <p:sldId id="275" r:id="rId16"/>
    <p:sldId id="258" r:id="rId17"/>
    <p:sldId id="290" r:id="rId18"/>
    <p:sldId id="269" r:id="rId19"/>
    <p:sldId id="270" r:id="rId20"/>
    <p:sldId id="287" r:id="rId21"/>
    <p:sldId id="296" r:id="rId22"/>
    <p:sldId id="291" r:id="rId23"/>
    <p:sldId id="264" r:id="rId24"/>
    <p:sldId id="295" r:id="rId25"/>
    <p:sldId id="292" r:id="rId26"/>
    <p:sldId id="293" r:id="rId27"/>
    <p:sldId id="294" r:id="rId28"/>
    <p:sldId id="260" r:id="rId29"/>
    <p:sldId id="278" r:id="rId30"/>
    <p:sldId id="266" r:id="rId31"/>
    <p:sldId id="267" r:id="rId32"/>
    <p:sldId id="268" r:id="rId33"/>
    <p:sldId id="272" r:id="rId34"/>
    <p:sldId id="273" r:id="rId35"/>
    <p:sldId id="271" r:id="rId36"/>
    <p:sldId id="274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8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19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1DB7D-FC0D-1E4D-843E-D739A4B1BA9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9DCC2-E12B-6242-AEA8-AE3B0804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8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9DCC2-E12B-6242-AEA8-AE3B0804F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DA28-AB5E-8047-ADE0-385E89017902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37FF-FC56-9541-98E5-AC1951E3D638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5E0D-24D7-854F-99E6-9716A5D81505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1A0F-D5C1-F741-B7E3-43BDF7B99CFE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2FDF-1537-A541-8E06-E243CBCB13FF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3C6C-C8DE-D34B-AD63-121073C04B91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7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143-A655-5745-9572-AA45C6AA6339}" type="datetime1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D247-70A6-9F48-B65A-010EAFC5713A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7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F7CD-AA0B-734F-9E2E-0A2168EDE181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7A31-889C-FE42-8D2A-4FFA20E71B71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ACF4-6883-F142-817F-6B05470E9D64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E6547-4C69-8A4D-9BAA-C260EC578326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Relationship Id="rId11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jpeg"/><Relationship Id="rId12" Type="http://schemas.openxmlformats.org/officeDocument/2006/relationships/image" Target="../media/image64.jpeg"/><Relationship Id="rId13" Type="http://schemas.openxmlformats.org/officeDocument/2006/relationships/image" Target="../media/image23.jpg"/><Relationship Id="rId14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Relationship Id="rId11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85.emf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7.jpeg"/><Relationship Id="rId10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4020"/>
            <a:ext cx="9144000" cy="2583134"/>
          </a:xfrm>
        </p:spPr>
        <p:txBody>
          <a:bodyPr>
            <a:normAutofit/>
          </a:bodyPr>
          <a:lstStyle/>
          <a:p>
            <a:r>
              <a:rPr lang="en-US" dirty="0" smtClean="0"/>
              <a:t>FY17 Highlights of Dark Photon Search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Liu, P-25</a:t>
            </a:r>
          </a:p>
          <a:p>
            <a:r>
              <a:rPr lang="en-US" dirty="0" smtClean="0"/>
              <a:t>Dark Photon/Higgs Search @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/>
              <a:t>LDRD/ER Team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73E5-39C0-6143-A492-914116178393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8" y="0"/>
            <a:ext cx="7167816" cy="1528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Optical </a:t>
            </a:r>
            <a:r>
              <a:rPr lang="en-US" dirty="0" smtClean="0"/>
              <a:t>Calibration, LV/HV Power Distribution and Controls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269" y="110359"/>
            <a:ext cx="5060731" cy="67476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1A06-8662-F742-828C-ED6C3EDA22A1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854" y="3490148"/>
            <a:ext cx="3919045" cy="293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667463"/>
            <a:ext cx="3636523" cy="2727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9511" y="1964613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Designed, built and </a:t>
            </a:r>
          </a:p>
          <a:p>
            <a:r>
              <a:rPr lang="en-US" sz="2000" dirty="0" smtClean="0"/>
              <a:t>tested at LANL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2946" y="4590458"/>
            <a:ext cx="209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 x 8 optical outputs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1"/>
            <a:ext cx="10780986" cy="838635"/>
          </a:xfrm>
        </p:spPr>
        <p:txBody>
          <a:bodyPr>
            <a:normAutofit/>
          </a:bodyPr>
          <a:lstStyle/>
          <a:p>
            <a:r>
              <a:rPr lang="en-US" dirty="0" smtClean="0"/>
              <a:t>Trigger, </a:t>
            </a:r>
            <a:r>
              <a:rPr lang="en-US" dirty="0" smtClean="0"/>
              <a:t>DAQ </a:t>
            </a:r>
            <a:r>
              <a:rPr lang="en-US" dirty="0" smtClean="0"/>
              <a:t>R&amp;D </a:t>
            </a:r>
            <a:r>
              <a:rPr lang="en-US" dirty="0" smtClean="0"/>
              <a:t>and</a:t>
            </a:r>
            <a:r>
              <a:rPr lang="en-US" dirty="0" smtClean="0"/>
              <a:t> Cosmic Test  </a:t>
            </a:r>
            <a:r>
              <a:rPr lang="en-US" dirty="0" smtClean="0"/>
              <a:t>@LANL</a:t>
            </a:r>
            <a:endParaRPr lang="en-US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20" y="938814"/>
            <a:ext cx="5160180" cy="3870136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88" y="4798611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TDC_2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7D93-D16B-C040-8CE8-00488693A02B}" type="datetime1">
              <a:rPr lang="en-US" smtClean="0"/>
              <a:t>10/15/17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928" y="3136392"/>
            <a:ext cx="3867912" cy="363016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3779" y="936279"/>
            <a:ext cx="5770180" cy="245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 &amp; DAQ hardware and firmware designed</a:t>
            </a:r>
            <a:r>
              <a:rPr lang="en-US" dirty="0" smtClean="0"/>
              <a:t> and tested at LANL, in collaboration with </a:t>
            </a:r>
            <a:r>
              <a:rPr lang="en-US" dirty="0" err="1" smtClean="0"/>
              <a:t>Fermilab</a:t>
            </a:r>
            <a:r>
              <a:rPr lang="en-US" dirty="0" smtClean="0"/>
              <a:t> Engineers</a:t>
            </a:r>
          </a:p>
          <a:p>
            <a:r>
              <a:rPr lang="en-US" dirty="0" smtClean="0"/>
              <a:t>Readout </a:t>
            </a:r>
            <a:r>
              <a:rPr lang="en-US" dirty="0"/>
              <a:t>from a full </a:t>
            </a:r>
            <a:r>
              <a:rPr lang="en-US" dirty="0" smtClean="0"/>
              <a:t>module for cosmic test</a:t>
            </a:r>
            <a:endParaRPr lang="en-US" dirty="0"/>
          </a:p>
          <a:p>
            <a:pPr lvl="1"/>
            <a:r>
              <a:rPr lang="en-US" dirty="0"/>
              <a:t>Full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  <a:p>
            <a:pPr lvl="1"/>
            <a:r>
              <a:rPr lang="en-US" dirty="0"/>
              <a:t>V1495 trigger logic + TDC read out </a:t>
            </a:r>
          </a:p>
          <a:p>
            <a:pPr lvl="1"/>
            <a:r>
              <a:rPr lang="en-US" dirty="0"/>
              <a:t>E906 upgraded DAQ and firmware</a:t>
            </a:r>
            <a:endParaRPr lang="en-US" sz="4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- Timing resolution, better than </a:t>
            </a:r>
            <a:r>
              <a:rPr lang="en-US" sz="3300" dirty="0" smtClean="0">
                <a:solidFill>
                  <a:srgbClr val="FF0000"/>
                </a:solidFill>
              </a:rPr>
              <a:t>1.5nS </a:t>
            </a:r>
            <a:r>
              <a:rPr lang="en-US" sz="3300" dirty="0">
                <a:solidFill>
                  <a:srgbClr val="FF0000"/>
                </a:solidFill>
              </a:rPr>
              <a:t>(19nS RF)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- Detector </a:t>
            </a:r>
            <a:r>
              <a:rPr lang="en-US" sz="3300" dirty="0" err="1">
                <a:solidFill>
                  <a:srgbClr val="FF0000"/>
                </a:solidFill>
              </a:rPr>
              <a:t>eff</a:t>
            </a:r>
            <a:r>
              <a:rPr lang="en-US" sz="3300" dirty="0">
                <a:solidFill>
                  <a:srgbClr val="FF0000"/>
                </a:solidFill>
              </a:rPr>
              <a:t> &gt; 96%</a:t>
            </a:r>
          </a:p>
        </p:txBody>
      </p:sp>
    </p:spTree>
    <p:extLst>
      <p:ext uri="{BB962C8B-B14F-4D97-AF65-F5344CB8AC3E}">
        <p14:creationId xmlns:p14="http://schemas.microsoft.com/office/powerpoint/2010/main" val="10594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278" y="263400"/>
            <a:ext cx="907919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All 8 </a:t>
            </a:r>
            <a:r>
              <a:rPr lang="en-US" dirty="0" smtClean="0"/>
              <a:t>Trigger Detectors Designed and </a:t>
            </a:r>
            <a:r>
              <a:rPr lang="en-US" dirty="0" smtClean="0"/>
              <a:t>Built</a:t>
            </a:r>
            <a:r>
              <a:rPr lang="en-US" dirty="0" smtClean="0"/>
              <a:t> </a:t>
            </a:r>
            <a:r>
              <a:rPr lang="en-US" dirty="0" smtClean="0"/>
              <a:t>at LANL, Truck loaded to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1278" y="1840353"/>
            <a:ext cx="5296198" cy="1345747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ight</a:t>
            </a:r>
            <a:r>
              <a:rPr lang="en-US" dirty="0" smtClean="0"/>
              <a:t> trigger detector modules </a:t>
            </a:r>
            <a:endParaRPr lang="en-US" dirty="0" smtClean="0"/>
          </a:p>
          <a:p>
            <a:r>
              <a:rPr lang="en-US" dirty="0" smtClean="0"/>
              <a:t>Electronics and Power supplies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8" y="2857167"/>
            <a:ext cx="4665577" cy="349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704" y="1633413"/>
            <a:ext cx="6325496" cy="4744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F1C9-1AD5-554D-81AC-BEBB73FC5B67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45" y="36837"/>
            <a:ext cx="2767656" cy="20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0" y="121723"/>
            <a:ext cx="12117280" cy="8779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Trigger Detector Systems </a:t>
            </a:r>
            <a:r>
              <a:rPr lang="en-US" sz="3600" dirty="0" smtClean="0"/>
              <a:t>Installed </a:t>
            </a:r>
            <a:r>
              <a:rPr lang="en-US" sz="3600" dirty="0" smtClean="0"/>
              <a:t>and </a:t>
            </a:r>
            <a:r>
              <a:rPr lang="en-US" sz="3600" dirty="0" smtClean="0"/>
              <a:t>Commissioned </a:t>
            </a:r>
            <a:r>
              <a:rPr lang="en-US" sz="3600" dirty="0" smtClean="0"/>
              <a:t>@FNAL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95" y="1164414"/>
            <a:ext cx="3761785" cy="291116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20" y="4306118"/>
            <a:ext cx="5126780" cy="223121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24184" y="3282630"/>
            <a:ext cx="1399295" cy="1757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28962" y="2163475"/>
            <a:ext cx="419375" cy="31431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00137" y="2682234"/>
            <a:ext cx="871647" cy="25103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A024-1B91-DF42-B5D5-BB6E64E01090}" type="datetime1">
              <a:rPr lang="en-US" smtClean="0"/>
              <a:t>10/15/17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13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6" r="8140"/>
          <a:stretch/>
        </p:blipFill>
        <p:spPr>
          <a:xfrm>
            <a:off x="64576" y="1164414"/>
            <a:ext cx="3020576" cy="50096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40" y="1831588"/>
            <a:ext cx="5009614" cy="3675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27931" y="3067813"/>
            <a:ext cx="1402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LVL-1 + LVL-2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Trigger &amp;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Calibration </a:t>
            </a:r>
          </a:p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ystems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053" y="1978809"/>
            <a:ext cx="230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Station-2 Trigger Plane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Publications and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237" y="1280494"/>
            <a:ext cx="5992906" cy="49373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Papers:</a:t>
            </a:r>
          </a:p>
          <a:p>
            <a:pPr lvl="1"/>
            <a:r>
              <a:rPr lang="en-US" dirty="0" smtClean="0"/>
              <a:t>Dark Sector Community Report, 2016</a:t>
            </a:r>
            <a:r>
              <a:rPr lang="en-US" dirty="0"/>
              <a:t>, </a:t>
            </a:r>
            <a:r>
              <a:rPr lang="en-US" dirty="0" smtClean="0"/>
              <a:t>arXiv:1608.08632</a:t>
            </a:r>
            <a:endParaRPr lang="en-US" dirty="0" smtClean="0"/>
          </a:p>
          <a:p>
            <a:pPr lvl="1"/>
            <a:r>
              <a:rPr lang="en-US" dirty="0" smtClean="0"/>
              <a:t>US </a:t>
            </a:r>
            <a:r>
              <a:rPr lang="en-US" dirty="0" smtClean="0"/>
              <a:t>DOE Cosmic </a:t>
            </a:r>
            <a:r>
              <a:rPr lang="en-US" dirty="0" smtClean="0"/>
              <a:t>Vision</a:t>
            </a:r>
            <a:r>
              <a:rPr lang="en-US" dirty="0" smtClean="0"/>
              <a:t> </a:t>
            </a:r>
            <a:r>
              <a:rPr lang="en-US" dirty="0" smtClean="0"/>
              <a:t>Whitepaper, </a:t>
            </a:r>
            <a:r>
              <a:rPr lang="en-US" dirty="0"/>
              <a:t>2017, </a:t>
            </a:r>
            <a:r>
              <a:rPr lang="en-US" dirty="0" smtClean="0"/>
              <a:t>arXiv:1707.04591</a:t>
            </a:r>
            <a:endParaRPr lang="en-US" dirty="0" smtClean="0"/>
          </a:p>
          <a:p>
            <a:pPr lvl="1"/>
            <a:r>
              <a:rPr lang="en-US" dirty="0" smtClean="0"/>
              <a:t>An invited </a:t>
            </a:r>
            <a:r>
              <a:rPr lang="en-US" dirty="0" smtClean="0"/>
              <a:t>review </a:t>
            </a:r>
            <a:r>
              <a:rPr lang="en-US" dirty="0" smtClean="0"/>
              <a:t>paper on</a:t>
            </a:r>
            <a:r>
              <a:rPr lang="en-US" dirty="0" smtClean="0"/>
              <a:t> </a:t>
            </a:r>
            <a:r>
              <a:rPr lang="en-US" dirty="0" err="1" smtClean="0"/>
              <a:t>SeaQues</a:t>
            </a:r>
            <a:r>
              <a:rPr lang="en-US" dirty="0" smtClean="0"/>
              <a:t>/E1067, Mod. Phys. Lett. A, </a:t>
            </a:r>
            <a:r>
              <a:rPr lang="en-US" dirty="0" smtClean="0"/>
              <a:t>2017, Vol. 32, Issue 10 </a:t>
            </a:r>
          </a:p>
          <a:p>
            <a:pPr lvl="1"/>
            <a:r>
              <a:rPr lang="en-US" dirty="0" smtClean="0"/>
              <a:t>A phenomenology paper in preparation 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resentations:</a:t>
            </a:r>
          </a:p>
          <a:p>
            <a:pPr lvl="1"/>
            <a:r>
              <a:rPr lang="en-US" dirty="0" smtClean="0"/>
              <a:t>BNL Dark Sector Physics Workshop, 10/2016</a:t>
            </a:r>
          </a:p>
          <a:p>
            <a:pPr lvl="1"/>
            <a:r>
              <a:rPr lang="en-US" dirty="0"/>
              <a:t>DOE Cosmic Frontier Workshop, </a:t>
            </a:r>
            <a:r>
              <a:rPr lang="en-US" dirty="0" smtClean="0"/>
              <a:t>3/2017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PAC discussion, 7/2017 </a:t>
            </a:r>
            <a:endParaRPr lang="en-US" dirty="0"/>
          </a:p>
          <a:p>
            <a:pPr lvl="1"/>
            <a:r>
              <a:rPr lang="en-US" dirty="0" smtClean="0"/>
              <a:t>APS/DNP, 10/2017</a:t>
            </a:r>
          </a:p>
          <a:p>
            <a:pPr lvl="1"/>
            <a:r>
              <a:rPr lang="en-US" dirty="0" smtClean="0"/>
              <a:t>HPS  Mini-Symposium, </a:t>
            </a:r>
            <a:r>
              <a:rPr lang="en-US" dirty="0" smtClean="0"/>
              <a:t>10/2017, SLAC</a:t>
            </a:r>
            <a:endParaRPr lang="en-US" dirty="0" smtClean="0"/>
          </a:p>
          <a:p>
            <a:pPr lvl="1"/>
            <a:r>
              <a:rPr lang="en-US" dirty="0" smtClean="0"/>
              <a:t>Light Dark World International Forum 2017, </a:t>
            </a:r>
            <a:r>
              <a:rPr lang="en-US" dirty="0" smtClean="0"/>
              <a:t>10/2017, Pittsburgh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63406" y="1320351"/>
            <a:ext cx="5428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Being recognized in the community as an important new player: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Our </a:t>
            </a:r>
            <a:r>
              <a:rPr lang="en-US" dirty="0" err="1"/>
              <a:t>Fermilab</a:t>
            </a:r>
            <a:r>
              <a:rPr lang="en-US" dirty="0"/>
              <a:t> dark photon/Higgs </a:t>
            </a:r>
            <a:r>
              <a:rPr lang="en-US" dirty="0" smtClean="0"/>
              <a:t>program highlighted </a:t>
            </a:r>
            <a:r>
              <a:rPr lang="en-US" dirty="0"/>
              <a:t>at opening plenary </a:t>
            </a:r>
            <a:r>
              <a:rPr lang="en-US" dirty="0" smtClean="0"/>
              <a:t>talk, </a:t>
            </a:r>
            <a:r>
              <a:rPr lang="en-US" dirty="0" smtClean="0"/>
              <a:t>BNL </a:t>
            </a:r>
            <a:r>
              <a:rPr lang="en-US" dirty="0"/>
              <a:t>Dark </a:t>
            </a:r>
            <a:r>
              <a:rPr lang="en-US" dirty="0" smtClean="0"/>
              <a:t>Interactions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Invited talk at HPS mini-Symposium 2017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Invited plenary talk at Light Dark World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407" y="3275557"/>
            <a:ext cx="3010703" cy="200693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BF12-526D-ED42-9AA8-AF08FDE96585}" type="datetime1">
              <a:rPr lang="en-US" smtClean="0"/>
              <a:t>10/15/17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74466" y="3379851"/>
            <a:ext cx="278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BNL </a:t>
            </a:r>
            <a:r>
              <a:rPr lang="en-US" smtClean="0">
                <a:solidFill>
                  <a:srgbClr val="FFFF00"/>
                </a:solidFill>
              </a:rPr>
              <a:t>Dark Interactions </a:t>
            </a:r>
            <a:r>
              <a:rPr lang="en-US" dirty="0" smtClean="0">
                <a:solidFill>
                  <a:srgbClr val="FFFF00"/>
                </a:solidFill>
              </a:rPr>
              <a:t>2016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18" y="4823792"/>
            <a:ext cx="3066396" cy="1533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337580" y="5961746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Dark World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</a:t>
            </a:r>
            <a:r>
              <a:rPr lang="en-US" dirty="0" smtClean="0"/>
              <a:t>of </a:t>
            </a:r>
            <a:r>
              <a:rPr lang="en-US" dirty="0" smtClean="0"/>
              <a:t>this LDRD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9134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Produced two ECR Proposals </a:t>
            </a:r>
          </a:p>
          <a:p>
            <a:pPr lvl="1"/>
            <a:r>
              <a:rPr lang="en-US" dirty="0" smtClean="0"/>
              <a:t>A new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 smtClean="0"/>
              <a:t>forward tracking </a:t>
            </a:r>
            <a:r>
              <a:rPr lang="en-US" dirty="0" smtClean="0"/>
              <a:t>upgrade based on the detector technology developed here  (funded, LANL/ECR FY17-19)</a:t>
            </a:r>
          </a:p>
          <a:p>
            <a:pPr lvl="1"/>
            <a:r>
              <a:rPr lang="en-US" dirty="0" smtClean="0"/>
              <a:t>A new search for dark matter in di-electron channel  (a new proposal, FY18-20)</a:t>
            </a:r>
            <a:endParaRPr lang="en-US" dirty="0"/>
          </a:p>
          <a:p>
            <a:r>
              <a:rPr lang="en-US" dirty="0" smtClean="0"/>
              <a:t>Provided important hardware trainings for postdocs </a:t>
            </a:r>
            <a:r>
              <a:rPr lang="en-US" dirty="0"/>
              <a:t>and </a:t>
            </a:r>
            <a:r>
              <a:rPr lang="en-US" dirty="0" smtClean="0"/>
              <a:t>young staff</a:t>
            </a:r>
          </a:p>
          <a:p>
            <a:pPr lvl="1"/>
            <a:r>
              <a:rPr lang="en-US" dirty="0" smtClean="0"/>
              <a:t>After many </a:t>
            </a:r>
            <a:r>
              <a:rPr lang="en-US" dirty="0"/>
              <a:t>years of </a:t>
            </a:r>
            <a:r>
              <a:rPr lang="en-US" dirty="0" smtClean="0"/>
              <a:t>mostly</a:t>
            </a:r>
            <a:r>
              <a:rPr lang="en-US" dirty="0" smtClean="0"/>
              <a:t> on </a:t>
            </a:r>
            <a:r>
              <a:rPr lang="en-US" dirty="0"/>
              <a:t>data </a:t>
            </a:r>
            <a:r>
              <a:rPr lang="en-US" dirty="0" smtClean="0"/>
              <a:t>analyses and simulations</a:t>
            </a:r>
            <a:endParaRPr lang="en-US" dirty="0"/>
          </a:p>
          <a:p>
            <a:r>
              <a:rPr lang="en-US" dirty="0"/>
              <a:t>Possible new </a:t>
            </a:r>
            <a:r>
              <a:rPr lang="en-US" dirty="0" smtClean="0"/>
              <a:t>HEP </a:t>
            </a:r>
            <a:r>
              <a:rPr lang="en-US" dirty="0"/>
              <a:t>program of high </a:t>
            </a:r>
            <a:r>
              <a:rPr lang="en-US" dirty="0" smtClean="0"/>
              <a:t>P-5 </a:t>
            </a:r>
            <a:r>
              <a:rPr lang="en-US" dirty="0"/>
              <a:t>impact</a:t>
            </a:r>
          </a:p>
          <a:p>
            <a:r>
              <a:rPr lang="en-US" dirty="0"/>
              <a:t>Visibility of </a:t>
            </a:r>
            <a:r>
              <a:rPr lang="en-US" dirty="0" smtClean="0"/>
              <a:t>LANL </a:t>
            </a:r>
            <a:r>
              <a:rPr lang="en-US" dirty="0"/>
              <a:t>to outside world in </a:t>
            </a:r>
            <a:r>
              <a:rPr lang="en-US" dirty="0" smtClean="0"/>
              <a:t>Science</a:t>
            </a:r>
            <a:r>
              <a:rPr lang="en-US" dirty="0"/>
              <a:t> </a:t>
            </a:r>
            <a:r>
              <a:rPr lang="en-US" dirty="0" smtClean="0"/>
              <a:t>and Technology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A8D2-161F-BE48-B898-0A25C489A8F7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Experimental </a:t>
            </a:r>
            <a:r>
              <a:rPr lang="en-US" sz="4000" dirty="0" smtClean="0"/>
              <a:t>Challenges</a:t>
            </a:r>
            <a:r>
              <a:rPr lang="en-US" sz="4000" dirty="0" smtClean="0"/>
              <a:t>: Plan vs Reality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208"/>
            <a:ext cx="12192000" cy="3545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27919"/>
            <a:ext cx="5697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Much larger detector R&amp;D project: DAQ, readout &amp; control </a:t>
            </a:r>
          </a:p>
          <a:p>
            <a:r>
              <a:rPr lang="en-US" dirty="0" err="1" smtClean="0"/>
              <a:t>SeaQuest</a:t>
            </a:r>
            <a:r>
              <a:rPr lang="en-US" dirty="0" smtClean="0"/>
              <a:t> schedule changes </a:t>
            </a:r>
            <a:r>
              <a:rPr lang="en-US" dirty="0" smtClean="0"/>
              <a:t>since proposal: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E1039 installation delayed by ~1.5 year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E906 continued data taking till ~</a:t>
            </a:r>
            <a:r>
              <a:rPr lang="en-US" dirty="0" smtClean="0"/>
              <a:t>7/2017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No </a:t>
            </a:r>
            <a:r>
              <a:rPr lang="en-US" dirty="0" smtClean="0"/>
              <a:t>dedicated installation time, </a:t>
            </a:r>
            <a:r>
              <a:rPr lang="en-US" dirty="0" smtClean="0"/>
              <a:t>2-month </a:t>
            </a:r>
            <a:r>
              <a:rPr lang="en-US" dirty="0" smtClean="0"/>
              <a:t>delay </a:t>
            </a:r>
            <a:r>
              <a:rPr lang="en-US" dirty="0" smtClean="0"/>
              <a:t> </a:t>
            </a:r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80825" y="4979963"/>
            <a:ext cx="50834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13230" y="4660892"/>
            <a:ext cx="164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Operation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187544" y="5001734"/>
            <a:ext cx="3004456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87544" y="4671392"/>
            <a:ext cx="303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E1039 installation &amp; operation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038486" y="5392838"/>
            <a:ext cx="3149058" cy="16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8486" y="5379618"/>
            <a:ext cx="389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LDRD trigger construction, installation,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ommissioning &amp; data taking, analysis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Commissioning </a:t>
            </a:r>
            <a:r>
              <a:rPr lang="en-US" dirty="0" smtClean="0">
                <a:solidFill>
                  <a:srgbClr val="FF0000"/>
                </a:solidFill>
              </a:rPr>
              <a:t>done in 2 weeks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563139" y="5379618"/>
            <a:ext cx="1608449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420788" y="5488003"/>
            <a:ext cx="183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LDRD data taking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&amp; analysis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C0CA-EA05-9742-A7E2-A3A9B109AACB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Dark Photon LDRD/ER FY17 Progress Review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30468" y="4713584"/>
            <a:ext cx="162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Reality: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</a:t>
            </a:r>
            <a:r>
              <a:rPr lang="en-US" dirty="0" smtClean="0"/>
              <a:t>FY18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data taking with E1039 in 2018</a:t>
            </a:r>
          </a:p>
          <a:p>
            <a:r>
              <a:rPr lang="en-US" dirty="0"/>
              <a:t>Data analysis and </a:t>
            </a:r>
            <a:r>
              <a:rPr lang="en-US" dirty="0" smtClean="0"/>
              <a:t>preliminary publication </a:t>
            </a:r>
          </a:p>
          <a:p>
            <a:pPr lvl="1"/>
            <a:r>
              <a:rPr lang="en-US" dirty="0" smtClean="0"/>
              <a:t>Alignment and calibration </a:t>
            </a:r>
          </a:p>
          <a:p>
            <a:pPr lvl="1"/>
            <a:r>
              <a:rPr lang="en-US" dirty="0" smtClean="0"/>
              <a:t>Tracking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Possible </a:t>
            </a:r>
            <a:r>
              <a:rPr lang="en-US" dirty="0" err="1" smtClean="0"/>
              <a:t>EMCal</a:t>
            </a:r>
            <a:r>
              <a:rPr lang="en-US" dirty="0" smtClean="0"/>
              <a:t> upgrade? New proposals?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A50D-0CE6-C84A-B517-70697837FECC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7" y="0"/>
            <a:ext cx="11682249" cy="12454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Ideas Developed: </a:t>
            </a:r>
            <a:r>
              <a:rPr lang="en-US" sz="3600" dirty="0" smtClean="0"/>
              <a:t>Displaced </a:t>
            </a:r>
            <a:r>
              <a:rPr lang="en-US" sz="3600" dirty="0"/>
              <a:t>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>
                <a:solidFill>
                  <a:srgbClr val="FF00FF"/>
                </a:solidFill>
              </a:rPr>
              <a:t>EMCal</a:t>
            </a:r>
            <a:r>
              <a:rPr lang="en-US" altLang="zh-CN" sz="3100" dirty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69" y="1433430"/>
            <a:ext cx="5248336" cy="45901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48C1-ED3E-014B-84A8-A4D553DD3843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8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Projection: POT 1.4 x 10</a:t>
            </a:r>
            <a:r>
              <a:rPr lang="en-US" baseline="30000" dirty="0"/>
              <a:t>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11" y="105435"/>
            <a:ext cx="7224883" cy="838737"/>
          </a:xfrm>
        </p:spPr>
        <p:txBody>
          <a:bodyPr>
            <a:noAutofit/>
          </a:bodyPr>
          <a:lstStyle/>
          <a:p>
            <a:r>
              <a:rPr lang="en-US" sz="4800" dirty="0" smtClean="0"/>
              <a:t>Summary 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73" y="1238942"/>
            <a:ext cx="5530227" cy="39556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Completed Trigger and DAQ Upgrade </a:t>
            </a:r>
          </a:p>
          <a:p>
            <a:r>
              <a:rPr lang="en-US" dirty="0"/>
              <a:t>Took data with </a:t>
            </a:r>
            <a:r>
              <a:rPr lang="en-US" dirty="0" smtClean="0"/>
              <a:t>E906 in FY17</a:t>
            </a:r>
          </a:p>
          <a:p>
            <a:r>
              <a:rPr lang="en-US" dirty="0" smtClean="0"/>
              <a:t>Take more data with E1039 in FY18</a:t>
            </a:r>
          </a:p>
          <a:p>
            <a:r>
              <a:rPr lang="en-US" dirty="0" smtClean="0"/>
              <a:t>Complete data analysis and  publication 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 new vertex trigger &amp; DAQ++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2017-2020+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  <a:r>
              <a:rPr lang="en-US" b="1" i="1" dirty="0" smtClean="0">
                <a:solidFill>
                  <a:srgbClr val="008000"/>
                </a:solidFill>
              </a:rPr>
              <a:t> or </a:t>
            </a:r>
            <a:r>
              <a:rPr lang="en-US" b="1" i="1" dirty="0" smtClean="0">
                <a:solidFill>
                  <a:srgbClr val="008000"/>
                </a:solidFill>
              </a:rPr>
              <a:t>more</a:t>
            </a:r>
            <a:endParaRPr lang="en-US" b="1" i="1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Phase-II</a:t>
            </a:r>
          </a:p>
          <a:p>
            <a:pPr lvl="1"/>
            <a:r>
              <a:rPr lang="en-US" b="1" i="1" dirty="0" smtClean="0"/>
              <a:t>Possible detector upgrade later, add electron and hadron capability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8" y="1209487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87B8-EAAC-5A44-9CC7-6243C98E92C2}" type="datetime1">
              <a:rPr lang="en-US" smtClean="0"/>
              <a:t>10/15/17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2313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6548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47720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1164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32951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69277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17044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84724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2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6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3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57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97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461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8440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7" y="2962450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714500" y="820309"/>
            <a:ext cx="73585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35K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18A9-E42D-0949-8BED-3CDDAB740742}" type="datetime1">
              <a:rPr lang="en-US" smtClean="0"/>
              <a:t>10/15/17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560" y="4380013"/>
            <a:ext cx="3344440" cy="197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71481" y="5751271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mode possible with other experiments, E906/E1039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3202" y="4813493"/>
            <a:ext cx="107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SeaQuest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55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DDF-2FF4-6E47-9C3D-C99ACA54B09C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5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5577"/>
            <a:ext cx="10515600" cy="621792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dirty="0" smtClean="0"/>
              <a:t>Overview of the scope of LDRD </a:t>
            </a:r>
          </a:p>
          <a:p>
            <a:pPr lvl="1"/>
            <a:r>
              <a:rPr lang="en-US" dirty="0" err="1" smtClean="0"/>
              <a:t>Achiements</a:t>
            </a:r>
            <a:r>
              <a:rPr lang="en-US" dirty="0" smtClean="0"/>
              <a:t> in FY16 ()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achievements in FY17</a:t>
            </a:r>
          </a:p>
          <a:p>
            <a:pPr lvl="2"/>
            <a:r>
              <a:rPr lang="en-US" dirty="0"/>
              <a:t>DAQ upgrade </a:t>
            </a:r>
          </a:p>
          <a:p>
            <a:pPr lvl="2"/>
            <a:r>
              <a:rPr lang="en-US" dirty="0"/>
              <a:t>Trigger detector construction, installation and commissioning </a:t>
            </a:r>
          </a:p>
          <a:p>
            <a:pPr lvl="2"/>
            <a:r>
              <a:rPr lang="en-US" dirty="0"/>
              <a:t>Data taking</a:t>
            </a:r>
          </a:p>
          <a:p>
            <a:pPr lvl="2"/>
            <a:r>
              <a:rPr lang="en-US" dirty="0"/>
              <a:t>Publications, invited talks, reviews </a:t>
            </a:r>
            <a:r>
              <a:rPr lang="en-US" dirty="0" err="1"/>
              <a:t>etc</a:t>
            </a:r>
            <a:r>
              <a:rPr lang="en-US" dirty="0"/>
              <a:t> – being recognized by the HEP community </a:t>
            </a:r>
          </a:p>
          <a:p>
            <a:pPr lvl="2"/>
            <a:r>
              <a:rPr lang="en-US" dirty="0"/>
              <a:t>New ideas developed for the future long-term program </a:t>
            </a:r>
          </a:p>
          <a:p>
            <a:r>
              <a:rPr lang="en-US" dirty="0"/>
              <a:t>  </a:t>
            </a:r>
          </a:p>
          <a:p>
            <a:pPr lvl="1"/>
            <a:r>
              <a:rPr lang="en-US" dirty="0"/>
              <a:t>Challenges faced in detector R&amp;D, installation and </a:t>
            </a:r>
            <a:r>
              <a:rPr lang="en-US" dirty="0" err="1"/>
              <a:t>commisionging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Uncertainties in E906 operation schedule and E1039 startup</a:t>
            </a:r>
          </a:p>
          <a:p>
            <a:pPr lvl="2"/>
            <a:r>
              <a:rPr lang="en-US" dirty="0"/>
              <a:t>Cost &amp; schedule of detector/DAQ upgrade, much larger than original plan  </a:t>
            </a:r>
          </a:p>
          <a:p>
            <a:pPr lvl="2"/>
            <a:r>
              <a:rPr lang="en-US" dirty="0"/>
              <a:t>Change of E906 operation schedule impacted detector upgrade, installation and commissioning </a:t>
            </a:r>
          </a:p>
          <a:p>
            <a:pPr lvl="1"/>
            <a:r>
              <a:rPr lang="en-US" dirty="0"/>
              <a:t>Plan for FY18 and beyond</a:t>
            </a:r>
          </a:p>
          <a:p>
            <a:pPr lvl="2"/>
            <a:r>
              <a:rPr lang="en-US" dirty="0"/>
              <a:t>Run17 data analysis, preliminary search results </a:t>
            </a:r>
          </a:p>
          <a:p>
            <a:pPr lvl="2"/>
            <a:r>
              <a:rPr lang="en-US" dirty="0"/>
              <a:t>Produce realistic projections based on Year 17 run, for future parasitic runs w/ E1039, and </a:t>
            </a:r>
          </a:p>
          <a:p>
            <a:pPr lvl="2"/>
            <a:r>
              <a:rPr lang="en-US" dirty="0"/>
              <a:t>More data taking with E1039 in FY18: </a:t>
            </a:r>
          </a:p>
          <a:p>
            <a:pPr lvl="3"/>
            <a:r>
              <a:rPr lang="en-US" dirty="0"/>
              <a:t>May 2018 – July 2018, followed by analysis</a:t>
            </a:r>
          </a:p>
          <a:p>
            <a:pPr lvl="3"/>
            <a:r>
              <a:rPr lang="en-US" dirty="0"/>
              <a:t>10/2018 – 10/2020  long run  </a:t>
            </a:r>
          </a:p>
          <a:p>
            <a:pPr lvl="1"/>
            <a:r>
              <a:rPr lang="en-US" dirty="0"/>
              <a:t>Impacts on other programs</a:t>
            </a:r>
          </a:p>
          <a:p>
            <a:pPr lvl="2"/>
            <a:r>
              <a:rPr lang="en-US" dirty="0"/>
              <a:t>TWO  ECRs developed, based on the detector technology and science developed in this ER, Kun-</a:t>
            </a:r>
            <a:r>
              <a:rPr lang="en-US" dirty="0" err="1"/>
              <a:t>EMCal</a:t>
            </a:r>
            <a:r>
              <a:rPr lang="en-US" dirty="0"/>
              <a:t>, Cesar - </a:t>
            </a:r>
            <a:r>
              <a:rPr lang="en-US" dirty="0" err="1"/>
              <a:t>LHCb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new idea for future program – ECR for </a:t>
            </a:r>
            <a:r>
              <a:rPr lang="en-US" dirty="0" err="1"/>
              <a:t>EMcal</a:t>
            </a:r>
            <a:r>
              <a:rPr lang="en-US" dirty="0"/>
              <a:t> upgrade, develop a long term Dark Photon/Higgs program at </a:t>
            </a:r>
            <a:r>
              <a:rPr lang="en-US" dirty="0" err="1"/>
              <a:t>Fermilab</a:t>
            </a:r>
            <a:r>
              <a:rPr lang="en-US" dirty="0"/>
              <a:t> after E1039, 2020+ </a:t>
            </a:r>
          </a:p>
          <a:p>
            <a:pPr lvl="2"/>
            <a:r>
              <a:rPr lang="en-US" dirty="0" err="1"/>
              <a:t>LHCb</a:t>
            </a:r>
            <a:r>
              <a:rPr lang="en-US" dirty="0"/>
              <a:t> adopted this technology for the forward tracker upgrade</a:t>
            </a:r>
          </a:p>
          <a:p>
            <a:r>
              <a:rPr lang="en-US" dirty="0"/>
              <a:t> </a:t>
            </a:r>
          </a:p>
          <a:p>
            <a:pPr lvl="1"/>
            <a:r>
              <a:rPr lang="en-US" dirty="0"/>
              <a:t>Highlight the scope of the project </a:t>
            </a:r>
          </a:p>
          <a:p>
            <a:pPr lvl="1"/>
            <a:r>
              <a:rPr lang="en-US" dirty="0" smtClean="0"/>
              <a:t>Challenges </a:t>
            </a:r>
          </a:p>
          <a:p>
            <a:pPr lvl="2"/>
            <a:r>
              <a:rPr lang="en-US" dirty="0" smtClean="0"/>
              <a:t>Technical challenges in hardware and software R&amp;D</a:t>
            </a:r>
          </a:p>
          <a:p>
            <a:pPr lvl="2"/>
            <a:r>
              <a:rPr lang="en-US" dirty="0" smtClean="0"/>
              <a:t>Experimental schedule </a:t>
            </a:r>
            <a:r>
              <a:rPr lang="en-US" dirty="0"/>
              <a:t>uncertainty 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A9A8-B6A5-584E-AF47-1115E3D31196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long term program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ideas</a:t>
            </a:r>
          </a:p>
          <a:p>
            <a:pPr lvl="1"/>
            <a:r>
              <a:rPr lang="en-US" dirty="0" smtClean="0"/>
              <a:t>Low mass region with di-</a:t>
            </a:r>
            <a:r>
              <a:rPr lang="en-US" dirty="0" err="1" smtClean="0"/>
              <a:t>electroncs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QCD-like Dark Sector physics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upgrade (recycled from PHENIX) </a:t>
            </a:r>
          </a:p>
          <a:p>
            <a:r>
              <a:rPr lang="en-US" dirty="0" smtClean="0"/>
              <a:t>Dedicated accelerator based beam-dump dark sector physics program </a:t>
            </a:r>
          </a:p>
          <a:p>
            <a:pPr lvl="1"/>
            <a:r>
              <a:rPr lang="en-US" dirty="0" smtClean="0"/>
              <a:t>Dark photon</a:t>
            </a:r>
          </a:p>
          <a:p>
            <a:pPr lvl="1"/>
            <a:r>
              <a:rPr lang="en-US" dirty="0" smtClean="0"/>
              <a:t>Dark Higgs</a:t>
            </a:r>
          </a:p>
          <a:p>
            <a:pPr lvl="1"/>
            <a:r>
              <a:rPr lang="en-US" dirty="0" smtClean="0"/>
              <a:t>Dark “QCD” mesons</a:t>
            </a:r>
          </a:p>
          <a:p>
            <a:pPr lvl="1"/>
            <a:r>
              <a:rPr lang="en-US" dirty="0" smtClean="0"/>
              <a:t>Complete major program by 2025, when </a:t>
            </a:r>
            <a:r>
              <a:rPr lang="en-US" dirty="0" err="1" smtClean="0"/>
              <a:t>SHiP@CERN</a:t>
            </a:r>
            <a:r>
              <a:rPr lang="en-US" dirty="0" smtClean="0"/>
              <a:t> is on line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C416-E1EC-774B-990C-A1950291974B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FFFF00"/>
                </a:solidFill>
              </a:rPr>
              <a:t>Trigger detectors completed at LANL and shipped to </a:t>
            </a:r>
            <a:r>
              <a:rPr lang="en-US" sz="2700" dirty="0" err="1" smtClean="0">
                <a:solidFill>
                  <a:srgbClr val="FFFF00"/>
                </a:solidFill>
              </a:rPr>
              <a:t>Fermilab</a:t>
            </a:r>
            <a:r>
              <a:rPr lang="en-US" sz="2700" dirty="0" smtClean="0">
                <a:solidFill>
                  <a:srgbClr val="FFFF00"/>
                </a:solidFill>
              </a:rPr>
              <a:t> 4/2017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67B1-88B8-164F-980C-DAE5FD5E9E6D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D247-70A6-9F48-B65A-010EAFC5713A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7678387" y="822365"/>
            <a:ext cx="2783774" cy="5697187"/>
          </a:xfrm>
          <a:prstGeom prst="donut">
            <a:avLst>
              <a:gd name="adj" fmla="val 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2893" y="724396"/>
            <a:ext cx="1849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Dark Photon/ER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FY16 Goals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7900" y="893673"/>
            <a:ext cx="194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Ming’s whiteboard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37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811" y="182880"/>
            <a:ext cx="3518263" cy="263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6" y="0"/>
            <a:ext cx="3518263" cy="2638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91" y="0"/>
            <a:ext cx="3953692" cy="2965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" y="2050867"/>
            <a:ext cx="3518263" cy="2638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167" y="2450920"/>
            <a:ext cx="2904309" cy="217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430" y="2240279"/>
            <a:ext cx="3378926" cy="2534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636" y="4049484"/>
            <a:ext cx="2116182" cy="282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" y="4232363"/>
            <a:ext cx="3518263" cy="2638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538" y="4232363"/>
            <a:ext cx="3518263" cy="2638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412" y="4245426"/>
            <a:ext cx="3239588" cy="2429691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7FA6-F458-E74B-AD21-5181EE71230D}" type="datetime1">
              <a:rPr lang="en-US" smtClean="0"/>
              <a:t>10/15/17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5" y="0"/>
            <a:ext cx="1931566" cy="2575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228" y="259491"/>
            <a:ext cx="2730751" cy="2048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412" y="-8374"/>
            <a:ext cx="1937846" cy="2583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5" y="2640553"/>
            <a:ext cx="3222172" cy="2416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117" y="2227329"/>
            <a:ext cx="3607524" cy="2705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431" y="4424638"/>
            <a:ext cx="2975607" cy="2231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146" y="352697"/>
            <a:ext cx="2821579" cy="211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637" y="2336781"/>
            <a:ext cx="3082835" cy="2312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093" y="4718957"/>
            <a:ext cx="2852057" cy="2139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897" y="4667113"/>
            <a:ext cx="2722518" cy="2041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041" y="1912384"/>
            <a:ext cx="2424517" cy="1818388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140E-1566-D944-8AEE-57B7E3CC167E}" type="datetime1">
              <a:rPr lang="en-US" smtClean="0"/>
              <a:t>10/15/17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" y="4892070"/>
            <a:ext cx="2549845" cy="1912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1" y="227473"/>
            <a:ext cx="2870944" cy="21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8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9489" cy="3252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0" y="0"/>
            <a:ext cx="2341518" cy="3122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298" y="0"/>
            <a:ext cx="2439489" cy="3252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82" y="3481250"/>
            <a:ext cx="2439489" cy="3252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26" y="3311432"/>
            <a:ext cx="2566852" cy="3422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878" y="3461654"/>
            <a:ext cx="2341517" cy="3122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30" y="3918857"/>
            <a:ext cx="3553093" cy="2664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787" y="0"/>
            <a:ext cx="2804160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3" y="1756954"/>
            <a:ext cx="3344092" cy="2508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35" y="2142306"/>
            <a:ext cx="3117668" cy="2338251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3C69-8839-B745-974A-911AD6F0B5A0}" type="datetime1">
              <a:rPr lang="en-US" smtClean="0"/>
              <a:t>10/15/17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8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598" y="363338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085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target </a:t>
            </a:r>
            <a:r>
              <a:rPr lang="en-US" b="1" i="1" dirty="0" err="1">
                <a:solidFill>
                  <a:srgbClr val="0000FF"/>
                </a:solidFill>
              </a:rPr>
              <a:t>Drell</a:t>
            </a:r>
            <a:r>
              <a:rPr lang="en-US" b="1" i="1" dirty="0">
                <a:solidFill>
                  <a:srgbClr val="0000FF"/>
                </a:solidFill>
              </a:rPr>
              <a:t>-Yan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084" y="3658225"/>
            <a:ext cx="588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beam-dump dark photon event  --- parasitic run possible!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4164-41FA-BB4E-A76A-523D0F71A7B5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33894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E906/E1039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85502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E1067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LDRD/ER leveraged on others’ contributions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Stimulated great interest from others</a:t>
            </a:r>
          </a:p>
          <a:p>
            <a:r>
              <a:rPr lang="en-US" dirty="0" smtClean="0"/>
              <a:t>Leveraged expertise from external collaborators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preamp</a:t>
            </a:r>
          </a:p>
          <a:p>
            <a:pPr lvl="1"/>
            <a:r>
              <a:rPr lang="en-US" dirty="0" smtClean="0"/>
              <a:t>Theoretical study </a:t>
            </a:r>
          </a:p>
          <a:p>
            <a:pPr lvl="2"/>
            <a:r>
              <a:rPr lang="en-US" dirty="0" smtClean="0"/>
              <a:t>A new NSF fund, Prof. S. Gori</a:t>
            </a:r>
          </a:p>
          <a:p>
            <a:pPr lvl="1"/>
            <a:r>
              <a:rPr lang="en-US" dirty="0" smtClean="0"/>
              <a:t>New experimental collaborators </a:t>
            </a:r>
          </a:p>
          <a:p>
            <a:pPr lvl="2"/>
            <a:r>
              <a:rPr lang="en-US" dirty="0" smtClean="0"/>
              <a:t>Russian collaborators, two new institutions</a:t>
            </a:r>
          </a:p>
          <a:p>
            <a:pPr lvl="2"/>
            <a:r>
              <a:rPr lang="en-US" dirty="0" smtClean="0"/>
              <a:t>HEP groups: Univ. </a:t>
            </a:r>
            <a:r>
              <a:rPr lang="en-US" dirty="0" err="1" smtClean="0"/>
              <a:t>Kentakey</a:t>
            </a:r>
            <a:r>
              <a:rPr lang="en-US" dirty="0" smtClean="0"/>
              <a:t>,  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F48D-BDF5-3540-99CC-8F7FB2E7DC2A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7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1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Goals and Scope of the Project (from Proposal)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8" y="3676482"/>
            <a:ext cx="10940527" cy="318151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68" y="966872"/>
            <a:ext cx="6202680" cy="2657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110" y="995090"/>
            <a:ext cx="3063262" cy="262891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D3B3-9CB3-6640-B560-AE8D4B47E842}" type="datetime1">
              <a:rPr lang="en-US" smtClean="0"/>
              <a:t>10/15/17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0" y="18819"/>
            <a:ext cx="8405861" cy="1117497"/>
          </a:xfrm>
        </p:spPr>
        <p:txBody>
          <a:bodyPr>
            <a:normAutofit/>
          </a:bodyPr>
          <a:lstStyle/>
          <a:p>
            <a:r>
              <a:rPr lang="en-US" sz="4000" dirty="0"/>
              <a:t>Phase-I Expectation: Dark Photons </a:t>
            </a:r>
            <a:br>
              <a:rPr lang="en-US" sz="4000" dirty="0"/>
            </a:br>
            <a:r>
              <a:rPr lang="en-US" sz="2800" dirty="0">
                <a:solidFill>
                  <a:srgbClr val="000000"/>
                </a:solidFill>
              </a:rPr>
              <a:t>(parasitic run w/ E906/1039)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E37B6-D034-FF41-B16D-3C72CECBB756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4940" y="1136316"/>
            <a:ext cx="356754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Drell</a:t>
            </a:r>
            <a:r>
              <a:rPr lang="en-US" dirty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sz="1400" dirty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Prompt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   </a:t>
            </a:r>
            <a:r>
              <a:rPr lang="en-US" sz="1400" dirty="0">
                <a:solidFill>
                  <a:srgbClr val="FF0000"/>
                </a:solidFill>
              </a:rPr>
              <a:t>   -  Good coverage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</a:t>
            </a:r>
            <a:r>
              <a:rPr lang="en-US" sz="1400" dirty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      </a:t>
            </a:r>
            <a:r>
              <a:rPr lang="en-US" sz="1400" dirty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( add </a:t>
            </a:r>
            <a:r>
              <a:rPr lang="en-US" sz="1400" dirty="0" err="1">
                <a:solidFill>
                  <a:srgbClr val="008000"/>
                </a:solidFill>
              </a:rPr>
              <a:t>EMCal</a:t>
            </a:r>
            <a:r>
              <a:rPr lang="en-US" sz="1400" dirty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7065386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Work in progress!</a:t>
            </a:r>
          </a:p>
        </p:txBody>
      </p:sp>
    </p:spTree>
    <p:extLst>
      <p:ext uri="{BB962C8B-B14F-4D97-AF65-F5344CB8AC3E}">
        <p14:creationId xmlns:p14="http://schemas.microsoft.com/office/powerpoint/2010/main" val="16866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POT:1.4x10</a:t>
            </a:r>
            <a:r>
              <a:rPr lang="en-US" sz="3100" baseline="30000" dirty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(Phase-I)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49420" y="1646400"/>
            <a:ext cx="3787309" cy="470995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088D-E20A-EA42-AB17-DDD99BF65580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1935" y="1236426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(2015)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06230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1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Upgrade: Phase-II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2020 ~ 2025+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E97BB-3091-564A-A1E7-579BDCBB9079}" type="datetime1">
              <a:rPr lang="en-US" smtClean="0"/>
              <a:t>10/15/17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32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2174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/>
              <a:t>A Great Opportunity</a:t>
            </a:r>
            <a:br>
              <a:rPr lang="en-US" sz="3600" dirty="0"/>
            </a:br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07" y="4042723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023" y="2829984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04353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975639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35F3-A176-DB42-8635-47DA2F8C0ED6}" type="datetime1">
              <a:rPr lang="en-US" smtClean="0"/>
              <a:t>10/15/17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33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50034" y="3842667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Dark Photon Detection in </a:t>
            </a:r>
            <a:r>
              <a:rPr lang="en-US" sz="3200" dirty="0" err="1"/>
              <a:t>Dilepton</a:t>
            </a:r>
            <a:r>
              <a:rPr lang="en-US" sz="3200" dirty="0"/>
              <a:t> Channel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431481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06" y="2650415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6079934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407-01FB-2645-8510-A25D7BBD0FFD}" type="datetime1">
              <a:rPr lang="en-US" smtClean="0"/>
              <a:t>10/15/17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957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043796" y="3299313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3796" y="4058555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21850" y="3619694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MiniBooNE</a:t>
            </a:r>
            <a:endParaRPr lang="en-US" sz="1200" dirty="0"/>
          </a:p>
          <a:p>
            <a:r>
              <a:rPr lang="en-US" sz="1200" dirty="0"/>
              <a:t>Beam-dump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79486" y="5267420"/>
            <a:ext cx="127131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~ Fixed target w/ </a:t>
            </a:r>
          </a:p>
          <a:p>
            <a:r>
              <a:rPr lang="en-US" sz="1200" dirty="0"/>
              <a:t>electron beams</a:t>
            </a:r>
          </a:p>
        </p:txBody>
      </p:sp>
    </p:spTree>
    <p:extLst>
      <p:ext uri="{BB962C8B-B14F-4D97-AF65-F5344CB8AC3E}">
        <p14:creationId xmlns:p14="http://schemas.microsoft.com/office/powerpoint/2010/main" val="9605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515"/>
            <a:ext cx="8229600" cy="714577"/>
          </a:xfrm>
        </p:spPr>
        <p:txBody>
          <a:bodyPr>
            <a:normAutofit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39" y="1462939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80" y="1669826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74623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81200" y="4209260"/>
            <a:ext cx="4350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Phase-I: </a:t>
            </a:r>
          </a:p>
          <a:p>
            <a:r>
              <a:rPr lang="en-US" dirty="0">
                <a:solidFill>
                  <a:srgbClr val="FF0000"/>
                </a:solidFill>
              </a:rPr>
              <a:t>High-mass: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hadrons</a:t>
            </a:r>
          </a:p>
          <a:p>
            <a:r>
              <a:rPr lang="en-US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>
                <a:solidFill>
                  <a:srgbClr val="0000FF"/>
                </a:solidFill>
              </a:rPr>
              <a:t>	with </a:t>
            </a:r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probes over electrons</a:t>
            </a:r>
          </a:p>
          <a:p>
            <a:r>
              <a:rPr lang="en-US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>
                <a:solidFill>
                  <a:srgbClr val="008000"/>
                </a:solidFill>
              </a:rPr>
              <a:t>Low-mass: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&lt;200MeV possible</a:t>
            </a:r>
          </a:p>
          <a:p>
            <a:r>
              <a:rPr lang="en-US" dirty="0">
                <a:solidFill>
                  <a:srgbClr val="008000"/>
                </a:solidFill>
              </a:rPr>
              <a:t>High-mass:  hadrons, (5x)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9207" y="1213625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et al, arXiv:1502.06983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4508" y="366307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arXiv:1312.4992</a:t>
            </a: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808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70B42-47C2-8F4E-9CEC-BB0207E1B976}" type="datetime1">
              <a:rPr lang="en-US" smtClean="0"/>
              <a:t>10/15/17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4160" y="31436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441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0074" y="3874400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69213" y="4387124"/>
            <a:ext cx="128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Electron ID </a:t>
            </a:r>
          </a:p>
          <a:p>
            <a:r>
              <a:rPr lang="en-US" b="1" dirty="0">
                <a:solidFill>
                  <a:srgbClr val="008000"/>
                </a:solidFill>
              </a:rPr>
              <a:t>upgrade!</a:t>
            </a:r>
          </a:p>
        </p:txBody>
      </p:sp>
    </p:spTree>
    <p:extLst>
      <p:ext uri="{BB962C8B-B14F-4D97-AF65-F5344CB8AC3E}">
        <p14:creationId xmlns:p14="http://schemas.microsoft.com/office/powerpoint/2010/main" val="11292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668"/>
            <a:ext cx="8229600" cy="758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997" y="926757"/>
            <a:ext cx="4930527" cy="195366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~end of 2016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48486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dE</a:t>
            </a:r>
            <a:r>
              <a:rPr lang="en-US" i="1" dirty="0">
                <a:solidFill>
                  <a:srgbClr val="FF0000"/>
                </a:solidFill>
              </a:rPr>
              <a:t>/E = 8.1%/</a:t>
            </a:r>
            <a:r>
              <a:rPr lang="en-US" i="1" dirty="0" err="1">
                <a:solidFill>
                  <a:srgbClr val="FF0000"/>
                </a:solidFill>
              </a:rPr>
              <a:t>sqrt</a:t>
            </a:r>
            <a:r>
              <a:rPr lang="en-US" i="1" dirty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dT</a:t>
            </a:r>
            <a:r>
              <a:rPr lang="en-US" i="1" dirty="0">
                <a:solidFill>
                  <a:srgbClr val="FF0000"/>
                </a:solidFill>
              </a:rPr>
              <a:t> &lt; 200 </a:t>
            </a:r>
            <a:r>
              <a:rPr lang="en-US" i="1" dirty="0" err="1">
                <a:solidFill>
                  <a:srgbClr val="FF0000"/>
                </a:solidFill>
              </a:rPr>
              <a:t>ps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- Excellent e/pi separation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09B-2C2E-AB4A-BF55-E3F4166C5AE5}" type="datetime1">
              <a:rPr lang="en-US" smtClean="0"/>
              <a:t>10/15/17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486" y="2655208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51" y="2691492"/>
            <a:ext cx="4886477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43524" y="3879274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FY17: </a:t>
            </a:r>
            <a:r>
              <a:rPr lang="en-US" sz="3600" dirty="0"/>
              <a:t>Scientific Impact to the </a:t>
            </a:r>
            <a:r>
              <a:rPr lang="en-US" sz="3600" dirty="0" smtClean="0"/>
              <a:t>Community, Invited talks and Publications </a:t>
            </a:r>
            <a:r>
              <a:rPr lang="mr-IN" sz="3600" dirty="0" smtClean="0"/>
              <a:t>…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310B-0F58-6447-87DE-D31D0AC84BE0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1047" y="1163638"/>
            <a:ext cx="4140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BNL Dark Interactions: 10/4-7, 2016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dirty="0" err="1"/>
              <a:t>Fermilab</a:t>
            </a:r>
            <a:r>
              <a:rPr lang="en-US" dirty="0"/>
              <a:t> dark photon/Higgs program</a:t>
            </a:r>
          </a:p>
          <a:p>
            <a:r>
              <a:rPr lang="en-US" dirty="0"/>
              <a:t> highlighted at opening plenary talk</a:t>
            </a:r>
          </a:p>
          <a:p>
            <a:r>
              <a:rPr lang="en-US" dirty="0"/>
              <a:t>- Two talks, by </a:t>
            </a:r>
            <a:r>
              <a:rPr lang="en-US" dirty="0" err="1"/>
              <a:t>Arun</a:t>
            </a:r>
            <a:r>
              <a:rPr lang="en-US" dirty="0"/>
              <a:t>, Ming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47" y="3426281"/>
            <a:ext cx="3830633" cy="2553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1721" y="1540213"/>
            <a:ext cx="4140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 HEP Cosmic Visions: New Ideas for Dark Matter, 3/2017</a:t>
            </a: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Showcased </a:t>
            </a:r>
            <a:r>
              <a:rPr lang="en-US" dirty="0" err="1" smtClean="0"/>
              <a:t>Fermilab</a:t>
            </a:r>
            <a:r>
              <a:rPr lang="en-US" dirty="0" smtClean="0"/>
              <a:t> dark photon/Higgs program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Contributed to Community Whitepaper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8455"/>
            <a:ext cx="8229600" cy="749410"/>
          </a:xfrm>
        </p:spPr>
        <p:txBody>
          <a:bodyPr/>
          <a:lstStyle/>
          <a:p>
            <a:r>
              <a:rPr lang="en-US" dirty="0" smtClean="0"/>
              <a:t>People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5" y="989062"/>
            <a:ext cx="11717382" cy="51048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Experimental efforts (P-25)</a:t>
            </a:r>
          </a:p>
          <a:p>
            <a:pPr lvl="1"/>
            <a:r>
              <a:rPr lang="en-US" dirty="0" smtClean="0"/>
              <a:t>Ming Liu, Kun Liu(PD, Staff), </a:t>
            </a:r>
            <a:r>
              <a:rPr lang="en-US" dirty="0" err="1" smtClean="0"/>
              <a:t>Sho</a:t>
            </a:r>
            <a:r>
              <a:rPr lang="en-US" dirty="0" smtClean="0"/>
              <a:t> </a:t>
            </a:r>
            <a:r>
              <a:rPr lang="en-US" dirty="0" err="1" smtClean="0"/>
              <a:t>Uemura</a:t>
            </a:r>
            <a:r>
              <a:rPr lang="en-US" dirty="0" smtClean="0"/>
              <a:t> (PD, 11/2016-</a:t>
            </a:r>
            <a:r>
              <a:rPr lang="en-US" dirty="0"/>
              <a:t>), Grass Wang(PD, </a:t>
            </a:r>
            <a:r>
              <a:rPr lang="en-US" dirty="0" smtClean="0"/>
              <a:t>7-9/2016), Pat </a:t>
            </a:r>
            <a:r>
              <a:rPr lang="en-US" dirty="0" err="1" smtClean="0"/>
              <a:t>McGaughey</a:t>
            </a:r>
            <a:r>
              <a:rPr lang="en-US" dirty="0" smtClean="0"/>
              <a:t>, Hubert van </a:t>
            </a:r>
            <a:r>
              <a:rPr lang="en-US" dirty="0" err="1" smtClean="0"/>
              <a:t>Hecke</a:t>
            </a:r>
            <a:r>
              <a:rPr lang="en-US" dirty="0" smtClean="0"/>
              <a:t>, Andi Klein, Cesar da Silva, Matt Durham, </a:t>
            </a:r>
            <a:r>
              <a:rPr lang="en-US" dirty="0" err="1" smtClean="0"/>
              <a:t>Sanghoon</a:t>
            </a:r>
            <a:r>
              <a:rPr lang="en-US" dirty="0" smtClean="0"/>
              <a:t> Lim(PD), Shaun Newman(P-21, Mechanical Engineer), </a:t>
            </a:r>
            <a:r>
              <a:rPr lang="en-US" dirty="0" err="1"/>
              <a:t>Xinkun</a:t>
            </a:r>
            <a:r>
              <a:rPr lang="en-US" dirty="0"/>
              <a:t> Chu (Student, graduated 5/2017), </a:t>
            </a:r>
            <a:r>
              <a:rPr lang="en-US" dirty="0" smtClean="0"/>
              <a:t>Xuan Li (PD), Marie </a:t>
            </a:r>
            <a:r>
              <a:rPr lang="en-US" dirty="0"/>
              <a:t>Boer (PD), </a:t>
            </a:r>
            <a:r>
              <a:rPr lang="en-US" dirty="0" smtClean="0"/>
              <a:t>Dave </a:t>
            </a:r>
            <a:r>
              <a:rPr lang="en-US" dirty="0" err="1" smtClean="0"/>
              <a:t>Kleinjan</a:t>
            </a:r>
            <a:r>
              <a:rPr lang="en-US" dirty="0" smtClean="0"/>
              <a:t>, Alex Wickes, </a:t>
            </a:r>
            <a:r>
              <a:rPr lang="en-US" dirty="0" smtClean="0"/>
              <a:t>Jeff Bacon, Richard </a:t>
            </a:r>
            <a:r>
              <a:rPr lang="en-US" dirty="0"/>
              <a:t>Van de </a:t>
            </a:r>
            <a:r>
              <a:rPr lang="en-US" dirty="0" smtClean="0"/>
              <a:t>Water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Theoretical effort (T-2)</a:t>
            </a:r>
          </a:p>
          <a:p>
            <a:pPr lvl="1"/>
            <a:r>
              <a:rPr lang="en-US" dirty="0" err="1" smtClean="0"/>
              <a:t>Zhongbo</a:t>
            </a:r>
            <a:r>
              <a:rPr lang="en-US" dirty="0" smtClean="0"/>
              <a:t> Kang</a:t>
            </a:r>
          </a:p>
          <a:p>
            <a:pPr lvl="1"/>
            <a:r>
              <a:rPr lang="en-US" dirty="0" smtClean="0"/>
              <a:t>Vincenzo </a:t>
            </a:r>
            <a:r>
              <a:rPr lang="en-US" dirty="0" err="1" smtClean="0"/>
              <a:t>Cirigliano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External collaborators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/</a:t>
            </a:r>
            <a:r>
              <a:rPr lang="en-US" dirty="0" err="1" smtClean="0"/>
              <a:t>SeaQuest</a:t>
            </a:r>
            <a:endParaRPr lang="en-US" dirty="0"/>
          </a:p>
          <a:p>
            <a:pPr lvl="1"/>
            <a:r>
              <a:rPr lang="en-US" dirty="0" smtClean="0"/>
              <a:t>BNL/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SLAC/N. Toro, P. Schuster</a:t>
            </a:r>
          </a:p>
          <a:p>
            <a:pPr lvl="1"/>
            <a:r>
              <a:rPr lang="en-US" dirty="0" smtClean="0"/>
              <a:t>Caltech/Y. Zhang  </a:t>
            </a:r>
          </a:p>
          <a:p>
            <a:pPr lvl="1"/>
            <a:r>
              <a:rPr lang="en-US" dirty="0" smtClean="0"/>
              <a:t>Univ. Cincinnati/S. </a:t>
            </a:r>
            <a:r>
              <a:rPr lang="en-US" dirty="0" err="1" smtClean="0"/>
              <a:t>Gori</a:t>
            </a:r>
            <a:endParaRPr lang="en-US" dirty="0" smtClean="0"/>
          </a:p>
          <a:p>
            <a:pPr lvl="1"/>
            <a:r>
              <a:rPr lang="en-US" dirty="0" smtClean="0"/>
              <a:t>And growing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7AA1-DBB5-CA48-9EA9-595D81C83FCE}" type="datetime1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IMG_48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416" y="2253476"/>
            <a:ext cx="5295569" cy="3971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6712" y="2414205"/>
            <a:ext cx="532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All </a:t>
            </a:r>
            <a:r>
              <a:rPr lang="en-US" dirty="0" smtClean="0">
                <a:solidFill>
                  <a:srgbClr val="FFFF00"/>
                </a:solidFill>
              </a:rPr>
              <a:t>8 final  </a:t>
            </a:r>
            <a:r>
              <a:rPr lang="en-US" dirty="0" smtClean="0">
                <a:solidFill>
                  <a:srgbClr val="FFFF00"/>
                </a:solidFill>
              </a:rPr>
              <a:t>trigger detector modules </a:t>
            </a:r>
            <a:r>
              <a:rPr lang="en-US" dirty="0" smtClean="0">
                <a:solidFill>
                  <a:srgbClr val="FFFF00"/>
                </a:solidFill>
              </a:rPr>
              <a:t>were</a:t>
            </a:r>
            <a:r>
              <a:rPr lang="en-US" dirty="0" smtClean="0">
                <a:solidFill>
                  <a:srgbClr val="FFFF00"/>
                </a:solidFill>
              </a:rPr>
              <a:t> constructed </a:t>
            </a:r>
            <a:r>
              <a:rPr lang="en-US" dirty="0" smtClean="0">
                <a:solidFill>
                  <a:srgbClr val="FFFF00"/>
                </a:solidFill>
              </a:rPr>
              <a:t>at LANL </a:t>
            </a:r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shipped to </a:t>
            </a:r>
            <a:r>
              <a:rPr lang="en-US" dirty="0" err="1" smtClean="0">
                <a:solidFill>
                  <a:srgbClr val="FFFF00"/>
                </a:solidFill>
              </a:rPr>
              <a:t>Fermilab</a:t>
            </a:r>
            <a:r>
              <a:rPr lang="en-US" dirty="0" smtClean="0">
                <a:solidFill>
                  <a:srgbClr val="FFFF00"/>
                </a:solidFill>
              </a:rPr>
              <a:t> 4/2017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512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New High-Granularity Displayed </a:t>
            </a:r>
            <a:r>
              <a:rPr lang="en-US" sz="2800" dirty="0" err="1">
                <a:solidFill>
                  <a:srgbClr val="FF0000"/>
                </a:solidFill>
              </a:rPr>
              <a:t>Dimuon</a:t>
            </a:r>
            <a:r>
              <a:rPr lang="en-US" sz="2800" dirty="0">
                <a:solidFill>
                  <a:srgbClr val="FF0000"/>
                </a:solidFill>
              </a:rPr>
              <a:t> Vertex Trigger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9B71-D463-0041-A9F2-1439EF6EC973}" type="datetime1">
              <a:rPr lang="en-US" smtClean="0"/>
              <a:t>10/15/17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4847" y="1447444"/>
            <a:ext cx="6005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 quadrant panel: 80cm x 80cm (100cmx100cm @ST-2)</a:t>
            </a:r>
            <a:endParaRPr lang="en-US" sz="1600" baseline="30000" dirty="0"/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>
                <a:solidFill>
                  <a:srgbClr val="008000"/>
                </a:solidFill>
              </a:rPr>
              <a:t>SiPM</a:t>
            </a:r>
            <a:r>
              <a:rPr lang="en-US" sz="1400" dirty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8000"/>
                </a:solidFill>
              </a:rPr>
              <a:t>ST2: 2cm x 2 cm x 100 cm strips</a:t>
            </a:r>
          </a:p>
          <a:p>
            <a:r>
              <a:rPr lang="en-US" sz="1600" dirty="0"/>
              <a:t>-     Straight line projection, </a:t>
            </a:r>
            <a:r>
              <a:rPr lang="en-US" sz="2000" dirty="0" err="1"/>
              <a:t>σ</a:t>
            </a:r>
            <a:r>
              <a:rPr lang="en-US" sz="2000" baseline="-25000" dirty="0" err="1"/>
              <a:t>Z</a:t>
            </a:r>
            <a:r>
              <a:rPr lang="en-US" sz="1600" dirty="0"/>
              <a:t> ~30cm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091358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St2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616776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Coincident Z-</a:t>
            </a:r>
            <a:r>
              <a:rPr lang="en-US" sz="1400" dirty="0" err="1"/>
              <a:t>vtx</a:t>
            </a:r>
            <a:r>
              <a:rPr lang="en-US" sz="1400" dirty="0"/>
              <a:t> </a:t>
            </a:r>
          </a:p>
          <a:p>
            <a:r>
              <a:rPr lang="en-US" sz="1400" dirty="0"/>
              <a:t>window matched@L2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35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Z-vertex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78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74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High rejection power, low rate,  &lt; 1 kHz(current E906 DAQ limit)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073411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2172900" y="4251023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3124221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13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576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576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71104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71104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64248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416293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08533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Z1=9m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37312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Z1=12m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11" y="1505497"/>
            <a:ext cx="4272017" cy="1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33"/>
            <a:ext cx="10515600" cy="1325563"/>
          </a:xfrm>
        </p:spPr>
        <p:txBody>
          <a:bodyPr/>
          <a:lstStyle/>
          <a:p>
            <a:r>
              <a:rPr lang="en-US" dirty="0" smtClean="0"/>
              <a:t>Achievements in the 1</a:t>
            </a:r>
            <a:r>
              <a:rPr lang="en-US" baseline="30000" dirty="0" smtClean="0"/>
              <a:t>st</a:t>
            </a:r>
            <a:r>
              <a:rPr lang="en-US" dirty="0" smtClean="0"/>
              <a:t> Year (FY16)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94" y="1343665"/>
            <a:ext cx="9276644" cy="49972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Completed trigger detector R&amp;D and technology down selection</a:t>
            </a:r>
          </a:p>
          <a:p>
            <a:pPr lvl="1"/>
            <a:r>
              <a:rPr lang="en-US" dirty="0" smtClean="0"/>
              <a:t>Extruded scintillators, produced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WLSF, procured from  Kuraray, Japan  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 in strong magnetic field, procured from Hamamatsu, Japan </a:t>
            </a:r>
          </a:p>
          <a:p>
            <a:r>
              <a:rPr lang="en-US" dirty="0"/>
              <a:t>Completed preliminary design of the mechanical frame</a:t>
            </a:r>
          </a:p>
          <a:p>
            <a:pPr lvl="1"/>
            <a:r>
              <a:rPr lang="en-US" dirty="0"/>
              <a:t>80/20 AL frame selected </a:t>
            </a:r>
          </a:p>
          <a:p>
            <a:pPr lvl="1"/>
            <a:r>
              <a:rPr lang="en-US" dirty="0"/>
              <a:t>Assembled 4 out of 8 80/20 box-frames at LANL </a:t>
            </a:r>
          </a:p>
          <a:p>
            <a:r>
              <a:rPr lang="en-US" dirty="0"/>
              <a:t>R</a:t>
            </a:r>
            <a:r>
              <a:rPr lang="en-US" dirty="0" smtClean="0"/>
              <a:t>edesigned </a:t>
            </a:r>
            <a:r>
              <a:rPr lang="en-US" dirty="0" smtClean="0"/>
              <a:t>DAQ readout with a new architecture  </a:t>
            </a:r>
          </a:p>
          <a:p>
            <a:pPr lvl="1"/>
            <a:r>
              <a:rPr lang="en-US" dirty="0" smtClean="0"/>
              <a:t>Take advantage of the beam </a:t>
            </a:r>
            <a:r>
              <a:rPr lang="en-US" dirty="0" smtClean="0"/>
              <a:t>spill </a:t>
            </a:r>
            <a:r>
              <a:rPr lang="en-US" dirty="0" smtClean="0"/>
              <a:t>structure: </a:t>
            </a:r>
            <a:r>
              <a:rPr lang="en-US" dirty="0" smtClean="0"/>
              <a:t>4sec/60sec</a:t>
            </a:r>
            <a:endParaRPr lang="en-US" dirty="0" smtClean="0"/>
          </a:p>
          <a:p>
            <a:pPr lvl="1"/>
            <a:r>
              <a:rPr lang="en-US" dirty="0" smtClean="0"/>
              <a:t> Preliminary new DAQ firmware </a:t>
            </a:r>
            <a:r>
              <a:rPr lang="en-US" dirty="0" smtClean="0"/>
              <a:t>developed and tested </a:t>
            </a:r>
            <a:endParaRPr lang="en-US" dirty="0" smtClean="0"/>
          </a:p>
          <a:p>
            <a:r>
              <a:rPr lang="en-US" dirty="0" smtClean="0"/>
              <a:t>Designed new trigger logic circuit and electronics  </a:t>
            </a:r>
          </a:p>
          <a:p>
            <a:pPr lvl="1"/>
            <a:r>
              <a:rPr lang="en-US" dirty="0" smtClean="0"/>
              <a:t>CAEN V1495 logic boards for LVL-1</a:t>
            </a:r>
          </a:p>
          <a:p>
            <a:r>
              <a:rPr lang="en-US" dirty="0" smtClean="0"/>
              <a:t>Developed a new GEANT simulation package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reliminary physics study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B6DC-0459-1445-86A3-C21C5275428F}" type="datetime1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21" y="1608879"/>
            <a:ext cx="2077156" cy="1557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44" y="4834728"/>
            <a:ext cx="2077156" cy="1557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21" y="11009"/>
            <a:ext cx="2077156" cy="1557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84" y="3183679"/>
            <a:ext cx="2071801" cy="1553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34" y="4834728"/>
            <a:ext cx="2139244" cy="16044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9534" y="6045198"/>
            <a:ext cx="156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New DAQ R&amp;D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0302" y="113977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TB @LANL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826" y="18256"/>
            <a:ext cx="10515600" cy="1140897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ajor Tasks and Accomplishments in FY17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2107" y="1535724"/>
            <a:ext cx="6235721" cy="485168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Successfully commissioned the new </a:t>
            </a:r>
            <a:r>
              <a:rPr lang="en-US" dirty="0" smtClean="0"/>
              <a:t>DAQ </a:t>
            </a:r>
            <a:r>
              <a:rPr lang="en-US" dirty="0" smtClean="0"/>
              <a:t>and integrated the dark-photon </a:t>
            </a:r>
            <a:r>
              <a:rPr lang="en-US" dirty="0"/>
              <a:t>t</a:t>
            </a:r>
            <a:r>
              <a:rPr lang="en-US" dirty="0" smtClean="0"/>
              <a:t>rigger </a:t>
            </a:r>
            <a:r>
              <a:rPr lang="en-US" dirty="0" smtClean="0"/>
              <a:t>system </a:t>
            </a:r>
          </a:p>
          <a:p>
            <a:pPr lvl="1"/>
            <a:r>
              <a:rPr lang="en-US" dirty="0" smtClean="0"/>
              <a:t>DAQ bandwidth improved </a:t>
            </a:r>
            <a:r>
              <a:rPr lang="en-US" dirty="0"/>
              <a:t>b</a:t>
            </a:r>
            <a:r>
              <a:rPr lang="en-US" dirty="0" smtClean="0"/>
              <a:t>y  ~10 </a:t>
            </a:r>
          </a:p>
          <a:p>
            <a:pPr lvl="1"/>
            <a:r>
              <a:rPr lang="en-US" dirty="0" smtClean="0"/>
              <a:t>A new displaced </a:t>
            </a:r>
            <a:r>
              <a:rPr lang="en-US" dirty="0" err="1" smtClean="0"/>
              <a:t>dimuon</a:t>
            </a:r>
            <a:r>
              <a:rPr lang="en-US" dirty="0" smtClean="0"/>
              <a:t> trigger electronics &amp; </a:t>
            </a:r>
            <a:r>
              <a:rPr lang="en-US" dirty="0" err="1" smtClean="0"/>
              <a:t>firmeware</a:t>
            </a:r>
            <a:endParaRPr lang="en-US" dirty="0" smtClean="0"/>
          </a:p>
          <a:p>
            <a:r>
              <a:rPr lang="en-US" dirty="0" smtClean="0"/>
              <a:t>Designed and built full trigger detectors </a:t>
            </a:r>
            <a:r>
              <a:rPr lang="en-US" dirty="0" smtClean="0"/>
              <a:t>at </a:t>
            </a:r>
            <a:r>
              <a:rPr lang="en-US" dirty="0" smtClean="0"/>
              <a:t>LANL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xtruded scintillators + WLSF +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80-20 Al box frames + global supporting structures </a:t>
            </a:r>
          </a:p>
          <a:p>
            <a:pPr lvl="1"/>
            <a:r>
              <a:rPr lang="en-US" dirty="0" smtClean="0"/>
              <a:t>Station-1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4 quadrants, 80x80cm^2 each, 320 channels</a:t>
            </a:r>
          </a:p>
          <a:p>
            <a:pPr lvl="1"/>
            <a:r>
              <a:rPr lang="en-US" dirty="0"/>
              <a:t>Station-2:</a:t>
            </a:r>
          </a:p>
          <a:p>
            <a:pPr lvl="2"/>
            <a:r>
              <a:rPr lang="en-US" dirty="0"/>
              <a:t>4 quadrants, 100 x 100 cm^2 each</a:t>
            </a:r>
            <a:r>
              <a:rPr lang="en-US" dirty="0" smtClean="0"/>
              <a:t>, 200 </a:t>
            </a:r>
            <a:r>
              <a:rPr lang="en-US" dirty="0"/>
              <a:t>channels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ptical calibration system</a:t>
            </a:r>
          </a:p>
          <a:p>
            <a:pPr lvl="1"/>
            <a:r>
              <a:rPr lang="en-US" dirty="0" smtClean="0"/>
              <a:t>LV/HV power distribution and control boards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nstalled and </a:t>
            </a:r>
            <a:r>
              <a:rPr lang="en-US" dirty="0" smtClean="0"/>
              <a:t>commissioned </a:t>
            </a:r>
            <a:r>
              <a:rPr lang="en-US" dirty="0" smtClean="0"/>
              <a:t>trigger </a:t>
            </a:r>
            <a:r>
              <a:rPr lang="en-US" dirty="0" smtClean="0"/>
              <a:t>detectors</a:t>
            </a:r>
            <a:endParaRPr lang="en-US" dirty="0" smtClean="0"/>
          </a:p>
          <a:p>
            <a:pPr lvl="1"/>
            <a:r>
              <a:rPr lang="en-US" dirty="0" smtClean="0"/>
              <a:t>Timing </a:t>
            </a:r>
            <a:r>
              <a:rPr lang="en-US" dirty="0" smtClean="0"/>
              <a:t>resolution: </a:t>
            </a:r>
            <a:r>
              <a:rPr lang="en-US" dirty="0" smtClean="0"/>
              <a:t>&lt; </a:t>
            </a:r>
            <a:r>
              <a:rPr lang="en-US" dirty="0" smtClean="0"/>
              <a:t>1.5 </a:t>
            </a:r>
            <a:r>
              <a:rPr lang="en-US" dirty="0" err="1" smtClean="0"/>
              <a:t>nS</a:t>
            </a:r>
            <a:r>
              <a:rPr lang="en-US" dirty="0" smtClean="0"/>
              <a:t> (collision rate ~ 19nS)   </a:t>
            </a:r>
          </a:p>
          <a:p>
            <a:pPr lvl="1"/>
            <a:r>
              <a:rPr lang="en-US" dirty="0"/>
              <a:t>Track hit eff. &gt; 96</a:t>
            </a:r>
            <a:r>
              <a:rPr lang="en-US" dirty="0" smtClean="0"/>
              <a:t>% (from cosmic)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ook data parasitically with E906</a:t>
            </a:r>
          </a:p>
          <a:p>
            <a:pPr lvl="1"/>
            <a:r>
              <a:rPr lang="en-US" dirty="0" smtClean="0"/>
              <a:t>E1039 </a:t>
            </a:r>
            <a:r>
              <a:rPr lang="en-US" dirty="0" smtClean="0"/>
              <a:t>delayed ~1.5y, </a:t>
            </a:r>
            <a:r>
              <a:rPr lang="en-US" dirty="0" smtClean="0"/>
              <a:t>scheduled to </a:t>
            </a:r>
            <a:r>
              <a:rPr lang="en-US" dirty="0" smtClean="0"/>
              <a:t>start </a:t>
            </a:r>
            <a:r>
              <a:rPr lang="en-US" dirty="0" smtClean="0"/>
              <a:t>in</a:t>
            </a:r>
            <a:r>
              <a:rPr lang="en-US" dirty="0" smtClean="0"/>
              <a:t> 2018</a:t>
            </a:r>
          </a:p>
          <a:p>
            <a:pPr lvl="1"/>
            <a:r>
              <a:rPr lang="en-US" dirty="0" smtClean="0"/>
              <a:t>E906 data taking extended by 1 year, ended 7/2017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507" y="1625042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Complete DAQ Upgrade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Complete trigger detector construction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Trigger detector installation and commissioning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Take data with </a:t>
            </a:r>
            <a:r>
              <a:rPr lang="en-US" dirty="0" smtClean="0"/>
              <a:t>E1039(E906)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4222" y="111996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5661" y="1119964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Accomplishments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FD-E841-9E4A-A81F-10D8E63E8EF3}" type="datetime1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826" y="16737"/>
            <a:ext cx="6720401" cy="7959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Successful Team Work!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0" t="-2" r="5502" b="18746"/>
          <a:stretch/>
        </p:blipFill>
        <p:spPr>
          <a:xfrm>
            <a:off x="25220" y="758819"/>
            <a:ext cx="393192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49" y="16737"/>
            <a:ext cx="3761408" cy="282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37" y="2418754"/>
            <a:ext cx="3334815" cy="2501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" y="3781566"/>
            <a:ext cx="4051451" cy="30385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38E5-49BE-9E44-9AA4-E9F6667F0E2A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8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0" y="4496046"/>
            <a:ext cx="3132809" cy="2349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19" y="757294"/>
            <a:ext cx="4019925" cy="3014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7" y="4552780"/>
            <a:ext cx="3045962" cy="2284471"/>
          </a:xfrm>
          <a:prstGeom prst="rect">
            <a:avLst/>
          </a:prstGeom>
        </p:spPr>
      </p:pic>
      <p:pic>
        <p:nvPicPr>
          <p:cNvPr id="21" name="Picture 20" descr="IMG_4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1" b="23023"/>
          <a:stretch/>
        </p:blipFill>
        <p:spPr>
          <a:xfrm>
            <a:off x="2666376" y="2561237"/>
            <a:ext cx="6427254" cy="18657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79" y="4907770"/>
            <a:ext cx="2549845" cy="1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691" y="1"/>
            <a:ext cx="10515600" cy="87211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ompleted modules, </a:t>
            </a:r>
            <a:r>
              <a:rPr lang="en-US" dirty="0" smtClean="0"/>
              <a:t>8 of them in total!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" y="1163315"/>
            <a:ext cx="4201970" cy="5602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491" y="1652636"/>
            <a:ext cx="6341799" cy="475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691" y="754915"/>
            <a:ext cx="454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Station-1: 80 x </a:t>
            </a:r>
            <a:r>
              <a:rPr lang="en-US" sz="2400" smtClean="0">
                <a:solidFill>
                  <a:srgbClr val="FF0000"/>
                </a:solidFill>
              </a:rPr>
              <a:t>80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80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19B0-DF91-F243-9BA9-407AC80EC17A}" type="datetime1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3491" y="1146504"/>
            <a:ext cx="485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Station-2: 100 x </a:t>
            </a:r>
            <a:r>
              <a:rPr lang="en-US" sz="2400" smtClean="0">
                <a:solidFill>
                  <a:srgbClr val="FF0000"/>
                </a:solidFill>
              </a:rPr>
              <a:t>10</a:t>
            </a:r>
            <a:r>
              <a:rPr lang="en-US" sz="2400" smtClean="0">
                <a:solidFill>
                  <a:srgbClr val="FF0000"/>
                </a:solidFill>
              </a:rPr>
              <a:t>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50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2269</Words>
  <Application>Microsoft Macintosh PowerPoint</Application>
  <PresentationFormat>Widescreen</PresentationFormat>
  <Paragraphs>486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Calibri</vt:lpstr>
      <vt:lpstr>Calibri Light</vt:lpstr>
      <vt:lpstr>DengXian Light</vt:lpstr>
      <vt:lpstr>Gill Sans</vt:lpstr>
      <vt:lpstr>Helvetica</vt:lpstr>
      <vt:lpstr>Mangal</vt:lpstr>
      <vt:lpstr>ＭＳ Ｐゴシック</vt:lpstr>
      <vt:lpstr>Symbol</vt:lpstr>
      <vt:lpstr>Wingdings</vt:lpstr>
      <vt:lpstr>Arial</vt:lpstr>
      <vt:lpstr>Office Theme</vt:lpstr>
      <vt:lpstr>FY17 Highlights of Dark Photon Search at Fermilab </vt:lpstr>
      <vt:lpstr>SeaQuest at the Intensity Frontier at Fermilab</vt:lpstr>
      <vt:lpstr>Goals and Scope of the Project (from Proposal)</vt:lpstr>
      <vt:lpstr>People Involved</vt:lpstr>
      <vt:lpstr>A New High-Granularity Displayed Dimuon Vertex Trigger</vt:lpstr>
      <vt:lpstr>Achievements in the 1st Year (FY16)</vt:lpstr>
      <vt:lpstr>Major Tasks and Accomplishments in FY17</vt:lpstr>
      <vt:lpstr>Very Successful Team Work!</vt:lpstr>
      <vt:lpstr>Completed modules, 8 of them in total!</vt:lpstr>
      <vt:lpstr>Optical Calibration, LV/HV Power Distribution and Controls Systems</vt:lpstr>
      <vt:lpstr>Trigger, DAQ R&amp;D and Cosmic Test  @LANL</vt:lpstr>
      <vt:lpstr>All 8 Trigger Detectors Designed and Built at LANL, Truck loaded to Fermilab</vt:lpstr>
      <vt:lpstr>Trigger Detector Systems Installed and Commissioned @FNAL</vt:lpstr>
      <vt:lpstr>Publications and Presentations</vt:lpstr>
      <vt:lpstr>Impacts of this LDRD</vt:lpstr>
      <vt:lpstr>Experimental Challenges: Plan vs Reality</vt:lpstr>
      <vt:lpstr>Plan for FY18</vt:lpstr>
      <vt:lpstr>New Ideas Developed: Displaced Low Mass Dark Photons  with EMCal upgrades </vt:lpstr>
      <vt:lpstr>Summary and Outlook</vt:lpstr>
      <vt:lpstr>backup</vt:lpstr>
      <vt:lpstr>outline</vt:lpstr>
      <vt:lpstr>Developing a long term program at Fermilab</vt:lpstr>
      <vt:lpstr>Trigger detectors completed at LANL and shipped to Fermilab 4/2017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LDRD/ER leveraged on others’ contributions </vt:lpstr>
      <vt:lpstr>Phase-I Expectation: Dark Photons  (parasitic run w/ E906/1039)</vt:lpstr>
      <vt:lpstr>Projected Dark Higgs Sensitivity POT:1.4x1018 (Phase-I)</vt:lpstr>
      <vt:lpstr>E-1067 Future Upgrade: Phase-II 2020 ~ 2025+ </vt:lpstr>
      <vt:lpstr>A Great Opportunity Dark Photons and Dark Higgs Search at SeaQuest</vt:lpstr>
      <vt:lpstr>Dark Photon Detection in Dilepton Channel </vt:lpstr>
      <vt:lpstr>Dark Higgs</vt:lpstr>
      <vt:lpstr>EMCal from PHENIX/RHIC</vt:lpstr>
      <vt:lpstr>FY17: Scientific Impact to the Community, Invited talks and Publications … 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 Search at SeaQuest/E1067 atFermilab </dc:title>
  <dc:creator>Microsoft Office User</dc:creator>
  <cp:lastModifiedBy>Microsoft Office User</cp:lastModifiedBy>
  <cp:revision>246</cp:revision>
  <dcterms:created xsi:type="dcterms:W3CDTF">2017-10-08T21:09:42Z</dcterms:created>
  <dcterms:modified xsi:type="dcterms:W3CDTF">2017-10-16T05:37:39Z</dcterms:modified>
</cp:coreProperties>
</file>