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C880-1B73-F842-A735-15287682014F}" type="datetimeFigureOut">
              <a:rPr lang="en-US" smtClean="0"/>
              <a:t>3/12/17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4E09A-D5D9-BE46-B23E-DA8BCD09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2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B675B-288A-DA4D-90B7-059452DF4DA2}" type="datetimeFigureOut">
              <a:rPr lang="en-US" smtClean="0"/>
              <a:t>3/12/17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763B-F478-B349-A448-32FCDED6D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24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790-42EA-6941-96B1-F5F2602CC5B1}" type="datetime1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5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3D96-7907-CC4A-9B34-49FEE998A6FB}" type="datetime1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DC76-5262-7747-8055-38B93A09B95A}" type="datetime1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639-F735-4644-844D-8C48943378B2}" type="datetime1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269-BD7B-0848-860D-E4A0C44CE222}" type="datetime1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5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62D6-319B-494E-BCDF-7D3A3AEA1A88}" type="datetime1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4B9A-FBBB-A545-8FD7-A99D43972FF0}" type="datetime1">
              <a:rPr lang="en-US" smtClean="0"/>
              <a:t>3/12/17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D61-DD8D-9A49-A5A7-14525634A2B9}" type="datetime1">
              <a:rPr lang="en-US" smtClean="0"/>
              <a:t>3/12/17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835D-AB60-D74C-822D-E9F175DA1AB4}" type="datetime1">
              <a:rPr lang="en-US" smtClean="0"/>
              <a:t>3/12/17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D70F-3C90-6B45-824B-E2FA4F49F8AC}" type="datetime1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BD78-FBF2-A249-895F-5806DCB647A7}" type="datetime1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2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6691-0FE5-B24C-A946-D74DAC0636CB}" type="datetime1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70BD-038E-B441-B178-7A7B1FBD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96"/>
            <a:ext cx="8229600" cy="885407"/>
          </a:xfrm>
        </p:spPr>
        <p:txBody>
          <a:bodyPr/>
          <a:lstStyle/>
          <a:p>
            <a:r>
              <a:rPr lang="en-US" dirty="0" smtClean="0"/>
              <a:t>Update on Dark Photon LDRD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91403"/>
            <a:ext cx="8229600" cy="302832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Detectors to be completed this week @LANL </a:t>
            </a:r>
          </a:p>
          <a:p>
            <a:pPr lvl="1"/>
            <a:r>
              <a:rPr lang="en-US" dirty="0" smtClean="0"/>
              <a:t>To be shipped to </a:t>
            </a:r>
            <a:r>
              <a:rPr lang="en-US" dirty="0" err="1" smtClean="0"/>
              <a:t>Fermilab</a:t>
            </a:r>
            <a:r>
              <a:rPr lang="en-US" dirty="0" smtClean="0"/>
              <a:t> for installation </a:t>
            </a:r>
          </a:p>
          <a:p>
            <a:pPr lvl="1"/>
            <a:r>
              <a:rPr lang="en-US" dirty="0"/>
              <a:t>~</a:t>
            </a:r>
            <a:r>
              <a:rPr lang="en-US" dirty="0" smtClean="0"/>
              <a:t>3/16 departure </a:t>
            </a:r>
          </a:p>
          <a:p>
            <a:pPr lvl="1"/>
            <a:r>
              <a:rPr lang="en-US" dirty="0" smtClean="0"/>
              <a:t>Safety document discussed, issues being addressed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bars timed in and integrated into E906 DAQ</a:t>
            </a:r>
          </a:p>
          <a:p>
            <a:pPr lvl="1"/>
            <a:r>
              <a:rPr lang="en-US" dirty="0" smtClean="0"/>
              <a:t>Installed and tested in E906, clear in-time signal seen </a:t>
            </a:r>
          </a:p>
          <a:p>
            <a:pPr lvl="1"/>
            <a:r>
              <a:rPr lang="en-US" dirty="0" smtClean="0"/>
              <a:t>understood the time-delay relative to E906 trigger </a:t>
            </a:r>
          </a:p>
          <a:p>
            <a:pPr lvl="1"/>
            <a:r>
              <a:rPr lang="en-US" dirty="0" smtClean="0"/>
              <a:t>Ready for full detector timing &amp; commissioning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program development</a:t>
            </a:r>
          </a:p>
          <a:p>
            <a:pPr lvl="1"/>
            <a:r>
              <a:rPr lang="en-US" dirty="0" smtClean="0"/>
              <a:t>DOE Dark Matter Workshop: 3/23-25</a:t>
            </a:r>
          </a:p>
          <a:p>
            <a:pPr lvl="1"/>
            <a:r>
              <a:rPr lang="en-US" dirty="0" smtClean="0"/>
              <a:t>Additional collaborators from HEP community </a:t>
            </a:r>
          </a:p>
          <a:p>
            <a:pPr lvl="1"/>
            <a:r>
              <a:rPr lang="en-US" dirty="0" smtClean="0"/>
              <a:t>Spectrometer upgrade - EMCAL</a:t>
            </a:r>
            <a:endParaRPr lang="en-US" dirty="0"/>
          </a:p>
        </p:txBody>
      </p:sp>
      <p:pic>
        <p:nvPicPr>
          <p:cNvPr id="6" name="Picture 5" descr="tube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77" y="4090745"/>
            <a:ext cx="3651070" cy="2472682"/>
          </a:xfrm>
          <a:prstGeom prst="rect">
            <a:avLst/>
          </a:prstGeom>
        </p:spPr>
      </p:pic>
      <p:pic>
        <p:nvPicPr>
          <p:cNvPr id="7" name="Picture 6" descr="tub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030" y="4076602"/>
            <a:ext cx="3671953" cy="248682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8B74-51B8-094B-9618-2B8125138A7C}" type="datetime1">
              <a:rPr lang="en-US" smtClean="0"/>
              <a:t>3/12/17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498" y="721508"/>
            <a:ext cx="3273485" cy="31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Timed in two bars and integrated into E906 DAQ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632"/>
            <a:ext cx="4721108" cy="28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11" y="1602454"/>
            <a:ext cx="5291989" cy="5264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25" y="4322692"/>
            <a:ext cx="3309524" cy="253530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6E05-C97D-4C4D-8235-A84BC7E1AB3D}" type="datetime1">
              <a:rPr lang="en-US" smtClean="0"/>
              <a:t>3/12/17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73"/>
            <a:ext cx="8229600" cy="7144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MAPS Updates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741" y="965832"/>
            <a:ext cx="4038600" cy="520072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Obtained 5 MPAS chips with readout adaptors and cables </a:t>
            </a:r>
          </a:p>
          <a:p>
            <a:pPr lvl="1"/>
            <a:r>
              <a:rPr lang="en-US" dirty="0" smtClean="0"/>
              <a:t>To build a slow readout 4-chip telescope </a:t>
            </a:r>
          </a:p>
          <a:p>
            <a:pPr lvl="1"/>
            <a:r>
              <a:rPr lang="en-US" dirty="0" smtClean="0"/>
              <a:t>Fast readout with MOSAIC possible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MOSAIC test bench being installed @LANL</a:t>
            </a:r>
          </a:p>
          <a:p>
            <a:pPr lvl="1"/>
            <a:r>
              <a:rPr lang="en-US" dirty="0" smtClean="0"/>
              <a:t>Obtained libs and manuals </a:t>
            </a:r>
          </a:p>
          <a:p>
            <a:pPr lvl="1"/>
            <a:r>
              <a:rPr lang="en-US" dirty="0" smtClean="0"/>
              <a:t>For high speed readout of staves and single chips </a:t>
            </a:r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FireFly</a:t>
            </a:r>
            <a:r>
              <a:rPr lang="en-US" dirty="0" smtClean="0"/>
              <a:t> cables performance</a:t>
            </a:r>
          </a:p>
          <a:p>
            <a:pPr lvl="1"/>
            <a:r>
              <a:rPr lang="en-US" dirty="0" smtClean="0"/>
              <a:t>Data rate, cable length, error rates  </a:t>
            </a:r>
          </a:p>
          <a:p>
            <a:endParaRPr lang="en-US" dirty="0" smtClean="0"/>
          </a:p>
          <a:p>
            <a:r>
              <a:rPr lang="en-US" dirty="0" smtClean="0"/>
              <a:t>RU v1 ordered </a:t>
            </a:r>
          </a:p>
          <a:p>
            <a:pPr lvl="1"/>
            <a:r>
              <a:rPr lang="en-US" dirty="0" smtClean="0"/>
              <a:t>Near final version, with all key components </a:t>
            </a:r>
          </a:p>
          <a:p>
            <a:pPr lvl="1"/>
            <a:r>
              <a:rPr lang="en-US" dirty="0" smtClean="0"/>
              <a:t>Available ~April/May </a:t>
            </a:r>
          </a:p>
          <a:p>
            <a:endParaRPr lang="en-US" dirty="0" smtClean="0"/>
          </a:p>
          <a:p>
            <a:r>
              <a:rPr lang="en-US" dirty="0" smtClean="0"/>
              <a:t>MAPS readout and control </a:t>
            </a:r>
            <a:r>
              <a:rPr lang="en-US" dirty="0" err="1" smtClean="0"/>
              <a:t>workfest</a:t>
            </a:r>
            <a:r>
              <a:rPr lang="en-US" dirty="0" smtClean="0"/>
              <a:t> at UT-Austin, 4/19-20</a:t>
            </a:r>
          </a:p>
          <a:p>
            <a:pPr lvl="1"/>
            <a:r>
              <a:rPr lang="en-US" dirty="0" smtClean="0"/>
              <a:t>RUv0, RUv1(?) + Altera-based </a:t>
            </a:r>
            <a:r>
              <a:rPr lang="en-US" dirty="0" err="1" smtClean="0"/>
              <a:t>protytype</a:t>
            </a:r>
            <a:r>
              <a:rPr lang="en-US" dirty="0" smtClean="0"/>
              <a:t> “CRU”  </a:t>
            </a:r>
          </a:p>
          <a:p>
            <a:endParaRPr lang="en-US" dirty="0" smtClean="0"/>
          </a:p>
          <a:p>
            <a:r>
              <a:rPr lang="en-US" dirty="0" smtClean="0"/>
              <a:t>CRU </a:t>
            </a:r>
            <a:endParaRPr lang="en-US" dirty="0"/>
          </a:p>
          <a:p>
            <a:pPr lvl="1"/>
            <a:r>
              <a:rPr lang="en-US" dirty="0" smtClean="0"/>
              <a:t>2 Altera evaluation boards</a:t>
            </a:r>
          </a:p>
          <a:p>
            <a:pPr lvl="1"/>
            <a:r>
              <a:rPr lang="en-US" dirty="0" smtClean="0"/>
              <a:t>BNL FELIX option being explored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35" y="992537"/>
            <a:ext cx="4038600" cy="517573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Update MVTX-</a:t>
            </a:r>
            <a:r>
              <a:rPr lang="en-US" dirty="0" err="1" smtClean="0"/>
              <a:t>preproposal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Cost and Schedule, resources</a:t>
            </a:r>
          </a:p>
          <a:p>
            <a:pPr lvl="2"/>
            <a:r>
              <a:rPr lang="en-US" dirty="0" smtClean="0"/>
              <a:t>LBNL, MIT</a:t>
            </a:r>
            <a:endParaRPr lang="en-US" dirty="0" smtClean="0"/>
          </a:p>
          <a:p>
            <a:pPr lvl="1"/>
            <a:r>
              <a:rPr lang="en-US" dirty="0" smtClean="0"/>
              <a:t>Expand physics program on open heavy physics </a:t>
            </a:r>
          </a:p>
          <a:p>
            <a:pPr lvl="1"/>
            <a:r>
              <a:rPr lang="en-US" dirty="0" smtClean="0"/>
              <a:t>Rapid progress in planning </a:t>
            </a:r>
          </a:p>
          <a:p>
            <a:pPr lvl="1"/>
            <a:r>
              <a:rPr lang="en-US" dirty="0" smtClean="0"/>
              <a:t>Discussion with LANL NP this week</a:t>
            </a:r>
          </a:p>
          <a:p>
            <a:pPr lvl="1"/>
            <a:endParaRPr lang="en-US" dirty="0"/>
          </a:p>
          <a:p>
            <a:r>
              <a:rPr lang="en-US" dirty="0" smtClean="0"/>
              <a:t>Physics simulations </a:t>
            </a:r>
          </a:p>
          <a:p>
            <a:pPr lvl="1"/>
            <a:r>
              <a:rPr lang="en-US" dirty="0" smtClean="0"/>
              <a:t>Beyond b-jet physics </a:t>
            </a:r>
          </a:p>
          <a:p>
            <a:pPr lvl="1"/>
            <a:r>
              <a:rPr lang="en-US" dirty="0" smtClean="0"/>
              <a:t>Include B-hadrons</a:t>
            </a:r>
          </a:p>
          <a:p>
            <a:pPr lvl="1"/>
            <a:r>
              <a:rPr lang="en-US" dirty="0" smtClean="0"/>
              <a:t>Offline tracking and vertex finding </a:t>
            </a:r>
          </a:p>
          <a:p>
            <a:pPr lvl="1"/>
            <a:r>
              <a:rPr lang="en-US" dirty="0" smtClean="0"/>
              <a:t>B-tagging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Prepare for BNL Directors reviews </a:t>
            </a:r>
          </a:p>
          <a:p>
            <a:pPr lvl="1"/>
            <a:r>
              <a:rPr lang="en-US" dirty="0" smtClean="0"/>
              <a:t>May 1? </a:t>
            </a:r>
          </a:p>
          <a:p>
            <a:pPr lvl="1"/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Cost and Schedule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Update MVTX proposal </a:t>
            </a:r>
          </a:p>
          <a:p>
            <a:pPr lvl="1"/>
            <a:r>
              <a:rPr lang="en-US" dirty="0" smtClean="0"/>
              <a:t>Late summer? </a:t>
            </a:r>
          </a:p>
          <a:p>
            <a:pPr lvl="1"/>
            <a:r>
              <a:rPr lang="en-US" dirty="0" smtClean="0"/>
              <a:t>More realistic end of 2017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Stave production and Test @CERN</a:t>
            </a:r>
          </a:p>
          <a:p>
            <a:pPr lvl="1"/>
            <a:r>
              <a:rPr lang="en-US" dirty="0" smtClean="0"/>
              <a:t>5/1 – 10/30,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E88F-E10A-CC42-A585-DB2EDB49AB43}" type="datetime1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LDRD Progress Updates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70BD-038E-B441-B178-7A7B1FBD204C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4328" y="5997729"/>
            <a:ext cx="348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Postdoc and staff hiring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2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298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Updates after MVTX pre-proposal </a:t>
            </a:r>
            <a:r>
              <a:rPr lang="en-US" sz="2800" dirty="0" smtClean="0"/>
              <a:t>submission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19502"/>
            <a:ext cx="8229600" cy="516857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No MAPS-Telescope in the baseline</a:t>
            </a:r>
          </a:p>
          <a:p>
            <a:pPr lvl="1"/>
            <a:r>
              <a:rPr lang="en-US" dirty="0" smtClean="0"/>
              <a:t>MAPS </a:t>
            </a:r>
            <a:r>
              <a:rPr lang="en-US" dirty="0"/>
              <a:t>strategy has evolved based on feedback from ALD.  Baseline </a:t>
            </a:r>
            <a:r>
              <a:rPr lang="en-US" dirty="0" smtClean="0"/>
              <a:t>detector would </a:t>
            </a:r>
            <a:r>
              <a:rPr lang="en-US" dirty="0"/>
              <a:t>not include MAPS at all.  </a:t>
            </a:r>
            <a:endParaRPr lang="en-US" dirty="0" smtClean="0"/>
          </a:p>
          <a:p>
            <a:pPr lvl="1"/>
            <a:r>
              <a:rPr lang="en-US" dirty="0" smtClean="0"/>
              <a:t>Continue </a:t>
            </a:r>
            <a:r>
              <a:rPr lang="en-US" dirty="0"/>
              <a:t>to develop proposal for MAPS </a:t>
            </a:r>
            <a:r>
              <a:rPr lang="en-US" dirty="0" smtClean="0"/>
              <a:t>as an </a:t>
            </a:r>
            <a:r>
              <a:rPr lang="en-US" dirty="0"/>
              <a:t>upgrade to baseline (doesn't necessarily imply that MAPS wouldn't </a:t>
            </a:r>
            <a:r>
              <a:rPr lang="en-US" dirty="0" smtClean="0"/>
              <a:t>be available </a:t>
            </a:r>
            <a:r>
              <a:rPr lang="en-US" dirty="0"/>
              <a:t>on day-1)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pdate physics goals/justification for MVTX </a:t>
            </a:r>
          </a:p>
          <a:p>
            <a:pPr lvl="1"/>
            <a:r>
              <a:rPr lang="en-US" dirty="0" smtClean="0"/>
              <a:t>Updated </a:t>
            </a:r>
            <a:r>
              <a:rPr lang="en-US" dirty="0"/>
              <a:t>simulations needed to show broad HF MAPS-enabled program.  </a:t>
            </a:r>
            <a:r>
              <a:rPr lang="en-US" dirty="0" smtClean="0"/>
              <a:t>New results </a:t>
            </a:r>
            <a:r>
              <a:rPr lang="en-US" dirty="0"/>
              <a:t>at QM'17 (e.g., B's via displaced D's) may indicate targets </a:t>
            </a:r>
            <a:r>
              <a:rPr lang="en-US" dirty="0" smtClean="0"/>
              <a:t>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B-meson and b-jet physics in the pre-proposal, more physics simulations and algorithm development  </a:t>
            </a:r>
            <a:endParaRPr lang="en-US" dirty="0" smtClean="0"/>
          </a:p>
          <a:p>
            <a:pPr lvl="1"/>
            <a:r>
              <a:rPr lang="en-US" dirty="0" err="1" smtClean="0"/>
              <a:t>Likley</a:t>
            </a:r>
            <a:r>
              <a:rPr lang="en-US" dirty="0" smtClean="0"/>
              <a:t> </a:t>
            </a:r>
            <a:r>
              <a:rPr lang="en-US" dirty="0"/>
              <a:t>4+ years </a:t>
            </a:r>
            <a:r>
              <a:rPr lang="en-US" dirty="0" err="1"/>
              <a:t>sPHENIX</a:t>
            </a:r>
            <a:r>
              <a:rPr lang="en-US" dirty="0"/>
              <a:t> program 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baseline physics w/o </a:t>
            </a:r>
            <a:r>
              <a:rPr lang="en-US" dirty="0" smtClean="0"/>
              <a:t>MVTX? Very limited </a:t>
            </a:r>
            <a:r>
              <a:rPr lang="en-US" dirty="0" smtClean="0"/>
              <a:t>in</a:t>
            </a:r>
            <a:r>
              <a:rPr lang="en-US" dirty="0" smtClean="0"/>
              <a:t> open heavy flavor physics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Reviews</a:t>
            </a:r>
          </a:p>
          <a:p>
            <a:pPr lvl="1"/>
            <a:r>
              <a:rPr lang="en-US" dirty="0" smtClean="0"/>
              <a:t>Timeline </a:t>
            </a:r>
            <a:r>
              <a:rPr lang="en-US" dirty="0"/>
              <a:t>of baseline CD-1 review is late summer.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BNL-</a:t>
            </a:r>
            <a:r>
              <a:rPr lang="en-US" dirty="0" smtClean="0"/>
              <a:t>convened Director's </a:t>
            </a:r>
            <a:r>
              <a:rPr lang="en-US" dirty="0"/>
              <a:t>review of MVTX late </a:t>
            </a:r>
            <a:r>
              <a:rPr lang="en-US" dirty="0" smtClean="0"/>
              <a:t>spring </a:t>
            </a:r>
            <a:r>
              <a:rPr lang="en-US" dirty="0" smtClean="0"/>
              <a:t>(~ May 1?)</a:t>
            </a:r>
          </a:p>
          <a:p>
            <a:pPr lvl="2"/>
            <a:r>
              <a:rPr lang="en-US" dirty="0" smtClean="0"/>
              <a:t>physics </a:t>
            </a:r>
            <a:r>
              <a:rPr lang="en-US" dirty="0" smtClean="0"/>
              <a:t>simulation need more help, HF group  </a:t>
            </a:r>
          </a:p>
          <a:p>
            <a:pPr lvl="3"/>
            <a:r>
              <a:rPr lang="en-US" dirty="0" smtClean="0"/>
              <a:t>may not be ready for the full </a:t>
            </a:r>
            <a:r>
              <a:rPr lang="en-US" dirty="0" err="1" smtClean="0"/>
              <a:t>sim</a:t>
            </a:r>
            <a:r>
              <a:rPr lang="en-US" dirty="0" smtClean="0"/>
              <a:t>, fast </a:t>
            </a:r>
            <a:r>
              <a:rPr lang="en-US" dirty="0" err="1" smtClean="0"/>
              <a:t>sim</a:t>
            </a:r>
            <a:r>
              <a:rPr lang="en-US" dirty="0" smtClean="0"/>
              <a:t> possible </a:t>
            </a:r>
            <a:endParaRPr lang="en-US" dirty="0" smtClean="0"/>
          </a:p>
          <a:p>
            <a:pPr lvl="2"/>
            <a:r>
              <a:rPr lang="en-US" dirty="0"/>
              <a:t>C&amp;S OK, labor and cost </a:t>
            </a:r>
            <a:r>
              <a:rPr lang="en-US" dirty="0" smtClean="0"/>
              <a:t>profiles, work in progress</a:t>
            </a:r>
            <a:endParaRPr lang="en-US" dirty="0"/>
          </a:p>
          <a:p>
            <a:pPr lvl="3"/>
            <a:r>
              <a:rPr lang="en-US" dirty="0"/>
              <a:t>confirm resource commitments from LANL, LBNL and MIT, + other institutions (manpower, facilities etc.) 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Updated </a:t>
            </a:r>
            <a:r>
              <a:rPr lang="en-US" dirty="0"/>
              <a:t>MVTX pre-proposal by </a:t>
            </a:r>
            <a:r>
              <a:rPr lang="en-US" dirty="0" smtClean="0"/>
              <a:t>late </a:t>
            </a:r>
            <a:r>
              <a:rPr lang="en-US" dirty="0" smtClean="0"/>
              <a:t>summer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challenging, late 2017 more reasonable)</a:t>
            </a:r>
          </a:p>
          <a:p>
            <a:pPr lvl="2"/>
            <a:r>
              <a:rPr lang="en-US" dirty="0" smtClean="0"/>
              <a:t>Physics simulations requires </a:t>
            </a:r>
            <a:r>
              <a:rPr lang="en-US" dirty="0" smtClean="0"/>
              <a:t>more effort, full expanded heavy flavor physics enabled by MVTX 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C&amp;S could be much improved in late 2017 after we achieve: </a:t>
            </a:r>
          </a:p>
          <a:p>
            <a:pPr lvl="3"/>
            <a:r>
              <a:rPr lang="en-US" dirty="0" smtClean="0"/>
              <a:t>LANL LDRD produce and test a few staves at CERN (May – Sept 2017). </a:t>
            </a:r>
          </a:p>
          <a:p>
            <a:pPr lvl="3"/>
            <a:r>
              <a:rPr lang="en-US" dirty="0" smtClean="0"/>
              <a:t>LANL LDRD initial readout R&amp;D with RUv1 &amp; “CRU” and/or FELIX late 2017 (9/2017?);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43B6-0FDC-8D4F-8AFB-875CD65FA9CE}" type="datetime1">
              <a:rPr lang="en-US" smtClean="0"/>
              <a:t>3/12/17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FA4F-DDA5-DF4D-94C9-B63CE46A72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91"/>
            <a:ext cx="8229600" cy="8980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Physics </a:t>
            </a:r>
            <a:r>
              <a:rPr lang="en-US" dirty="0" smtClean="0"/>
              <a:t>for MVTX Proposal</a:t>
            </a:r>
            <a:br>
              <a:rPr lang="en-US" dirty="0" smtClean="0"/>
            </a:br>
            <a:r>
              <a:rPr lang="en-US" sz="3100" dirty="0" smtClean="0"/>
              <a:t>more new ideas being explored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679" y="1148590"/>
            <a:ext cx="3772421" cy="512635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B-hadrons (</a:t>
            </a:r>
            <a:r>
              <a:rPr lang="en-US" dirty="0" err="1" smtClean="0"/>
              <a:t>pT</a:t>
            </a:r>
            <a:r>
              <a:rPr lang="en-US" dirty="0" smtClean="0"/>
              <a:t> ~&lt; 15GeV)</a:t>
            </a:r>
          </a:p>
          <a:p>
            <a:pPr lvl="1"/>
            <a:r>
              <a:rPr lang="en-US" dirty="0" smtClean="0"/>
              <a:t>R_AA</a:t>
            </a:r>
          </a:p>
          <a:p>
            <a:pPr lvl="1"/>
            <a:r>
              <a:rPr lang="en-US" dirty="0" smtClean="0"/>
              <a:t>V2, V3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range: 0-15GeV?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B-jets (</a:t>
            </a:r>
            <a:r>
              <a:rPr lang="en-US" dirty="0" err="1" smtClean="0"/>
              <a:t>pT</a:t>
            </a:r>
            <a:r>
              <a:rPr lang="en-US" dirty="0" smtClean="0"/>
              <a:t> &gt;~ 15GeV)</a:t>
            </a:r>
          </a:p>
          <a:p>
            <a:pPr lvl="1"/>
            <a:r>
              <a:rPr lang="en-US" dirty="0" smtClean="0"/>
              <a:t>R_AA</a:t>
            </a:r>
          </a:p>
          <a:p>
            <a:pPr lvl="1"/>
            <a:r>
              <a:rPr lang="en-US" dirty="0" smtClean="0"/>
              <a:t>Jet fragmentation </a:t>
            </a:r>
          </a:p>
          <a:p>
            <a:pPr lvl="1"/>
            <a:r>
              <a:rPr lang="en-US" dirty="0" smtClean="0"/>
              <a:t>Di-b-jet correlation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range: 15-50GeV?</a:t>
            </a:r>
          </a:p>
          <a:p>
            <a:pPr lvl="1"/>
            <a:r>
              <a:rPr lang="en-US" dirty="0" smtClean="0"/>
              <a:t>Update theory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Detector and Physics simulations: Money </a:t>
            </a:r>
            <a:r>
              <a:rPr lang="en-US" dirty="0" smtClean="0"/>
              <a:t>plots</a:t>
            </a:r>
          </a:p>
          <a:p>
            <a:pPr lvl="1"/>
            <a:r>
              <a:rPr lang="en-US" dirty="0" smtClean="0"/>
              <a:t>DCAs for </a:t>
            </a:r>
            <a:r>
              <a:rPr lang="en-US" dirty="0" smtClean="0"/>
              <a:t>light and heavy hadrons</a:t>
            </a:r>
            <a:endParaRPr lang="en-US" dirty="0" smtClean="0"/>
          </a:p>
          <a:p>
            <a:pPr lvl="1"/>
            <a:r>
              <a:rPr lang="en-US" dirty="0" smtClean="0"/>
              <a:t>Full B or D-meson reconstruction </a:t>
            </a:r>
          </a:p>
          <a:p>
            <a:pPr lvl="1"/>
            <a:r>
              <a:rPr lang="en-US" dirty="0" smtClean="0"/>
              <a:t>Full b-jet </a:t>
            </a:r>
            <a:r>
              <a:rPr lang="en-US" dirty="0" err="1" smtClean="0"/>
              <a:t>reco</a:t>
            </a:r>
            <a:endParaRPr lang="en-US" dirty="0" smtClean="0"/>
          </a:p>
          <a:p>
            <a:pPr lvl="1"/>
            <a:r>
              <a:rPr lang="en-US" dirty="0" smtClean="0"/>
              <a:t>Jet correlations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discussions</a:t>
            </a:r>
            <a:endParaRPr lang="en-US" dirty="0" smtClean="0"/>
          </a:p>
          <a:p>
            <a:pPr lvl="1"/>
            <a:r>
              <a:rPr lang="en-US" dirty="0" smtClean="0"/>
              <a:t>HF group,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workfest</a:t>
            </a:r>
            <a:r>
              <a:rPr lang="en-US" dirty="0" smtClean="0"/>
              <a:t> to make money plots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660066"/>
                </a:solidFill>
              </a:rPr>
              <a:t>Positive impacts on other measurements </a:t>
            </a:r>
          </a:p>
          <a:p>
            <a:pPr lvl="1"/>
            <a:r>
              <a:rPr lang="en-US" dirty="0" smtClean="0"/>
              <a:t>Upsilons</a:t>
            </a:r>
          </a:p>
          <a:p>
            <a:pPr lvl="1"/>
            <a:r>
              <a:rPr lang="en-US" dirty="0" err="1" smtClean="0"/>
              <a:t>Muti</a:t>
            </a:r>
            <a:r>
              <a:rPr lang="en-US" dirty="0" smtClean="0"/>
              <a:t>-event pile up</a:t>
            </a:r>
          </a:p>
          <a:p>
            <a:pPr lvl="1"/>
            <a:r>
              <a:rPr lang="en-US" dirty="0" smtClean="0"/>
              <a:t>Ghost track rejection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242" y="1148590"/>
            <a:ext cx="2625976" cy="1845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57" y="5116339"/>
            <a:ext cx="2558146" cy="1741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289" y="1148591"/>
            <a:ext cx="2561711" cy="1845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242" y="3091935"/>
            <a:ext cx="2769047" cy="1843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756" y="3091935"/>
            <a:ext cx="2558147" cy="1843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22" y="4935211"/>
            <a:ext cx="1852132" cy="18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468</Words>
  <Application>Microsoft Macintosh PowerPoint</Application>
  <PresentationFormat>On-screen Show (4:3)</PresentationFormat>
  <Paragraphs>127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Update on Dark Photon LDRD</vt:lpstr>
      <vt:lpstr>Timed in two bars and integrated into E906 DAQ</vt:lpstr>
      <vt:lpstr>MAPS Updates </vt:lpstr>
      <vt:lpstr>Updates after MVTX pre-proposal submission</vt:lpstr>
      <vt:lpstr>Physics for MVTX Proposal more new ideas being explored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Dark Photon LDRD</dc:title>
  <dc:creator>Ming Liu (LANL)</dc:creator>
  <cp:lastModifiedBy>Ming Liu (LANL)</cp:lastModifiedBy>
  <cp:revision>31</cp:revision>
  <dcterms:created xsi:type="dcterms:W3CDTF">2017-03-12T22:54:30Z</dcterms:created>
  <dcterms:modified xsi:type="dcterms:W3CDTF">2017-03-12T23:50:49Z</dcterms:modified>
</cp:coreProperties>
</file>