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265" r:id="rId3"/>
    <p:sldId id="266" r:id="rId4"/>
    <p:sldId id="267" r:id="rId5"/>
    <p:sldId id="279" r:id="rId6"/>
    <p:sldId id="261" r:id="rId7"/>
    <p:sldId id="276" r:id="rId8"/>
    <p:sldId id="282" r:id="rId9"/>
    <p:sldId id="271" r:id="rId10"/>
    <p:sldId id="275" r:id="rId11"/>
    <p:sldId id="274" r:id="rId12"/>
    <p:sldId id="269" r:id="rId13"/>
    <p:sldId id="283" r:id="rId14"/>
    <p:sldId id="260" r:id="rId15"/>
    <p:sldId id="281" r:id="rId16"/>
    <p:sldId id="287" r:id="rId17"/>
    <p:sldId id="310" r:id="rId18"/>
    <p:sldId id="284" r:id="rId19"/>
    <p:sldId id="285" r:id="rId20"/>
    <p:sldId id="300" r:id="rId21"/>
    <p:sldId id="296" r:id="rId22"/>
    <p:sldId id="286" r:id="rId23"/>
    <p:sldId id="301" r:id="rId24"/>
    <p:sldId id="298" r:id="rId25"/>
    <p:sldId id="299" r:id="rId26"/>
    <p:sldId id="304" r:id="rId27"/>
    <p:sldId id="309" r:id="rId28"/>
    <p:sldId id="305" r:id="rId29"/>
    <p:sldId id="328" r:id="rId30"/>
    <p:sldId id="315" r:id="rId31"/>
    <p:sldId id="316" r:id="rId32"/>
    <p:sldId id="317" r:id="rId33"/>
    <p:sldId id="325" r:id="rId34"/>
    <p:sldId id="329" r:id="rId35"/>
    <p:sldId id="306" r:id="rId36"/>
    <p:sldId id="307" r:id="rId37"/>
    <p:sldId id="321" r:id="rId38"/>
    <p:sldId id="313" r:id="rId39"/>
    <p:sldId id="324" r:id="rId40"/>
    <p:sldId id="326" r:id="rId41"/>
    <p:sldId id="308" r:id="rId42"/>
    <p:sldId id="318" r:id="rId43"/>
    <p:sldId id="322" r:id="rId44"/>
    <p:sldId id="323" r:id="rId45"/>
    <p:sldId id="327" r:id="rId46"/>
    <p:sldId id="319" r:id="rId47"/>
    <p:sldId id="320" r:id="rId48"/>
    <p:sldId id="302" r:id="rId49"/>
    <p:sldId id="303" r:id="rId50"/>
    <p:sldId id="288" r:id="rId51"/>
    <p:sldId id="290" r:id="rId52"/>
    <p:sldId id="291" r:id="rId53"/>
    <p:sldId id="289" r:id="rId54"/>
    <p:sldId id="268" r:id="rId55"/>
    <p:sldId id="278" r:id="rId56"/>
    <p:sldId id="311" r:id="rId57"/>
    <p:sldId id="312" r:id="rId58"/>
    <p:sldId id="292" r:id="rId59"/>
    <p:sldId id="295" r:id="rId60"/>
    <p:sldId id="293" r:id="rId61"/>
    <p:sldId id="294" r:id="rId62"/>
    <p:sldId id="263" r:id="rId63"/>
    <p:sldId id="259" r:id="rId64"/>
    <p:sldId id="277" r:id="rId65"/>
    <p:sldId id="314" r:id="rId66"/>
    <p:sldId id="280" r:id="rId67"/>
    <p:sldId id="272" r:id="rId68"/>
    <p:sldId id="273" r:id="rId69"/>
    <p:sldId id="257" r:id="rId70"/>
    <p:sldId id="262" r:id="rId71"/>
    <p:sldId id="264" r:id="rId72"/>
    <p:sldId id="258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952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A8C9A-0FCB-424A-BA31-FD96017BE139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9015-E023-8D4D-9E32-A7BC67DE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82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With many compelling experimental </a:t>
            </a:r>
            <a:r>
              <a:rPr lang="en-US" baseline="0" dirty="0" err="1" smtClean="0"/>
              <a:t>obseravtions</a:t>
            </a:r>
            <a:r>
              <a:rPr lang="en-US" baseline="0" dirty="0" smtClean="0"/>
              <a:t> , how ever the nature of dark matter and dark energy </a:t>
            </a:r>
            <a:r>
              <a:rPr lang="en-US" baseline="0" dirty="0" err="1" smtClean="0"/>
              <a:t>remtain</a:t>
            </a:r>
            <a:r>
              <a:rPr lang="en-US" baseline="0" dirty="0" smtClean="0"/>
              <a:t> as the biggest scientific challenges for </a:t>
            </a:r>
            <a:r>
              <a:rPr lang="en-US" baseline="0" dirty="0" err="1" smtClean="0"/>
              <a:t>hunam</a:t>
            </a:r>
            <a:r>
              <a:rPr lang="en-US" baseline="0" dirty="0" smtClean="0"/>
              <a:t> being …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they only </a:t>
            </a:r>
            <a:r>
              <a:rPr lang="en-US" baseline="0" dirty="0" err="1" smtClean="0"/>
              <a:t>interactio</a:t>
            </a:r>
            <a:r>
              <a:rPr lang="en-US" baseline="0" dirty="0" smtClean="0"/>
              <a:t> with SM </a:t>
            </a:r>
            <a:r>
              <a:rPr lang="en-US" baseline="0" dirty="0" err="1" smtClean="0"/>
              <a:t>particels</a:t>
            </a:r>
            <a:r>
              <a:rPr lang="en-US" baseline="0" dirty="0" smtClean="0"/>
              <a:t> very weakly .. Only shown in </a:t>
            </a:r>
            <a:r>
              <a:rPr lang="en-US" baseline="0" dirty="0" err="1" smtClean="0"/>
              <a:t>gravitaiton</a:t>
            </a:r>
            <a:r>
              <a:rPr lang="en-US" baseline="0" dirty="0" smtClean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DM?</a:t>
            </a:r>
            <a:r>
              <a:rPr lang="en-US" baseline="0" dirty="0" smtClean="0"/>
              <a:t> WIMP is considered one of the primary candidates of DM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4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P5 </a:t>
            </a:r>
            <a:r>
              <a:rPr lang="en-US" dirty="0" err="1" smtClean="0"/>
              <a:t>reprot</a:t>
            </a:r>
            <a:r>
              <a:rPr lang="en-US" dirty="0" smtClean="0"/>
              <a:t> </a:t>
            </a:r>
            <a:r>
              <a:rPr lang="en-US" dirty="0" err="1" smtClean="0"/>
              <a:t>highted</a:t>
            </a:r>
            <a:r>
              <a:rPr lang="en-US" dirty="0" smtClean="0"/>
              <a:t> the 5 </a:t>
            </a:r>
            <a:r>
              <a:rPr lang="en-US" dirty="0" err="1" smtClean="0"/>
              <a:t>sciecne</a:t>
            </a:r>
            <a:r>
              <a:rPr lang="en-US" dirty="0" smtClean="0"/>
              <a:t> driver …</a:t>
            </a:r>
          </a:p>
          <a:p>
            <a:r>
              <a:rPr lang="en-US" dirty="0" smtClean="0"/>
              <a:t>We respond</a:t>
            </a:r>
            <a:r>
              <a:rPr lang="en-US" baseline="0" dirty="0" smtClean="0"/>
              <a:t> to the call of P5 report and identified a new opportunity to explore key physics at </a:t>
            </a:r>
            <a:r>
              <a:rPr lang="en-US" baseline="0" dirty="0" err="1" smtClean="0"/>
              <a:t>Femirlab</a:t>
            </a:r>
            <a:r>
              <a:rPr lang="en-US" baseline="0" dirty="0" smtClean="0"/>
              <a:t> intensity frontier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6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  And the membership is growing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600E-1D90-104C-8F7D-CFEEEFD538C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9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600E-1D90-104C-8F7D-CFEEEFD538C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6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600E-1D90-104C-8F7D-CFEEEFD538C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6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6557757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600E-1D90-104C-8F7D-CFEEEFD538C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97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600E-1D90-104C-8F7D-CFEEEFD538C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1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600E-1D90-104C-8F7D-CFEEEFD538C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9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600E-1D90-104C-8F7D-CFEEEFD538C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0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600E-1D90-104C-8F7D-CFEEEFD538C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2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600E-1D90-104C-8F7D-CFEEEFD538C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600E-1D90-104C-8F7D-CFEEEFD538C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9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600E-1D90-104C-8F7D-CFEEEFD538C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18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A600E-1D90-104C-8F7D-CFEEEFD538C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8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19.emf"/><Relationship Id="rId6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1961"/>
            <a:ext cx="7772400" cy="1470025"/>
          </a:xfrm>
        </p:spPr>
        <p:txBody>
          <a:bodyPr/>
          <a:lstStyle/>
          <a:p>
            <a:r>
              <a:rPr lang="en-US" dirty="0" smtClean="0"/>
              <a:t>Direct Search for Dark Photons at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07886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Ming Liu (PI), </a:t>
            </a:r>
            <a:r>
              <a:rPr lang="en-US" dirty="0" err="1" smtClean="0"/>
              <a:t>Zhongbo</a:t>
            </a:r>
            <a:r>
              <a:rPr lang="en-US" dirty="0" smtClean="0"/>
              <a:t> Kang(co-PI, T-2), Kun Liu (co-PI), Hubert van </a:t>
            </a:r>
            <a:r>
              <a:rPr lang="en-US" dirty="0" err="1" smtClean="0"/>
              <a:t>Hecke</a:t>
            </a:r>
            <a:r>
              <a:rPr lang="en-US" dirty="0" smtClean="0"/>
              <a:t>, </a:t>
            </a:r>
            <a:r>
              <a:rPr lang="en-US" dirty="0" err="1" smtClean="0"/>
              <a:t>Sanghoon</a:t>
            </a:r>
            <a:r>
              <a:rPr lang="en-US" dirty="0" smtClean="0"/>
              <a:t> Lim, Pat </a:t>
            </a:r>
            <a:r>
              <a:rPr lang="en-US" dirty="0" err="1" smtClean="0"/>
              <a:t>McGaughey</a:t>
            </a:r>
            <a:r>
              <a:rPr lang="en-US" dirty="0" smtClean="0"/>
              <a:t>, </a:t>
            </a:r>
            <a:r>
              <a:rPr lang="en-US" dirty="0" smtClean="0"/>
              <a:t>Richard Van de Walter, Vincenzo </a:t>
            </a:r>
            <a:r>
              <a:rPr lang="en-US" dirty="0" err="1" smtClean="0"/>
              <a:t>Cirigliano</a:t>
            </a:r>
            <a:r>
              <a:rPr lang="en-US" dirty="0" smtClean="0"/>
              <a:t>(T-2)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546" y="3800309"/>
            <a:ext cx="4307377" cy="292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22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73" y="105304"/>
            <a:ext cx="8925523" cy="1544543"/>
          </a:xfrm>
        </p:spPr>
        <p:txBody>
          <a:bodyPr>
            <a:noAutofit/>
          </a:bodyPr>
          <a:lstStyle/>
          <a:p>
            <a:r>
              <a:rPr lang="en-US" sz="3600" dirty="0" smtClean="0"/>
              <a:t>Dark Photons and Dark Higgs Productions </a:t>
            </a:r>
            <a:br>
              <a:rPr lang="en-US" sz="3600" dirty="0" smtClean="0"/>
            </a:br>
            <a:r>
              <a:rPr lang="en-US" sz="3600" dirty="0" smtClean="0"/>
              <a:t>in </a:t>
            </a:r>
            <a:r>
              <a:rPr lang="en-US" sz="3600" dirty="0" err="1" smtClean="0"/>
              <a:t>p+Fe</a:t>
            </a:r>
            <a:r>
              <a:rPr lang="en-US" sz="3600" dirty="0" smtClean="0"/>
              <a:t> Collisions at </a:t>
            </a:r>
            <a:r>
              <a:rPr lang="en-US" sz="3600" dirty="0" err="1" smtClean="0"/>
              <a:t>Fermilab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209953"/>
            <a:ext cx="3415109" cy="186123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5635" y="4065841"/>
            <a:ext cx="2251748" cy="46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46" y="4042722"/>
            <a:ext cx="3083146" cy="208322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629" y="4120892"/>
            <a:ext cx="2146301" cy="35263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73506" y="1786473"/>
            <a:ext cx="3091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Photon portal: “vector” </a:t>
            </a:r>
          </a:p>
          <a:p>
            <a:endParaRPr lang="en-US" b="1" i="1" dirty="0" smtClean="0"/>
          </a:p>
          <a:p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238768" y="1786473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</a:rPr>
              <a:t>Higgs portal: “scalar” </a:t>
            </a:r>
            <a:endParaRPr lang="en-US" b="1" i="1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451638" y="1911729"/>
            <a:ext cx="1" cy="4433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55D-29A5-8343-AE58-143FD5E09BC0}" type="datetime1">
              <a:rPr lang="en-US" smtClean="0"/>
              <a:t>10/17/16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@E1067/SeaQuest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10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6034" y="5671077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735635" y="2233951"/>
            <a:ext cx="27160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Fermilab</a:t>
            </a:r>
            <a:r>
              <a:rPr lang="en-US" dirty="0" smtClean="0">
                <a:solidFill>
                  <a:srgbClr val="FF0000"/>
                </a:solidFill>
              </a:rPr>
              <a:t>(in preparation)</a:t>
            </a:r>
          </a:p>
          <a:p>
            <a:r>
              <a:rPr lang="en-US" dirty="0" err="1" smtClean="0"/>
              <a:t>SHiP</a:t>
            </a:r>
            <a:r>
              <a:rPr lang="en-US" dirty="0" smtClean="0"/>
              <a:t>/CERN(in preparation)</a:t>
            </a:r>
          </a:p>
          <a:p>
            <a:r>
              <a:rPr lang="en-US" dirty="0" smtClean="0"/>
              <a:t>J-Lab12(on-going)</a:t>
            </a:r>
          </a:p>
          <a:p>
            <a:r>
              <a:rPr lang="en-US" dirty="0" smtClean="0"/>
              <a:t>KEK B-factory(on-going)</a:t>
            </a:r>
          </a:p>
          <a:p>
            <a:r>
              <a:rPr lang="en-US" dirty="0"/>
              <a:t>a</a:t>
            </a:r>
            <a:r>
              <a:rPr lang="en-US" dirty="0" smtClean="0"/>
              <a:t>nd more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87774" y="2267971"/>
            <a:ext cx="2735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Fermilab</a:t>
            </a:r>
            <a:r>
              <a:rPr lang="en-US" dirty="0" smtClean="0">
                <a:solidFill>
                  <a:srgbClr val="FF0000"/>
                </a:solidFill>
              </a:rPr>
              <a:t> (in preparation)</a:t>
            </a:r>
          </a:p>
          <a:p>
            <a:r>
              <a:rPr lang="en-US" dirty="0" err="1" smtClean="0"/>
              <a:t>SHiP</a:t>
            </a:r>
            <a:r>
              <a:rPr lang="en-US" dirty="0" smtClean="0"/>
              <a:t>/CERN (in preparation)</a:t>
            </a:r>
          </a:p>
        </p:txBody>
      </p:sp>
    </p:spTree>
    <p:extLst>
      <p:ext uri="{BB962C8B-B14F-4D97-AF65-F5344CB8AC3E}">
        <p14:creationId xmlns:p14="http://schemas.microsoft.com/office/powerpoint/2010/main" val="95388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60" y="-753"/>
            <a:ext cx="9109140" cy="859515"/>
          </a:xfrm>
        </p:spPr>
        <p:txBody>
          <a:bodyPr>
            <a:noAutofit/>
          </a:bodyPr>
          <a:lstStyle/>
          <a:p>
            <a:r>
              <a:rPr lang="en-US" sz="3600" dirty="0" smtClean="0"/>
              <a:t>Our Approach and Expected Signals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1174" y="1034426"/>
            <a:ext cx="5025125" cy="2227526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Dark </a:t>
            </a:r>
            <a:r>
              <a:rPr lang="en-US" dirty="0" smtClean="0"/>
              <a:t>photon/Higgs </a:t>
            </a:r>
            <a:r>
              <a:rPr lang="en-US" dirty="0"/>
              <a:t>trigger upgrade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E906/E1039  (2017-2019)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upgraded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1E03-CA52-EF4A-8EC1-30DCD1807BBE}" type="datetime1">
              <a:rPr lang="en-US" smtClean="0"/>
              <a:t>10/17/16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@E1067/SeaQuest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8536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9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0932"/>
          </a:xfrm>
        </p:spPr>
        <p:txBody>
          <a:bodyPr/>
          <a:lstStyle/>
          <a:p>
            <a:r>
              <a:rPr lang="en-US" dirty="0" smtClean="0"/>
              <a:t>Integrated theory efforts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870932"/>
            <a:ext cx="8229600" cy="2068832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Signal: detailed calculation for </a:t>
            </a:r>
            <a:r>
              <a:rPr lang="en-US" sz="1800" b="1" dirty="0" smtClean="0">
                <a:solidFill>
                  <a:srgbClr val="FF0000"/>
                </a:solidFill>
              </a:rPr>
              <a:t>dark photon </a:t>
            </a:r>
            <a:r>
              <a:rPr lang="en-US" sz="1800" b="1" dirty="0" smtClean="0">
                <a:solidFill>
                  <a:srgbClr val="0000FF"/>
                </a:solidFill>
              </a:rPr>
              <a:t>cross section</a:t>
            </a:r>
          </a:p>
          <a:p>
            <a:pPr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To provide expected </a:t>
            </a:r>
            <a:r>
              <a:rPr lang="en-US" sz="1600" dirty="0" err="1" smtClean="0">
                <a:solidFill>
                  <a:schemeClr val="tx1"/>
                </a:solidFill>
              </a:rPr>
              <a:t>dimuon</a:t>
            </a:r>
            <a:r>
              <a:rPr lang="en-US" sz="1600" dirty="0" smtClean="0">
                <a:solidFill>
                  <a:schemeClr val="tx1"/>
                </a:solidFill>
              </a:rPr>
              <a:t> signal from dark photon decay as function of decay length L and model parameters (</a:t>
            </a:r>
            <a:r>
              <a:rPr lang="en-US" sz="1600" dirty="0" err="1" smtClean="0">
                <a:solidFill>
                  <a:schemeClr val="tx1"/>
                </a:solidFill>
              </a:rPr>
              <a:t>ε</a:t>
            </a:r>
            <a:r>
              <a:rPr lang="en-US" sz="1600" dirty="0" smtClean="0">
                <a:solidFill>
                  <a:schemeClr val="tx1"/>
                </a:solidFill>
              </a:rPr>
              <a:t>, m</a:t>
            </a:r>
            <a:r>
              <a:rPr lang="en-US" sz="1600" baseline="-25000" dirty="0" smtClean="0">
                <a:solidFill>
                  <a:schemeClr val="tx1"/>
                </a:solidFill>
              </a:rPr>
              <a:t>A’</a:t>
            </a:r>
            <a:r>
              <a:rPr lang="en-US" sz="1600" dirty="0" smtClean="0">
                <a:solidFill>
                  <a:schemeClr val="tx1"/>
                </a:solidFill>
              </a:rPr>
              <a:t>), theory team will</a:t>
            </a: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Compute Dark photon production cross section at both LO and NLO</a:t>
            </a: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Derive the branching ratio of dark photon to </a:t>
            </a:r>
            <a:r>
              <a:rPr lang="en-US" sz="1400" dirty="0" err="1" smtClean="0">
                <a:solidFill>
                  <a:srgbClr val="008000"/>
                </a:solidFill>
              </a:rPr>
              <a:t>dimuon</a:t>
            </a:r>
            <a:endParaRPr lang="en-US" sz="1400" dirty="0" smtClean="0">
              <a:solidFill>
                <a:srgbClr val="008000"/>
              </a:solidFill>
            </a:endParaRP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Theory team: expertise in </a:t>
            </a:r>
            <a:r>
              <a:rPr lang="en-US" sz="1400" dirty="0" err="1" smtClean="0">
                <a:solidFill>
                  <a:srgbClr val="008000"/>
                </a:solidFill>
              </a:rPr>
              <a:t>perturbative</a:t>
            </a:r>
            <a:r>
              <a:rPr lang="en-US" sz="1400" dirty="0" smtClean="0">
                <a:solidFill>
                  <a:srgbClr val="008000"/>
                </a:solidFill>
              </a:rPr>
              <a:t> QCD and effective field theory for </a:t>
            </a:r>
            <a:r>
              <a:rPr lang="en-US" sz="1400" dirty="0" err="1" smtClean="0">
                <a:solidFill>
                  <a:srgbClr val="008000"/>
                </a:solidFill>
              </a:rPr>
              <a:t>resummation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0858" y="4677387"/>
            <a:ext cx="8229600" cy="21238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Background: detailed calculation for </a:t>
            </a:r>
            <a:r>
              <a:rPr lang="en-US" sz="1800" b="1" dirty="0" err="1" smtClean="0">
                <a:solidFill>
                  <a:srgbClr val="FF0000"/>
                </a:solidFill>
              </a:rPr>
              <a:t>Drell</a:t>
            </a:r>
            <a:r>
              <a:rPr lang="en-US" sz="1800" b="1" dirty="0" smtClean="0">
                <a:solidFill>
                  <a:srgbClr val="FF0000"/>
                </a:solidFill>
              </a:rPr>
              <a:t>-Yan </a:t>
            </a:r>
            <a:r>
              <a:rPr lang="en-US" sz="1800" b="1" dirty="0" smtClean="0">
                <a:solidFill>
                  <a:srgbClr val="0000FF"/>
                </a:solidFill>
              </a:rPr>
              <a:t>cross section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Main background is DY </a:t>
            </a:r>
            <a:r>
              <a:rPr lang="en-US" sz="1600" dirty="0" err="1" smtClean="0">
                <a:solidFill>
                  <a:schemeClr val="tx1"/>
                </a:solidFill>
              </a:rPr>
              <a:t>dimon</a:t>
            </a:r>
            <a:r>
              <a:rPr lang="en-US" sz="1600" dirty="0" smtClean="0">
                <a:solidFill>
                  <a:schemeClr val="tx1"/>
                </a:solidFill>
              </a:rPr>
              <a:t> production: reliable computation of the cross section is essential to calculate our experimental sensitivity to (</a:t>
            </a:r>
            <a:r>
              <a:rPr lang="en-US" sz="1600" dirty="0" err="1" smtClean="0">
                <a:solidFill>
                  <a:schemeClr val="tx1"/>
                </a:solidFill>
              </a:rPr>
              <a:t>ε</a:t>
            </a:r>
            <a:r>
              <a:rPr lang="en-US" sz="1600" dirty="0" smtClean="0">
                <a:solidFill>
                  <a:schemeClr val="tx1"/>
                </a:solidFill>
              </a:rPr>
              <a:t>, m</a:t>
            </a:r>
            <a:r>
              <a:rPr lang="en-US" sz="1600" baseline="-25000" dirty="0" smtClean="0">
                <a:solidFill>
                  <a:schemeClr val="tx1"/>
                </a:solidFill>
              </a:rPr>
              <a:t>A’</a:t>
            </a:r>
            <a:r>
              <a:rPr lang="en-US" sz="1600" dirty="0" smtClean="0">
                <a:solidFill>
                  <a:schemeClr val="tx1"/>
                </a:solidFill>
              </a:rPr>
              <a:t>), and understand implication of dark photon search</a:t>
            </a: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We have a NLO DY code that works well in the required energy range</a:t>
            </a: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Calculations will be performed in the necessary energy and kinematic regions</a:t>
            </a: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69643" y="3026739"/>
            <a:ext cx="4337212" cy="1454970"/>
            <a:chOff x="191304" y="2713628"/>
            <a:chExt cx="4928656" cy="1653375"/>
          </a:xfrm>
        </p:grpSpPr>
        <p:grpSp>
          <p:nvGrpSpPr>
            <p:cNvPr id="16" name="Group 15"/>
            <p:cNvGrpSpPr/>
            <p:nvPr/>
          </p:nvGrpSpPr>
          <p:grpSpPr>
            <a:xfrm>
              <a:off x="191304" y="2713628"/>
              <a:ext cx="4928656" cy="1653375"/>
              <a:chOff x="191304" y="2713628"/>
              <a:chExt cx="4928656" cy="165337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91304" y="2713628"/>
                <a:ext cx="4928656" cy="16533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828408" y="2753292"/>
                <a:ext cx="2157158" cy="38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/>
                  <a:t>Dimuon</a:t>
                </a:r>
                <a:r>
                  <a:rPr lang="en-US" sz="1600" dirty="0" smtClean="0"/>
                  <a:t> signal</a:t>
                </a:r>
                <a:endParaRPr lang="en-US" sz="1600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91304" y="3179553"/>
              <a:ext cx="4928656" cy="1187450"/>
              <a:chOff x="191304" y="3179553"/>
              <a:chExt cx="4928656" cy="1187450"/>
            </a:xfrm>
            <a:noFill/>
          </p:grpSpPr>
          <p:pic>
            <p:nvPicPr>
              <p:cNvPr id="6" name="Picture 5" descr="dark-2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0698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7" name="Picture 6" descr="dark-1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723427" y="3043411"/>
            <a:ext cx="2967721" cy="1453896"/>
            <a:chOff x="5549462" y="2782484"/>
            <a:chExt cx="3374908" cy="1653375"/>
          </a:xfrm>
        </p:grpSpPr>
        <p:sp>
          <p:nvSpPr>
            <p:cNvPr id="15" name="Rectangle 14"/>
            <p:cNvSpPr/>
            <p:nvPr/>
          </p:nvSpPr>
          <p:spPr>
            <a:xfrm>
              <a:off x="5549462" y="2782484"/>
              <a:ext cx="3374908" cy="16533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DY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9633" y="3179553"/>
              <a:ext cx="3022597" cy="11874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84373" y="2839512"/>
              <a:ext cx="2817857" cy="38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Drell</a:t>
              </a:r>
              <a:r>
                <a:rPr lang="en-US" sz="1600" dirty="0" smtClean="0"/>
                <a:t>-Yan background</a:t>
              </a:r>
              <a:endParaRPr lang="en-US" sz="16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B0F6-C33E-6344-B49D-9E36508D027B}" type="datetime1">
              <a:rPr lang="en-US" smtClean="0"/>
              <a:t>10/17/16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Search @Fermilab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0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LDRD Tasks &amp; Schedules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6759"/>
            <a:ext cx="9144000" cy="269642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18000" y="5397500"/>
            <a:ext cx="1193800" cy="952500"/>
          </a:xfrm>
          <a:prstGeom prst="wedgeRoundRectCallout">
            <a:avLst>
              <a:gd name="adj1" fmla="val -24024"/>
              <a:gd name="adj2" fmla="val -7350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65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LDRD Budget 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041769"/>
              </p:ext>
            </p:extLst>
          </p:nvPr>
        </p:nvGraphicFramePr>
        <p:xfrm>
          <a:off x="125465" y="1999201"/>
          <a:ext cx="8953838" cy="3506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" name="Worksheet" r:id="rId3" imgW="16471900" imgH="6451600" progId="Excel.Sheet.8">
                  <p:embed/>
                </p:oleObj>
              </mc:Choice>
              <mc:Fallback>
                <p:oleObj name="Worksheet" r:id="rId3" imgW="16471900" imgH="64516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465" y="1999201"/>
                        <a:ext cx="8953838" cy="3506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1769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in FY16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Theoretical work </a:t>
            </a:r>
          </a:p>
          <a:p>
            <a:r>
              <a:rPr lang="en-US" dirty="0" smtClean="0"/>
              <a:t>MC simulations and detector optimization</a:t>
            </a:r>
          </a:p>
          <a:p>
            <a:r>
              <a:rPr lang="en-US" dirty="0" smtClean="0"/>
              <a:t>Trigger detector R&amp;D</a:t>
            </a:r>
          </a:p>
          <a:p>
            <a:r>
              <a:rPr lang="en-US" dirty="0" smtClean="0"/>
              <a:t>Trigger detector readout R&amp;D</a:t>
            </a:r>
          </a:p>
          <a:p>
            <a:r>
              <a:rPr lang="en-US" dirty="0" smtClean="0"/>
              <a:t>Trigger detector mechanical support </a:t>
            </a:r>
          </a:p>
        </p:txBody>
      </p:sp>
    </p:spTree>
    <p:extLst>
      <p:ext uri="{BB962C8B-B14F-4D97-AF65-F5344CB8AC3E}">
        <p14:creationId xmlns:p14="http://schemas.microsoft.com/office/powerpoint/2010/main" val="157955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dirty="0" smtClean="0"/>
              <a:t>Theoretical Progress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4525963"/>
          </a:xfrm>
        </p:spPr>
        <p:txBody>
          <a:bodyPr/>
          <a:lstStyle/>
          <a:p>
            <a:r>
              <a:rPr lang="en-US" dirty="0" smtClean="0"/>
              <a:t>Dark photon production at LO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37015" y="1375489"/>
            <a:ext cx="6372349" cy="2334145"/>
            <a:chOff x="191304" y="2713628"/>
            <a:chExt cx="4928656" cy="1653375"/>
          </a:xfrm>
        </p:grpSpPr>
        <p:sp>
          <p:nvSpPr>
            <p:cNvPr id="7" name="Rectangle 6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9" name="Picture 8" descr="dark-2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0" name="Picture 9" descr="dark-1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690" y="4209781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9119" y="5126625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750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5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Progress in Theory and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9752"/>
            <a:ext cx="8229600" cy="507659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Active theoretical collaboration </a:t>
            </a:r>
          </a:p>
          <a:p>
            <a:pPr lvl="2"/>
            <a:r>
              <a:rPr lang="en-US" dirty="0" smtClean="0"/>
              <a:t>LANL (Kang, </a:t>
            </a:r>
            <a:r>
              <a:rPr lang="en-US" dirty="0" err="1" smtClean="0"/>
              <a:t>Vitev</a:t>
            </a:r>
            <a:r>
              <a:rPr lang="en-US" dirty="0" smtClean="0"/>
              <a:t>, </a:t>
            </a:r>
            <a:r>
              <a:rPr lang="en-US" dirty="0" err="1" smtClean="0"/>
              <a:t>Cirigliano</a:t>
            </a:r>
            <a:r>
              <a:rPr lang="en-US" dirty="0" smtClean="0"/>
              <a:t>, Gupta, </a:t>
            </a:r>
            <a:r>
              <a:rPr lang="en-US" dirty="0" err="1" smtClean="0"/>
              <a:t>Graesser</a:t>
            </a:r>
            <a:r>
              <a:rPr lang="en-US" dirty="0" smtClean="0"/>
              <a:t> et al)</a:t>
            </a:r>
          </a:p>
          <a:p>
            <a:pPr lvl="2"/>
            <a:r>
              <a:rPr lang="en-US" dirty="0" smtClean="0"/>
              <a:t>SLAC (Toro, Schuster, </a:t>
            </a:r>
            <a:r>
              <a:rPr lang="en-US" dirty="0" err="1" smtClean="0"/>
              <a:t>Gori</a:t>
            </a:r>
            <a:r>
              <a:rPr lang="en-US" dirty="0" smtClean="0"/>
              <a:t> et al)</a:t>
            </a:r>
          </a:p>
          <a:p>
            <a:pPr lvl="2"/>
            <a:r>
              <a:rPr lang="en-US" dirty="0" smtClean="0"/>
              <a:t>Caltech(Zhang, An et al)</a:t>
            </a:r>
          </a:p>
          <a:p>
            <a:pPr lvl="2"/>
            <a:r>
              <a:rPr lang="en-US" dirty="0" smtClean="0"/>
              <a:t>SBU (</a:t>
            </a:r>
            <a:r>
              <a:rPr lang="en-US" dirty="0" err="1" smtClean="0"/>
              <a:t>Zhong</a:t>
            </a:r>
            <a:r>
              <a:rPr lang="en-US" dirty="0" smtClean="0"/>
              <a:t>, </a:t>
            </a:r>
            <a:r>
              <a:rPr lang="en-US" dirty="0" err="1" smtClean="0"/>
              <a:t>Essig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cross check dark photon and dark Higgs signals</a:t>
            </a:r>
          </a:p>
          <a:p>
            <a:pPr lvl="2"/>
            <a:r>
              <a:rPr lang="en-US" dirty="0" smtClean="0"/>
              <a:t>Long-lived decays</a:t>
            </a:r>
          </a:p>
          <a:p>
            <a:pPr lvl="2"/>
            <a:r>
              <a:rPr lang="en-US" dirty="0" smtClean="0"/>
              <a:t>Bump search from “prompt” productions</a:t>
            </a:r>
          </a:p>
          <a:p>
            <a:pPr lvl="2"/>
            <a:r>
              <a:rPr lang="en-US" dirty="0" smtClean="0"/>
              <a:t>SM backgrounds 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Physics and detector simulations</a:t>
            </a:r>
          </a:p>
          <a:p>
            <a:pPr lvl="1"/>
            <a:r>
              <a:rPr lang="en-US" dirty="0" smtClean="0"/>
              <a:t>New root-based event GEANT4 package (Kun, </a:t>
            </a:r>
            <a:r>
              <a:rPr lang="en-US" dirty="0" err="1" smtClean="0"/>
              <a:t>DavidK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New trigger optimization (LANL, U. Michigan)</a:t>
            </a:r>
          </a:p>
          <a:p>
            <a:pPr lvl="1"/>
            <a:r>
              <a:rPr lang="en-US" dirty="0" smtClean="0"/>
              <a:t>Study the </a:t>
            </a:r>
            <a:r>
              <a:rPr lang="en-US" dirty="0"/>
              <a:t>i</a:t>
            </a:r>
            <a:r>
              <a:rPr lang="en-US" dirty="0" smtClean="0"/>
              <a:t>mpacts of parasitic runs with E906/E1039</a:t>
            </a:r>
          </a:p>
          <a:p>
            <a:pPr lvl="2"/>
            <a:r>
              <a:rPr lang="en-US" dirty="0" smtClean="0"/>
              <a:t>Detector and trigger optimization </a:t>
            </a:r>
          </a:p>
          <a:p>
            <a:pPr lvl="2"/>
            <a:r>
              <a:rPr lang="en-US" dirty="0" smtClean="0"/>
              <a:t>Improve polarized </a:t>
            </a:r>
            <a:r>
              <a:rPr lang="en-US" dirty="0" err="1" smtClean="0"/>
              <a:t>dimuon</a:t>
            </a:r>
            <a:r>
              <a:rPr lang="en-US" dirty="0" smtClean="0"/>
              <a:t>/DY signals</a:t>
            </a:r>
          </a:p>
          <a:p>
            <a:pPr lvl="2"/>
            <a:r>
              <a:rPr lang="en-US" dirty="0" smtClean="0"/>
              <a:t>Improve reference single </a:t>
            </a:r>
            <a:r>
              <a:rPr lang="en-US" dirty="0" err="1" smtClean="0"/>
              <a:t>muon</a:t>
            </a:r>
            <a:r>
              <a:rPr lang="en-US" dirty="0" smtClean="0"/>
              <a:t> spin asymmetry signals from target/dump   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748-42D9-794D-843F-695B07C02333}" type="datetime1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 New </a:t>
            </a:r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igh-Granularity Displayed </a:t>
            </a:r>
            <a:r>
              <a:rPr lang="en-US" sz="2800" dirty="0" err="1" smtClean="0">
                <a:solidFill>
                  <a:srgbClr val="FF0000"/>
                </a:solidFill>
              </a:rPr>
              <a:t>Dimuon</a:t>
            </a:r>
            <a:r>
              <a:rPr lang="en-US" sz="2800" dirty="0" smtClean="0">
                <a:solidFill>
                  <a:srgbClr val="FF0000"/>
                </a:solidFill>
              </a:rPr>
              <a:t> Vertex Trigger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8519E-D172-A541-B7DA-C59905E4B067}" type="datetime1">
              <a:rPr lang="en-US" smtClean="0"/>
              <a:t>10/17/16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136" y="1489397"/>
            <a:ext cx="6005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(non-bending)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80cm x 80cm (100cmx100cm @ST-2)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ST1: 1cm x 1cm x 80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ST2: 2cm x 2 cm x 100 cm strips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</a:t>
            </a:r>
            <a:r>
              <a:rPr lang="en-US" sz="2000" dirty="0" err="1" smtClean="0"/>
              <a:t>σ</a:t>
            </a:r>
            <a:r>
              <a:rPr lang="en-US" sz="2000" baseline="-25000" dirty="0" err="1" smtClean="0"/>
              <a:t>Z</a:t>
            </a:r>
            <a:r>
              <a:rPr lang="en-US" sz="1600" dirty="0" smtClean="0"/>
              <a:t> ~30cm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Displaced z-vertex, mostly low mass &lt; 3GeV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67357" y="3971623"/>
            <a:ext cx="5879797" cy="2058806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511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954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95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low rate,  &lt;&lt; 1 kHz(current 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9511" y="3278970"/>
            <a:ext cx="2348828" cy="1498380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575" y="3411039"/>
            <a:ext cx="1874383" cy="160255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575" y="5013591"/>
            <a:ext cx="1874383" cy="17966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247103" y="361165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ST1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247103" y="6030429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040247" y="3731497"/>
            <a:ext cx="1270753" cy="9778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892292" y="5261708"/>
            <a:ext cx="1516551" cy="12475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610038" y="1463088"/>
            <a:ext cx="3313728" cy="116955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Y-channels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80(St1) + 50(St2) + 8x2 (St4-Y1,2) = 146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96+64 = 160 inputs possible </a:t>
            </a:r>
          </a:p>
          <a:p>
            <a:pPr lvl="1"/>
            <a:r>
              <a:rPr lang="en-US" sz="1400" dirty="0" smtClean="0"/>
              <a:t>(2NIM=</a:t>
            </a:r>
            <a:r>
              <a:rPr lang="en-US" sz="1400" dirty="0" err="1" smtClean="0"/>
              <a:t>RFCLK+ComSTOP</a:t>
            </a:r>
            <a:r>
              <a:rPr lang="en-US" sz="1400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4532" y="6139956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Z1=9m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4813311" y="6139956"/>
            <a:ext cx="94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Z1=12m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4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510"/>
            <a:ext cx="8229600" cy="11420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Trigger Detector Optimization </a:t>
            </a:r>
            <a:br>
              <a:rPr lang="en-US" dirty="0" smtClean="0"/>
            </a:br>
            <a:r>
              <a:rPr lang="en-US" sz="3100" dirty="0" smtClean="0">
                <a:solidFill>
                  <a:srgbClr val="FF0000"/>
                </a:solidFill>
              </a:rPr>
              <a:t>Single </a:t>
            </a:r>
            <a:r>
              <a:rPr lang="en-US" sz="3100" dirty="0" err="1" smtClean="0">
                <a:solidFill>
                  <a:srgbClr val="FF0000"/>
                </a:solidFill>
              </a:rPr>
              <a:t>Muon</a:t>
            </a:r>
            <a:r>
              <a:rPr lang="en-US" sz="3100" dirty="0" smtClean="0">
                <a:solidFill>
                  <a:srgbClr val="FF0000"/>
                </a:solidFill>
              </a:rPr>
              <a:t> Z-Vertex Resolutions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A8B84-0E14-F545-8CAC-DC6592B263D0}" type="datetime1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00" y="1453463"/>
            <a:ext cx="3442411" cy="234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6594" y="1919610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1cm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220" y="1369596"/>
            <a:ext cx="3616763" cy="2459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92536" y="1832355"/>
            <a:ext cx="1724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b="1" dirty="0">
                <a:solidFill>
                  <a:srgbClr val="FF0000"/>
                </a:solidFill>
              </a:rPr>
              <a:t>Backward: </a:t>
            </a:r>
            <a:r>
              <a:rPr lang="en-US" b="1" dirty="0" smtClean="0">
                <a:solidFill>
                  <a:srgbClr val="FF0000"/>
                </a:solidFill>
              </a:rPr>
              <a:t>2cm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Sigma_Z</a:t>
            </a:r>
            <a:r>
              <a:rPr lang="en-US" b="1" dirty="0" smtClean="0">
                <a:solidFill>
                  <a:srgbClr val="FF0000"/>
                </a:solidFill>
              </a:rPr>
              <a:t> ~ 30cm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99" y="3931733"/>
            <a:ext cx="3442411" cy="23063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02126" y="4323970"/>
            <a:ext cx="9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is-IS" dirty="0" smtClean="0"/>
              <a:t>E906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180" y="3870515"/>
            <a:ext cx="3618803" cy="2402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68853" y="3954638"/>
            <a:ext cx="115788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</a:rPr>
              <a:t>Forward: 1cm</a:t>
            </a:r>
          </a:p>
          <a:p>
            <a:r>
              <a:rPr lang="en-US" sz="1200" dirty="0">
                <a:solidFill>
                  <a:srgbClr val="000090"/>
                </a:solidFill>
              </a:rPr>
              <a:t>Backward: </a:t>
            </a:r>
            <a:r>
              <a:rPr lang="en-US" sz="1200" dirty="0" smtClean="0">
                <a:solidFill>
                  <a:srgbClr val="000090"/>
                </a:solidFill>
              </a:rPr>
              <a:t>1cm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Backward: 2cm</a:t>
            </a:r>
          </a:p>
          <a:p>
            <a:endParaRPr lang="en-US" sz="1200" dirty="0" smtClean="0"/>
          </a:p>
          <a:p>
            <a:r>
              <a:rPr lang="en-US" sz="1200" dirty="0" smtClean="0">
                <a:solidFill>
                  <a:srgbClr val="CC66FF"/>
                </a:solidFill>
              </a:rPr>
              <a:t>Forward</a:t>
            </a:r>
            <a:r>
              <a:rPr lang="en-US" sz="1200" dirty="0">
                <a:solidFill>
                  <a:srgbClr val="CC66FF"/>
                </a:solidFill>
              </a:rPr>
              <a:t>: 2cm</a:t>
            </a:r>
          </a:p>
          <a:p>
            <a:r>
              <a:rPr lang="en-US" sz="1200" dirty="0">
                <a:solidFill>
                  <a:srgbClr val="CC66FF"/>
                </a:solidFill>
              </a:rPr>
              <a:t>Backward: </a:t>
            </a:r>
            <a:r>
              <a:rPr lang="en-US" sz="1200" dirty="0" smtClean="0">
                <a:solidFill>
                  <a:srgbClr val="CC66FF"/>
                </a:solidFill>
              </a:rPr>
              <a:t>2cm</a:t>
            </a:r>
          </a:p>
          <a:p>
            <a:endParaRPr lang="en-US" sz="1200" dirty="0"/>
          </a:p>
          <a:p>
            <a:r>
              <a:rPr lang="en-US" sz="1200" dirty="0" smtClean="0"/>
              <a:t>E906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136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 and Plan – Ming Liu (P-25, PI)</a:t>
            </a:r>
          </a:p>
          <a:p>
            <a:endParaRPr lang="en-US" dirty="0" smtClean="0"/>
          </a:p>
          <a:p>
            <a:r>
              <a:rPr lang="en-US" dirty="0" smtClean="0"/>
              <a:t>Theoretical progress – </a:t>
            </a:r>
            <a:r>
              <a:rPr lang="en-US" dirty="0" err="1" smtClean="0"/>
              <a:t>Zhongbo</a:t>
            </a:r>
            <a:r>
              <a:rPr lang="en-US" dirty="0" smtClean="0"/>
              <a:t> Kang(T-2, co-PI)</a:t>
            </a:r>
          </a:p>
          <a:p>
            <a:endParaRPr lang="en-US" dirty="0" smtClean="0"/>
          </a:p>
          <a:p>
            <a:r>
              <a:rPr lang="en-US" dirty="0" smtClean="0"/>
              <a:t>Experimental highlights – Kun Liu (P-25, co-PI)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82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E906 Run 2 </a:t>
            </a:r>
            <a:r>
              <a:rPr lang="en-US" dirty="0"/>
              <a:t>D</a:t>
            </a:r>
            <a:r>
              <a:rPr lang="en-US" dirty="0" smtClean="0"/>
              <a:t>ata: </a:t>
            </a:r>
            <a:r>
              <a:rPr lang="en-US" dirty="0" err="1" smtClean="0"/>
              <a:t>Dimuon</a:t>
            </a:r>
            <a:r>
              <a:rPr lang="en-US" dirty="0" smtClean="0"/>
              <a:t> Invariant Mass and Reconstructed Z-Vertex</a:t>
            </a:r>
            <a:endParaRPr lang="en-US" dirty="0"/>
          </a:p>
        </p:txBody>
      </p:sp>
      <p:pic>
        <p:nvPicPr>
          <p:cNvPr id="4" name="Picture 3" descr="z_vertex_e906_data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451" b="23883"/>
          <a:stretch/>
        </p:blipFill>
        <p:spPr>
          <a:xfrm>
            <a:off x="4652033" y="1819656"/>
            <a:ext cx="4491967" cy="28292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03925" y="2747686"/>
            <a:ext cx="646403" cy="1382515"/>
            <a:chOff x="3686254" y="1920686"/>
            <a:chExt cx="712469" cy="333025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686254" y="1920686"/>
              <a:ext cx="0" cy="333025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Arrow 6"/>
            <p:cNvSpPr/>
            <p:nvPr/>
          </p:nvSpPr>
          <p:spPr>
            <a:xfrm>
              <a:off x="3686254" y="3128890"/>
              <a:ext cx="712469" cy="991331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0023" y="4824501"/>
            <a:ext cx="4232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Trigger and event selection optimized</a:t>
            </a:r>
          </a:p>
          <a:p>
            <a:r>
              <a:rPr lang="en-US" dirty="0" smtClean="0"/>
              <a:t>for high-mass </a:t>
            </a:r>
            <a:r>
              <a:rPr lang="en-US" dirty="0" err="1" smtClean="0"/>
              <a:t>dimuons</a:t>
            </a:r>
            <a:r>
              <a:rPr lang="en-US" dirty="0" smtClean="0"/>
              <a:t>, mass &gt; 2.5GeV ;</a:t>
            </a:r>
          </a:p>
          <a:p>
            <a:endParaRPr lang="en-US" dirty="0" smtClean="0"/>
          </a:p>
          <a:p>
            <a:r>
              <a:rPr lang="en-US" dirty="0"/>
              <a:t>L</a:t>
            </a:r>
            <a:r>
              <a:rPr lang="en-US" dirty="0" smtClean="0"/>
              <a:t>ow-mass </a:t>
            </a:r>
            <a:r>
              <a:rPr lang="en-US" dirty="0" err="1" smtClean="0"/>
              <a:t>dimuons</a:t>
            </a:r>
            <a:r>
              <a:rPr lang="en-US" dirty="0"/>
              <a:t> </a:t>
            </a:r>
            <a:r>
              <a:rPr lang="en-US" dirty="0" smtClean="0"/>
              <a:t>are rejected by trigger.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0785" y="4834566"/>
            <a:ext cx="3841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event z-</a:t>
            </a:r>
            <a:r>
              <a:rPr lang="en-US" dirty="0" err="1" smtClean="0"/>
              <a:t>vtx</a:t>
            </a:r>
            <a:r>
              <a:rPr lang="en-US" dirty="0" smtClean="0"/>
              <a:t> distributions</a:t>
            </a:r>
          </a:p>
          <a:p>
            <a:r>
              <a:rPr lang="en-US" dirty="0"/>
              <a:t>a</a:t>
            </a:r>
            <a:r>
              <a:rPr lang="en-US" dirty="0" smtClean="0"/>
              <a:t>fter</a:t>
            </a:r>
            <a:r>
              <a:rPr lang="en-US" dirty="0" smtClean="0">
                <a:solidFill>
                  <a:srgbClr val="FF0000"/>
                </a:solidFill>
              </a:rPr>
              <a:t> target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0000FF"/>
                </a:solidFill>
              </a:rPr>
              <a:t>dump</a:t>
            </a:r>
            <a:r>
              <a:rPr lang="en-US" dirty="0" smtClean="0"/>
              <a:t> separation; </a:t>
            </a:r>
          </a:p>
          <a:p>
            <a:endParaRPr lang="en-US" dirty="0"/>
          </a:p>
          <a:p>
            <a:r>
              <a:rPr lang="en-US" dirty="0" smtClean="0"/>
              <a:t>No events observed beyond Z-</a:t>
            </a:r>
            <a:r>
              <a:rPr lang="en-US" dirty="0" err="1" smtClean="0"/>
              <a:t>vtx</a:t>
            </a:r>
            <a:r>
              <a:rPr lang="en-US" dirty="0" smtClean="0"/>
              <a:t> &gt; 2m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2110" y="1806096"/>
            <a:ext cx="4381500" cy="2842850"/>
            <a:chOff x="152110" y="1806096"/>
            <a:chExt cx="4381500" cy="2842850"/>
          </a:xfrm>
        </p:grpSpPr>
        <p:pic>
          <p:nvPicPr>
            <p:cNvPr id="3" name="Picture 2" descr="mass_fit_dump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110" y="1806096"/>
              <a:ext cx="4381500" cy="28428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073042" y="2113501"/>
              <a:ext cx="131318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J/Psi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Psi’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>
                  <a:solidFill>
                    <a:srgbClr val="FF00FF"/>
                  </a:solidFill>
                </a:rPr>
                <a:t>Drell</a:t>
              </a:r>
              <a:r>
                <a:rPr lang="en-US" dirty="0" smtClean="0">
                  <a:solidFill>
                    <a:srgbClr val="FF00FF"/>
                  </a:solidFill>
                </a:rPr>
                <a:t>-Yan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/>
                <a:t>Rndm</a:t>
              </a:r>
              <a:endParaRPr lang="en-US" dirty="0" smtClean="0"/>
            </a:p>
            <a:p>
              <a:endParaRPr lang="en-US" dirty="0"/>
            </a:p>
          </p:txBody>
        </p: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9EA7F-B437-5A45-9CDA-859828F5CCC2}" type="datetime1">
              <a:rPr lang="en-US" smtClean="0"/>
              <a:t>10/17/16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Search @Fermilab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0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8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Displaced </a:t>
            </a:r>
            <a:r>
              <a:rPr lang="en-US" dirty="0" smtClean="0"/>
              <a:t>Dark Photon </a:t>
            </a:r>
            <a:r>
              <a:rPr lang="en-US" dirty="0" smtClean="0"/>
              <a:t>Trigger Logics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E658-230E-104B-9C21-09AC3A9D7D0A}" type="datetime1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2307"/>
            <a:ext cx="308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V1495 boards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2788" y="5798145"/>
            <a:ext cx="828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80(ST1’) + </a:t>
            </a:r>
            <a:r>
              <a:rPr lang="en-US" dirty="0"/>
              <a:t>5</a:t>
            </a:r>
            <a:r>
              <a:rPr lang="en-US" dirty="0" smtClean="0"/>
              <a:t>0 (ST2’) + 2x8(ST4-Y1/2) = 146, FANOUT ST4 Hodo (or </a:t>
            </a:r>
            <a:r>
              <a:rPr lang="en-US" dirty="0" err="1" smtClean="0"/>
              <a:t>EMCal</a:t>
            </a:r>
            <a:r>
              <a:rPr lang="en-US" dirty="0" smtClean="0"/>
              <a:t> Cluster)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0712" y="5161986"/>
            <a:ext cx="78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V1495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4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Mass 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Trigger Rate Study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1035151"/>
            <a:ext cx="3275262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Current E906 DAQ 1kHz, can be improved to ~10+kHz with small cost 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0+kHz possible for next run </a:t>
            </a:r>
            <a:r>
              <a:rPr lang="en-US" dirty="0" smtClean="0"/>
              <a:t>(reprograming trigger firmware etc.</a:t>
            </a:r>
            <a:r>
              <a:rPr lang="en-US" dirty="0" smtClean="0"/>
              <a:t>), details in </a:t>
            </a:r>
            <a:r>
              <a:rPr lang="en-US" dirty="0" err="1" smtClean="0"/>
              <a:t>Kun’s</a:t>
            </a:r>
            <a:r>
              <a:rPr lang="en-US" dirty="0" smtClean="0"/>
              <a:t> highlight presentation  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Parasitic mode: use up to ~10% DAQ bandwidth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143A-D0BB-8743-B0E7-6363DED509F7}" type="datetime1">
              <a:rPr lang="en-US" smtClean="0"/>
              <a:t>10/17/16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22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06532" y="5453049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Expected (Prompt) Low 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performance</a:t>
            </a:r>
          </a:p>
        </p:txBody>
      </p:sp>
    </p:spTree>
    <p:extLst>
      <p:ext uri="{BB962C8B-B14F-4D97-AF65-F5344CB8AC3E}">
        <p14:creationId xmlns:p14="http://schemas.microsoft.com/office/powerpoint/2010/main" val="267722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Detector R&amp;D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683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1695"/>
          </a:xfrm>
        </p:spPr>
        <p:txBody>
          <a:bodyPr>
            <a:noAutofit/>
          </a:bodyPr>
          <a:lstStyle/>
          <a:p>
            <a:r>
              <a:rPr lang="en-US" sz="3200" dirty="0" smtClean="0"/>
              <a:t>Plastic Scintillator </a:t>
            </a:r>
            <a:r>
              <a:rPr lang="en-US" sz="3200" dirty="0" err="1" smtClean="0"/>
              <a:t>dE</a:t>
            </a:r>
            <a:r>
              <a:rPr lang="en-US" sz="3200" dirty="0" smtClean="0"/>
              <a:t>/dx and Particle Identification</a:t>
            </a:r>
            <a:endParaRPr lang="en-US" sz="3200" dirty="0"/>
          </a:p>
        </p:txBody>
      </p:sp>
      <p:pic>
        <p:nvPicPr>
          <p:cNvPr id="3" name="Picture 2" descr="polystyrene_ded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751" y="1121695"/>
            <a:ext cx="5944270" cy="4031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633" y="5152867"/>
            <a:ext cx="6891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Using polystyrene as example (same as FNAL scintillator factory)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dE</a:t>
            </a:r>
            <a:r>
              <a:rPr lang="en-US" dirty="0" smtClean="0"/>
              <a:t>/dx = 2.41 MeV/cm @ 4 </a:t>
            </a:r>
            <a:r>
              <a:rPr lang="en-US" dirty="0" err="1" smtClean="0"/>
              <a:t>GeV</a:t>
            </a:r>
            <a:r>
              <a:rPr lang="en-US" dirty="0" smtClean="0"/>
              <a:t>, and 2.69 MeV/cm @ 20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11.5% difference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 4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Kaon</a:t>
            </a:r>
            <a:r>
              <a:rPr lang="en-US" dirty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20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it’s an even bigger difference, 26.5%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EDA4-C374-2348-9BB1-1745E79046E2}" type="datetime1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5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800"/>
            <a:ext cx="8229600" cy="962060"/>
          </a:xfrm>
        </p:spPr>
        <p:txBody>
          <a:bodyPr>
            <a:normAutofit/>
          </a:bodyPr>
          <a:lstStyle/>
          <a:p>
            <a:r>
              <a:rPr lang="en-US" dirty="0" smtClean="0"/>
              <a:t>Minimal Thickness for Light Yields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5332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 thickness = 1.0cm, P &gt; 5GeV</a:t>
            </a:r>
          </a:p>
          <a:p>
            <a:pPr lvl="1"/>
            <a:r>
              <a:rPr lang="en-US" dirty="0" err="1" smtClean="0"/>
              <a:t>dE</a:t>
            </a:r>
            <a:r>
              <a:rPr lang="en-US" dirty="0" smtClean="0"/>
              <a:t>/dx = 2.5MeV/cm</a:t>
            </a:r>
          </a:p>
          <a:p>
            <a:pPr lvl="1"/>
            <a:r>
              <a:rPr lang="en-US" dirty="0" smtClean="0"/>
              <a:t>Light yield = 2.5MeV / 100eV</a:t>
            </a:r>
            <a:r>
              <a:rPr lang="en-US" dirty="0"/>
              <a:t> ~</a:t>
            </a:r>
            <a:r>
              <a:rPr lang="en-US" dirty="0" smtClean="0"/>
              <a:t> 25K photons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err="1" smtClean="0"/>
              <a:t>Eff</a:t>
            </a:r>
            <a:r>
              <a:rPr lang="en-US" dirty="0" smtClean="0"/>
              <a:t> = 20%</a:t>
            </a:r>
          </a:p>
          <a:p>
            <a:pPr lvl="1"/>
            <a:r>
              <a:rPr lang="en-US" dirty="0" smtClean="0"/>
              <a:t>Scintillating strip light collection </a:t>
            </a:r>
            <a:r>
              <a:rPr lang="en-US" dirty="0" err="1" smtClean="0"/>
              <a:t>Eff</a:t>
            </a:r>
            <a:r>
              <a:rPr lang="en-US" dirty="0" smtClean="0"/>
              <a:t> = </a:t>
            </a:r>
            <a:r>
              <a:rPr lang="en-US" dirty="0"/>
              <a:t>5</a:t>
            </a:r>
            <a:r>
              <a:rPr lang="en-US" dirty="0" smtClean="0"/>
              <a:t>%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Total “light yield” = 25K x 20% x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% </a:t>
            </a:r>
            <a:r>
              <a:rPr lang="en-US" dirty="0" smtClean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250 </a:t>
            </a:r>
            <a:r>
              <a:rPr lang="en-US" dirty="0" smtClean="0">
                <a:solidFill>
                  <a:srgbClr val="FF0000"/>
                </a:solidFill>
              </a:rPr>
              <a:t>&gt;&gt;1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Required light output</a:t>
            </a:r>
          </a:p>
          <a:p>
            <a:pPr lvl="1"/>
            <a:r>
              <a:rPr lang="en-US" dirty="0" smtClean="0"/>
              <a:t>Photon detecting </a:t>
            </a:r>
            <a:r>
              <a:rPr lang="en-US" dirty="0" err="1" smtClean="0"/>
              <a:t>eff</a:t>
            </a:r>
            <a:r>
              <a:rPr lang="en-US" dirty="0" smtClean="0"/>
              <a:t> &gt; 99%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A417-21BB-6440-8AD3-C3ABF3FF681E}" type="datetime1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8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746"/>
            <a:ext cx="8229600" cy="1143000"/>
          </a:xfrm>
        </p:spPr>
        <p:txBody>
          <a:bodyPr/>
          <a:lstStyle/>
          <a:p>
            <a:r>
              <a:rPr lang="en-US" dirty="0" smtClean="0"/>
              <a:t>Trigger Scintillator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46693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High quality scintillator bars </a:t>
            </a:r>
          </a:p>
          <a:p>
            <a:pPr lvl="1"/>
            <a:r>
              <a:rPr lang="en-US" dirty="0" smtClean="0"/>
              <a:t>1x1x50cm 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EMCal</a:t>
            </a:r>
            <a:r>
              <a:rPr lang="en-US" dirty="0" smtClean="0"/>
              <a:t>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lvl="1"/>
            <a:r>
              <a:rPr lang="en-US" dirty="0" smtClean="0"/>
              <a:t>Expensive, ~$100/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Fermilab</a:t>
            </a:r>
            <a:r>
              <a:rPr lang="en-US" dirty="0" smtClean="0"/>
              <a:t> extruded scintillators + WLSF</a:t>
            </a:r>
          </a:p>
          <a:p>
            <a:pPr lvl="1"/>
            <a:r>
              <a:rPr lang="en-US" dirty="0" smtClean="0"/>
              <a:t>1x1cm</a:t>
            </a:r>
          </a:p>
          <a:p>
            <a:pPr lvl="1"/>
            <a:r>
              <a:rPr lang="en-US" dirty="0" smtClean="0"/>
              <a:t>2x2cm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lvl="1"/>
            <a:r>
              <a:rPr lang="en-US" dirty="0" smtClean="0"/>
              <a:t>Low cost, ~$10/</a:t>
            </a:r>
            <a:r>
              <a:rPr lang="en-US" dirty="0" err="1" smtClean="0"/>
              <a:t>ch</a:t>
            </a:r>
            <a:endParaRPr lang="en-US" dirty="0"/>
          </a:p>
        </p:txBody>
      </p:sp>
      <p:pic>
        <p:nvPicPr>
          <p:cNvPr id="4" name="Picture 3" descr="20150310_1522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956" y="1600200"/>
            <a:ext cx="3823854" cy="2150918"/>
          </a:xfrm>
          <a:prstGeom prst="rect">
            <a:avLst/>
          </a:prstGeom>
        </p:spPr>
      </p:pic>
      <p:pic>
        <p:nvPicPr>
          <p:cNvPr id="5" name="Picture 4" descr="20151104_090221_resiz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956" y="4194433"/>
            <a:ext cx="3742857" cy="210535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AA8F-48C8-1A4C-8105-C342BABF7699}" type="datetime1">
              <a:rPr lang="en-US" smtClean="0"/>
              <a:t>10/17/16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Detector R&amp;D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Scintillator directly coupled to </a:t>
            </a:r>
            <a:r>
              <a:rPr lang="en-US" dirty="0" err="1" smtClean="0"/>
              <a:t>SiPMs</a:t>
            </a:r>
            <a:endParaRPr lang="en-US" dirty="0" smtClean="0"/>
          </a:p>
          <a:p>
            <a:pPr lvl="1"/>
            <a:r>
              <a:rPr lang="en-US" dirty="0" smtClean="0"/>
              <a:t>In collaboration with </a:t>
            </a:r>
            <a:r>
              <a:rPr lang="en-US" dirty="0" err="1" smtClean="0"/>
              <a:t>sPHENIX</a:t>
            </a:r>
            <a:r>
              <a:rPr lang="en-US" dirty="0" smtClean="0"/>
              <a:t> group at BNL</a:t>
            </a:r>
            <a:endParaRPr lang="en-US" dirty="0"/>
          </a:p>
        </p:txBody>
      </p:sp>
      <p:pic>
        <p:nvPicPr>
          <p:cNvPr id="4" name="Picture 3" descr="20151113_151509_resiz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895024"/>
            <a:ext cx="6218382" cy="3497839"/>
          </a:xfrm>
          <a:prstGeom prst="rect">
            <a:avLst/>
          </a:prstGeom>
        </p:spPr>
      </p:pic>
      <p:pic>
        <p:nvPicPr>
          <p:cNvPr id="5" name="Picture 4" descr="20151113_151254_resize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316" y="3729183"/>
            <a:ext cx="2333683" cy="201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62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957260"/>
          </a:xfrm>
        </p:spPr>
        <p:txBody>
          <a:bodyPr>
            <a:normAutofit/>
          </a:bodyPr>
          <a:lstStyle/>
          <a:p>
            <a:r>
              <a:rPr lang="en-US" dirty="0" smtClean="0"/>
              <a:t>Trigger </a:t>
            </a:r>
            <a:r>
              <a:rPr lang="en-US" dirty="0" smtClean="0"/>
              <a:t>Detector Prototype </a:t>
            </a:r>
            <a:r>
              <a:rPr lang="en-US" dirty="0" smtClean="0"/>
              <a:t>R&amp;D (II)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F1B7-4EAA-B443-BD3A-43BB6831FB65}" type="datetime1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1728" y="1293198"/>
            <a:ext cx="405212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-    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 extruded scintillators + WLSF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FF"/>
                </a:solidFill>
              </a:rPr>
              <a:t>SiPM</a:t>
            </a:r>
            <a:r>
              <a:rPr lang="en-US" dirty="0" smtClean="0">
                <a:solidFill>
                  <a:srgbClr val="0000FF"/>
                </a:solidFill>
              </a:rPr>
              <a:t> readout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Excellent S/B!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Default option now!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42" y="3312558"/>
            <a:ext cx="4203350" cy="2865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9189" y="2543271"/>
            <a:ext cx="328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x 2 x 50 cm + 1mmD WLSF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535" y="3449203"/>
            <a:ext cx="4251729" cy="2886077"/>
          </a:xfrm>
          <a:prstGeom prst="rect">
            <a:avLst/>
          </a:prstGeom>
        </p:spPr>
      </p:pic>
      <p:pic>
        <p:nvPicPr>
          <p:cNvPr id="15" name="Picture 14" descr="IMG_004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836" y="830272"/>
            <a:ext cx="3432214" cy="25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1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Lab – M30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00" y="1417638"/>
            <a:ext cx="6851763" cy="52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86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455"/>
            <a:ext cx="8229600" cy="1143000"/>
          </a:xfrm>
        </p:spPr>
        <p:txBody>
          <a:bodyPr/>
          <a:lstStyle/>
          <a:p>
            <a:r>
              <a:rPr lang="en-US" dirty="0" smtClean="0"/>
              <a:t>People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2796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Experimental efforts</a:t>
            </a:r>
          </a:p>
          <a:p>
            <a:pPr lvl="1"/>
            <a:r>
              <a:rPr lang="en-US" dirty="0" smtClean="0"/>
              <a:t>Ming Liu, Kun Liu(PD, Staff), Pat </a:t>
            </a:r>
            <a:r>
              <a:rPr lang="en-US" dirty="0" err="1" smtClean="0"/>
              <a:t>McGaughey</a:t>
            </a:r>
            <a:r>
              <a:rPr lang="en-US" dirty="0" smtClean="0"/>
              <a:t>, Hubert van </a:t>
            </a:r>
            <a:r>
              <a:rPr lang="en-US" dirty="0" err="1" smtClean="0"/>
              <a:t>Hecke</a:t>
            </a:r>
            <a:r>
              <a:rPr lang="en-US" dirty="0" smtClean="0"/>
              <a:t>, </a:t>
            </a:r>
            <a:r>
              <a:rPr lang="en-US" dirty="0" err="1" smtClean="0"/>
              <a:t>Sanghoon</a:t>
            </a:r>
            <a:r>
              <a:rPr lang="en-US" dirty="0" smtClean="0"/>
              <a:t> Lim(PD), Richard Van de Water, Grass Wang(PD)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Theoretical effort </a:t>
            </a:r>
          </a:p>
          <a:p>
            <a:pPr lvl="1"/>
            <a:r>
              <a:rPr lang="en-US" dirty="0" err="1" smtClean="0"/>
              <a:t>Zhongbo</a:t>
            </a:r>
            <a:r>
              <a:rPr lang="en-US" dirty="0" smtClean="0"/>
              <a:t> Kang</a:t>
            </a:r>
          </a:p>
          <a:p>
            <a:pPr lvl="1"/>
            <a:r>
              <a:rPr lang="en-US" dirty="0" smtClean="0"/>
              <a:t>Vincenzo </a:t>
            </a:r>
            <a:r>
              <a:rPr lang="en-US" dirty="0" err="1" smtClean="0"/>
              <a:t>Cirigliano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External collaborators 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/</a:t>
            </a:r>
            <a:r>
              <a:rPr lang="en-US" dirty="0" err="1" smtClean="0"/>
              <a:t>SeaQuest</a:t>
            </a:r>
            <a:r>
              <a:rPr lang="en-US" dirty="0" smtClean="0"/>
              <a:t>, BNL/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smtClean="0"/>
              <a:t>SLAC/N. Toro, P. Schuster</a:t>
            </a:r>
          </a:p>
          <a:p>
            <a:pPr lvl="1"/>
            <a:r>
              <a:rPr lang="en-US" dirty="0" smtClean="0"/>
              <a:t>Caltech/Y. Zhang  </a:t>
            </a:r>
          </a:p>
          <a:p>
            <a:pPr lvl="1"/>
            <a:r>
              <a:rPr lang="en-US" dirty="0" smtClean="0"/>
              <a:t>Univ. Cincinnati/S. </a:t>
            </a:r>
            <a:r>
              <a:rPr lang="en-US" dirty="0" err="1" smtClean="0"/>
              <a:t>Gori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640" y="2629568"/>
            <a:ext cx="3413760" cy="359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8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Scintillator Trigger Efficiency Study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389099"/>
            <a:ext cx="7289800" cy="54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51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89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Efficiency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417638"/>
            <a:ext cx="75311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63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Sanghoon</a:t>
            </a:r>
            <a:r>
              <a:rPr lang="en-US" dirty="0" smtClean="0"/>
              <a:t> Working in Lab C114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0" y="1417638"/>
            <a:ext cx="7277100" cy="53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70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C114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140064"/>
            <a:ext cx="7261373" cy="57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1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DAQ and Trigger Upgrade R&amp;D Tasks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448" y="1417638"/>
            <a:ext cx="5803352" cy="49387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Improve the DAQ bandwidth </a:t>
            </a:r>
          </a:p>
          <a:p>
            <a:pPr lvl="1"/>
            <a:r>
              <a:rPr lang="en-US" dirty="0" err="1" smtClean="0"/>
              <a:t>Xinkun</a:t>
            </a:r>
            <a:r>
              <a:rPr lang="en-US" dirty="0" smtClean="0"/>
              <a:t>, Kun, Grass, Dave C. et 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Trigger upgrade </a:t>
            </a:r>
          </a:p>
          <a:p>
            <a:pPr lvl="1"/>
            <a:r>
              <a:rPr lang="en-US" dirty="0" smtClean="0"/>
              <a:t>Build scintillator based displaced </a:t>
            </a:r>
            <a:r>
              <a:rPr lang="en-US" dirty="0" err="1" smtClean="0"/>
              <a:t>dimuon</a:t>
            </a:r>
            <a:r>
              <a:rPr lang="en-US" dirty="0" smtClean="0"/>
              <a:t> trigger detectors</a:t>
            </a:r>
          </a:p>
          <a:p>
            <a:pPr lvl="2"/>
            <a:r>
              <a:rPr lang="en-US" dirty="0" smtClean="0"/>
              <a:t>Mechanical assembly and support structure </a:t>
            </a:r>
          </a:p>
          <a:p>
            <a:pPr lvl="2"/>
            <a:r>
              <a:rPr lang="en-US" dirty="0" smtClean="0"/>
              <a:t>Readout integration </a:t>
            </a:r>
          </a:p>
          <a:p>
            <a:pPr lvl="1"/>
            <a:r>
              <a:rPr lang="en-US" dirty="0" smtClean="0"/>
              <a:t>Develop trigger firmware for displaced vertex</a:t>
            </a:r>
          </a:p>
          <a:p>
            <a:pPr lvl="2"/>
            <a:r>
              <a:rPr lang="en-US" dirty="0" smtClean="0"/>
              <a:t>V1495 </a:t>
            </a:r>
          </a:p>
          <a:p>
            <a:pPr lvl="1"/>
            <a:r>
              <a:rPr lang="en-US" dirty="0" smtClean="0"/>
              <a:t>Can use more help</a:t>
            </a:r>
          </a:p>
          <a:p>
            <a:pPr lvl="1"/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 Standalone DAQ – a sandbox</a:t>
            </a:r>
          </a:p>
          <a:p>
            <a:pPr lvl="1"/>
            <a:r>
              <a:rPr lang="en-US" dirty="0" smtClean="0"/>
              <a:t>DAQ improvement </a:t>
            </a:r>
          </a:p>
          <a:p>
            <a:pPr lvl="1"/>
            <a:r>
              <a:rPr lang="en-US" dirty="0" smtClean="0"/>
              <a:t>Trigger algorithm development (Byron Roe, Daniel Morton, Kun et al) </a:t>
            </a:r>
          </a:p>
          <a:p>
            <a:pPr lvl="1"/>
            <a:r>
              <a:rPr lang="en-US" dirty="0" smtClean="0"/>
              <a:t>Trigger firmware and DAQ integration </a:t>
            </a:r>
            <a:r>
              <a:rPr lang="en-US" dirty="0" smtClean="0"/>
              <a:t>(LANL)</a:t>
            </a:r>
            <a:endParaRPr lang="en-US" dirty="0" smtClean="0"/>
          </a:p>
          <a:p>
            <a:pPr lvl="1"/>
            <a:r>
              <a:rPr lang="en-US" dirty="0" smtClean="0"/>
              <a:t>Can use more help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230" y="1417638"/>
            <a:ext cx="3181770" cy="146278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EF44-AD5F-E047-AF21-624020C7E0C7}" type="datetime1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 descr="IMG_00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796" y="3867016"/>
            <a:ext cx="2558485" cy="19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1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125" y="14893"/>
            <a:ext cx="4448077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 Standalone DAQ</a:t>
            </a:r>
            <a:r>
              <a:rPr lang="en-US" sz="3600" dirty="0"/>
              <a:t> </a:t>
            </a:r>
            <a:r>
              <a:rPr lang="en-US" sz="3600" dirty="0" smtClean="0"/>
              <a:t>for Trigger Development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BDD5-8531-334F-BDF4-040088E12BD8}" type="datetime1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36</a:t>
            </a:fld>
            <a:endParaRPr lang="en-US"/>
          </a:p>
        </p:txBody>
      </p:sp>
      <p:pic>
        <p:nvPicPr>
          <p:cNvPr id="9" name="Picture 8" descr="20150226_1103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1" y="1157893"/>
            <a:ext cx="4238494" cy="2384153"/>
          </a:xfrm>
          <a:prstGeom prst="rect">
            <a:avLst/>
          </a:prstGeom>
        </p:spPr>
      </p:pic>
      <p:pic>
        <p:nvPicPr>
          <p:cNvPr id="10" name="Picture 9" descr="20150226_1100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378" y="2970212"/>
            <a:ext cx="6911622" cy="3887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863" y="263476"/>
            <a:ext cx="41472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PC/Linux: </a:t>
            </a:r>
            <a:r>
              <a:rPr lang="en-US" dirty="0" err="1" smtClean="0"/>
              <a:t>Jlab</a:t>
            </a:r>
            <a:r>
              <a:rPr lang="en-US" dirty="0" smtClean="0"/>
              <a:t> CODA, Ethernet Readout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CPU MVME5500: old </a:t>
            </a:r>
            <a:r>
              <a:rPr lang="en-US" dirty="0" err="1" smtClean="0"/>
              <a:t>VxWork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“TS” SIS3200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TDC-II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V1495 pulse generator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V1495 L1 Trigger “development </a:t>
            </a:r>
            <a:r>
              <a:rPr lang="en-US" dirty="0" err="1" smtClean="0">
                <a:solidFill>
                  <a:srgbClr val="FF0000"/>
                </a:solidFill>
              </a:rPr>
              <a:t>brd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Windows PC: </a:t>
            </a:r>
            <a:r>
              <a:rPr lang="en-US" dirty="0" err="1" smtClean="0">
                <a:solidFill>
                  <a:srgbClr val="FF0000"/>
                </a:solidFill>
              </a:rPr>
              <a:t>Altara</a:t>
            </a:r>
            <a:r>
              <a:rPr lang="en-US" dirty="0" smtClean="0">
                <a:solidFill>
                  <a:srgbClr val="FF0000"/>
                </a:solidFill>
              </a:rPr>
              <a:t> FPGA programing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17" y="3974483"/>
            <a:ext cx="22240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-CNTRL</a:t>
            </a:r>
          </a:p>
          <a:p>
            <a:r>
              <a:rPr lang="en-US" dirty="0" smtClean="0"/>
              <a:t>-SIS3200, as TS 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-V1495, trigger inputs</a:t>
            </a:r>
          </a:p>
          <a:p>
            <a:r>
              <a:rPr lang="en-US" dirty="0"/>
              <a:t> </a:t>
            </a:r>
            <a:r>
              <a:rPr lang="en-US" dirty="0" smtClean="0"/>
              <a:t> at least 4</a:t>
            </a:r>
          </a:p>
          <a:p>
            <a:r>
              <a:rPr lang="en-US" dirty="0" smtClean="0"/>
              <a:t>-V1495 as trigger </a:t>
            </a:r>
          </a:p>
          <a:p>
            <a:r>
              <a:rPr lang="en-US" dirty="0" smtClean="0"/>
              <a:t>pattern emulator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75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DAQ and Trigger </a:t>
            </a:r>
            <a:r>
              <a:rPr lang="en-US" dirty="0" err="1" smtClean="0"/>
              <a:t>Teststand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" y="1417638"/>
            <a:ext cx="7200900" cy="539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20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66" y="33338"/>
            <a:ext cx="4635500" cy="1143000"/>
          </a:xfrm>
        </p:spPr>
        <p:txBody>
          <a:bodyPr/>
          <a:lstStyle/>
          <a:p>
            <a:r>
              <a:rPr lang="en-US" dirty="0" smtClean="0"/>
              <a:t>Mechanical Frame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151" y="1892300"/>
            <a:ext cx="3061956" cy="4770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158" y="0"/>
            <a:ext cx="4292600" cy="2994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66" y="1612900"/>
            <a:ext cx="5425559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76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dirty="0" smtClean="0"/>
              <a:t>Production WLSF in the Lab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300" y="1381292"/>
            <a:ext cx="5438274" cy="547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6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Physics</a:t>
            </a:r>
            <a:endParaRPr lang="en-US" dirty="0"/>
          </a:p>
        </p:txBody>
      </p:sp>
      <p:pic>
        <p:nvPicPr>
          <p:cNvPr id="3" name="Picture 14" descr="http://www.treasury.gov.au/PublicationsAndMedia/Speeches/2010/%7E/media/Treasury/Publications%20and%20Media/Speeches/2010/Measuring%20what%20we%20do%20or%20doing%20what%20we%20measure/Images/slide_Page_05.ash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417638"/>
            <a:ext cx="5378382" cy="490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135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Stuff in My Office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58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882065"/>
          </a:xfrm>
        </p:spPr>
        <p:txBody>
          <a:bodyPr/>
          <a:lstStyle/>
          <a:p>
            <a:r>
              <a:rPr lang="en-US" dirty="0" smtClean="0"/>
              <a:t>Summary: Hardware </a:t>
            </a:r>
            <a:r>
              <a:rPr lang="en-US" dirty="0" smtClean="0"/>
              <a:t>in </a:t>
            </a:r>
            <a:r>
              <a:rPr lang="en-US" dirty="0" smtClean="0"/>
              <a:t>Hands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785" y="1736393"/>
            <a:ext cx="4038600" cy="473887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WLSF: Y-11 (200)</a:t>
            </a:r>
          </a:p>
          <a:p>
            <a:pPr lvl="1"/>
            <a:r>
              <a:rPr lang="en-US" dirty="0" smtClean="0"/>
              <a:t>1 mm D, 1,000m</a:t>
            </a:r>
          </a:p>
          <a:p>
            <a:pPr lvl="1"/>
            <a:r>
              <a:rPr lang="en-US" dirty="0" smtClean="0"/>
              <a:t>1.5 mm D, </a:t>
            </a:r>
            <a:r>
              <a:rPr lang="en-US" dirty="0" smtClean="0"/>
              <a:t>1,000m</a:t>
            </a:r>
            <a:endParaRPr lang="en-US" dirty="0" smtClean="0"/>
          </a:p>
          <a:p>
            <a:r>
              <a:rPr lang="en-US" dirty="0" smtClean="0"/>
              <a:t>Extruded scintillators</a:t>
            </a:r>
          </a:p>
          <a:p>
            <a:pPr lvl="1"/>
            <a:r>
              <a:rPr lang="en-US" dirty="0" smtClean="0"/>
              <a:t>Produced at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err="1" smtClean="0"/>
              <a:t>SiPMs</a:t>
            </a:r>
            <a:endParaRPr lang="en-US" dirty="0" smtClean="0"/>
          </a:p>
          <a:p>
            <a:pPr lvl="1"/>
            <a:r>
              <a:rPr lang="en-US" dirty="0" smtClean="0"/>
              <a:t>3x3mm, 600 </a:t>
            </a:r>
          </a:p>
          <a:p>
            <a:pPr lvl="1"/>
            <a:r>
              <a:rPr lang="en-US" dirty="0" smtClean="0"/>
              <a:t>S13360-3050CS </a:t>
            </a:r>
          </a:p>
          <a:p>
            <a:pPr lvl="1"/>
            <a:r>
              <a:rPr lang="en-US" dirty="0" smtClean="0"/>
              <a:t>Gain ~ 1.7 x 10^6</a:t>
            </a:r>
          </a:p>
          <a:p>
            <a:r>
              <a:rPr lang="en-US" dirty="0" smtClean="0"/>
              <a:t>Mechanical support</a:t>
            </a:r>
          </a:p>
          <a:p>
            <a:pPr lvl="1"/>
            <a:r>
              <a:rPr lang="en-US" dirty="0" smtClean="0"/>
              <a:t>80-20 Al </a:t>
            </a:r>
            <a:r>
              <a:rPr lang="en-US" dirty="0" smtClean="0"/>
              <a:t>frames</a:t>
            </a:r>
          </a:p>
          <a:p>
            <a:pPr lvl="1"/>
            <a:r>
              <a:rPr lang="en-US" dirty="0" smtClean="0"/>
              <a:t>Assembly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Safety review</a:t>
            </a:r>
            <a:r>
              <a:rPr lang="en-US" dirty="0" smtClean="0"/>
              <a:t> 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5232" y="1642399"/>
            <a:ext cx="4275043" cy="461995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VMEs</a:t>
            </a:r>
          </a:p>
          <a:p>
            <a:pPr lvl="1"/>
            <a:r>
              <a:rPr lang="en-US" dirty="0"/>
              <a:t>1</a:t>
            </a:r>
            <a:r>
              <a:rPr lang="en-US" dirty="0" smtClean="0"/>
              <a:t> VME crate + Linux CPU</a:t>
            </a:r>
          </a:p>
          <a:p>
            <a:pPr lvl="1"/>
            <a:r>
              <a:rPr lang="en-US" dirty="0" smtClean="0"/>
              <a:t>1 Linux computer</a:t>
            </a:r>
          </a:p>
          <a:p>
            <a:r>
              <a:rPr lang="en-US" dirty="0" smtClean="0"/>
              <a:t>New V1495 boards</a:t>
            </a:r>
          </a:p>
          <a:p>
            <a:pPr lvl="1"/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 smtClean="0"/>
              <a:t>V1495</a:t>
            </a:r>
          </a:p>
          <a:p>
            <a:pPr lvl="1"/>
            <a:r>
              <a:rPr lang="en-US" dirty="0" smtClean="0"/>
              <a:t>12</a:t>
            </a:r>
            <a:r>
              <a:rPr lang="en-US" dirty="0" smtClean="0"/>
              <a:t> </a:t>
            </a:r>
            <a:r>
              <a:rPr lang="en-US" dirty="0" smtClean="0"/>
              <a:t>daughter cards</a:t>
            </a:r>
          </a:p>
          <a:p>
            <a:pPr lvl="1"/>
            <a:r>
              <a:rPr lang="en-US" dirty="0" smtClean="0"/>
              <a:t>Splitting Y-cables (</a:t>
            </a:r>
            <a:r>
              <a:rPr lang="en-US" dirty="0" smtClean="0"/>
              <a:t>12x2) </a:t>
            </a:r>
            <a:endParaRPr lang="en-US" dirty="0" smtClean="0"/>
          </a:p>
          <a:p>
            <a:r>
              <a:rPr lang="en-US" dirty="0" smtClean="0"/>
              <a:t>E906 spares</a:t>
            </a:r>
          </a:p>
          <a:p>
            <a:pPr lvl="1"/>
            <a:r>
              <a:rPr lang="en-US" dirty="0" smtClean="0"/>
              <a:t>V1495, 4(LVL-0)+2</a:t>
            </a:r>
          </a:p>
          <a:p>
            <a:pPr lvl="1"/>
            <a:r>
              <a:rPr lang="en-US" dirty="0" smtClean="0"/>
              <a:t>Daughter cards, #?</a:t>
            </a:r>
          </a:p>
          <a:p>
            <a:r>
              <a:rPr lang="en-US" dirty="0" err="1" smtClean="0">
                <a:solidFill>
                  <a:srgbClr val="FF6600"/>
                </a:solidFill>
              </a:rPr>
              <a:t>preAMPs+LVDS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r>
              <a:rPr lang="en-US" dirty="0" err="1" smtClean="0">
                <a:solidFill>
                  <a:srgbClr val="FF6600"/>
                </a:solidFill>
              </a:rPr>
              <a:t>Fermilab</a:t>
            </a:r>
            <a:r>
              <a:rPr lang="en-US" dirty="0" smtClean="0">
                <a:solidFill>
                  <a:srgbClr val="FF6600"/>
                </a:solidFill>
              </a:rPr>
              <a:t> ones</a:t>
            </a:r>
          </a:p>
          <a:p>
            <a:pPr lvl="1"/>
            <a:r>
              <a:rPr lang="en-US" dirty="0" err="1" smtClean="0">
                <a:solidFill>
                  <a:srgbClr val="FF6600"/>
                </a:solidFill>
              </a:rPr>
              <a:t>sPHENIX</a:t>
            </a:r>
            <a:endParaRPr lang="en-US" dirty="0" smtClean="0">
              <a:solidFill>
                <a:srgbClr val="FF6600"/>
              </a:solidFill>
            </a:endParaRPr>
          </a:p>
          <a:p>
            <a:r>
              <a:rPr lang="en-US" dirty="0" smtClean="0">
                <a:solidFill>
                  <a:srgbClr val="FF6600"/>
                </a:solidFill>
              </a:rPr>
              <a:t>TDCs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Taiwan group 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endParaRPr lang="en-US" dirty="0" smtClean="0"/>
          </a:p>
          <a:p>
            <a:pPr marL="57150" indent="0">
              <a:buNone/>
            </a:pP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302-5ECB-A540-9B88-38EE0485AA0D}" type="datetime1">
              <a:rPr lang="en-US" smtClean="0"/>
              <a:t>10/17/16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41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2456" y="1077090"/>
            <a:ext cx="286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Scintillator trigger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65786" y="1077090"/>
            <a:ext cx="429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Readout &amp; DAQ integration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975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6038"/>
            <a:ext cx="58547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SiPM</a:t>
            </a:r>
            <a:r>
              <a:rPr lang="en-US" dirty="0" smtClean="0"/>
              <a:t> Readout with </a:t>
            </a:r>
            <a:r>
              <a:rPr lang="en-US" dirty="0" err="1" smtClean="0"/>
              <a:t>Fermilab</a:t>
            </a:r>
            <a:r>
              <a:rPr lang="en-US" dirty="0" smtClean="0"/>
              <a:t> preamps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1" y="1338146"/>
            <a:ext cx="9144000" cy="5519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54031" y="-156430"/>
            <a:ext cx="2633539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72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dirty="0" smtClean="0"/>
              <a:t>Scope Picture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987512"/>
            <a:ext cx="7776291" cy="587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80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024"/>
            <a:ext cx="8229600" cy="1143000"/>
          </a:xfrm>
        </p:spPr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I-V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179286"/>
            <a:ext cx="7874000" cy="534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51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Irradiation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4530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Extruded Scintillators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" y="1330780"/>
            <a:ext cx="7505700" cy="53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51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V1495 Trigger Logic Unit R&amp;D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954" y="1303338"/>
            <a:ext cx="575357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987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74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</a:t>
            </a:r>
            <a:r>
              <a:rPr lang="en-US" sz="3200" dirty="0" smtClean="0"/>
              <a:t>Detection</a:t>
            </a:r>
            <a:r>
              <a:rPr lang="en-US" sz="3200" dirty="0" smtClean="0">
                <a:cs typeface="+mj-cs"/>
              </a:rPr>
              <a:t> in </a:t>
            </a:r>
            <a:r>
              <a:rPr lang="en-US" sz="3200" dirty="0" err="1" smtClean="0">
                <a:cs typeface="+mj-cs"/>
              </a:rPr>
              <a:t>Dimuon</a:t>
            </a:r>
            <a:r>
              <a:rPr lang="en-US" sz="3200" dirty="0" smtClean="0">
                <a:cs typeface="+mj-cs"/>
              </a:rPr>
              <a:t> Decay Channel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B61D-1928-444D-94B2-229DF5B60A43}" type="datetime1">
              <a:rPr lang="en-US" smtClean="0"/>
              <a:t>10/17/16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469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photon/Higgs Search @SeaQuest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40" y="1138600"/>
            <a:ext cx="2351877" cy="1261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1" y="969124"/>
            <a:ext cx="36922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SM final state particles only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 proper decay length: L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F305-5C0A-1A43-883D-2A912FB4D417}" type="datetime1">
              <a:rPr lang="en-US" smtClean="0"/>
              <a:t>10/17/16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184" y="4399535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“General” Decay: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Decay into other dark particles,</a:t>
            </a:r>
          </a:p>
          <a:p>
            <a:r>
              <a:rPr lang="en-US" dirty="0"/>
              <a:t>dominant channel if </a:t>
            </a:r>
            <a:r>
              <a:rPr lang="en-US" dirty="0" smtClean="0"/>
              <a:t>allowed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</a:t>
            </a:r>
            <a:r>
              <a:rPr lang="en-US" dirty="0" smtClean="0"/>
              <a:t>Dark 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SM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412" y="2400583"/>
            <a:ext cx="3373028" cy="4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6" y="3000449"/>
            <a:ext cx="2449317" cy="83403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Group 14"/>
          <p:cNvGrpSpPr/>
          <p:nvPr/>
        </p:nvGrpSpPr>
        <p:grpSpPr>
          <a:xfrm>
            <a:off x="3881040" y="3146210"/>
            <a:ext cx="4805760" cy="3008537"/>
            <a:chOff x="3881040" y="3146210"/>
            <a:chExt cx="4805760" cy="3008537"/>
          </a:xfrm>
        </p:grpSpPr>
        <p:grpSp>
          <p:nvGrpSpPr>
            <p:cNvPr id="7" name="Group 6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11" name="Picture 10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42955" y="2883236"/>
            <a:ext cx="220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Curtin, et al,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1312.4992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424153" y="3591385"/>
            <a:ext cx="1215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 ID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required!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5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913A-EDB7-824A-958E-68C7C9BC07F5}" type="datetime1">
              <a:rPr lang="en-US" smtClean="0"/>
              <a:t>10/17/16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787771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234" y="6105106"/>
            <a:ext cx="199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Benson’s talk @CIPANP 2015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6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39" y="18818"/>
            <a:ext cx="8405861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Preliminary Results: Dark Photon Sensitivity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000000"/>
                </a:solidFill>
              </a:rPr>
              <a:t>(parasitic run w/ E906/1039)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5D68-81AC-B24D-BCEE-D914422A9BE5}" type="datetime1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75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5541385" y="1955946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 Work in progress!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5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714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Higgs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46238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209259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electrons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possible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High-mass:  hadrons, (5x)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0508" y="3663073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FFFE-216E-744C-9432-8AFA469227DA}" type="datetime1">
              <a:rPr lang="en-US" smtClean="0"/>
              <a:t>10/17/16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51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945213" y="4387123"/>
            <a:ext cx="123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Electron ID 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upgrade!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6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812"/>
            <a:ext cx="8229600" cy="9800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Projected 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8F4D-4A2C-D947-9E3F-C76E8E751703}" type="datetime1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52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640325" y="1349318"/>
            <a:ext cx="5422214" cy="5007032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2" y="4260588"/>
              <a:ext cx="51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7454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LDRD Tasks &amp; Schedules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6759"/>
            <a:ext cx="9144000" cy="269642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18000" y="5397500"/>
            <a:ext cx="1193800" cy="952500"/>
          </a:xfrm>
          <a:prstGeom prst="wedgeRoundRectCallout">
            <a:avLst>
              <a:gd name="adj1" fmla="val -24024"/>
              <a:gd name="adj2" fmla="val -7350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0368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FY17-FY18 and Beyond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DAQ upgrade </a:t>
            </a:r>
          </a:p>
          <a:p>
            <a:r>
              <a:rPr lang="en-US" dirty="0"/>
              <a:t>T</a:t>
            </a:r>
            <a:r>
              <a:rPr lang="en-US" dirty="0" smtClean="0"/>
              <a:t>rigger detector integration </a:t>
            </a:r>
          </a:p>
          <a:p>
            <a:r>
              <a:rPr lang="en-US" dirty="0" smtClean="0"/>
              <a:t>Data taking</a:t>
            </a:r>
          </a:p>
          <a:p>
            <a:endParaRPr lang="en-US" dirty="0"/>
          </a:p>
          <a:p>
            <a:r>
              <a:rPr lang="en-US" dirty="0" smtClean="0"/>
              <a:t>Install PHENIX EM Calorimeters at </a:t>
            </a:r>
            <a:r>
              <a:rPr lang="en-US" dirty="0" err="1" smtClean="0"/>
              <a:t>SeaQuest</a:t>
            </a:r>
            <a:r>
              <a:rPr lang="en-US" dirty="0" smtClean="0"/>
              <a:t>/E-1067</a:t>
            </a:r>
          </a:p>
          <a:p>
            <a:pPr lvl="1"/>
            <a:r>
              <a:rPr lang="en-US" dirty="0" smtClean="0"/>
              <a:t>Electron and charged pion identification</a:t>
            </a:r>
          </a:p>
          <a:p>
            <a:pPr lvl="1"/>
            <a:r>
              <a:rPr lang="en-US" dirty="0" smtClean="0"/>
              <a:t>Cover low mass below </a:t>
            </a:r>
            <a:r>
              <a:rPr lang="en-US" dirty="0" err="1" smtClean="0"/>
              <a:t>dimuons</a:t>
            </a:r>
            <a:r>
              <a:rPr lang="en-US" dirty="0" smtClean="0"/>
              <a:t> 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214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99" y="1218737"/>
            <a:ext cx="8698867" cy="4635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2876" y="642552"/>
            <a:ext cx="78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 Mag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7106" y="642552"/>
            <a:ext cx="78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smtClean="0"/>
              <a:t> </a:t>
            </a:r>
            <a:r>
              <a:rPr lang="en-US" dirty="0" smtClean="0"/>
              <a:t>Mag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731244" y="3456825"/>
            <a:ext cx="78553" cy="78564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79777" y="3352073"/>
            <a:ext cx="78553" cy="10166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760700" y="4478159"/>
            <a:ext cx="0" cy="16105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84986" y="5854202"/>
            <a:ext cx="3154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St-1 trigger plane, 160 x 160 cm</a:t>
            </a:r>
          </a:p>
          <a:p>
            <a:r>
              <a:rPr lang="en-US" dirty="0"/>
              <a:t>Made of  </a:t>
            </a:r>
            <a:r>
              <a:rPr lang="en-US" dirty="0" smtClean="0"/>
              <a:t>1cm </a:t>
            </a:r>
            <a:r>
              <a:rPr lang="en-US" dirty="0"/>
              <a:t>x </a:t>
            </a:r>
            <a:r>
              <a:rPr lang="en-US" dirty="0" smtClean="0"/>
              <a:t>1cm </a:t>
            </a:r>
            <a:r>
              <a:rPr lang="en-US" dirty="0"/>
              <a:t>x </a:t>
            </a:r>
            <a:r>
              <a:rPr lang="en-US" dirty="0" smtClean="0"/>
              <a:t>160cm</a:t>
            </a:r>
          </a:p>
          <a:p>
            <a:r>
              <a:rPr lang="en-US" dirty="0" smtClean="0"/>
              <a:t> scintillators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13066" y="5854202"/>
            <a:ext cx="3488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St-2 trigger plane, 200 cm x 200 cm</a:t>
            </a:r>
          </a:p>
          <a:p>
            <a:r>
              <a:rPr lang="en-US" dirty="0" smtClean="0"/>
              <a:t>Made of  2cm x 2cm x 200cm </a:t>
            </a:r>
          </a:p>
          <a:p>
            <a:r>
              <a:rPr lang="en-US" dirty="0" smtClean="0"/>
              <a:t>scintillators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325343" y="4447243"/>
            <a:ext cx="0" cy="16105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9890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8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Displaced </a:t>
            </a:r>
            <a:r>
              <a:rPr lang="en-US" dirty="0" smtClean="0"/>
              <a:t>Dark Photon </a:t>
            </a:r>
            <a:r>
              <a:rPr lang="en-US" dirty="0" smtClean="0"/>
              <a:t>Trigger Integration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E658-230E-104B-9C21-09AC3A9D7D0A}" type="datetime1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2307"/>
            <a:ext cx="308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V1495 boards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2788" y="5798145"/>
            <a:ext cx="828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80(ST1’) + </a:t>
            </a:r>
            <a:r>
              <a:rPr lang="en-US" dirty="0"/>
              <a:t>5</a:t>
            </a:r>
            <a:r>
              <a:rPr lang="en-US" dirty="0" smtClean="0"/>
              <a:t>0 (ST2’) + 2x8(ST4-Y1/2) = 146, FANOUT ST4 Hodo (or </a:t>
            </a:r>
            <a:r>
              <a:rPr lang="en-US" dirty="0" err="1" smtClean="0"/>
              <a:t>EMCal</a:t>
            </a:r>
            <a:r>
              <a:rPr lang="en-US" dirty="0" smtClean="0"/>
              <a:t> Cluster)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0712" y="5161986"/>
            <a:ext cx="78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V1495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4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DAQ Upgrade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Current E906 mode</a:t>
            </a:r>
          </a:p>
          <a:p>
            <a:pPr lvl="1"/>
            <a:r>
              <a:rPr lang="en-US" dirty="0" smtClean="0"/>
              <a:t>Log event on every trigger</a:t>
            </a:r>
          </a:p>
          <a:p>
            <a:pPr lvl="1"/>
            <a:r>
              <a:rPr lang="en-US" dirty="0" smtClean="0"/>
              <a:t>Store each event on disk at each trigger </a:t>
            </a:r>
          </a:p>
          <a:p>
            <a:pPr lvl="1"/>
            <a:endParaRPr lang="en-US" dirty="0"/>
          </a:p>
          <a:p>
            <a:r>
              <a:rPr lang="en-US" dirty="0" smtClean="0"/>
              <a:t>New DAQ mode</a:t>
            </a:r>
          </a:p>
          <a:p>
            <a:pPr lvl="1"/>
            <a:r>
              <a:rPr lang="en-US" dirty="0" smtClean="0"/>
              <a:t>Store event on buffer during the spill ~4 Sec</a:t>
            </a:r>
          </a:p>
          <a:p>
            <a:pPr lvl="1"/>
            <a:r>
              <a:rPr lang="en-US" dirty="0" smtClean="0"/>
              <a:t>Send data to disk when no beam, ~56 Sec </a:t>
            </a:r>
          </a:p>
          <a:p>
            <a:pPr lvl="1"/>
            <a:r>
              <a:rPr lang="en-US" dirty="0" smtClean="0"/>
              <a:t>Low dead time </a:t>
            </a:r>
          </a:p>
          <a:p>
            <a:pPr lvl="1"/>
            <a:r>
              <a:rPr lang="en-US" dirty="0" smtClean="0"/>
              <a:t>High bandwidth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459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E-1067 Future Upgrade: Phase-II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100" dirty="0" smtClean="0">
                <a:solidFill>
                  <a:srgbClr val="0000FF"/>
                </a:solidFill>
              </a:rPr>
              <a:t>2020 ~ 2025+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1A30-A64F-B348-8366-DF1248752CF5}" type="datetime1">
              <a:rPr lang="en-US" smtClean="0"/>
              <a:t>10/17/16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58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457200" y="5322454"/>
            <a:ext cx="2863273" cy="1033896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Add </a:t>
            </a:r>
            <a:r>
              <a:rPr lang="en-US" dirty="0">
                <a:solidFill>
                  <a:schemeClr val="accent4"/>
                </a:solidFill>
              </a:rPr>
              <a:t>t</a:t>
            </a:r>
            <a:r>
              <a:rPr lang="en-US" dirty="0" smtClean="0">
                <a:solidFill>
                  <a:schemeClr val="accent4"/>
                </a:solidFill>
              </a:rPr>
              <a:t>racking detectors close to “target” to improve mass resolution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881256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 err="1" smtClean="0">
                <a:solidFill>
                  <a:srgbClr val="FF0000"/>
                </a:solidFill>
              </a:rPr>
              <a:t>EMCal</a:t>
            </a:r>
            <a:r>
              <a:rPr lang="en-US" dirty="0" smtClean="0">
                <a:solidFill>
                  <a:srgbClr val="FF0000"/>
                </a:solidFill>
              </a:rPr>
              <a:t>, PID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, h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 , π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00" y="4885526"/>
            <a:ext cx="2310853" cy="3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2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93217" y="267890"/>
            <a:ext cx="8902218" cy="5268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800"/>
            </a:lvl1pPr>
          </a:lstStyle>
          <a:p>
            <a:r>
              <a:rPr dirty="0"/>
              <a:t>Two </a:t>
            </a:r>
            <a:r>
              <a:rPr lang="en-US" dirty="0"/>
              <a:t>P</a:t>
            </a:r>
            <a:r>
              <a:rPr lang="en-US" dirty="0" smtClean="0"/>
              <a:t>ossible </a:t>
            </a:r>
            <a:r>
              <a:rPr lang="en-US" dirty="0"/>
              <a:t>C</a:t>
            </a:r>
            <a:r>
              <a:rPr lang="en-US" dirty="0" smtClean="0"/>
              <a:t>onfigurations</a:t>
            </a:r>
            <a:r>
              <a:rPr dirty="0" smtClean="0"/>
              <a:t> </a:t>
            </a:r>
            <a:r>
              <a:rPr dirty="0"/>
              <a:t>and </a:t>
            </a:r>
            <a:r>
              <a:rPr lang="en-US" dirty="0"/>
              <a:t>T</a:t>
            </a:r>
            <a:r>
              <a:rPr lang="en-US" dirty="0" smtClean="0"/>
              <a:t>heir </a:t>
            </a:r>
            <a:r>
              <a:rPr lang="en-US" dirty="0"/>
              <a:t>I</a:t>
            </a:r>
            <a:r>
              <a:rPr dirty="0" smtClean="0"/>
              <a:t>mpacts</a:t>
            </a:r>
            <a:endParaRPr dirty="0"/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59</a:t>
            </a:fld>
            <a:endParaRPr/>
          </a:p>
        </p:txBody>
      </p:sp>
      <p:pic>
        <p:nvPicPr>
          <p:cNvPr id="170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512" y="1030730"/>
            <a:ext cx="5880430" cy="197913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6102942" y="1058771"/>
            <a:ext cx="3041058" cy="1795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28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sz="2000" dirty="0" smtClean="0"/>
              <a:t>Two configurations</a:t>
            </a:r>
            <a:r>
              <a:rPr sz="2000" dirty="0" smtClean="0"/>
              <a:t>:</a:t>
            </a:r>
            <a:endParaRPr sz="2000" dirty="0"/>
          </a:p>
          <a:p>
            <a:pPr algn="l">
              <a:defRPr sz="2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1200" dirty="0"/>
          </a:p>
          <a:p>
            <a:pPr algn="l">
              <a:defRPr sz="2800"/>
            </a:pPr>
            <a:r>
              <a:rPr sz="1600" i="1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Option </a:t>
            </a:r>
            <a:r>
              <a:rPr lang="en-US" sz="1600" i="1" dirty="0" smtClean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I</a:t>
            </a:r>
            <a:r>
              <a:rPr sz="1600" dirty="0" smtClean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:</a:t>
            </a:r>
            <a:r>
              <a:rPr sz="1600" dirty="0" smtClean="0"/>
              <a:t> </a:t>
            </a:r>
            <a:r>
              <a:rPr sz="1600" dirty="0"/>
              <a:t>use EMCal to </a:t>
            </a:r>
          </a:p>
          <a:p>
            <a:pPr algn="l">
              <a:defRPr sz="2800"/>
            </a:pPr>
            <a:r>
              <a:rPr sz="1600" dirty="0"/>
              <a:t>replace the absorber</a:t>
            </a:r>
          </a:p>
          <a:p>
            <a:pPr algn="l">
              <a:defRPr sz="2800"/>
            </a:pPr>
            <a:r>
              <a:rPr sz="1600" i="1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Option II</a:t>
            </a:r>
            <a:r>
              <a:rPr sz="1600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:</a:t>
            </a:r>
            <a:r>
              <a:rPr sz="1600" dirty="0"/>
              <a:t> insert EMCal between H3 and absorber (will need to slightly adjust station-3 position)</a:t>
            </a:r>
          </a:p>
        </p:txBody>
      </p:sp>
      <p:sp>
        <p:nvSpPr>
          <p:cNvPr id="172" name="Shape 172"/>
          <p:cNvSpPr/>
          <p:nvPr/>
        </p:nvSpPr>
        <p:spPr>
          <a:xfrm>
            <a:off x="4898352" y="872877"/>
            <a:ext cx="328585" cy="2294838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4894081" y="3852914"/>
            <a:ext cx="4101354" cy="2134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3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Potential impacts on our primary physics goal:</a:t>
            </a:r>
          </a:p>
          <a:p>
            <a:pPr algn="l">
              <a:defRPr sz="6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14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 err="1"/>
              <a:t>M</a:t>
            </a:r>
            <a:r>
              <a:rPr sz="1600" dirty="0" err="1" smtClean="0"/>
              <a:t>uon</a:t>
            </a:r>
            <a:r>
              <a:rPr sz="1600" dirty="0" smtClean="0"/>
              <a:t> </a:t>
            </a:r>
            <a:r>
              <a:rPr sz="1600" dirty="0"/>
              <a:t>identification </a:t>
            </a:r>
            <a:r>
              <a:rPr sz="1600" dirty="0" smtClean="0"/>
              <a:t>power</a:t>
            </a:r>
            <a:endParaRPr sz="16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A</a:t>
            </a:r>
            <a:r>
              <a:rPr sz="1600" dirty="0" smtClean="0"/>
              <a:t>cceptance</a:t>
            </a:r>
            <a:r>
              <a:rPr sz="1600" dirty="0"/>
              <a:t>? (</a:t>
            </a:r>
            <a:r>
              <a:rPr sz="1600" i="1" dirty="0"/>
              <a:t>MC shows no impact</a:t>
            </a:r>
            <a:r>
              <a:rPr sz="1600" dirty="0"/>
              <a:t>)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O</a:t>
            </a:r>
            <a:r>
              <a:rPr sz="1600" dirty="0" smtClean="0"/>
              <a:t>ccupancy </a:t>
            </a:r>
            <a:r>
              <a:rPr sz="1600" dirty="0"/>
              <a:t>in station-4 and thus our raw trigger </a:t>
            </a:r>
            <a:r>
              <a:rPr sz="1600" dirty="0" smtClean="0"/>
              <a:t>rate</a:t>
            </a:r>
            <a:endParaRPr sz="16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D</a:t>
            </a:r>
            <a:r>
              <a:rPr sz="1600" dirty="0" smtClean="0"/>
              <a:t>ata </a:t>
            </a:r>
            <a:r>
              <a:rPr sz="1600" dirty="0"/>
              <a:t>volume and DAQ deadtime?</a:t>
            </a:r>
          </a:p>
        </p:txBody>
      </p:sp>
      <p:sp>
        <p:nvSpPr>
          <p:cNvPr id="174" name="Shape 174"/>
          <p:cNvSpPr/>
          <p:nvPr/>
        </p:nvSpPr>
        <p:spPr>
          <a:xfrm>
            <a:off x="93217" y="3909922"/>
            <a:ext cx="4334587" cy="222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3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>
                <a:solidFill>
                  <a:srgbClr val="FF0000"/>
                </a:solidFill>
              </a:rPr>
              <a:t>Test MC samples (for each scenario):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500k single 𝛑/μ/e tracks with 5 GeV &lt; </a:t>
            </a:r>
            <a:r>
              <a:rPr sz="2000" i="1" dirty="0"/>
              <a:t>P</a:t>
            </a:r>
            <a:r>
              <a:rPr sz="2000" dirty="0"/>
              <a:t> &lt; 115 GeV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1M high mass (M &gt; 4 GeV) target DY pairs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2E10 inclusive pp collisions </a:t>
            </a:r>
            <a:r>
              <a:rPr sz="2000" dirty="0" smtClean="0"/>
              <a:t>(</a:t>
            </a:r>
            <a:r>
              <a:rPr lang="en-US" sz="2000" dirty="0" smtClean="0"/>
              <a:t>see, </a:t>
            </a:r>
            <a:r>
              <a:rPr sz="2000" i="1" dirty="0" smtClean="0"/>
              <a:t>MC </a:t>
            </a:r>
            <a:r>
              <a:rPr sz="2000" i="1" dirty="0"/>
              <a:t>simulation talk by David K.</a:t>
            </a:r>
            <a:r>
              <a:rPr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841765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age result for bullet galaxy clu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3896" y="1556792"/>
            <a:ext cx="5832648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Dark matter self-interaction: 	</a:t>
            </a:r>
          </a:p>
          <a:p>
            <a:r>
              <a:rPr lang="en-US" dirty="0" smtClean="0"/>
              <a:t>Bullet cluster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35696" y="6093296"/>
            <a:ext cx="551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Coincidence of dark matter and stars</a:t>
            </a:r>
            <a:r>
              <a:rPr lang="en-US" smtClean="0"/>
              <a:t>: sigma/m </a:t>
            </a:r>
            <a:r>
              <a:rPr lang="en-US" dirty="0" smtClean="0"/>
              <a:t>&lt; 1 cm</a:t>
            </a:r>
            <a:r>
              <a:rPr lang="en-US" baseline="30000" dirty="0" smtClean="0"/>
              <a:t>2</a:t>
            </a:r>
            <a:r>
              <a:rPr lang="en-US" dirty="0" smtClean="0"/>
              <a:t>/g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015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67"/>
            <a:ext cx="8229600" cy="75851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from PHENIX/RHIC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96" y="926756"/>
            <a:ext cx="4930527" cy="195366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EMCal</a:t>
            </a:r>
            <a:r>
              <a:rPr lang="en-US" dirty="0" smtClean="0"/>
              <a:t> sectors are available from PHENIX experiment at RHIC, ~end of 2016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sector: </a:t>
            </a:r>
          </a:p>
          <a:p>
            <a:pPr lvl="2"/>
            <a:r>
              <a:rPr lang="en-US" dirty="0" smtClean="0"/>
              <a:t>2m x 4m, 18 (3x6)super modules</a:t>
            </a:r>
          </a:p>
          <a:p>
            <a:pPr lvl="2"/>
            <a:r>
              <a:rPr lang="en-US" dirty="0" smtClean="0"/>
              <a:t>Super module = 36 modules; Module = 4 towers </a:t>
            </a:r>
          </a:p>
          <a:p>
            <a:pPr lvl="2"/>
            <a:r>
              <a:rPr lang="en-US" dirty="0" smtClean="0"/>
              <a:t>36 x 4 x 18 = 2592 channels</a:t>
            </a:r>
          </a:p>
          <a:p>
            <a:pPr lvl="2"/>
            <a:r>
              <a:rPr lang="en-US" dirty="0" smtClean="0"/>
              <a:t>Could gang 2x2 (or 3x3) into one ADC/TDC readout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624485" y="1351001"/>
            <a:ext cx="2857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- </a:t>
            </a:r>
            <a:r>
              <a:rPr lang="en-US" i="1" dirty="0" err="1" smtClean="0">
                <a:solidFill>
                  <a:srgbClr val="FF0000"/>
                </a:solidFill>
              </a:rPr>
              <a:t>dE</a:t>
            </a:r>
            <a:r>
              <a:rPr lang="en-US" i="1" dirty="0" smtClean="0">
                <a:solidFill>
                  <a:srgbClr val="FF0000"/>
                </a:solidFill>
              </a:rPr>
              <a:t>/E = 8.1%/</a:t>
            </a:r>
            <a:r>
              <a:rPr lang="en-US" i="1" dirty="0" err="1" smtClean="0">
                <a:solidFill>
                  <a:srgbClr val="FF0000"/>
                </a:solidFill>
              </a:rPr>
              <a:t>sqrt</a:t>
            </a:r>
            <a:r>
              <a:rPr lang="en-US" i="1" dirty="0" smtClean="0">
                <a:solidFill>
                  <a:srgbClr val="FF0000"/>
                </a:solidFill>
              </a:rPr>
              <a:t>(E) + 2.1%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- </a:t>
            </a:r>
            <a:r>
              <a:rPr lang="en-US" i="1" dirty="0" err="1" smtClean="0">
                <a:solidFill>
                  <a:srgbClr val="FF0000"/>
                </a:solidFill>
              </a:rPr>
              <a:t>dT</a:t>
            </a:r>
            <a:r>
              <a:rPr lang="en-US" i="1" dirty="0" smtClean="0">
                <a:solidFill>
                  <a:srgbClr val="FF0000"/>
                </a:solidFill>
              </a:rPr>
              <a:t> &lt; 200 </a:t>
            </a:r>
            <a:r>
              <a:rPr lang="en-US" i="1" dirty="0" err="1" smtClean="0">
                <a:solidFill>
                  <a:srgbClr val="FF0000"/>
                </a:solidFill>
              </a:rPr>
              <a:t>ps</a:t>
            </a:r>
            <a:endParaRPr lang="en-US" i="1" dirty="0" smtClean="0">
              <a:solidFill>
                <a:srgbClr val="FF0000"/>
              </a:solidFill>
            </a:endParaRPr>
          </a:p>
          <a:p>
            <a:r>
              <a:rPr lang="en-US" i="1" dirty="0" smtClean="0">
                <a:solidFill>
                  <a:srgbClr val="FF0000"/>
                </a:solidFill>
              </a:rPr>
              <a:t>- Excellent e/pi separation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7D89-6235-CE48-AC93-8C383DA9556E}" type="datetime1">
              <a:rPr lang="en-US" smtClean="0"/>
              <a:t>10/17/16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 descr="IMG_59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485" y="2655207"/>
            <a:ext cx="2775857" cy="3701143"/>
          </a:xfrm>
          <a:prstGeom prst="rect">
            <a:avLst/>
          </a:prstGeom>
        </p:spPr>
      </p:pic>
      <p:pic>
        <p:nvPicPr>
          <p:cNvPr id="13" name="Picture 12" descr="PHENIX_EMCal_4SeaQues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50" y="2691492"/>
            <a:ext cx="4886477" cy="366485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019523" y="3879273"/>
            <a:ext cx="822477" cy="7850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4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Phase-II: Displaced Low Mass Dark Photons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>
                <a:solidFill>
                  <a:srgbClr val="FF00FF"/>
                </a:solidFill>
              </a:rPr>
              <a:t>with </a:t>
            </a:r>
            <a:r>
              <a:rPr lang="en-US" altLang="zh-CN" sz="3100" dirty="0" err="1" smtClean="0">
                <a:solidFill>
                  <a:srgbClr val="FF00FF"/>
                </a:solidFill>
              </a:rPr>
              <a:t>EMCal</a:t>
            </a:r>
            <a:r>
              <a:rPr lang="en-US" altLang="zh-CN" sz="3100" dirty="0" smtClean="0">
                <a:solidFill>
                  <a:srgbClr val="FF00FF"/>
                </a:solidFill>
              </a:rPr>
              <a:t> </a:t>
            </a:r>
            <a:r>
              <a:rPr lang="en-US" sz="3100" dirty="0">
                <a:solidFill>
                  <a:srgbClr val="FF00FF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PHENIX/RHIC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100+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2020+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35CB-4F81-2D48-830F-3A81AD4874A6}" type="datetime1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00" y="1433430"/>
            <a:ext cx="5261000" cy="49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9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FY16: Scientific Impacts to the Community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92757-FFDD-7E4A-B41D-18D6EF88BD0A}" type="datetime1">
              <a:rPr lang="en-US" smtClean="0"/>
              <a:t>10/17/16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D7E8-DB72-5B4A-92C1-E0F780A53C87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79" y="3654160"/>
            <a:ext cx="4032481" cy="2576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779" y="1225152"/>
            <a:ext cx="39865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SLAC Dark Sectors Workshop: 4/28-30, 2016  </a:t>
            </a:r>
          </a:p>
          <a:p>
            <a:endParaRPr lang="en-US" dirty="0" smtClean="0"/>
          </a:p>
          <a:p>
            <a:r>
              <a:rPr lang="en-US" dirty="0" smtClean="0"/>
              <a:t>Community Report arXiv:1608.08632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exposure of </a:t>
            </a:r>
            <a:r>
              <a:rPr lang="en-US" dirty="0" err="1" smtClean="0"/>
              <a:t>Fermilab</a:t>
            </a:r>
            <a:r>
              <a:rPr lang="en-US" dirty="0" smtClean="0"/>
              <a:t> dark photon/Higgs </a:t>
            </a:r>
          </a:p>
          <a:p>
            <a:r>
              <a:rPr lang="en-US" dirty="0" smtClean="0"/>
              <a:t>program to the community (Kun, Ming)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1629" y="1368901"/>
            <a:ext cx="4140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BNL Dark Interactions Workshop: 10/4-7, 2016</a:t>
            </a:r>
          </a:p>
          <a:p>
            <a:endParaRPr lang="en-US" dirty="0"/>
          </a:p>
          <a:p>
            <a:r>
              <a:rPr lang="en-US" dirty="0" smtClean="0"/>
              <a:t>Our </a:t>
            </a:r>
            <a:r>
              <a:rPr lang="en-US" dirty="0" err="1" smtClean="0"/>
              <a:t>Fermilab</a:t>
            </a:r>
            <a:r>
              <a:rPr lang="en-US" dirty="0" smtClean="0"/>
              <a:t> dark photon/Higgs program</a:t>
            </a:r>
          </a:p>
          <a:p>
            <a:r>
              <a:rPr lang="en-US" dirty="0" smtClean="0"/>
              <a:t> got highlighted at opening plenary talk (Toro)</a:t>
            </a:r>
          </a:p>
          <a:p>
            <a:r>
              <a:rPr lang="en-US" dirty="0" smtClean="0"/>
              <a:t>- Two invited talks on </a:t>
            </a:r>
            <a:r>
              <a:rPr lang="en-US" dirty="0" err="1" smtClean="0"/>
              <a:t>Fermilab</a:t>
            </a:r>
            <a:r>
              <a:rPr lang="en-US" dirty="0" smtClean="0"/>
              <a:t> (</a:t>
            </a:r>
            <a:r>
              <a:rPr lang="en-US" dirty="0" err="1" smtClean="0"/>
              <a:t>Arun</a:t>
            </a:r>
            <a:r>
              <a:rPr lang="en-US" dirty="0" smtClean="0"/>
              <a:t>, Ming)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927" y="3677225"/>
            <a:ext cx="3830633" cy="255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363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FY16 Summary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 all FY16 milestones </a:t>
            </a:r>
          </a:p>
          <a:p>
            <a:r>
              <a:rPr lang="en-US" dirty="0" smtClean="0"/>
              <a:t>Recognized by the community as an important experiment </a:t>
            </a:r>
          </a:p>
          <a:p>
            <a:endParaRPr lang="en-US" dirty="0" smtClean="0"/>
          </a:p>
          <a:p>
            <a:r>
              <a:rPr lang="en-US" dirty="0" smtClean="0"/>
              <a:t>In good progress to meet FY-17 goals</a:t>
            </a:r>
          </a:p>
          <a:p>
            <a:pPr lvl="1"/>
            <a:r>
              <a:rPr lang="en-US" dirty="0" smtClean="0"/>
              <a:t>Experimental </a:t>
            </a:r>
          </a:p>
          <a:p>
            <a:pPr lvl="1"/>
            <a:r>
              <a:rPr lang="en-US" dirty="0" smtClean="0"/>
              <a:t>Theoretical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3723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1"/>
            <a:ext cx="8229600" cy="648669"/>
          </a:xfrm>
        </p:spPr>
        <p:txBody>
          <a:bodyPr>
            <a:noAutofit/>
          </a:bodyPr>
          <a:lstStyle/>
          <a:p>
            <a:r>
              <a:rPr lang="en-US" sz="3600" dirty="0" smtClean="0"/>
              <a:t>Impacts on the 2014 US P-5 Report 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8326-A3E9-7C42-B9D4-817575CB702E}" type="datetime1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64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" y="854364"/>
            <a:ext cx="9144000" cy="4579896"/>
            <a:chOff x="0" y="1320430"/>
            <a:chExt cx="9144000" cy="4579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20430"/>
              <a:ext cx="9144000" cy="4579896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5201785" y="1855672"/>
              <a:ext cx="285669" cy="29660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4335121" y="2448879"/>
              <a:ext cx="285669" cy="28929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7680998" y="3034480"/>
              <a:ext cx="285669" cy="28139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ropped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425" y="1229157"/>
            <a:ext cx="2182847" cy="129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835" y="5711979"/>
            <a:ext cx="8947332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E1067/</a:t>
            </a:r>
            <a:r>
              <a:rPr lang="en-US" sz="20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SeaQuest</a:t>
            </a:r>
            <a:r>
              <a:rPr lang="en-US" sz="20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: Great </a:t>
            </a:r>
            <a:r>
              <a:rPr lang="en-US" sz="20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Discovery Opportunities </a:t>
            </a:r>
            <a:r>
              <a:rPr lang="en-US" sz="20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at the </a:t>
            </a:r>
            <a:r>
              <a:rPr lang="en-US" sz="20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Fermilab</a:t>
            </a:r>
            <a:r>
              <a:rPr lang="en-US" sz="20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 Intensity Frontier!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7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01" y="105434"/>
            <a:ext cx="5000240" cy="838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Add a new displayed vertex trigger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parasitic data taking 2017-2019+</a:t>
            </a:r>
          </a:p>
          <a:p>
            <a:pPr lvl="2"/>
            <a:r>
              <a:rPr lang="en-US" b="1" i="1" dirty="0" smtClean="0"/>
              <a:t>A short dedicated run up to ~1 month if needed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/>
              <a:t>Phase-II</a:t>
            </a:r>
          </a:p>
          <a:p>
            <a:pPr lvl="1"/>
            <a:r>
              <a:rPr lang="en-US" b="1" i="1" dirty="0" smtClean="0"/>
              <a:t>Possible detector upgrade later, add electrons and hadrons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6C4F-A4C8-4E42-BDD7-9E6B72BB53AC}" type="datetime1">
              <a:rPr lang="en-US" smtClean="0"/>
              <a:t>10/18/16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3" y="5183189"/>
            <a:ext cx="4195065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Preparation     Phase-I (parasitic runs)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360723" y="5194631"/>
            <a:ext cx="2406543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Phase-II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7" name="Picture 26" descr="sensitivity_full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738" y="3009966"/>
            <a:ext cx="2047915" cy="183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8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9730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members, ~60)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E0A1-3302-5444-8985-01BB848A07EB}" type="datetime1">
              <a:rPr lang="en-US" smtClean="0"/>
              <a:t>10/17/16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67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(parasitic runs)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 (upgrade)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3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0DF9-0FC6-0D42-80E1-152FA5C69780}" type="datetime1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2634" y="499658"/>
            <a:ext cx="3760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New experiment!    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1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0779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779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3553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0779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6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0779" y="493890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58479" y="2668460"/>
            <a:ext cx="3175736" cy="31700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LANL LDRD support: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- FY16-17-18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- $1M to implement 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the trigger/DAQ upgrade and theory development</a:t>
            </a:r>
          </a:p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 smtClean="0">
                <a:solidFill>
                  <a:srgbClr val="FF0000"/>
                </a:solidFill>
              </a:rPr>
              <a:t>Goals: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Trigger installed, 2017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Physics run, 2017-18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Preliminary results 2018! 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2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8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7040"/>
            <a:ext cx="4038600" cy="5566676"/>
          </a:xfrm>
        </p:spPr>
        <p:txBody>
          <a:bodyPr>
            <a:normAutofit fontScale="32500" lnSpcReduction="20000"/>
          </a:bodyPr>
          <a:lstStyle/>
          <a:p>
            <a:r>
              <a:rPr lang="en-US" dirty="0" smtClean="0"/>
              <a:t>ER Goals</a:t>
            </a:r>
          </a:p>
          <a:p>
            <a:pPr lvl="1"/>
            <a:r>
              <a:rPr lang="en-US" dirty="0" smtClean="0"/>
              <a:t>Discovery Physics </a:t>
            </a:r>
          </a:p>
          <a:p>
            <a:pPr lvl="1"/>
            <a:r>
              <a:rPr lang="en-US" dirty="0" smtClean="0"/>
              <a:t>People involved </a:t>
            </a:r>
          </a:p>
          <a:p>
            <a:pPr lvl="2"/>
            <a:r>
              <a:rPr lang="en-US" dirty="0" smtClean="0"/>
              <a:t>Also train postdocs and students  </a:t>
            </a:r>
          </a:p>
          <a:p>
            <a:r>
              <a:rPr lang="en-US" dirty="0" smtClean="0"/>
              <a:t>Highlights of First Year Accomplishment</a:t>
            </a:r>
          </a:p>
          <a:p>
            <a:pPr lvl="1"/>
            <a:r>
              <a:rPr lang="en-US" dirty="0" smtClean="0"/>
              <a:t>Trigger detector R&amp;D</a:t>
            </a:r>
          </a:p>
          <a:p>
            <a:pPr lvl="2"/>
            <a:r>
              <a:rPr lang="en-US" dirty="0" smtClean="0"/>
              <a:t>Scintillator study </a:t>
            </a:r>
          </a:p>
          <a:p>
            <a:pPr lvl="2"/>
            <a:r>
              <a:rPr lang="en-US" dirty="0" smtClean="0"/>
              <a:t>WLSF readout study  </a:t>
            </a:r>
          </a:p>
          <a:p>
            <a:pPr lvl="2"/>
            <a:r>
              <a:rPr lang="en-US" dirty="0" err="1" smtClean="0"/>
              <a:t>SiPM</a:t>
            </a:r>
            <a:r>
              <a:rPr lang="en-US" dirty="0" smtClean="0"/>
              <a:t> radiation test at LANACE and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Extruded scintillator with WLSF efficiency study</a:t>
            </a:r>
          </a:p>
          <a:p>
            <a:pPr lvl="2"/>
            <a:r>
              <a:rPr lang="en-US" dirty="0" smtClean="0"/>
              <a:t>Mechanical supporting frame R&amp;D</a:t>
            </a:r>
          </a:p>
          <a:p>
            <a:pPr lvl="2"/>
            <a:r>
              <a:rPr lang="en-US" dirty="0" err="1" smtClean="0"/>
              <a:t>SiPM</a:t>
            </a:r>
            <a:r>
              <a:rPr lang="en-US" dirty="0" smtClean="0"/>
              <a:t> readout  </a:t>
            </a:r>
          </a:p>
          <a:p>
            <a:pPr lvl="2"/>
            <a:r>
              <a:rPr lang="en-US" dirty="0" smtClean="0"/>
              <a:t>Selected </a:t>
            </a:r>
            <a:r>
              <a:rPr lang="en-US" dirty="0" err="1" smtClean="0"/>
              <a:t>techonolgy</a:t>
            </a:r>
            <a:r>
              <a:rPr lang="en-US" dirty="0" smtClean="0"/>
              <a:t> for the trigger 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DAQ R&amp;D</a:t>
            </a:r>
          </a:p>
          <a:p>
            <a:pPr lvl="2"/>
            <a:r>
              <a:rPr lang="en-US" dirty="0" smtClean="0"/>
              <a:t>A new readout scheme, ~x20 gain in bandwidth  </a:t>
            </a:r>
          </a:p>
          <a:p>
            <a:pPr lvl="2"/>
            <a:r>
              <a:rPr lang="en-US" dirty="0" smtClean="0"/>
              <a:t>Modification of Firmware </a:t>
            </a:r>
          </a:p>
          <a:p>
            <a:pPr lvl="2"/>
            <a:r>
              <a:rPr lang="en-US" dirty="0" smtClean="0"/>
              <a:t>Proof </a:t>
            </a:r>
            <a:r>
              <a:rPr lang="en-US" dirty="0" err="1" smtClean="0"/>
              <a:t>og</a:t>
            </a:r>
            <a:r>
              <a:rPr lang="en-US" dirty="0" smtClean="0"/>
              <a:t> principle done</a:t>
            </a:r>
          </a:p>
          <a:p>
            <a:pPr lvl="1"/>
            <a:r>
              <a:rPr lang="en-US" dirty="0" smtClean="0"/>
              <a:t>Full trigger and physics MC simulations </a:t>
            </a:r>
          </a:p>
          <a:p>
            <a:pPr lvl="2"/>
            <a:r>
              <a:rPr lang="en-US" dirty="0" smtClean="0"/>
              <a:t>New </a:t>
            </a:r>
            <a:r>
              <a:rPr lang="en-US" dirty="0" err="1" smtClean="0"/>
              <a:t>DarkPhoton</a:t>
            </a:r>
            <a:r>
              <a:rPr lang="en-US" dirty="0" smtClean="0"/>
              <a:t> simulation package developed</a:t>
            </a:r>
          </a:p>
          <a:p>
            <a:pPr lvl="2"/>
            <a:r>
              <a:rPr lang="en-US" dirty="0" smtClean="0"/>
              <a:t>Trigger acceptance study done</a:t>
            </a:r>
          </a:p>
          <a:p>
            <a:pPr lvl="2"/>
            <a:r>
              <a:rPr lang="en-US" dirty="0" smtClean="0"/>
              <a:t>Detector </a:t>
            </a:r>
            <a:r>
              <a:rPr lang="en-US" dirty="0" err="1" smtClean="0"/>
              <a:t>config</a:t>
            </a:r>
            <a:r>
              <a:rPr lang="en-US" dirty="0" smtClean="0"/>
              <a:t> </a:t>
            </a:r>
            <a:r>
              <a:rPr lang="en-US" dirty="0" err="1" smtClean="0"/>
              <a:t>optimiazation</a:t>
            </a:r>
            <a:r>
              <a:rPr lang="en-US" dirty="0" smtClean="0"/>
              <a:t> done </a:t>
            </a:r>
          </a:p>
          <a:p>
            <a:pPr lvl="1"/>
            <a:r>
              <a:rPr lang="en-US" dirty="0" smtClean="0"/>
              <a:t>Trigger detector production </a:t>
            </a:r>
          </a:p>
          <a:p>
            <a:pPr lvl="2"/>
            <a:r>
              <a:rPr lang="en-US" dirty="0" smtClean="0"/>
              <a:t>Extruded scintillators from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All </a:t>
            </a:r>
            <a:r>
              <a:rPr lang="en-US" dirty="0" err="1" smtClean="0"/>
              <a:t>SiPM</a:t>
            </a:r>
            <a:r>
              <a:rPr lang="en-US" dirty="0" smtClean="0"/>
              <a:t> purchased I </a:t>
            </a:r>
            <a:r>
              <a:rPr lang="en-US" dirty="0" err="1" smtClean="0"/>
              <a:t>nhand</a:t>
            </a:r>
            <a:endParaRPr lang="en-US" dirty="0" smtClean="0"/>
          </a:p>
          <a:p>
            <a:pPr lvl="2"/>
            <a:r>
              <a:rPr lang="en-US" dirty="0" smtClean="0"/>
              <a:t>80-20 Al frames purchased in hand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Dark photon physics simulations and sensitivity study</a:t>
            </a:r>
          </a:p>
          <a:p>
            <a:pPr lvl="2"/>
            <a:r>
              <a:rPr lang="en-US" dirty="0" smtClean="0"/>
              <a:t>Preliminary study done </a:t>
            </a:r>
          </a:p>
          <a:p>
            <a:pPr lvl="2"/>
            <a:r>
              <a:rPr lang="en-US" dirty="0" smtClean="0"/>
              <a:t>Work in progress paper</a:t>
            </a:r>
          </a:p>
          <a:p>
            <a:pPr lvl="1"/>
            <a:r>
              <a:rPr lang="en-US" dirty="0" smtClean="0"/>
              <a:t>Theoretical calculations of Dark Photon and Dark Higgs production at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SLAC + U </a:t>
            </a:r>
            <a:r>
              <a:rPr lang="en-US" dirty="0" err="1" smtClean="0"/>
              <a:t>cincinati</a:t>
            </a:r>
            <a:r>
              <a:rPr lang="en-US" dirty="0" smtClean="0"/>
              <a:t>  theory groups</a:t>
            </a:r>
          </a:p>
          <a:p>
            <a:pPr lvl="2"/>
            <a:r>
              <a:rPr lang="en-US" dirty="0" smtClean="0"/>
              <a:t>Caltech theory group    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Impact:</a:t>
            </a:r>
          </a:p>
          <a:p>
            <a:pPr marL="457200" lvl="1" indent="0">
              <a:buNone/>
            </a:pPr>
            <a:r>
              <a:rPr lang="en-US" dirty="0" smtClean="0"/>
              <a:t>Dark sector physics community report paper writing and more</a:t>
            </a:r>
          </a:p>
          <a:p>
            <a:pPr lvl="2"/>
            <a:r>
              <a:rPr lang="en-US" dirty="0" smtClean="0"/>
              <a:t>SLAC workshop</a:t>
            </a:r>
          </a:p>
          <a:p>
            <a:pPr lvl="2"/>
            <a:r>
              <a:rPr lang="en-US" dirty="0" smtClean="0"/>
              <a:t>BNL workshop</a:t>
            </a:r>
          </a:p>
          <a:p>
            <a:pPr lvl="2"/>
            <a:r>
              <a:rPr lang="en-US" dirty="0" smtClean="0"/>
              <a:t>Being recognized by the community for its importance 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5660"/>
            <a:ext cx="4038600" cy="5796976"/>
          </a:xfrm>
        </p:spPr>
        <p:txBody>
          <a:bodyPr>
            <a:normAutofit fontScale="32500" lnSpcReduction="20000"/>
          </a:bodyPr>
          <a:lstStyle/>
          <a:p>
            <a:r>
              <a:rPr lang="en-US" dirty="0" smtClean="0"/>
              <a:t>Future Plan – FY17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readout R&amp;D</a:t>
            </a:r>
          </a:p>
          <a:p>
            <a:pPr lvl="2"/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Hcal</a:t>
            </a:r>
            <a:r>
              <a:rPr lang="en-US" dirty="0" smtClean="0"/>
              <a:t> system, under evaluation  </a:t>
            </a:r>
          </a:p>
          <a:p>
            <a:pPr lvl="2"/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en-US" dirty="0" err="1" smtClean="0"/>
              <a:t>SiPM</a:t>
            </a:r>
            <a:r>
              <a:rPr lang="en-US" dirty="0" smtClean="0"/>
              <a:t> preamp + LANL digital boards, under evaluation </a:t>
            </a:r>
          </a:p>
          <a:p>
            <a:pPr lvl="2"/>
            <a:r>
              <a:rPr lang="en-US" dirty="0" smtClean="0"/>
              <a:t>Cost reduction to fit LDRD budget </a:t>
            </a:r>
          </a:p>
          <a:p>
            <a:pPr lvl="1"/>
            <a:r>
              <a:rPr lang="en-US" dirty="0" smtClean="0"/>
              <a:t>E1067 system integration </a:t>
            </a:r>
          </a:p>
          <a:p>
            <a:pPr lvl="2"/>
            <a:r>
              <a:rPr lang="en-US" dirty="0" smtClean="0"/>
              <a:t>DAQ upgrade </a:t>
            </a:r>
            <a:r>
              <a:rPr lang="en-US" dirty="0" err="1" smtClean="0"/>
              <a:t>compled</a:t>
            </a:r>
            <a:r>
              <a:rPr lang="en-US" dirty="0" smtClean="0"/>
              <a:t> by  2016</a:t>
            </a:r>
          </a:p>
          <a:p>
            <a:pPr lvl="2"/>
            <a:r>
              <a:rPr lang="en-US" dirty="0" smtClean="0"/>
              <a:t>Trigger installation </a:t>
            </a:r>
            <a:r>
              <a:rPr lang="en-US" dirty="0" err="1" smtClean="0"/>
              <a:t>commisioning</a:t>
            </a:r>
            <a:r>
              <a:rPr lang="en-US" dirty="0" smtClean="0"/>
              <a:t> early 2017 (new TDC needed)</a:t>
            </a:r>
          </a:p>
          <a:p>
            <a:pPr lvl="1"/>
            <a:r>
              <a:rPr lang="en-US" dirty="0" smtClean="0"/>
              <a:t>E1067 data taking </a:t>
            </a:r>
          </a:p>
          <a:p>
            <a:pPr lvl="2"/>
            <a:r>
              <a:rPr lang="en-US" dirty="0" err="1" smtClean="0"/>
              <a:t>Commisioning</a:t>
            </a:r>
            <a:r>
              <a:rPr lang="en-US" dirty="0" smtClean="0"/>
              <a:t> and data taking </a:t>
            </a:r>
          </a:p>
          <a:p>
            <a:pPr lvl="2"/>
            <a:r>
              <a:rPr lang="en-US" dirty="0" smtClean="0"/>
              <a:t>1/2017 – Summer 2017</a:t>
            </a:r>
          </a:p>
          <a:p>
            <a:pPr lvl="2"/>
            <a:r>
              <a:rPr lang="en-US" dirty="0" smtClean="0"/>
              <a:t>Data monitoring and Calibration </a:t>
            </a:r>
          </a:p>
          <a:p>
            <a:pPr lvl="1"/>
            <a:r>
              <a:rPr lang="en-US" dirty="0" smtClean="0"/>
              <a:t>Theoretical progress </a:t>
            </a:r>
          </a:p>
          <a:p>
            <a:pPr lvl="2"/>
            <a:r>
              <a:rPr lang="en-US" dirty="0" smtClean="0"/>
              <a:t>Dark photon </a:t>
            </a:r>
          </a:p>
          <a:p>
            <a:pPr lvl="2"/>
            <a:r>
              <a:rPr lang="en-US" dirty="0" smtClean="0"/>
              <a:t>Dark Higgs</a:t>
            </a:r>
          </a:p>
          <a:p>
            <a:pPr lvl="2"/>
            <a:r>
              <a:rPr lang="en-US" dirty="0" smtClean="0"/>
              <a:t>Background DY study</a:t>
            </a:r>
          </a:p>
          <a:p>
            <a:pPr lvl="2"/>
            <a:r>
              <a:rPr lang="en-US" dirty="0" smtClean="0"/>
              <a:t>Sensitivity study    </a:t>
            </a:r>
            <a:endParaRPr lang="en-US" dirty="0" smtClean="0"/>
          </a:p>
          <a:p>
            <a:pPr lvl="1"/>
            <a:r>
              <a:rPr lang="en-US" dirty="0" smtClean="0"/>
              <a:t>Publish papers </a:t>
            </a:r>
          </a:p>
          <a:p>
            <a:pPr lvl="2"/>
            <a:r>
              <a:rPr lang="en-US" dirty="0" smtClean="0"/>
              <a:t>Dark photon production at LO and NLO</a:t>
            </a:r>
          </a:p>
          <a:p>
            <a:pPr lvl="2"/>
            <a:r>
              <a:rPr lang="en-US" dirty="0" smtClean="0"/>
              <a:t>An invited mini review paper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Future Plan - FY18</a:t>
            </a:r>
          </a:p>
          <a:p>
            <a:pPr lvl="1"/>
            <a:r>
              <a:rPr lang="en-US" dirty="0" smtClean="0"/>
              <a:t>Physics data analysis using FY-17 data</a:t>
            </a:r>
          </a:p>
          <a:p>
            <a:pPr lvl="1"/>
            <a:r>
              <a:rPr lang="en-US" dirty="0" smtClean="0"/>
              <a:t>Final theoretical </a:t>
            </a:r>
            <a:r>
              <a:rPr lang="en-US" dirty="0" err="1" smtClean="0"/>
              <a:t>calcualtioons</a:t>
            </a:r>
            <a:endParaRPr lang="en-US" dirty="0" smtClean="0"/>
          </a:p>
          <a:p>
            <a:pPr lvl="2"/>
            <a:r>
              <a:rPr lang="en-US" dirty="0" smtClean="0"/>
              <a:t>Full differential </a:t>
            </a:r>
            <a:r>
              <a:rPr lang="en-US" dirty="0" err="1" smtClean="0"/>
              <a:t>calcualtions</a:t>
            </a:r>
            <a:r>
              <a:rPr lang="en-US" dirty="0" smtClean="0"/>
              <a:t> of signal and background </a:t>
            </a:r>
          </a:p>
          <a:p>
            <a:pPr lvl="2"/>
            <a:r>
              <a:rPr lang="en-US" dirty="0" smtClean="0"/>
              <a:t>Full simulation </a:t>
            </a:r>
            <a:r>
              <a:rPr lang="en-US" dirty="0" err="1" smtClean="0"/>
              <a:t>pcckage</a:t>
            </a:r>
            <a:r>
              <a:rPr lang="en-US" dirty="0" smtClean="0"/>
              <a:t> to study sensitivity </a:t>
            </a:r>
            <a:endParaRPr lang="en-US" dirty="0" smtClean="0"/>
          </a:p>
          <a:p>
            <a:pPr lvl="1"/>
            <a:r>
              <a:rPr lang="en-US" dirty="0" smtClean="0"/>
              <a:t>Publish preliminary results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Continue taking high stat data with E1039 (Pol DY)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Develop a new major/long term dedicated dark photon and dark Higgs search program at </a:t>
            </a:r>
            <a:r>
              <a:rPr lang="en-US" dirty="0" err="1" smtClean="0"/>
              <a:t>Fermilab</a:t>
            </a:r>
            <a:r>
              <a:rPr lang="en-US" dirty="0" smtClean="0"/>
              <a:t> High Intensity Frontier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Seek additional support from HEP/NP?</a:t>
            </a:r>
          </a:p>
          <a:p>
            <a:pPr lvl="2"/>
            <a:r>
              <a:rPr lang="en-US" dirty="0" smtClean="0"/>
              <a:t>Under discussion with </a:t>
            </a:r>
            <a:r>
              <a:rPr lang="en-US" dirty="0" err="1" smtClean="0"/>
              <a:t>Rajan</a:t>
            </a:r>
            <a:r>
              <a:rPr lang="en-US" dirty="0" smtClean="0"/>
              <a:t> </a:t>
            </a:r>
            <a:r>
              <a:rPr lang="en-US" dirty="0" err="1"/>
              <a:t>G</a:t>
            </a:r>
            <a:r>
              <a:rPr lang="en-US" dirty="0" err="1" smtClean="0"/>
              <a:t>uta</a:t>
            </a:r>
            <a:r>
              <a:rPr lang="en-US" dirty="0" smtClean="0"/>
              <a:t>  </a:t>
            </a:r>
          </a:p>
          <a:p>
            <a:pPr lvl="2"/>
            <a:r>
              <a:rPr lang="en-US" dirty="0" smtClean="0"/>
              <a:t>FWP to HEP?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New proposal to upgrade the detector 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Much wider search phase space with di-electronics </a:t>
            </a:r>
          </a:p>
          <a:p>
            <a:pPr lvl="2"/>
            <a:r>
              <a:rPr lang="en-US" dirty="0" err="1" smtClean="0">
                <a:solidFill>
                  <a:srgbClr val="008000"/>
                </a:solidFill>
              </a:rPr>
              <a:t>Resue</a:t>
            </a:r>
            <a:r>
              <a:rPr lang="en-US" dirty="0" smtClean="0">
                <a:solidFill>
                  <a:srgbClr val="008000"/>
                </a:solidFill>
              </a:rPr>
              <a:t> PHENIX </a:t>
            </a:r>
            <a:r>
              <a:rPr lang="en-US" dirty="0" err="1" smtClean="0">
                <a:solidFill>
                  <a:srgbClr val="008000"/>
                </a:solidFill>
              </a:rPr>
              <a:t>EMCal</a:t>
            </a:r>
            <a:r>
              <a:rPr lang="en-US" dirty="0" smtClean="0">
                <a:solidFill>
                  <a:srgbClr val="008000"/>
                </a:solidFill>
              </a:rPr>
              <a:t> for 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Seek LANL Early Career Fund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At the end next E906 run (7/2017), install new </a:t>
            </a:r>
            <a:r>
              <a:rPr lang="en-US" dirty="0" err="1" smtClean="0">
                <a:solidFill>
                  <a:srgbClr val="008000"/>
                </a:solidFill>
              </a:rPr>
              <a:t>EMCal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Plan-B if no pol DY (backup slides)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Ask additional years for beam time with dedicated dark </a:t>
            </a:r>
            <a:r>
              <a:rPr lang="en-US" dirty="0" err="1" smtClean="0">
                <a:solidFill>
                  <a:srgbClr val="008000"/>
                </a:solidFill>
              </a:rPr>
              <a:t>phonton</a:t>
            </a:r>
            <a:r>
              <a:rPr lang="en-US" dirty="0" smtClean="0">
                <a:solidFill>
                  <a:srgbClr val="008000"/>
                </a:solidFill>
              </a:rPr>
              <a:t> search , with upgraded DAQ and Trigger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New proposal to </a:t>
            </a:r>
            <a:r>
              <a:rPr lang="en-US" dirty="0" err="1" smtClean="0">
                <a:solidFill>
                  <a:srgbClr val="008000"/>
                </a:solidFill>
              </a:rPr>
              <a:t>Ferilab</a:t>
            </a:r>
            <a:r>
              <a:rPr lang="en-US" dirty="0" smtClean="0">
                <a:solidFill>
                  <a:srgbClr val="008000"/>
                </a:solidFill>
              </a:rPr>
              <a:t> PAC or </a:t>
            </a:r>
            <a:r>
              <a:rPr lang="en-US" dirty="0" err="1" smtClean="0">
                <a:solidFill>
                  <a:srgbClr val="008000"/>
                </a:solidFill>
              </a:rPr>
              <a:t>Dir</a:t>
            </a:r>
            <a:endParaRPr lang="en-US" dirty="0" smtClean="0">
              <a:solidFill>
                <a:srgbClr val="008000"/>
              </a:solidFill>
            </a:endParaRPr>
          </a:p>
          <a:p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93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122363"/>
            <a:ext cx="8899154" cy="80090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Why</a:t>
            </a:r>
            <a:r>
              <a:rPr lang="en-US" sz="3600" dirty="0"/>
              <a:t> </a:t>
            </a:r>
            <a:r>
              <a:rPr lang="en-US" sz="3600" dirty="0" smtClean="0"/>
              <a:t>Dark </a:t>
            </a:r>
            <a:r>
              <a:rPr lang="en-US" sz="3600" dirty="0" smtClean="0"/>
              <a:t>Sectors?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812" y="1258765"/>
            <a:ext cx="3027683" cy="4827295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WIMP being excluded?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Recent anomalies observed by satellite and terrestrial experiments suggest a new </a:t>
            </a:r>
            <a:r>
              <a:rPr lang="en-US" b="1" dirty="0" smtClean="0">
                <a:solidFill>
                  <a:srgbClr val="0000FF"/>
                </a:solidFill>
              </a:rPr>
              <a:t>“dark sector”</a:t>
            </a:r>
            <a:endParaRPr lang="en-US" dirty="0" smtClean="0"/>
          </a:p>
          <a:p>
            <a:pPr lvl="1"/>
            <a:r>
              <a:rPr lang="en-US" dirty="0" smtClean="0"/>
              <a:t>“</a:t>
            </a:r>
            <a:r>
              <a:rPr lang="en-US" dirty="0"/>
              <a:t>P</a:t>
            </a:r>
            <a:r>
              <a:rPr lang="en-US" dirty="0" smtClean="0"/>
              <a:t>ortals” to </a:t>
            </a:r>
            <a:r>
              <a:rPr lang="en-US" dirty="0"/>
              <a:t>the </a:t>
            </a:r>
            <a:r>
              <a:rPr lang="en-US" dirty="0" smtClean="0"/>
              <a:t>SM </a:t>
            </a:r>
            <a:endParaRPr lang="en-US" dirty="0"/>
          </a:p>
          <a:p>
            <a:pPr lvl="2"/>
            <a:r>
              <a:rPr lang="en-US" b="1" dirty="0" smtClean="0"/>
              <a:t>“vector portal”: dark photon</a:t>
            </a:r>
          </a:p>
          <a:p>
            <a:pPr lvl="2"/>
            <a:r>
              <a:rPr lang="en-US" b="1" dirty="0" smtClean="0"/>
              <a:t>“scalar portal”:  dark Higgs</a:t>
            </a:r>
          </a:p>
          <a:p>
            <a:pPr lvl="2"/>
            <a:r>
              <a:rPr lang="en-US" b="1" dirty="0" smtClean="0"/>
              <a:t> “neutrino portal” and more …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i="1" dirty="0" smtClean="0">
                <a:solidFill>
                  <a:srgbClr val="0000FF"/>
                </a:solidFill>
              </a:rPr>
              <a:t>“Sub-</a:t>
            </a:r>
            <a:r>
              <a:rPr lang="en-US" b="1" i="1" dirty="0" err="1" smtClean="0">
                <a:solidFill>
                  <a:srgbClr val="0000FF"/>
                </a:solidFill>
              </a:rPr>
              <a:t>GeV</a:t>
            </a:r>
            <a:r>
              <a:rPr lang="en-US" b="1" i="1" dirty="0" smtClean="0">
                <a:solidFill>
                  <a:srgbClr val="0000FF"/>
                </a:solidFill>
              </a:rPr>
              <a:t>” </a:t>
            </a:r>
            <a:r>
              <a:rPr lang="en-US" b="1" i="1" dirty="0">
                <a:solidFill>
                  <a:srgbClr val="0000FF"/>
                </a:solidFill>
              </a:rPr>
              <a:t>l</a:t>
            </a:r>
            <a:r>
              <a:rPr lang="en-US" b="1" i="1" dirty="0" smtClean="0">
                <a:solidFill>
                  <a:srgbClr val="0000FF"/>
                </a:solidFill>
              </a:rPr>
              <a:t>ow mass weakly-interacting dark particles become very interesting!</a:t>
            </a:r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      Mass:  </a:t>
            </a:r>
            <a:r>
              <a:rPr lang="en-US" i="1" dirty="0" smtClean="0">
                <a:solidFill>
                  <a:srgbClr val="0000FF"/>
                </a:solidFill>
              </a:rPr>
              <a:t>O(MeV ~ </a:t>
            </a:r>
            <a:r>
              <a:rPr lang="en-US" i="1" dirty="0" err="1" smtClean="0">
                <a:solidFill>
                  <a:srgbClr val="0000FF"/>
                </a:solidFill>
              </a:rPr>
              <a:t>GeV</a:t>
            </a:r>
            <a:r>
              <a:rPr lang="en-US" i="1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igh-intensity colliders (B-factories) and fixed target experiments (</a:t>
            </a:r>
            <a:r>
              <a:rPr lang="en-US" dirty="0" err="1" smtClean="0"/>
              <a:t>Fermilab</a:t>
            </a:r>
            <a:r>
              <a:rPr lang="en-US" dirty="0" smtClean="0"/>
              <a:t>, </a:t>
            </a:r>
            <a:r>
              <a:rPr lang="en-US" dirty="0" err="1" smtClean="0"/>
              <a:t>JLab</a:t>
            </a:r>
            <a:r>
              <a:rPr lang="en-US" dirty="0" smtClean="0"/>
              <a:t>, LHC etc.) offer an ideal environment to probe these new ideas.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59A0-9DB6-A342-93EB-A0C6224FD5F6}" type="datetime1">
              <a:rPr lang="en-US" smtClean="0"/>
              <a:t>10/17/16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@E1067/SeaQuest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7</a:t>
            </a:fld>
            <a:endParaRPr lang="en-US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4190" y="1258765"/>
            <a:ext cx="1742610" cy="126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6312" y="1258765"/>
            <a:ext cx="2151578" cy="1269151"/>
          </a:xfrm>
          <a:prstGeom prst="rect">
            <a:avLst/>
          </a:prstGeom>
        </p:spPr>
      </p:pic>
      <p:pic>
        <p:nvPicPr>
          <p:cNvPr id="12" name="Picture 11" descr="SMSIPlo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33" y="2687633"/>
            <a:ext cx="5023967" cy="3398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3731336" y="2608250"/>
            <a:ext cx="1689012" cy="196336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20575875">
            <a:off x="3131994" y="3661579"/>
            <a:ext cx="558105" cy="31454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9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1516578"/>
            <a:ext cx="3870300" cy="477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 baseline="0" dirty="0" smtClean="0">
                <a:solidFill>
                  <a:schemeClr val="tx1"/>
                </a:solidFill>
                <a:latin typeface="Calibri" charset="0"/>
              </a:rPr>
              <a:t>From the CMB to the late universe:   Energy </a:t>
            </a:r>
            <a:r>
              <a:rPr lang="en-US" sz="3600" baseline="0" dirty="0">
                <a:solidFill>
                  <a:schemeClr val="tx1"/>
                </a:solidFill>
                <a:latin typeface="Calibri" charset="0"/>
              </a:rPr>
              <a:t>budget over cosmic time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6096000" y="6324600"/>
            <a:ext cx="171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aseline="-25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aseline="0">
                <a:solidFill>
                  <a:schemeClr val="tx1"/>
                </a:solidFill>
              </a:rPr>
              <a:t>WMAP web site</a:t>
            </a:r>
          </a:p>
        </p:txBody>
      </p:sp>
    </p:spTree>
    <p:extLst>
      <p:ext uri="{BB962C8B-B14F-4D97-AF65-F5344CB8AC3E}">
        <p14:creationId xmlns:p14="http://schemas.microsoft.com/office/powerpoint/2010/main" val="66289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SLAC Dark Sectors Workshop</a:t>
            </a:r>
            <a:br>
              <a:rPr lang="en-US" dirty="0" smtClean="0"/>
            </a:br>
            <a:r>
              <a:rPr lang="en-US" sz="3100" dirty="0" smtClean="0"/>
              <a:t>April 28 – 30, 2016 </a:t>
            </a:r>
            <a:endParaRPr lang="en-US" sz="3100" dirty="0"/>
          </a:p>
        </p:txBody>
      </p:sp>
      <p:pic>
        <p:nvPicPr>
          <p:cNvPr id="3" name="Picture 2" descr="SLAC-DarkSectors2016-ConferencePhot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3415"/>
            <a:ext cx="9144000" cy="534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34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 </a:t>
            </a:r>
            <a:r>
              <a:rPr lang="en-US" dirty="0" err="1"/>
              <a:t>Makela</a:t>
            </a:r>
            <a:r>
              <a:rPr lang="en-US" dirty="0"/>
              <a:t> (LANL) and </a:t>
            </a:r>
            <a:r>
              <a:rPr lang="en-US" dirty="0" err="1"/>
              <a:t>Gordan</a:t>
            </a:r>
            <a:r>
              <a:rPr lang="en-US" dirty="0"/>
              <a:t> </a:t>
            </a:r>
            <a:r>
              <a:rPr lang="en-US" dirty="0" err="1"/>
              <a:t>Krnjaic</a:t>
            </a:r>
            <a:r>
              <a:rPr lang="en-US" dirty="0"/>
              <a:t> (FNAL) have tentatively agreed to be experimental and theory reviewers for this LDRD.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2459"/>
            <a:ext cx="9144000" cy="26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40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Portals to a Dark Sectors?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 symmetries limit the allowed couplings </a:t>
            </a:r>
          </a:p>
          <a:p>
            <a:pPr lvl="1"/>
            <a:r>
              <a:rPr lang="en-US" dirty="0" smtClean="0"/>
              <a:t>scalar, vector, tensor interactions etc. </a:t>
            </a:r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1020" y="3201613"/>
            <a:ext cx="2965284" cy="1905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4607" y="3475791"/>
            <a:ext cx="2243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solidFill>
                  <a:srgbClr val="FF0000"/>
                </a:solidFill>
              </a:rPr>
              <a:t>SM</a:t>
            </a:r>
          </a:p>
          <a:p>
            <a:r>
              <a:rPr lang="de-DE" sz="3200" dirty="0" err="1" smtClean="0">
                <a:solidFill>
                  <a:srgbClr val="FF0000"/>
                </a:solidFill>
              </a:rPr>
              <a:t>g</a:t>
            </a:r>
            <a:r>
              <a:rPr lang="de-DE" sz="3200" dirty="0" smtClean="0">
                <a:solidFill>
                  <a:srgbClr val="FF0000"/>
                </a:solidFill>
              </a:rPr>
              <a:t>, </a:t>
            </a:r>
            <a:r>
              <a:rPr lang="de-DE" sz="3200" dirty="0">
                <a:solidFill>
                  <a:srgbClr val="FF0000"/>
                </a:solidFill>
              </a:rPr>
              <a:t>W</a:t>
            </a:r>
            <a:r>
              <a:rPr lang="de-DE" sz="3200" baseline="30000" dirty="0">
                <a:solidFill>
                  <a:srgbClr val="FF0000"/>
                </a:solidFill>
              </a:rPr>
              <a:t>±</a:t>
            </a:r>
            <a:r>
              <a:rPr lang="de-DE" sz="3200" dirty="0">
                <a:solidFill>
                  <a:srgbClr val="FF0000"/>
                </a:solidFill>
              </a:rPr>
              <a:t>,</a:t>
            </a:r>
            <a:r>
              <a:rPr lang="de-DE" sz="3200" dirty="0" smtClean="0">
                <a:solidFill>
                  <a:srgbClr val="FF0000"/>
                </a:solidFill>
              </a:rPr>
              <a:t>Z</a:t>
            </a:r>
            <a:r>
              <a:rPr lang="de-DE" sz="3200" baseline="30000" dirty="0" smtClean="0">
                <a:solidFill>
                  <a:srgbClr val="FF0000"/>
                </a:solidFill>
              </a:rPr>
              <a:t>0</a:t>
            </a:r>
            <a:r>
              <a:rPr lang="de-DE" sz="3200" dirty="0" smtClean="0">
                <a:solidFill>
                  <a:srgbClr val="FF0000"/>
                </a:solidFill>
              </a:rPr>
              <a:t>,γ, H </a:t>
            </a:r>
            <a:r>
              <a:rPr lang="de-DE" sz="4800" dirty="0"/>
              <a:t> 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5445191" y="3201613"/>
            <a:ext cx="3241610" cy="19712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8649" y="3441366"/>
            <a:ext cx="236111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Dark </a:t>
            </a:r>
            <a:r>
              <a:rPr lang="en-US" sz="3600" dirty="0"/>
              <a:t>S</a:t>
            </a:r>
            <a:r>
              <a:rPr lang="en-US" sz="3600" dirty="0" smtClean="0"/>
              <a:t>ector</a:t>
            </a:r>
            <a:endParaRPr lang="en-US" sz="3600" dirty="0"/>
          </a:p>
          <a:p>
            <a:r>
              <a:rPr lang="en-US" sz="2800" dirty="0" smtClean="0"/>
              <a:t>particles &amp; </a:t>
            </a:r>
          </a:p>
          <a:p>
            <a:r>
              <a:rPr lang="en-US" sz="2800" dirty="0" smtClean="0"/>
              <a:t>interactions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8444" y="4228622"/>
            <a:ext cx="1648420" cy="13509"/>
          </a:xfrm>
          <a:prstGeom prst="straightConnector1">
            <a:avLst/>
          </a:prstGeom>
          <a:ln w="57150" cmpd="sng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4642" y="5657842"/>
            <a:ext cx="678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E-1067/</a:t>
            </a:r>
            <a:r>
              <a:rPr lang="en-US" dirty="0" err="1" smtClean="0"/>
              <a:t>SeaQuest</a:t>
            </a:r>
            <a:r>
              <a:rPr lang="en-US" dirty="0" smtClean="0"/>
              <a:t>: Dark photon (vector) and Dark Higgs (scalar) Portals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E4A0-6EA6-EB44-8832-EAC00DC55356}" type="datetime1">
              <a:rPr lang="en-US" smtClean="0"/>
              <a:t>10/17/16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3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820309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@E-1067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50,000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1 year of parasitic run)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DC12-F52C-2C42-A87F-5B08AB643A08}" type="datetime1">
              <a:rPr lang="en-US" smtClean="0"/>
              <a:t>10/17/16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DI2016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067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7984</TotalTime>
  <Words>4195</Words>
  <Application>Microsoft Macintosh PowerPoint</Application>
  <PresentationFormat>On-screen Show (4:3)</PresentationFormat>
  <Paragraphs>797</Paragraphs>
  <Slides>72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Office Theme</vt:lpstr>
      <vt:lpstr>Microsoft Excel 97 - 2004 Worksheet</vt:lpstr>
      <vt:lpstr>Direct Search for Dark Photons at Fermilab </vt:lpstr>
      <vt:lpstr>Today’s Presentations</vt:lpstr>
      <vt:lpstr>People Involved</vt:lpstr>
      <vt:lpstr>The Physics</vt:lpstr>
      <vt:lpstr>Dark Matter?</vt:lpstr>
      <vt:lpstr>PowerPoint Presentation</vt:lpstr>
      <vt:lpstr>Why Dark Sectors?</vt:lpstr>
      <vt:lpstr>Portals to a Dark Sectors?</vt:lpstr>
      <vt:lpstr>Intensity Frontier at Fermilab: 120 GeV Beam</vt:lpstr>
      <vt:lpstr>Dark Photons and Dark Higgs Productions  in p+Fe Collisions at Fermilab</vt:lpstr>
      <vt:lpstr>Our Approach and Expected Signals</vt:lpstr>
      <vt:lpstr>Integrated theory efforts</vt:lpstr>
      <vt:lpstr>LDRD Tasks &amp; Schedules </vt:lpstr>
      <vt:lpstr>Proposed LDRD Budget </vt:lpstr>
      <vt:lpstr>Progress in FY16</vt:lpstr>
      <vt:lpstr>Theoretical Progress</vt:lpstr>
      <vt:lpstr>Progress in Theory and Simulations</vt:lpstr>
      <vt:lpstr>A New High-Granularity Displayed Dimuon Vertex Trigger</vt:lpstr>
      <vt:lpstr>Trigger Detector Optimization  Single Muon Z-Vertex Resolutions</vt:lpstr>
      <vt:lpstr>E906 Run 2 Data: Dimuon Invariant Mass and Reconstructed Z-Vertex</vt:lpstr>
      <vt:lpstr>Displaced Dark Photon Trigger Logics</vt:lpstr>
      <vt:lpstr>Low Mass Prompt Dimuon Trigger Rate Study</vt:lpstr>
      <vt:lpstr>Trigger Detector R&amp;D</vt:lpstr>
      <vt:lpstr>Plastic Scintillator dE/dx and Particle Identification</vt:lpstr>
      <vt:lpstr>Minimal Thickness for Light Yields</vt:lpstr>
      <vt:lpstr>Trigger Scintillator Options</vt:lpstr>
      <vt:lpstr>Trigger Detector R&amp;D (I)</vt:lpstr>
      <vt:lpstr>Trigger Detector Prototype R&amp;D (II)</vt:lpstr>
      <vt:lpstr>Trigger Lab – M30</vt:lpstr>
      <vt:lpstr>Scintillator Trigger Efficiency Study</vt:lpstr>
      <vt:lpstr>PowerPoint Presentation</vt:lpstr>
      <vt:lpstr>Trigger Efficiency </vt:lpstr>
      <vt:lpstr>Sanghoon Working in Lab C114</vt:lpstr>
      <vt:lpstr>Lab C114</vt:lpstr>
      <vt:lpstr>DAQ and Trigger Upgrade R&amp;D Tasks </vt:lpstr>
      <vt:lpstr>A Standalone DAQ for Trigger Development</vt:lpstr>
      <vt:lpstr>DAQ and Trigger Teststand</vt:lpstr>
      <vt:lpstr>Mechanical Frame </vt:lpstr>
      <vt:lpstr>Production WLSF in the Lab </vt:lpstr>
      <vt:lpstr>Stuff in My Office </vt:lpstr>
      <vt:lpstr>Summary: Hardware in Hands</vt:lpstr>
      <vt:lpstr>SiPM Readout with Fermilab preamps</vt:lpstr>
      <vt:lpstr>Scope Picture</vt:lpstr>
      <vt:lpstr>SiPM I-V</vt:lpstr>
      <vt:lpstr>SiPM Irradiation Study</vt:lpstr>
      <vt:lpstr>Fermilab Extruded Scintillators</vt:lpstr>
      <vt:lpstr>V1495 Trigger Logic Unit R&amp;D</vt:lpstr>
      <vt:lpstr>Dark Photon Detection in Dimuon Decay Channel </vt:lpstr>
      <vt:lpstr>Dark Photon Decay Modes</vt:lpstr>
      <vt:lpstr>Preliminary Results: Dark Photon Sensitivity  (parasitic run w/ E906/1039)</vt:lpstr>
      <vt:lpstr>Dark Higgs</vt:lpstr>
      <vt:lpstr>Projected Dark Higgs Sensitivity POT:1.4x1018 (Phase-I)</vt:lpstr>
      <vt:lpstr>LDRD Tasks &amp; Schedules </vt:lpstr>
      <vt:lpstr>Plan for FY17-FY18 and Beyond </vt:lpstr>
      <vt:lpstr>PowerPoint Presentation</vt:lpstr>
      <vt:lpstr>Displaced Dark Photon Trigger Integration</vt:lpstr>
      <vt:lpstr>DAQ Upgrade </vt:lpstr>
      <vt:lpstr>E-1067 Future Upgrade: Phase-II 2020 ~ 2025+ </vt:lpstr>
      <vt:lpstr>Two Possible Configurations and Their Impacts</vt:lpstr>
      <vt:lpstr>EMCal from PHENIX/RHIC</vt:lpstr>
      <vt:lpstr>Phase-II: Displaced Low Mass Dark Photons  with EMCal upgrades </vt:lpstr>
      <vt:lpstr>FY16: Scientific Impacts to the Community </vt:lpstr>
      <vt:lpstr>FY16 Summary </vt:lpstr>
      <vt:lpstr>Impacts on the 2014 US P-5 Report </vt:lpstr>
      <vt:lpstr>Summary and Outlook</vt:lpstr>
      <vt:lpstr>Backup</vt:lpstr>
      <vt:lpstr>PowerPoint Presentation</vt:lpstr>
      <vt:lpstr>PowerPoint Presentation</vt:lpstr>
      <vt:lpstr>Outline</vt:lpstr>
      <vt:lpstr>PowerPoint Presentation</vt:lpstr>
      <vt:lpstr>SLAC Dark Sectors Workshop April 28 – 30, 2016 </vt:lpstr>
      <vt:lpstr>Reviewers 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141</cp:revision>
  <cp:lastPrinted>2016-10-17T16:18:02Z</cp:lastPrinted>
  <dcterms:created xsi:type="dcterms:W3CDTF">2016-10-12T17:26:39Z</dcterms:created>
  <dcterms:modified xsi:type="dcterms:W3CDTF">2016-10-18T06:31:30Z</dcterms:modified>
</cp:coreProperties>
</file>