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392" r:id="rId3"/>
    <p:sldId id="397" r:id="rId4"/>
    <p:sldId id="355" r:id="rId5"/>
    <p:sldId id="325" r:id="rId6"/>
    <p:sldId id="360" r:id="rId7"/>
    <p:sldId id="400" r:id="rId8"/>
    <p:sldId id="350" r:id="rId9"/>
    <p:sldId id="298" r:id="rId10"/>
    <p:sldId id="299" r:id="rId11"/>
    <p:sldId id="334" r:id="rId12"/>
    <p:sldId id="370" r:id="rId13"/>
    <p:sldId id="346" r:id="rId14"/>
    <p:sldId id="296" r:id="rId15"/>
    <p:sldId id="366" r:id="rId16"/>
    <p:sldId id="383" r:id="rId17"/>
    <p:sldId id="291" r:id="rId18"/>
    <p:sldId id="263" r:id="rId19"/>
    <p:sldId id="375" r:id="rId20"/>
    <p:sldId id="303" r:id="rId21"/>
    <p:sldId id="304" r:id="rId22"/>
    <p:sldId id="367" r:id="rId23"/>
    <p:sldId id="399" r:id="rId24"/>
    <p:sldId id="305" r:id="rId25"/>
    <p:sldId id="311" r:id="rId26"/>
    <p:sldId id="396" r:id="rId27"/>
    <p:sldId id="401" r:id="rId28"/>
    <p:sldId id="328" r:id="rId29"/>
    <p:sldId id="293" r:id="rId30"/>
    <p:sldId id="359" r:id="rId31"/>
    <p:sldId id="357" r:id="rId32"/>
    <p:sldId id="363" r:id="rId33"/>
    <p:sldId id="347" r:id="rId34"/>
    <p:sldId id="345" r:id="rId35"/>
    <p:sldId id="344" r:id="rId36"/>
    <p:sldId id="348" r:id="rId37"/>
    <p:sldId id="395" r:id="rId38"/>
    <p:sldId id="368" r:id="rId39"/>
    <p:sldId id="369" r:id="rId40"/>
    <p:sldId id="371" r:id="rId41"/>
    <p:sldId id="372" r:id="rId42"/>
    <p:sldId id="373" r:id="rId43"/>
    <p:sldId id="374" r:id="rId44"/>
    <p:sldId id="386" r:id="rId45"/>
    <p:sldId id="387" r:id="rId46"/>
    <p:sldId id="394" r:id="rId47"/>
    <p:sldId id="389" r:id="rId48"/>
    <p:sldId id="390" r:id="rId49"/>
    <p:sldId id="391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96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1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BEF5A-CC15-C24E-88C8-0504B8BAE493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B12D9-11F5-1C4E-8964-6523069A8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0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025D9-ED1A-4347-9CFA-72CF61066731}" type="datetimeFigureOut">
              <a:rPr lang="en-US" smtClean="0"/>
              <a:t>6/19/15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F0A1B-DB75-7543-9C39-820E63BD7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958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3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8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2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2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4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6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8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0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0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1ADB-F2B4-B440-90F7-EFE6CCCD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17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4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50.w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472" y="193423"/>
            <a:ext cx="8629464" cy="3078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 </a:t>
            </a:r>
            <a:r>
              <a:rPr lang="en-US" sz="3200" b="1" dirty="0"/>
              <a:t>Direct Search for Dark Photon and Dark Higgs Particles with the </a:t>
            </a:r>
            <a:r>
              <a:rPr lang="en-US" sz="3200" b="1" dirty="0" err="1"/>
              <a:t>SeaQuest</a:t>
            </a:r>
            <a:r>
              <a:rPr lang="en-US" sz="3200" b="1" dirty="0"/>
              <a:t> Spectrometer in Beam Dump </a:t>
            </a:r>
            <a:r>
              <a:rPr lang="en-US" sz="3200" b="1" dirty="0" smtClean="0"/>
              <a:t>Mode at </a:t>
            </a:r>
            <a:r>
              <a:rPr lang="en-US" sz="3200" b="1" dirty="0" err="1" smtClean="0"/>
              <a:t>Fermilab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699" y="2758511"/>
            <a:ext cx="8586126" cy="18002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Ming X. Liu (Los Alamos) and Paul </a:t>
            </a:r>
            <a:r>
              <a:rPr lang="en-US" sz="2800" dirty="0" smtClean="0">
                <a:solidFill>
                  <a:srgbClr val="0000FF"/>
                </a:solidFill>
              </a:rPr>
              <a:t>E. Reimer </a:t>
            </a:r>
            <a:r>
              <a:rPr lang="en-US" sz="2800" dirty="0" smtClean="0">
                <a:solidFill>
                  <a:srgbClr val="0000FF"/>
                </a:solidFill>
              </a:rPr>
              <a:t>(Argonne)</a:t>
            </a:r>
          </a:p>
          <a:p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-1067 Collaboration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178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Experimental Measurements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</a:t>
            </a:r>
            <a:r>
              <a:rPr lang="en-US" dirty="0" smtClean="0"/>
              <a:t>granularity </a:t>
            </a:r>
            <a:r>
              <a:rPr lang="en-US" dirty="0" smtClean="0"/>
              <a:t>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</a:t>
            </a:r>
            <a:r>
              <a:rPr lang="en-US" dirty="0" smtClean="0"/>
              <a:t> decay Z-vertex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spectrum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/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8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</a:t>
            </a:r>
            <a:r>
              <a:rPr lang="en-US" sz="2800" dirty="0" smtClean="0"/>
              <a:t>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5662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40 x 40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1cm </a:t>
            </a:r>
            <a:r>
              <a:rPr lang="en-US" sz="1600" dirty="0" err="1" smtClean="0"/>
              <a:t>thinck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8000"/>
                </a:solidFill>
              </a:rPr>
              <a:t>4</a:t>
            </a:r>
            <a:r>
              <a:rPr lang="en-US" sz="1400" dirty="0" smtClean="0">
                <a:solidFill>
                  <a:srgbClr val="008000"/>
                </a:solidFill>
              </a:rPr>
              <a:t>0 x </a:t>
            </a:r>
            <a:r>
              <a:rPr lang="en-US" sz="1400" dirty="0" smtClean="0">
                <a:solidFill>
                  <a:srgbClr val="008000"/>
                </a:solidFill>
              </a:rPr>
              <a:t>1cm x 40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  <a:endParaRPr lang="en-US" sz="1600" dirty="0" smtClean="0"/>
          </a:p>
          <a:p>
            <a:r>
              <a:rPr lang="en-US" sz="1600" dirty="0" smtClean="0"/>
              <a:t>-     </a:t>
            </a:r>
            <a:r>
              <a:rPr lang="en-US" sz="1600" dirty="0" smtClean="0"/>
              <a:t>Displaced z-</a:t>
            </a:r>
            <a:r>
              <a:rPr lang="en-US" sz="1600" dirty="0" smtClean="0"/>
              <a:t>vertex, mostly low mass &lt; 3GeV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</a:t>
            </a:r>
            <a:r>
              <a:rPr lang="en-US" sz="1600" dirty="0" smtClean="0"/>
              <a:t>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608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r>
              <a:rPr lang="en-US" sz="1600" dirty="0" smtClean="0"/>
              <a:t>- 1x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8000"/>
                </a:solidFill>
              </a:rPr>
              <a:t>40(St1) + 40(St2) + 8x2 (St4-Y1,2) = 96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2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 </a:t>
            </a:r>
            <a:r>
              <a:rPr lang="en-US" dirty="0" smtClean="0"/>
              <a:t>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</a:t>
            </a:r>
            <a:r>
              <a:rPr lang="en-US" sz="1800" dirty="0" smtClean="0"/>
              <a:t>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</a:t>
            </a:r>
            <a:r>
              <a:rPr lang="en-US" sz="1800" dirty="0" smtClean="0"/>
              <a:t>( current E906</a:t>
            </a:r>
            <a:r>
              <a:rPr lang="en-US" sz="1800" dirty="0" smtClean="0"/>
              <a:t>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</a:t>
            </a:r>
            <a:r>
              <a:rPr lang="en-US" sz="1800" dirty="0" smtClean="0"/>
              <a:t>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34345" y="1173439"/>
            <a:ext cx="370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Drell</a:t>
            </a:r>
            <a:r>
              <a:rPr lang="en-US" dirty="0" smtClean="0"/>
              <a:t>-Yan like signal </a:t>
            </a:r>
            <a:r>
              <a:rPr lang="en-US" dirty="0" smtClean="0"/>
              <a:t>and backgrounds</a:t>
            </a:r>
            <a:r>
              <a:rPr lang="en-US" dirty="0" smtClean="0"/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r="22624"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82187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</a:t>
            </a:r>
            <a:r>
              <a:rPr lang="en-US" sz="3200" dirty="0" smtClean="0"/>
              <a:t>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</a:t>
            </a:r>
            <a:r>
              <a:rPr lang="en-US" sz="3200" dirty="0" smtClean="0"/>
              <a:t>Trigger </a:t>
            </a:r>
            <a:r>
              <a:rPr lang="en-US" sz="3200" dirty="0" smtClean="0"/>
              <a:t>Rate </a:t>
            </a:r>
            <a:r>
              <a:rPr lang="en-US" sz="3200" dirty="0" smtClean="0"/>
              <a:t>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</a:t>
            </a:r>
            <a:r>
              <a:rPr lang="en-US" dirty="0" smtClean="0"/>
              <a:t>setup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</a:t>
            </a:r>
            <a:r>
              <a:rPr lang="en-US" dirty="0" smtClean="0">
                <a:solidFill>
                  <a:srgbClr val="FF0000"/>
                </a:solidFill>
              </a:rPr>
              <a:t>using existing E906 </a:t>
            </a:r>
            <a:r>
              <a:rPr lang="en-US" dirty="0" smtClean="0">
                <a:solidFill>
                  <a:srgbClr val="FF0000"/>
                </a:solidFill>
              </a:rPr>
              <a:t>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</a:t>
            </a:r>
            <a:r>
              <a:rPr lang="en-US" dirty="0" smtClean="0"/>
              <a:t>possible </a:t>
            </a:r>
            <a:r>
              <a:rPr lang="en-US" dirty="0" smtClean="0"/>
              <a:t>in the future (</a:t>
            </a:r>
            <a:r>
              <a:rPr lang="en-US" dirty="0" smtClean="0"/>
              <a:t>reprograming trigger </a:t>
            </a:r>
            <a:r>
              <a:rPr lang="en-US" dirty="0" smtClean="0"/>
              <a:t>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26190" y="538685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efficiency</a:t>
            </a:r>
          </a:p>
        </p:txBody>
      </p:sp>
    </p:spTree>
    <p:extLst>
      <p:ext uri="{BB962C8B-B14F-4D97-AF65-F5344CB8AC3E}">
        <p14:creationId xmlns:p14="http://schemas.microsoft.com/office/powerpoint/2010/main" val="331761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Dark Photon Sensitivity: Summary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FF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FF"/>
                </a:solidFill>
              </a:rPr>
              <a:t>18</a:t>
            </a:r>
            <a:r>
              <a:rPr lang="en-US" sz="2800" dirty="0" smtClean="0">
                <a:solidFill>
                  <a:srgbClr val="0000FF"/>
                </a:solidFill>
              </a:rPr>
              <a:t> (parasitic w/ E1039)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</a:t>
            </a:r>
            <a:r>
              <a:rPr lang="en-US" sz="1400" dirty="0" smtClean="0">
                <a:solidFill>
                  <a:srgbClr val="FF0000"/>
                </a:solidFill>
              </a:rPr>
              <a:t>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</a:t>
            </a:r>
            <a:r>
              <a:rPr lang="en-US" sz="1400" dirty="0" smtClean="0">
                <a:solidFill>
                  <a:srgbClr val="FF0000"/>
                </a:solidFill>
              </a:rPr>
              <a:t>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</a:t>
            </a:r>
            <a:r>
              <a:rPr lang="en-US" sz="1400" dirty="0" smtClean="0">
                <a:solidFill>
                  <a:srgbClr val="008000"/>
                </a:solidFill>
              </a:rPr>
              <a:t>dedicated runs later to fully </a:t>
            </a:r>
            <a:r>
              <a:rPr lang="en-US" sz="1400" dirty="0" smtClean="0">
                <a:solidFill>
                  <a:srgbClr val="008000"/>
                </a:solidFill>
              </a:rPr>
              <a:t>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</a:t>
            </a:r>
            <a:r>
              <a:rPr lang="en-US" sz="1400" dirty="0" smtClean="0">
                <a:solidFill>
                  <a:srgbClr val="008000"/>
                </a:solidFill>
              </a:rPr>
              <a:t>below 200MeV with di-</a:t>
            </a:r>
            <a:r>
              <a:rPr lang="en-US" sz="1400" dirty="0" smtClean="0">
                <a:solidFill>
                  <a:srgbClr val="008000"/>
                </a:solidFill>
              </a:rPr>
              <a:t>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</a:t>
            </a:r>
            <a:r>
              <a:rPr lang="en-US" sz="1400" dirty="0" smtClean="0">
                <a:solidFill>
                  <a:srgbClr val="008000"/>
                </a:solidFill>
              </a:rPr>
              <a:t>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smtClean="0"/>
              <a:t>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smtClean="0"/>
              <a:t>2017?)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824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/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SeaQuest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7439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361793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</a:t>
            </a:r>
            <a:r>
              <a:rPr lang="en-US" dirty="0" smtClean="0">
                <a:solidFill>
                  <a:srgbClr val="FF0000"/>
                </a:solidFill>
              </a:rPr>
              <a:t>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</a:t>
            </a:r>
            <a:r>
              <a:rPr lang="en-US" dirty="0" smtClean="0">
                <a:solidFill>
                  <a:srgbClr val="0000FF"/>
                </a:solidFill>
              </a:rPr>
              <a:t>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</a:t>
            </a:r>
            <a:r>
              <a:rPr lang="en-US" dirty="0" smtClean="0">
                <a:solidFill>
                  <a:srgbClr val="0000FF"/>
                </a:solidFill>
              </a:rPr>
              <a:t>electrons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1299" y="3627068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 et al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6/22/15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99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SeaQuest</a:t>
            </a:r>
            <a:r>
              <a:rPr lang="en-US" dirty="0" smtClean="0"/>
              <a:t>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88849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45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178"/>
          </a:xfrm>
        </p:spPr>
        <p:txBody>
          <a:bodyPr/>
          <a:lstStyle/>
          <a:p>
            <a:r>
              <a:rPr lang="en-US" dirty="0" smtClean="0"/>
              <a:t>Scope and Compatibility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6"/>
            <a:ext cx="8353698" cy="5746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Preparation work: 2016 – 2017</a:t>
            </a:r>
          </a:p>
          <a:p>
            <a:pPr lvl="1"/>
            <a:r>
              <a:rPr lang="en-US" dirty="0"/>
              <a:t>Displaced vertex </a:t>
            </a:r>
            <a:r>
              <a:rPr lang="en-US" dirty="0" err="1"/>
              <a:t>dimuon</a:t>
            </a:r>
            <a:r>
              <a:rPr lang="en-US" dirty="0"/>
              <a:t> trigger upgrade </a:t>
            </a:r>
            <a:r>
              <a:rPr lang="en-US" dirty="0" smtClean="0"/>
              <a:t>(</a:t>
            </a:r>
            <a:r>
              <a:rPr lang="en-US" dirty="0" smtClean="0"/>
              <a:t>LANL LDRD? $100K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Add a new trigger bit 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change to existing </a:t>
            </a:r>
            <a:r>
              <a:rPr lang="en-US" dirty="0" smtClean="0"/>
              <a:t>trigger matrix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upgrade </a:t>
            </a:r>
            <a:r>
              <a:rPr lang="en-US" dirty="0" smtClean="0"/>
              <a:t>of DAQ bandwidth under consideration (external $$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1kHz (E906) -&gt; 10+ kHz </a:t>
            </a:r>
            <a:endParaRPr lang="en-US" dirty="0" smtClean="0"/>
          </a:p>
          <a:p>
            <a:pPr lvl="1"/>
            <a:r>
              <a:rPr lang="en-US" dirty="0" smtClean="0"/>
              <a:t>Commissioning with cosmic rays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Parasitic runs w/ E1039: 2017 – 2019</a:t>
            </a:r>
          </a:p>
          <a:p>
            <a:pPr lvl="1"/>
            <a:r>
              <a:rPr lang="en-US" dirty="0" smtClean="0"/>
              <a:t>Displaced vertex </a:t>
            </a:r>
            <a:r>
              <a:rPr lang="en-US" dirty="0" err="1" smtClean="0"/>
              <a:t>dimuon</a:t>
            </a:r>
            <a:r>
              <a:rPr lang="en-US" dirty="0" smtClean="0"/>
              <a:t> trigger upgrade</a:t>
            </a:r>
          </a:p>
          <a:p>
            <a:pPr lvl="1"/>
            <a:r>
              <a:rPr lang="en-US" dirty="0" smtClean="0"/>
              <a:t>Use up to ~10% DAQ bandwidth </a:t>
            </a:r>
          </a:p>
          <a:p>
            <a:pPr lvl="1"/>
            <a:r>
              <a:rPr lang="en-US" dirty="0" smtClean="0"/>
              <a:t>Achieve 1.44 x10</a:t>
            </a:r>
            <a:r>
              <a:rPr lang="en-US" baseline="30000" dirty="0" smtClean="0"/>
              <a:t>18</a:t>
            </a:r>
            <a:r>
              <a:rPr lang="en-US" dirty="0" smtClean="0"/>
              <a:t> POT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Possible </a:t>
            </a:r>
            <a:r>
              <a:rPr lang="en-US" dirty="0" smtClean="0"/>
              <a:t>parasitic runs w/ E1027 and/or dedicated </a:t>
            </a:r>
            <a:r>
              <a:rPr lang="en-US" dirty="0" smtClean="0"/>
              <a:t>runs later with upgrades: 2019+</a:t>
            </a:r>
          </a:p>
          <a:p>
            <a:pPr lvl="1"/>
            <a:r>
              <a:rPr lang="en-US" dirty="0" smtClean="0"/>
              <a:t>High luminosity goals: </a:t>
            </a:r>
          </a:p>
          <a:p>
            <a:pPr lvl="2"/>
            <a:r>
              <a:rPr lang="en-US" dirty="0" smtClean="0"/>
              <a:t>POT &gt;&gt; 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DAQ</a:t>
            </a:r>
          </a:p>
          <a:p>
            <a:pPr lvl="2"/>
            <a:r>
              <a:rPr lang="en-US" dirty="0" smtClean="0"/>
              <a:t>10 – 100 kHz capability</a:t>
            </a:r>
          </a:p>
          <a:p>
            <a:pPr lvl="1"/>
            <a:r>
              <a:rPr lang="en-US" dirty="0" smtClean="0"/>
              <a:t>EMCAL/HCAL/PID</a:t>
            </a:r>
          </a:p>
          <a:p>
            <a:pPr lvl="2"/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charged hadrons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Fully cover the accessible phase space</a:t>
            </a:r>
          </a:p>
          <a:p>
            <a:pPr lvl="2"/>
            <a:r>
              <a:rPr lang="en-US" dirty="0" smtClean="0"/>
              <a:t>Low mass “prompt photon” region, M &lt;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Possible parasitic runs with </a:t>
            </a:r>
            <a:r>
              <a:rPr lang="en-US" dirty="0" smtClean="0"/>
              <a:t>other proposals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1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 </a:t>
            </a:r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(this LOI)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</a:t>
            </a:r>
            <a:r>
              <a:rPr lang="en-US" b="1" i="1" dirty="0" smtClean="0">
                <a:solidFill>
                  <a:srgbClr val="008000"/>
                </a:solidFill>
              </a:rPr>
              <a:t>discovery potential</a:t>
            </a:r>
            <a:r>
              <a:rPr lang="en-US" b="1" i="1" dirty="0" smtClean="0">
                <a:solidFill>
                  <a:srgbClr val="008000"/>
                </a:solidFill>
              </a:rPr>
              <a:t>!</a:t>
            </a:r>
            <a:endParaRPr lang="en-US" b="1" i="1" dirty="0" smtClean="0">
              <a:solidFill>
                <a:srgbClr val="008000"/>
              </a:solidFill>
            </a:endParaRP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</a:t>
            </a:r>
            <a:r>
              <a:rPr lang="en-US" b="1" i="1" dirty="0" smtClean="0">
                <a:solidFill>
                  <a:srgbClr val="008000"/>
                </a:solidFill>
              </a:rPr>
              <a:t>parasitic data taking 2017-2019</a:t>
            </a:r>
            <a:r>
              <a:rPr lang="en-US" b="1" i="1" dirty="0" smtClean="0">
                <a:solidFill>
                  <a:srgbClr val="008000"/>
                </a:solidFill>
              </a:rPr>
              <a:t>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  <a:endParaRPr lang="en-US" b="1" i="1" baseline="300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  <a:r>
              <a:rPr lang="en-US" b="1" i="1" dirty="0">
                <a:sym typeface="Wingdings"/>
              </a:rPr>
              <a:t> </a:t>
            </a:r>
            <a:r>
              <a:rPr lang="en-US" b="1" i="1" dirty="0" smtClean="0">
                <a:sym typeface="Wingdings"/>
              </a:rPr>
              <a:t>(future request)</a:t>
            </a:r>
            <a:endParaRPr lang="en-US" b="1" i="1" dirty="0" smtClean="0"/>
          </a:p>
          <a:p>
            <a:pPr lvl="1"/>
            <a:r>
              <a:rPr lang="en-US" b="1" i="1" dirty="0" smtClean="0"/>
              <a:t>Possible detector upgrade </a:t>
            </a:r>
            <a:r>
              <a:rPr lang="en-US" b="1" i="1" dirty="0" smtClean="0"/>
              <a:t>later, add electrons and </a:t>
            </a:r>
            <a:r>
              <a:rPr lang="en-US" b="1" i="1" dirty="0" smtClean="0"/>
              <a:t>hadrons</a:t>
            </a:r>
            <a:endParaRPr lang="en-US" b="1" i="1" dirty="0" smtClean="0"/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20</a:t>
            </a:fld>
            <a:endParaRPr lang="en-US"/>
          </a:p>
        </p:txBody>
      </p:sp>
      <p:pic>
        <p:nvPicPr>
          <p:cNvPr id="14" name="Picture 13" descr="sensitivity_all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54" y="3008014"/>
            <a:ext cx="2043499" cy="18799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9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5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9"/>
            <a:ext cx="8229600" cy="8750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in Progress Sensitivity Study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2-year parasitic </a:t>
            </a:r>
            <a:r>
              <a:rPr lang="en-US" sz="2700" dirty="0" smtClean="0">
                <a:solidFill>
                  <a:srgbClr val="0000FF"/>
                </a:solidFill>
              </a:rPr>
              <a:t>run and more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80" y="952057"/>
            <a:ext cx="3993658" cy="550920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With 10kHz DAQ bandwidth,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the accepted low </a:t>
            </a:r>
            <a:r>
              <a:rPr lang="en-US" sz="1600" dirty="0" smtClean="0">
                <a:solidFill>
                  <a:srgbClr val="FF0000"/>
                </a:solidFill>
              </a:rPr>
              <a:t>mass “prompt” </a:t>
            </a:r>
            <a:r>
              <a:rPr lang="en-US" sz="1600" dirty="0" err="1" smtClean="0">
                <a:solidFill>
                  <a:srgbClr val="FF0000"/>
                </a:solidFill>
              </a:rPr>
              <a:t>dimuons</a:t>
            </a:r>
            <a:r>
              <a:rPr lang="en-US" sz="1600" dirty="0" smtClean="0">
                <a:solidFill>
                  <a:srgbClr val="FF0000"/>
                </a:solidFill>
              </a:rPr>
              <a:t>, M&lt;3GeV, are statistically limited by DAQ throughput and detector acceptance (assuming only uses 10% DAQ).</a:t>
            </a:r>
          </a:p>
          <a:p>
            <a:endParaRPr lang="en-US" sz="1600" dirty="0"/>
          </a:p>
          <a:p>
            <a:r>
              <a:rPr lang="en-US" sz="1600" dirty="0" smtClean="0"/>
              <a:t>100kHz DAQ bandwidth is needed to </a:t>
            </a:r>
          </a:p>
          <a:p>
            <a:r>
              <a:rPr lang="en-US" sz="1600" dirty="0" smtClean="0"/>
              <a:t>fully cover the phase space (assuming 10% usage of DAQ bandwidth) and dedicated dark photon run.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In the first two-year parasitic runs with E1039, our focus is on 1)the displaced </a:t>
            </a:r>
            <a:r>
              <a:rPr lang="en-US" sz="1600" dirty="0" err="1" smtClean="0">
                <a:solidFill>
                  <a:srgbClr val="0000FF"/>
                </a:solidFill>
              </a:rPr>
              <a:t>dimuons</a:t>
            </a:r>
            <a:r>
              <a:rPr lang="en-US" sz="1600" dirty="0" smtClean="0">
                <a:solidFill>
                  <a:srgbClr val="0000FF"/>
                </a:solidFill>
              </a:rPr>
              <a:t> for low mass; 2)prompt high mass </a:t>
            </a:r>
            <a:r>
              <a:rPr lang="en-US" sz="1600" dirty="0" err="1" smtClean="0">
                <a:solidFill>
                  <a:srgbClr val="0000FF"/>
                </a:solidFill>
              </a:rPr>
              <a:t>dimuons</a:t>
            </a:r>
            <a:r>
              <a:rPr lang="en-US" sz="1600" dirty="0" smtClean="0">
                <a:solidFill>
                  <a:srgbClr val="0000FF"/>
                </a:solidFill>
              </a:rPr>
              <a:t> M&gt; 3GeV. 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We can still cover more phase space than what BELLE-II can achieve  in ~2023. </a:t>
            </a:r>
          </a:p>
          <a:p>
            <a:endParaRPr lang="en-US" sz="1600" dirty="0"/>
          </a:p>
          <a:p>
            <a:r>
              <a:rPr lang="en-US" sz="1600" dirty="0" smtClean="0"/>
              <a:t>Full coverage of low mass (M&lt;3GeV) can be achieved later through dedicated runs with much improved DAQ bandwidth after E1039.  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56403" y="1170642"/>
            <a:ext cx="4593593" cy="5012795"/>
            <a:chOff x="4093187" y="1219683"/>
            <a:chExt cx="4894118" cy="5188354"/>
          </a:xfrm>
        </p:grpSpPr>
        <p:pic>
          <p:nvPicPr>
            <p:cNvPr id="9" name="Picture 8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135472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HCal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>
                <a:solidFill>
                  <a:srgbClr val="0000FF"/>
                </a:solidFill>
              </a:rPr>
              <a:t>upgrades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164215"/>
            <a:ext cx="3947478" cy="48007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827766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4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</a:t>
            </a:r>
            <a:r>
              <a:rPr lang="en-US" sz="4000" dirty="0" smtClean="0"/>
              <a:t>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</a:t>
            </a:r>
            <a:r>
              <a:rPr lang="en-US" sz="3100" dirty="0" smtClean="0">
                <a:solidFill>
                  <a:srgbClr val="0000FF"/>
                </a:solidFill>
              </a:rPr>
              <a:t>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 smtClean="0">
                <a:solidFill>
                  <a:srgbClr val="0000FF"/>
                </a:solidFill>
              </a:rPr>
              <a:t>upgrades 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3744" y="3351746"/>
            <a:ext cx="2151533" cy="3457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035654" y="3748163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sensitivity_pha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82" y="1163918"/>
            <a:ext cx="4865036" cy="51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9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</a:t>
            </a:r>
            <a:r>
              <a:rPr lang="en-US" sz="4000" dirty="0" smtClean="0"/>
              <a:t>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and 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92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2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200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Essig</a:t>
            </a:r>
            <a:r>
              <a:rPr lang="en-US" sz="1200" dirty="0" smtClean="0"/>
              <a:t> et al arXiv:1309.5084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4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</a:t>
            </a:r>
            <a:r>
              <a:rPr lang="en-US" dirty="0" smtClean="0"/>
              <a:t>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58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4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</a:t>
            </a:r>
            <a:r>
              <a:rPr lang="en-US" sz="2800" dirty="0" smtClean="0">
                <a:solidFill>
                  <a:srgbClr val="0000FF"/>
                </a:solidFill>
              </a:rPr>
              <a:t>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members)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(focus of this presentation)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2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932"/>
          </a:xfrm>
        </p:spPr>
        <p:txBody>
          <a:bodyPr/>
          <a:lstStyle/>
          <a:p>
            <a:r>
              <a:rPr lang="en-US" dirty="0" smtClean="0"/>
              <a:t>Integrated theory efforts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870932"/>
            <a:ext cx="8229600" cy="2068832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Signal: detailed calculation for </a:t>
            </a:r>
            <a:r>
              <a:rPr lang="en-US" sz="1800" b="1" dirty="0" smtClean="0">
                <a:solidFill>
                  <a:srgbClr val="FF0000"/>
                </a:solidFill>
              </a:rPr>
              <a:t>dark photon (dark Higgs)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pPr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To provide expected </a:t>
            </a:r>
            <a:r>
              <a:rPr lang="en-US" sz="1600" dirty="0" err="1" smtClean="0">
                <a:solidFill>
                  <a:schemeClr val="tx1"/>
                </a:solidFill>
              </a:rPr>
              <a:t>dimuon</a:t>
            </a:r>
            <a:r>
              <a:rPr lang="en-US" sz="1600" dirty="0" smtClean="0">
                <a:solidFill>
                  <a:schemeClr val="tx1"/>
                </a:solidFill>
              </a:rPr>
              <a:t> signal from dark photon decay as function of decay length L and model parameters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theory team will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Compute Dark photon production cross section at both LO and NLO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Derive the branching ratio of dark photon to </a:t>
            </a:r>
            <a:r>
              <a:rPr lang="en-US" sz="1400" dirty="0" err="1" smtClean="0">
                <a:solidFill>
                  <a:srgbClr val="008000"/>
                </a:solidFill>
              </a:rPr>
              <a:t>dimuon</a:t>
            </a:r>
            <a:endParaRPr lang="en-US" sz="1400" dirty="0" smtClean="0">
              <a:solidFill>
                <a:srgbClr val="008000"/>
              </a:solidFill>
            </a:endParaRP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Theory team: expertise in </a:t>
            </a:r>
            <a:r>
              <a:rPr lang="en-US" sz="1400" dirty="0" err="1" smtClean="0">
                <a:solidFill>
                  <a:srgbClr val="008000"/>
                </a:solidFill>
              </a:rPr>
              <a:t>perturbative</a:t>
            </a:r>
            <a:r>
              <a:rPr lang="en-US" sz="1400" dirty="0" smtClean="0">
                <a:solidFill>
                  <a:srgbClr val="008000"/>
                </a:solidFill>
              </a:rPr>
              <a:t> QCD and effective field theory for </a:t>
            </a:r>
            <a:r>
              <a:rPr lang="en-US" sz="1400" dirty="0" err="1" smtClean="0">
                <a:solidFill>
                  <a:srgbClr val="008000"/>
                </a:solidFill>
              </a:rPr>
              <a:t>resummation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9643" y="4263130"/>
            <a:ext cx="8229600" cy="21238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Background: detailed calculation for </a:t>
            </a:r>
            <a:r>
              <a:rPr lang="en-US" sz="1800" b="1" dirty="0" err="1" smtClean="0">
                <a:solidFill>
                  <a:srgbClr val="FF0000"/>
                </a:solidFill>
              </a:rPr>
              <a:t>Drell</a:t>
            </a:r>
            <a:r>
              <a:rPr lang="en-US" sz="1800" b="1" dirty="0" smtClean="0">
                <a:solidFill>
                  <a:srgbClr val="FF0000"/>
                </a:solidFill>
              </a:rPr>
              <a:t>-Yan </a:t>
            </a:r>
            <a:r>
              <a:rPr lang="en-US" sz="1800" b="1" dirty="0" smtClean="0">
                <a:solidFill>
                  <a:srgbClr val="0000FF"/>
                </a:solidFill>
              </a:rPr>
              <a:t>cross section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Main background is DY </a:t>
            </a:r>
            <a:r>
              <a:rPr lang="en-US" sz="1600" dirty="0" err="1" smtClean="0">
                <a:solidFill>
                  <a:schemeClr val="tx1"/>
                </a:solidFill>
              </a:rPr>
              <a:t>dimon</a:t>
            </a:r>
            <a:r>
              <a:rPr lang="en-US" sz="1600" dirty="0" smtClean="0">
                <a:solidFill>
                  <a:schemeClr val="tx1"/>
                </a:solidFill>
              </a:rPr>
              <a:t> production: reliable computation of the cross section is essential to calculate our experimental sensitivity to (</a:t>
            </a:r>
            <a:r>
              <a:rPr lang="en-US" sz="1600" dirty="0" err="1" smtClean="0">
                <a:solidFill>
                  <a:schemeClr val="tx1"/>
                </a:solidFill>
              </a:rPr>
              <a:t>ε</a:t>
            </a:r>
            <a:r>
              <a:rPr lang="en-US" sz="1600" dirty="0" smtClean="0">
                <a:solidFill>
                  <a:schemeClr val="tx1"/>
                </a:solidFill>
              </a:rPr>
              <a:t>, m</a:t>
            </a:r>
            <a:r>
              <a:rPr lang="en-US" sz="1600" baseline="-25000" dirty="0" smtClean="0">
                <a:solidFill>
                  <a:schemeClr val="tx1"/>
                </a:solidFill>
              </a:rPr>
              <a:t>A’</a:t>
            </a:r>
            <a:r>
              <a:rPr lang="en-US" sz="1600" dirty="0" smtClean="0">
                <a:solidFill>
                  <a:schemeClr val="tx1"/>
                </a:solidFill>
              </a:rPr>
              <a:t>), and understand implication of dark photon search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We have a NLO DY code that works well in the required energy range</a:t>
            </a:r>
          </a:p>
          <a:p>
            <a:pPr lvl="1"/>
            <a:r>
              <a:rPr lang="en-US" sz="1400" dirty="0" smtClean="0">
                <a:solidFill>
                  <a:srgbClr val="008000"/>
                </a:solidFill>
              </a:rPr>
              <a:t>Calculations will be performed in the necessary energy and kinematic regions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9643" y="2745354"/>
            <a:ext cx="4337212" cy="1454970"/>
            <a:chOff x="191304" y="2713628"/>
            <a:chExt cx="4928656" cy="1653375"/>
          </a:xfrm>
        </p:grpSpPr>
        <p:grpSp>
          <p:nvGrpSpPr>
            <p:cNvPr id="16" name="Group 15"/>
            <p:cNvGrpSpPr/>
            <p:nvPr/>
          </p:nvGrpSpPr>
          <p:grpSpPr>
            <a:xfrm>
              <a:off x="191304" y="2713628"/>
              <a:ext cx="4928656" cy="1653375"/>
              <a:chOff x="191304" y="2713628"/>
              <a:chExt cx="4928656" cy="16533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91304" y="2713628"/>
                <a:ext cx="4928656" cy="16533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28408" y="2753292"/>
                <a:ext cx="2157158" cy="38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Dimuon</a:t>
                </a:r>
                <a:r>
                  <a:rPr lang="en-US" sz="1600" dirty="0" smtClean="0"/>
                  <a:t> signal</a:t>
                </a:r>
                <a:endParaRPr lang="en-US" sz="16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1304" y="3179553"/>
              <a:ext cx="4928656" cy="1187450"/>
              <a:chOff x="191304" y="3179553"/>
              <a:chExt cx="4928656" cy="1187450"/>
            </a:xfrm>
            <a:noFill/>
          </p:grpSpPr>
          <p:pic>
            <p:nvPicPr>
              <p:cNvPr id="6" name="Picture 5" descr="dark-2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98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7" name="Picture 6" descr="dark-1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723427" y="2739211"/>
            <a:ext cx="2967721" cy="1453896"/>
            <a:chOff x="5549462" y="2782484"/>
            <a:chExt cx="3374908" cy="1653375"/>
          </a:xfrm>
        </p:grpSpPr>
        <p:sp>
          <p:nvSpPr>
            <p:cNvPr id="15" name="Rectangle 14"/>
            <p:cNvSpPr/>
            <p:nvPr/>
          </p:nvSpPr>
          <p:spPr>
            <a:xfrm>
              <a:off x="5549462" y="2782484"/>
              <a:ext cx="3374908" cy="16533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DY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633" y="3179553"/>
              <a:ext cx="3022597" cy="11874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84373" y="2839512"/>
              <a:ext cx="2817857" cy="38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Drell</a:t>
              </a:r>
              <a:r>
                <a:rPr lang="en-US" sz="1600" dirty="0" smtClean="0"/>
                <a:t>-Yan background</a:t>
              </a:r>
              <a:endParaRPr lang="en-US" sz="16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4281"/>
            <a:ext cx="6667706" cy="1001580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How important are dark photons in current </a:t>
            </a:r>
            <a:br>
              <a:rPr lang="en-US" sz="2800" dirty="0" smtClean="0">
                <a:solidFill>
                  <a:srgbClr val="FF0000"/>
                </a:solidFill>
                <a:latin typeface="+mj-lt"/>
              </a:rPr>
            </a:b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models of new physics ?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52" y="1557206"/>
            <a:ext cx="3861607" cy="4328325"/>
          </a:xfrm>
          <a:solidFill>
            <a:srgbClr val="CCFFCC"/>
          </a:solidFill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2014 US High-Energy Physics Report (P5)</a:t>
            </a:r>
          </a:p>
          <a:p>
            <a:pPr lvl="1"/>
            <a:r>
              <a:rPr lang="en-US" dirty="0" smtClean="0"/>
              <a:t>Top 5 science drivers: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“Identify the New Physics of Dark Matter”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Dark photons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“one of the key search area for physics beyond the SM”</a:t>
            </a:r>
          </a:p>
          <a:p>
            <a:pPr marL="457200" lvl="1" indent="0">
              <a:buNone/>
            </a:pPr>
            <a:r>
              <a:rPr lang="en-US" dirty="0" smtClean="0"/>
              <a:t>One of the two most important portals to “dark sector”:</a:t>
            </a:r>
          </a:p>
          <a:p>
            <a:pPr lvl="1">
              <a:buFontTx/>
              <a:buChar char="-"/>
            </a:pPr>
            <a:r>
              <a:rPr lang="en-US" i="1" dirty="0" smtClean="0"/>
              <a:t>Vector coupling, kinetic mixing</a:t>
            </a:r>
          </a:p>
          <a:p>
            <a:pPr lvl="1">
              <a:buFontTx/>
              <a:buChar char="-"/>
            </a:pPr>
            <a:r>
              <a:rPr lang="en-US" dirty="0" smtClean="0"/>
              <a:t>(</a:t>
            </a:r>
            <a:r>
              <a:rPr lang="en-US" dirty="0" smtClean="0"/>
              <a:t>scalar </a:t>
            </a:r>
            <a:r>
              <a:rPr lang="en-US" dirty="0" smtClean="0"/>
              <a:t>coupling, dark Higgs)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On-going and/or proposed experimental programs in all major accelerator facilities in the world! </a:t>
            </a:r>
          </a:p>
          <a:p>
            <a:pPr lvl="1"/>
            <a:r>
              <a:rPr lang="en-US" dirty="0" smtClean="0"/>
              <a:t>World wide competitions!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46" y="2278201"/>
            <a:ext cx="4889644" cy="36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613489" y="5991685"/>
            <a:ext cx="54345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0000"/>
                </a:solidFill>
              </a:rPr>
              <a:t>Courtesy:  R. </a:t>
            </a:r>
            <a:r>
              <a:rPr lang="en-US" sz="1000" dirty="0" smtClean="0">
                <a:solidFill>
                  <a:srgbClr val="FF0000"/>
                </a:solidFill>
              </a:rPr>
              <a:t>Milner(MIT) </a:t>
            </a:r>
            <a:r>
              <a:rPr lang="en-US" sz="1000" dirty="0">
                <a:solidFill>
                  <a:srgbClr val="FF0000"/>
                </a:solidFill>
              </a:rPr>
              <a:t>at the Fundamental Interactions Town Meeting, Chicago, Sept. 28-29, 2014</a:t>
            </a:r>
          </a:p>
        </p:txBody>
      </p:sp>
      <p:pic>
        <p:nvPicPr>
          <p:cNvPr id="10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4799" r="16982" b="13747"/>
          <a:stretch>
            <a:fillRect/>
          </a:stretch>
        </p:blipFill>
        <p:spPr bwMode="auto">
          <a:xfrm>
            <a:off x="6748972" y="0"/>
            <a:ext cx="2395028" cy="218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17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P-5 </a:t>
            </a:r>
            <a:r>
              <a:rPr lang="en-US" dirty="0" err="1" smtClean="0"/>
              <a:t>Recommndations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28" y="0"/>
            <a:ext cx="583184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1533" y="4144841"/>
            <a:ext cx="5939035" cy="1703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414622" y="4935783"/>
            <a:ext cx="24944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67410" y="4426548"/>
            <a:ext cx="2585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80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525"/>
            <a:ext cx="8229600" cy="13740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Probe</a:t>
            </a:r>
            <a:r>
              <a:rPr lang="en-US" sz="4000" dirty="0" smtClean="0"/>
              <a:t>-1:  </a:t>
            </a:r>
            <a:r>
              <a:rPr lang="en-US" sz="4000" dirty="0" err="1" smtClean="0"/>
              <a:t>Drell</a:t>
            </a:r>
            <a:r>
              <a:rPr lang="en-US" sz="4000" dirty="0" smtClean="0"/>
              <a:t>-Yan Like</a:t>
            </a:r>
            <a:br>
              <a:rPr lang="en-US" sz="4000" dirty="0" smtClean="0"/>
            </a:br>
            <a:r>
              <a:rPr lang="en-US" sz="2400" dirty="0" smtClean="0">
                <a:solidFill>
                  <a:srgbClr val="0000FF"/>
                </a:solidFill>
              </a:rPr>
              <a:t>sensitive to both prompt and long-lived decay 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" name="Picture 4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0" y="1635843"/>
            <a:ext cx="2540000" cy="1384300"/>
          </a:xfrm>
          <a:prstGeom prst="rect">
            <a:avLst/>
          </a:prstGeom>
        </p:spPr>
      </p:pic>
      <p:pic>
        <p:nvPicPr>
          <p:cNvPr id="6" name="Picture 5" descr="dark-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65" y="1635843"/>
            <a:ext cx="2603500" cy="13970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5" y="3593304"/>
            <a:ext cx="3704447" cy="53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5" y="4523468"/>
            <a:ext cx="3765949" cy="6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photon-branchingrat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35" y="3129917"/>
            <a:ext cx="4293132" cy="26876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7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34955" y="0"/>
            <a:ext cx="8557470" cy="96391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 </a:t>
            </a:r>
            <a:r>
              <a:rPr lang="en-US" sz="4000" dirty="0" smtClean="0"/>
              <a:t>Probe-2: </a:t>
            </a:r>
            <a:r>
              <a:rPr lang="en-US" sz="4000" dirty="0" smtClean="0">
                <a:latin typeface="Symbol" charset="0"/>
              </a:rPr>
              <a:t>h</a:t>
            </a:r>
            <a:r>
              <a:rPr lang="en-US" sz="4000" dirty="0" smtClean="0"/>
              <a:t> Meson Production </a:t>
            </a:r>
            <a:r>
              <a:rPr lang="en-US" sz="4000" dirty="0"/>
              <a:t>at 120 </a:t>
            </a:r>
            <a:r>
              <a:rPr lang="en-US" sz="4000" dirty="0" err="1"/>
              <a:t>GeV</a:t>
            </a:r>
            <a:endParaRPr lang="en-US" sz="4000" dirty="0"/>
          </a:p>
        </p:txBody>
      </p:sp>
      <p:sp>
        <p:nvSpPr>
          <p:cNvPr id="3481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C681E4F8-E05C-4E45-9BC7-DCC462B51704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72930"/>
            <a:ext cx="887132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839548" y="5795963"/>
            <a:ext cx="4232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S. </a:t>
            </a:r>
            <a:r>
              <a:rPr lang="en-US" sz="1400" dirty="0" err="1"/>
              <a:t>Mahajan</a:t>
            </a:r>
            <a:r>
              <a:rPr lang="en-US" sz="1400" dirty="0"/>
              <a:t>, R. Raja,  arXiv:1311.2258; FNAL E907, MIPP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334963" y="1214017"/>
            <a:ext cx="50614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s"/>
            </a:pPr>
            <a:r>
              <a:rPr lang="en-US" sz="1800" dirty="0"/>
              <a:t>=  2.2 b for all charged particle production</a:t>
            </a:r>
          </a:p>
          <a:p>
            <a:pPr eaLnBrk="1" hangingPunct="1"/>
            <a:r>
              <a:rPr lang="en-US" sz="1800" dirty="0"/>
              <a:t>Assume that </a:t>
            </a:r>
            <a:r>
              <a:rPr lang="en-US" sz="1800" dirty="0">
                <a:latin typeface="Symbol" charset="0"/>
              </a:rPr>
              <a:t>p</a:t>
            </a:r>
            <a:r>
              <a:rPr lang="en-US" sz="1800" dirty="0"/>
              <a:t>’s represent 90% of charged particles, 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/>
              <a:t>and 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 production is </a:t>
            </a:r>
            <a:r>
              <a:rPr lang="en-US" sz="1800" dirty="0" smtClean="0"/>
              <a:t>~1</a:t>
            </a:r>
            <a:r>
              <a:rPr lang="en-US" sz="1800" dirty="0"/>
              <a:t>/10 of this value.</a:t>
            </a:r>
          </a:p>
        </p:txBody>
      </p:sp>
      <p:pic>
        <p:nvPicPr>
          <p:cNvPr id="54279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984668"/>
            <a:ext cx="22177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0" name="Group 13"/>
          <p:cNvGrpSpPr>
            <a:grpSpLocks/>
          </p:cNvGrpSpPr>
          <p:nvPr/>
        </p:nvGrpSpPr>
        <p:grpSpPr bwMode="auto">
          <a:xfrm>
            <a:off x="5278860" y="1119895"/>
            <a:ext cx="3381375" cy="1646237"/>
            <a:chOff x="132424" y="4085952"/>
            <a:chExt cx="3698129" cy="1936950"/>
          </a:xfrm>
        </p:grpSpPr>
        <p:sp>
          <p:nvSpPr>
            <p:cNvPr id="54281" name="TextBox 60"/>
            <p:cNvSpPr txBox="1">
              <a:spLocks noChangeArrowheads="1"/>
            </p:cNvSpPr>
            <p:nvPr/>
          </p:nvSpPr>
          <p:spPr bwMode="auto">
            <a:xfrm>
              <a:off x="1458408" y="4631946"/>
              <a:ext cx="22875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Resonance production</a:t>
              </a:r>
            </a:p>
          </p:txBody>
        </p:sp>
        <p:pic>
          <p:nvPicPr>
            <p:cNvPr id="54282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24" y="4154108"/>
              <a:ext cx="348615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73324">
              <a:off x="1986788" y="5310552"/>
              <a:ext cx="727812" cy="647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Rectangle 1"/>
            <p:cNvSpPr>
              <a:spLocks noChangeArrowheads="1"/>
            </p:cNvSpPr>
            <p:nvPr/>
          </p:nvSpPr>
          <p:spPr bwMode="auto">
            <a:xfrm>
              <a:off x="2658611" y="5154357"/>
              <a:ext cx="83338" cy="95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285" name="Rectangle 2"/>
            <p:cNvSpPr>
              <a:spLocks noChangeArrowheads="1"/>
            </p:cNvSpPr>
            <p:nvPr/>
          </p:nvSpPr>
          <p:spPr bwMode="auto">
            <a:xfrm>
              <a:off x="2277558" y="5250005"/>
              <a:ext cx="1084263" cy="384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6" name="TextBox 3"/>
            <p:cNvSpPr txBox="1">
              <a:spLocks noChangeArrowheads="1"/>
            </p:cNvSpPr>
            <p:nvPr/>
          </p:nvSpPr>
          <p:spPr bwMode="auto">
            <a:xfrm>
              <a:off x="2554992" y="5376571"/>
              <a:ext cx="3738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>
                  <a:latin typeface="Symbol" charset="0"/>
                </a:rPr>
                <a:t>g</a:t>
              </a:r>
            </a:p>
          </p:txBody>
        </p:sp>
        <p:sp>
          <p:nvSpPr>
            <p:cNvPr id="54287" name="TextBox 7"/>
            <p:cNvSpPr txBox="1">
              <a:spLocks noChangeArrowheads="1"/>
            </p:cNvSpPr>
            <p:nvPr/>
          </p:nvSpPr>
          <p:spPr bwMode="auto">
            <a:xfrm>
              <a:off x="486858" y="4631946"/>
              <a:ext cx="3048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600">
                  <a:latin typeface="Symbol" charset="0"/>
                </a:rPr>
                <a:t>h</a:t>
              </a:r>
            </a:p>
          </p:txBody>
        </p:sp>
        <p:sp>
          <p:nvSpPr>
            <p:cNvPr id="54288" name="Rectangle 9"/>
            <p:cNvSpPr>
              <a:spLocks noChangeArrowheads="1"/>
            </p:cNvSpPr>
            <p:nvPr/>
          </p:nvSpPr>
          <p:spPr bwMode="auto">
            <a:xfrm>
              <a:off x="3228907" y="4085952"/>
              <a:ext cx="572593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latin typeface="Symbol" charset="0"/>
                </a:rPr>
                <a:t>m</a:t>
              </a:r>
              <a:r>
                <a:rPr lang="en-US" sz="3200" baseline="30000">
                  <a:latin typeface="Symbol" charset="0"/>
                </a:rPr>
                <a:t>+</a:t>
              </a:r>
              <a:endParaRPr lang="en-US" sz="3200"/>
            </a:p>
          </p:txBody>
        </p:sp>
        <p:sp>
          <p:nvSpPr>
            <p:cNvPr id="54289" name="Rectangle 10"/>
            <p:cNvSpPr>
              <a:spLocks noChangeArrowheads="1"/>
            </p:cNvSpPr>
            <p:nvPr/>
          </p:nvSpPr>
          <p:spPr bwMode="auto">
            <a:xfrm>
              <a:off x="3257960" y="4750173"/>
              <a:ext cx="572593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404040"/>
                  </a:solidFill>
                  <a:latin typeface="Symbol" charset="0"/>
                </a:rPr>
                <a:t>m</a:t>
              </a:r>
              <a:r>
                <a:rPr lang="en-US" sz="3200" baseline="30000">
                  <a:solidFill>
                    <a:srgbClr val="404040"/>
                  </a:solidFill>
                  <a:latin typeface="Symbol" charset="0"/>
                </a:rPr>
                <a:t>-</a:t>
              </a:r>
              <a:endParaRPr lang="en-US" sz="3200">
                <a:solidFill>
                  <a:srgbClr val="404040"/>
                </a:solidFill>
              </a:endParaRPr>
            </a:p>
          </p:txBody>
        </p:sp>
        <p:sp>
          <p:nvSpPr>
            <p:cNvPr id="54290" name="Rectangle 11"/>
            <p:cNvSpPr>
              <a:spLocks noChangeArrowheads="1"/>
            </p:cNvSpPr>
            <p:nvPr/>
          </p:nvSpPr>
          <p:spPr bwMode="auto">
            <a:xfrm>
              <a:off x="1327439" y="5380068"/>
              <a:ext cx="430394" cy="176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3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-954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Probe</a:t>
            </a:r>
            <a:r>
              <a:rPr lang="en-US" dirty="0" smtClean="0"/>
              <a:t>-3: </a:t>
            </a:r>
            <a:r>
              <a:rPr lang="en-US" dirty="0" smtClean="0"/>
              <a:t>Proton Bremsstrahlung</a:t>
            </a:r>
            <a:endParaRPr lang="en-US" dirty="0"/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E1B153EC-E8C8-B440-9910-588C9C2575C9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grpSp>
        <p:nvGrpSpPr>
          <p:cNvPr id="55300" name="Group 5"/>
          <p:cNvGrpSpPr>
            <a:grpSpLocks/>
          </p:cNvGrpSpPr>
          <p:nvPr/>
        </p:nvGrpSpPr>
        <p:grpSpPr bwMode="auto">
          <a:xfrm>
            <a:off x="5659438" y="1524000"/>
            <a:ext cx="2963862" cy="1676400"/>
            <a:chOff x="5576067" y="914400"/>
            <a:chExt cx="2963916" cy="1676400"/>
          </a:xfrm>
        </p:grpSpPr>
        <p:pic>
          <p:nvPicPr>
            <p:cNvPr id="55306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5530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6420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p’</a:t>
              </a:r>
            </a:p>
          </p:txBody>
        </p:sp>
        <p:sp>
          <p:nvSpPr>
            <p:cNvPr id="5530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5531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55301" name="TextBox 10"/>
          <p:cNvSpPr txBox="1">
            <a:spLocks noChangeArrowheads="1"/>
          </p:cNvSpPr>
          <p:nvPr/>
        </p:nvSpPr>
        <p:spPr bwMode="auto">
          <a:xfrm>
            <a:off x="1600200" y="2286000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</a:rPr>
              <a:t>g</a:t>
            </a:r>
            <a:r>
              <a:rPr lang="en-US" sz="1800"/>
              <a:t> + p -&gt; </a:t>
            </a:r>
            <a:r>
              <a:rPr lang="en-US" sz="1800">
                <a:latin typeface="Symbol" charset="0"/>
              </a:rPr>
              <a:t>A</a:t>
            </a:r>
            <a:r>
              <a:rPr lang="ja-JP" altLang="en-US" sz="1800"/>
              <a:t>’</a:t>
            </a:r>
            <a:r>
              <a:rPr lang="en-US" altLang="ja-JP" sz="1800">
                <a:latin typeface="Symbol" charset="0"/>
              </a:rPr>
              <a:t> </a:t>
            </a:r>
            <a:r>
              <a:rPr lang="en-US" altLang="ja-JP" sz="1800"/>
              <a:t>+ p</a:t>
            </a:r>
            <a:r>
              <a:rPr lang="ja-JP" altLang="en-US" sz="1800"/>
              <a:t>’</a:t>
            </a:r>
            <a:endParaRPr lang="en-US" sz="1800"/>
          </a:p>
        </p:txBody>
      </p:sp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685800" y="1066800"/>
            <a:ext cx="52927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Generalized Fermi-Williams-</a:t>
            </a:r>
            <a:r>
              <a:rPr lang="en-US" sz="1800" dirty="0" err="1"/>
              <a:t>Weizsacker</a:t>
            </a:r>
            <a:r>
              <a:rPr lang="en-US" sz="1800" dirty="0"/>
              <a:t> approximation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400" dirty="0"/>
              <a:t>J. </a:t>
            </a:r>
            <a:r>
              <a:rPr lang="en-US" sz="1400" dirty="0" err="1"/>
              <a:t>Blumlein</a:t>
            </a:r>
            <a:r>
              <a:rPr lang="en-US" sz="1400" dirty="0"/>
              <a:t>, </a:t>
            </a:r>
            <a:r>
              <a:rPr lang="en-US" sz="1400" dirty="0" err="1"/>
              <a:t>J.Brunner</a:t>
            </a:r>
            <a:r>
              <a:rPr lang="en-US" sz="1400" dirty="0"/>
              <a:t>, PLB </a:t>
            </a:r>
            <a:r>
              <a:rPr lang="en-US" sz="1400" b="1" dirty="0"/>
              <a:t>731</a:t>
            </a:r>
            <a:r>
              <a:rPr lang="en-US" sz="1400" dirty="0"/>
              <a:t> (2014) 320 </a:t>
            </a:r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4648200"/>
            <a:ext cx="37671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12"/>
          <p:cNvSpPr txBox="1">
            <a:spLocks noChangeArrowheads="1"/>
          </p:cNvSpPr>
          <p:nvPr/>
        </p:nvSpPr>
        <p:spPr bwMode="auto">
          <a:xfrm>
            <a:off x="2022475" y="5638800"/>
            <a:ext cx="4330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z = (</a:t>
            </a:r>
            <a:r>
              <a:rPr lang="en-US" sz="1800" dirty="0" err="1"/>
              <a:t>E</a:t>
            </a:r>
            <a:r>
              <a:rPr lang="en-US" sz="1800" baseline="-25000" dirty="0" err="1"/>
              <a:t>p</a:t>
            </a:r>
            <a:r>
              <a:rPr lang="en-US" sz="1800" dirty="0"/>
              <a:t> – </a:t>
            </a:r>
            <a:r>
              <a:rPr lang="en-US" sz="1800" dirty="0" err="1"/>
              <a:t>E</a:t>
            </a:r>
            <a:r>
              <a:rPr lang="en-US" sz="1800" baseline="-25000" dirty="0" err="1"/>
              <a:t>p</a:t>
            </a:r>
            <a:r>
              <a:rPr lang="en-US" sz="1800" dirty="0"/>
              <a:t>’)/</a:t>
            </a:r>
            <a:r>
              <a:rPr lang="en-US" sz="1800" dirty="0" err="1"/>
              <a:t>E</a:t>
            </a:r>
            <a:r>
              <a:rPr lang="en-US" sz="1800" baseline="-25000" dirty="0" err="1"/>
              <a:t>p</a:t>
            </a:r>
            <a:r>
              <a:rPr lang="en-US" sz="1800" dirty="0"/>
              <a:t>;  s = 2ME</a:t>
            </a:r>
            <a:r>
              <a:rPr lang="en-US" sz="1800" baseline="-25000" dirty="0"/>
              <a:t>p</a:t>
            </a:r>
            <a:r>
              <a:rPr lang="en-US" sz="1800" dirty="0"/>
              <a:t>;  s’ = 2M(</a:t>
            </a:r>
            <a:r>
              <a:rPr lang="en-US" sz="1800" dirty="0" err="1"/>
              <a:t>E</a:t>
            </a:r>
            <a:r>
              <a:rPr lang="en-US" sz="1800" baseline="-25000" dirty="0" err="1"/>
              <a:t>p</a:t>
            </a:r>
            <a:r>
              <a:rPr lang="en-US" sz="1800" baseline="-25000" dirty="0"/>
              <a:t> </a:t>
            </a:r>
            <a:r>
              <a:rPr lang="en-US" sz="1800" dirty="0"/>
              <a:t>– E</a:t>
            </a:r>
            <a:r>
              <a:rPr lang="en-US" sz="1800" baseline="-25000" dirty="0"/>
              <a:t>A’</a:t>
            </a:r>
            <a:r>
              <a:rPr lang="en-US" altLang="ja-JP" sz="1800" dirty="0"/>
              <a:t>)</a:t>
            </a:r>
            <a:endParaRPr lang="en-US" sz="1800" dirty="0"/>
          </a:p>
        </p:txBody>
      </p:sp>
      <p:pic>
        <p:nvPicPr>
          <p:cNvPr id="553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124200"/>
            <a:ext cx="6045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7867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cs typeface="+mj-cs"/>
              </a:rPr>
              <a:t>Proton </a:t>
            </a:r>
            <a:r>
              <a:rPr lang="en-US" sz="4000" dirty="0" err="1" smtClean="0"/>
              <a:t>B</a:t>
            </a:r>
            <a:r>
              <a:rPr lang="en-US" sz="4000" dirty="0" err="1" smtClean="0">
                <a:cs typeface="+mj-cs"/>
              </a:rPr>
              <a:t>remsstralung</a:t>
            </a:r>
            <a:r>
              <a:rPr lang="en-US" sz="4000" dirty="0" smtClean="0">
                <a:cs typeface="+mj-cs"/>
              </a:rPr>
              <a:t> </a:t>
            </a:r>
            <a:r>
              <a:rPr lang="en-US" sz="4000" dirty="0" smtClean="0"/>
              <a:t>F</a:t>
            </a:r>
            <a:r>
              <a:rPr lang="en-US" sz="4000" dirty="0" smtClean="0">
                <a:cs typeface="+mj-cs"/>
              </a:rPr>
              <a:t>lux</a:t>
            </a:r>
            <a:endParaRPr lang="en-US" sz="4000" dirty="0">
              <a:cs typeface="+mj-cs"/>
            </a:endParaRPr>
          </a:p>
        </p:txBody>
      </p:sp>
      <p:sp>
        <p:nvSpPr>
          <p:cNvPr id="36867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205B473A-F233-2041-9899-55B748CB493C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pic>
        <p:nvPicPr>
          <p:cNvPr id="56324" name="Picture 2" descr="C:\Users\b22803\Desktop\bremfluxeps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8325" y="295275"/>
            <a:ext cx="49434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5578475" y="180657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Symbol" charset="0"/>
              </a:rPr>
              <a:t>e</a:t>
            </a:r>
            <a:r>
              <a:rPr lang="en-US" sz="1800" b="1" dirty="0"/>
              <a:t> =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4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9" y="4262432"/>
            <a:ext cx="2856849" cy="1532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487" y="948689"/>
            <a:ext cx="5927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 final state particles only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</a:t>
            </a:r>
            <a:r>
              <a:rPr lang="en-US" dirty="0"/>
              <a:t>a</a:t>
            </a:r>
            <a:r>
              <a:rPr lang="en-US" dirty="0" smtClean="0"/>
              <a:t>me mixing parameter </a:t>
            </a:r>
            <a:endParaRPr lang="en-US" dirty="0" smtClean="0">
              <a:solidFill>
                <a:srgbClr val="FF0000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ong proper decay </a:t>
            </a:r>
            <a:r>
              <a:rPr lang="en-US" dirty="0" smtClean="0">
                <a:solidFill>
                  <a:srgbClr val="FF0000"/>
                </a:solidFill>
              </a:rPr>
              <a:t>length, ~</a:t>
            </a:r>
            <a:r>
              <a:rPr lang="en-US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11644" b="-204"/>
          <a:stretch/>
        </p:blipFill>
        <p:spPr bwMode="auto">
          <a:xfrm>
            <a:off x="3444995" y="2611441"/>
            <a:ext cx="5513166" cy="37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93" y="3148706"/>
            <a:ext cx="2342586" cy="79769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3680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447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 Improving E906 DAQ Bandwidth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768"/>
            <a:ext cx="8229600" cy="5042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Working with E906 DAQ group to improve DAQ bandwidth from 1kHz to 10kHz(or more)</a:t>
            </a:r>
          </a:p>
          <a:p>
            <a:pPr lvl="1"/>
            <a:r>
              <a:rPr lang="en-US" dirty="0" smtClean="0"/>
              <a:t>TDC board  FPGA reprogramming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Taiwan group</a:t>
            </a:r>
          </a:p>
          <a:p>
            <a:pPr lvl="2"/>
            <a:r>
              <a:rPr lang="en-US" dirty="0" err="1" smtClean="0">
                <a:solidFill>
                  <a:srgbClr val="008000"/>
                </a:solidFill>
              </a:rPr>
              <a:t>Fermilab</a:t>
            </a:r>
            <a:r>
              <a:rPr lang="en-US" dirty="0" smtClean="0">
                <a:solidFill>
                  <a:srgbClr val="008000"/>
                </a:solidFill>
              </a:rPr>
              <a:t> engineer  </a:t>
            </a:r>
          </a:p>
          <a:p>
            <a:pPr lvl="2"/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Two options considered: 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Directly readout each TDC with Ethernet instead of reading serially through VME backplane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~10kHz possible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>
                <a:solidFill>
                  <a:srgbClr val="008000"/>
                </a:solidFill>
              </a:rPr>
              <a:t>Store all raw data in onboard RAM chips (already built in on Taiwan TDC boards, but not used yet!) during the 4-sec spill and read them out during the remaining 56-sec. 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200kHz possible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/>
          <a:lstStyle/>
          <a:p>
            <a:r>
              <a:rPr lang="en-US" dirty="0" smtClean="0"/>
              <a:t>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39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2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5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760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Q-Trigger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1579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40(ST1’) + 40 (ST2’) + 2x8(ST4-Y1/2) = 96, FANOUT ST4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Upto</a:t>
            </a:r>
            <a:r>
              <a:rPr lang="en-US" dirty="0" smtClean="0">
                <a:solidFill>
                  <a:srgbClr val="FF0000"/>
                </a:solidFill>
              </a:rPr>
              <a:t> 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33376" y="4492247"/>
            <a:ext cx="23846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 simulation</a:t>
            </a:r>
          </a:p>
          <a:p>
            <a:r>
              <a:rPr lang="en-US" dirty="0"/>
              <a:t>D</a:t>
            </a:r>
            <a:r>
              <a:rPr lang="en-US" dirty="0" smtClean="0"/>
              <a:t>ummy pattern</a:t>
            </a:r>
          </a:p>
          <a:p>
            <a:r>
              <a:rPr lang="en-US" dirty="0" smtClean="0"/>
              <a:t>A test stand at LANL </a:t>
            </a:r>
          </a:p>
          <a:p>
            <a:endParaRPr lang="en-US" dirty="0" smtClean="0"/>
          </a:p>
          <a:p>
            <a:r>
              <a:rPr lang="en-US" dirty="0" smtClean="0"/>
              <a:t>To check FPGA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Logic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Timing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2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E906 DAQ Test Stand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?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6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1695"/>
          </a:xfrm>
        </p:spPr>
        <p:txBody>
          <a:bodyPr>
            <a:noAutofit/>
          </a:bodyPr>
          <a:lstStyle/>
          <a:p>
            <a:r>
              <a:rPr lang="en-US" sz="3200" dirty="0" smtClean="0"/>
              <a:t>Plastic Scintillator </a:t>
            </a:r>
            <a:r>
              <a:rPr lang="en-US" sz="3200" dirty="0" err="1" smtClean="0"/>
              <a:t>dE</a:t>
            </a:r>
            <a:r>
              <a:rPr lang="en-US" sz="3200" dirty="0" smtClean="0"/>
              <a:t>/dx and </a:t>
            </a:r>
            <a:br>
              <a:rPr lang="en-US" sz="3200" dirty="0" smtClean="0"/>
            </a:br>
            <a:r>
              <a:rPr lang="en-US" sz="3200" dirty="0" smtClean="0"/>
              <a:t>Particle Identification</a:t>
            </a:r>
            <a:endParaRPr lang="en-US" sz="3200" dirty="0"/>
          </a:p>
        </p:txBody>
      </p:sp>
      <p:pic>
        <p:nvPicPr>
          <p:cNvPr id="3" name="Picture 2" descr="polystyrene_ded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51" y="1121695"/>
            <a:ext cx="5944270" cy="4031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633" y="5152867"/>
            <a:ext cx="6891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Using polystyrene as example (same as FNAL scintillator factory)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/dx = 2.41 MeV/cm @ 4 </a:t>
            </a:r>
            <a:r>
              <a:rPr lang="en-US" dirty="0" err="1" smtClean="0"/>
              <a:t>GeV</a:t>
            </a:r>
            <a:r>
              <a:rPr lang="en-US" dirty="0" smtClean="0"/>
              <a:t>, and 2.69 MeV/cm @ 20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11.5% difference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4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Kaon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it’s an even bigger difference, 26.5%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00"/>
            <a:ext cx="8229600" cy="962060"/>
          </a:xfrm>
        </p:spPr>
        <p:txBody>
          <a:bodyPr>
            <a:normAutofit/>
          </a:bodyPr>
          <a:lstStyle/>
          <a:p>
            <a:r>
              <a:rPr lang="en-US" dirty="0" smtClean="0"/>
              <a:t>Minimal Thickness for Light Yields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5332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thickness = 1.0cm, P &gt; 5GeV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/dx = 2.5MeV/cm</a:t>
            </a:r>
          </a:p>
          <a:p>
            <a:pPr lvl="1"/>
            <a:r>
              <a:rPr lang="en-US" dirty="0" smtClean="0"/>
              <a:t>Light yield = 2.5MeV / 100eV</a:t>
            </a:r>
            <a:r>
              <a:rPr lang="en-US" dirty="0"/>
              <a:t> ~</a:t>
            </a:r>
            <a:r>
              <a:rPr lang="en-US" dirty="0" smtClean="0"/>
              <a:t> 25K photons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Eff</a:t>
            </a:r>
            <a:r>
              <a:rPr lang="en-US" dirty="0" smtClean="0"/>
              <a:t> = 20%</a:t>
            </a:r>
          </a:p>
          <a:p>
            <a:pPr lvl="1"/>
            <a:r>
              <a:rPr lang="en-US" dirty="0" smtClean="0"/>
              <a:t>Scintillating strip light collection </a:t>
            </a:r>
            <a:r>
              <a:rPr lang="en-US" dirty="0" err="1" smtClean="0"/>
              <a:t>Eff</a:t>
            </a:r>
            <a:r>
              <a:rPr lang="en-US" dirty="0" smtClean="0"/>
              <a:t> = 10%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Total “light yield” = 25K x 20% x 10% = 500 &gt;&gt;1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Required light output</a:t>
            </a:r>
          </a:p>
          <a:p>
            <a:pPr lvl="1"/>
            <a:r>
              <a:rPr lang="en-US" dirty="0" smtClean="0"/>
              <a:t>Photon detecting </a:t>
            </a:r>
            <a:r>
              <a:rPr lang="en-US" dirty="0" err="1" smtClean="0"/>
              <a:t>eff</a:t>
            </a:r>
            <a:r>
              <a:rPr lang="en-US" dirty="0" smtClean="0"/>
              <a:t> &gt; 99%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Dark Matter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814"/>
            <a:ext cx="8229600" cy="4988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Invisible decay mode, search for “sub-</a:t>
            </a:r>
            <a:r>
              <a:rPr lang="en-US" dirty="0" err="1" smtClean="0"/>
              <a:t>GeV</a:t>
            </a:r>
            <a:r>
              <a:rPr lang="en-US" dirty="0" smtClean="0"/>
              <a:t>” particles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 descr="DMfig-MiniBo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36" y="1827054"/>
            <a:ext cx="5702300" cy="4805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4192" y="4229903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“Sub-</a:t>
            </a:r>
            <a:r>
              <a:rPr lang="en-US" dirty="0" err="1" smtClean="0"/>
              <a:t>GeV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7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BeamDumpExperiments-sum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8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0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Dark </a:t>
            </a:r>
            <a:r>
              <a:rPr lang="en-US" dirty="0" smtClean="0"/>
              <a:t>Particles?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930049"/>
            <a:ext cx="3249595" cy="553789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dirty="0" smtClean="0">
                <a:solidFill>
                  <a:srgbClr val="0000FF"/>
                </a:solidFill>
              </a:rPr>
              <a:t>dark sector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“</a:t>
            </a:r>
            <a:r>
              <a:rPr lang="en-US" b="1" i="1" dirty="0" smtClean="0">
                <a:solidFill>
                  <a:srgbClr val="FF0000"/>
                </a:solidFill>
              </a:rPr>
              <a:t>Sub-</a:t>
            </a:r>
            <a:r>
              <a:rPr lang="en-US" b="1" i="1" dirty="0" err="1" smtClean="0">
                <a:solidFill>
                  <a:srgbClr val="FF0000"/>
                </a:solidFill>
              </a:rPr>
              <a:t>GeV</a:t>
            </a:r>
            <a:r>
              <a:rPr lang="en-US" b="1" i="1" dirty="0" smtClean="0">
                <a:solidFill>
                  <a:srgbClr val="FF0000"/>
                </a:solidFill>
              </a:rPr>
              <a:t>” </a:t>
            </a:r>
            <a:r>
              <a:rPr lang="en-US" b="1" i="1" dirty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ow mass weakly-</a:t>
            </a:r>
            <a:r>
              <a:rPr lang="en-US" b="1" i="1" dirty="0" smtClean="0">
                <a:solidFill>
                  <a:srgbClr val="FF0000"/>
                </a:solidFill>
              </a:rPr>
              <a:t>interacting </a:t>
            </a:r>
            <a:r>
              <a:rPr lang="en-US" b="1" i="1" dirty="0" smtClean="0">
                <a:solidFill>
                  <a:srgbClr val="FF0000"/>
                </a:solidFill>
              </a:rPr>
              <a:t>dark particles become very interesting!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</a:t>
            </a:r>
            <a:r>
              <a:rPr lang="en-US" dirty="0" smtClean="0">
                <a:solidFill>
                  <a:schemeClr val="tx1"/>
                </a:solidFill>
              </a:rPr>
              <a:t>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</a:t>
            </a:r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</a:t>
            </a:r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</a:t>
            </a:r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8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66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66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66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804494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E1039/E1027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21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Schedule 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258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beam-dump </a:t>
            </a:r>
            <a:endParaRPr lang="en-US" dirty="0" smtClean="0"/>
          </a:p>
          <a:p>
            <a:r>
              <a:rPr lang="en-US" dirty="0" smtClean="0"/>
              <a:t>E1039 will replace </a:t>
            </a:r>
            <a:r>
              <a:rPr lang="en-US" dirty="0" smtClean="0"/>
              <a:t>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 smtClean="0"/>
              <a:t>target. </a:t>
            </a:r>
            <a:endParaRPr lang="en-US" dirty="0" smtClean="0"/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beam-dump</a:t>
            </a:r>
          </a:p>
          <a:p>
            <a:r>
              <a:rPr lang="en-US" dirty="0" smtClean="0"/>
              <a:t>E1039 Timeline</a:t>
            </a:r>
            <a:endParaRPr lang="en-US" dirty="0" smtClean="0"/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r>
              <a:rPr lang="en-US" dirty="0" smtClean="0"/>
              <a:t>P1067 Timeline </a:t>
            </a:r>
          </a:p>
          <a:p>
            <a:pPr lvl="1"/>
            <a:r>
              <a:rPr lang="en-US" dirty="0" smtClean="0"/>
              <a:t>Phase-I (Parasitic run) with 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462959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</a:t>
            </a:r>
            <a:r>
              <a:rPr lang="en-US" sz="1200" dirty="0" smtClean="0">
                <a:solidFill>
                  <a:srgbClr val="FF0000"/>
                </a:solidFill>
              </a:rPr>
              <a:t>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E1039 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8338" y="5465740"/>
            <a:ext cx="134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E1039 starts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P-1067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9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1263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Productions of Dark Photons and Dark Higgs in </a:t>
            </a:r>
            <a:r>
              <a:rPr lang="en-US" dirty="0" err="1" smtClean="0"/>
              <a:t>p+Fe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endParaRPr lang="en-US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Photons &amp; Dark Higgs Search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285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8589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Search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Channel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cs typeface="+mj-cs"/>
              </a:rPr>
              <a:t>at </a:t>
            </a:r>
            <a:r>
              <a:rPr lang="en-US" sz="3200" dirty="0" err="1" smtClean="0">
                <a:cs typeface="+mj-cs"/>
              </a:rPr>
              <a:t>SeaQuest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smtClean="0"/>
              <a:t>Beam Dump Mode (</a:t>
            </a:r>
            <a:r>
              <a:rPr lang="en-US" sz="3200" dirty="0" err="1" smtClean="0"/>
              <a:t>p+Fe</a:t>
            </a:r>
            <a:r>
              <a:rPr lang="en-US" sz="3200" dirty="0" smtClean="0"/>
              <a:t>)</a:t>
            </a:r>
            <a:endParaRPr lang="en-US" sz="32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Photons &amp; Dark Higgs Search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6/22/15</a:t>
            </a:r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57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sigma_{\pi^\circ}= \frac{1}{2} (\sigma_{\pi^+} + \sigma_{\pi^-})$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9363</TotalTime>
  <Words>3915</Words>
  <Application>Microsoft Macintosh PowerPoint</Application>
  <PresentationFormat>On-screen Show (4:3)</PresentationFormat>
  <Paragraphs>660</Paragraphs>
  <Slides>49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 Direct Search for Dark Photon and Dark Higgs Particles with the SeaQuest Spectrometer in Beam Dump Mode at Fermilab </vt:lpstr>
      <vt:lpstr>2014 US P-5 Report</vt:lpstr>
      <vt:lpstr>PowerPoint Presentation</vt:lpstr>
      <vt:lpstr>Dark Matter?</vt:lpstr>
      <vt:lpstr>What Are the Dark Particles?</vt:lpstr>
      <vt:lpstr>Intensity Frontier at Fermilab: 120 GeV Beam</vt:lpstr>
      <vt:lpstr>Schedule of SeaQuest Experiments </vt:lpstr>
      <vt:lpstr>Direct Productions of Dark Photons and Dark Higgs in p+Fe at Fermilab</vt:lpstr>
      <vt:lpstr>Dark Photon Search in Dimuon Channel  at SeaQuest in Beam Dump Mode (p+Fe)</vt:lpstr>
      <vt:lpstr>Dark Photon Decay Modes</vt:lpstr>
      <vt:lpstr>Proposed Experimental Measurements  </vt:lpstr>
      <vt:lpstr>A New High-Granularity Displayed Dimuon Vertex Trigger</vt:lpstr>
      <vt:lpstr>Search Mode (1): Long-lived Dark Photons</vt:lpstr>
      <vt:lpstr>Search Mode (2): “Prompt” Dark Photons vs Drell-Yan Z-vertx &lt; 3m</vt:lpstr>
      <vt:lpstr>Low Mass Prompt Dimuon Trigger Rate Study</vt:lpstr>
      <vt:lpstr>Dark Photon Sensitivity: Summary POT:1.4x1018 (parasitic w/ E1039)</vt:lpstr>
      <vt:lpstr>Dark Higgs Search at SeaQuest</vt:lpstr>
      <vt:lpstr>SeaQuest Dark Higgs Sensitivity POT:1.4x1018 (Phase-I)</vt:lpstr>
      <vt:lpstr>Scope and Compatibility </vt:lpstr>
      <vt:lpstr>Summary and Outlook</vt:lpstr>
      <vt:lpstr>Backup slides</vt:lpstr>
      <vt:lpstr>Work in Progress Sensitivity Study 2-year parasitic run and more </vt:lpstr>
      <vt:lpstr>Phase-II: Full Coverage with future detector “EMCal/HCal” upgrades </vt:lpstr>
      <vt:lpstr>Phase-II: Access Low Mass Region with e+e- with future detector “EMCal” upgrades  </vt:lpstr>
      <vt:lpstr>Non Abelian Dark Sector with future detector “HCal” upgrades  </vt:lpstr>
      <vt:lpstr>Phase-II: Access Low Mass Region with e+e- with future detector upgrades </vt:lpstr>
      <vt:lpstr>E906 Run-II and III Performance</vt:lpstr>
      <vt:lpstr>Current Limits on Dark Photon Search</vt:lpstr>
      <vt:lpstr>Comparison with SHiP Proposal </vt:lpstr>
      <vt:lpstr>Integrated theory efforts</vt:lpstr>
      <vt:lpstr>How important are dark photons in current  models of new physics ? </vt:lpstr>
      <vt:lpstr>P-5 Recommndations</vt:lpstr>
      <vt:lpstr>Probe-1:  Drell-Yan Like sensitive to both prompt and long-lived decay </vt:lpstr>
      <vt:lpstr> Probe-2: h Meson Production at 120 GeV</vt:lpstr>
      <vt:lpstr>Probe-3: Proton Bremsstrahlung</vt:lpstr>
      <vt:lpstr>Proton Bremsstralung Flux</vt:lpstr>
      <vt:lpstr>Dark Photon Decay Modes</vt:lpstr>
      <vt:lpstr>Toward Improving E906 DAQ Bandwidth</vt:lpstr>
      <vt:lpstr>E906 Trigger &amp; DAQ System</vt:lpstr>
      <vt:lpstr>Dark Photon Q-Trigger</vt:lpstr>
      <vt:lpstr>E906 DAQ Test Stand  </vt:lpstr>
      <vt:lpstr>Plastic Scintillator dE/dx and  Particle Identification</vt:lpstr>
      <vt:lpstr>Minimal Thickness for Light Yields</vt:lpstr>
      <vt:lpstr>MiniBooNE Dark Matter Search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Direct Search for Dark Photon and Dark Higgs Particles with the SeaQuest Spectrometer in Beam Dump Mode at Fermilab  </dc:title>
  <dc:creator>Ming Liu</dc:creator>
  <cp:lastModifiedBy>Ming Liu</cp:lastModifiedBy>
  <cp:revision>791</cp:revision>
  <dcterms:created xsi:type="dcterms:W3CDTF">2015-05-22T04:45:53Z</dcterms:created>
  <dcterms:modified xsi:type="dcterms:W3CDTF">2015-06-22T05:04:16Z</dcterms:modified>
</cp:coreProperties>
</file>