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2" r:id="rId7"/>
    <p:sldId id="265" r:id="rId8"/>
    <p:sldId id="264" r:id="rId9"/>
    <p:sldId id="263" r:id="rId10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73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11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F88F4-EE87-CE45-96AB-6179E02000A4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8852-C6E9-8B4E-83B1-3F553A8B5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4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8852-C6E9-8B4E-83B1-3F553A8B53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3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28852-C6E9-8B4E-83B1-3F553A8B53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9569-E53B-7A49-AF8A-FA29F92F7A76}" type="datetime1">
              <a:rPr lang="en-US" smtClean="0"/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AC14-FF5B-3541-ADB6-088027979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685D-994F-8E4A-A478-18F7D45687D7}" type="datetime1">
              <a:rPr lang="en-US" smtClean="0"/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AC14-FF5B-3541-ADB6-088027979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1598-5422-6449-A7A0-49AA38B8F235}" type="datetime1">
              <a:rPr lang="en-US" smtClean="0"/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AC14-FF5B-3541-ADB6-088027979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A52A-F246-094A-8885-EB06896C31D5}" type="datetime1">
              <a:rPr lang="en-US" smtClean="0"/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AC14-FF5B-3541-ADB6-088027979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F569-614D-E24D-B961-B66285A7A4AE}" type="datetime1">
              <a:rPr lang="en-US" smtClean="0"/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AC14-FF5B-3541-ADB6-088027979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2C83-BB03-9949-87A9-7290721B790F}" type="datetime1">
              <a:rPr lang="en-US" smtClean="0"/>
              <a:t>11/13/16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AC14-FF5B-3541-ADB6-088027979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A34C-B6C3-9340-B5B8-F638309F1A20}" type="datetime1">
              <a:rPr lang="en-US" smtClean="0"/>
              <a:t>11/13/16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AC14-FF5B-3541-ADB6-088027979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46FD-9C56-8347-8C46-F6D473403367}" type="datetime1">
              <a:rPr lang="en-US" smtClean="0"/>
              <a:t>11/13/16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AC14-FF5B-3541-ADB6-088027979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4545-4C6B-7642-ABAE-8FF1AE7B116D}" type="datetime1">
              <a:rPr lang="en-US" smtClean="0"/>
              <a:t>11/13/16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AC14-FF5B-3541-ADB6-088027979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ABB1-B6C8-E148-AC2B-A4B6FE6D498F}" type="datetime1">
              <a:rPr lang="en-US" smtClean="0"/>
              <a:t>11/13/16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AC14-FF5B-3541-ADB6-088027979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4BF0-423D-4F40-BE36-ADCF36FDA37F}" type="datetime1">
              <a:rPr lang="en-US" smtClean="0"/>
              <a:t>11/13/16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AC14-FF5B-3541-ADB6-0880279790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CA6E5-627A-0348-9F97-2D337AA88368}" type="datetime1">
              <a:rPr lang="en-US" smtClean="0"/>
              <a:t>11/13/16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CAC14-FF5B-3541-ADB6-088027979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0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kuraraypsf.jp/psf/w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15749"/>
            <a:ext cx="7886700" cy="1325563"/>
          </a:xfrm>
        </p:spPr>
        <p:txBody>
          <a:bodyPr/>
          <a:lstStyle/>
          <a:p>
            <a:r>
              <a:rPr lang="en-US" dirty="0" smtClean="0"/>
              <a:t>Dark Photon Trigger Upgrade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3096" y="1441311"/>
            <a:ext cx="7886700" cy="47342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Extruded scintillators</a:t>
            </a:r>
          </a:p>
          <a:p>
            <a:pPr lvl="1"/>
            <a:r>
              <a:rPr lang="en-US" dirty="0" smtClean="0"/>
              <a:t>Y11 WLSF (two fibers per channel; d=1mm and 1.5mm) </a:t>
            </a:r>
          </a:p>
          <a:p>
            <a:pPr lvl="1"/>
            <a:r>
              <a:rPr lang="en-US" dirty="0" err="1" smtClean="0"/>
              <a:t>Fermilab</a:t>
            </a:r>
            <a:r>
              <a:rPr lang="en-US" dirty="0" smtClean="0"/>
              <a:t> preamp readout, from one end only </a:t>
            </a:r>
          </a:p>
          <a:p>
            <a:pPr lvl="1"/>
            <a:r>
              <a:rPr lang="en-US" dirty="0" smtClean="0"/>
              <a:t>SMA-</a:t>
            </a:r>
            <a:r>
              <a:rPr lang="en-US" dirty="0" err="1" smtClean="0"/>
              <a:t>Lemo</a:t>
            </a:r>
            <a:r>
              <a:rPr lang="en-US" dirty="0" smtClean="0"/>
              <a:t> patch panel  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Lemo</a:t>
            </a:r>
            <a:r>
              <a:rPr lang="en-US" dirty="0" smtClean="0"/>
              <a:t> cables from preamp to </a:t>
            </a:r>
            <a:r>
              <a:rPr lang="en-US" dirty="0" err="1" smtClean="0"/>
              <a:t>LeCroy</a:t>
            </a:r>
            <a:r>
              <a:rPr lang="en-US" dirty="0" smtClean="0"/>
              <a:t> 4413 discriminators</a:t>
            </a:r>
          </a:p>
          <a:p>
            <a:pPr lvl="1"/>
            <a:r>
              <a:rPr lang="en-US" dirty="0" smtClean="0"/>
              <a:t>About 520 channels in total</a:t>
            </a:r>
          </a:p>
          <a:p>
            <a:pPr lvl="1"/>
            <a:r>
              <a:rPr lang="en-US" dirty="0" smtClean="0"/>
              <a:t>To TDCs and V1495 boards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V1495 based trigger logic</a:t>
            </a:r>
          </a:p>
          <a:p>
            <a:pPr lvl="1"/>
            <a:r>
              <a:rPr lang="en-US" dirty="0" smtClean="0"/>
              <a:t>LVL-1:  determine muon road per quadrant </a:t>
            </a:r>
          </a:p>
          <a:p>
            <a:pPr lvl="1"/>
            <a:r>
              <a:rPr lang="en-US" dirty="0" smtClean="0"/>
              <a:t>LVL-2: determine </a:t>
            </a:r>
            <a:r>
              <a:rPr lang="en-US" dirty="0" err="1" smtClean="0"/>
              <a:t>dimuon</a:t>
            </a:r>
            <a:r>
              <a:rPr lang="en-US" dirty="0" smtClean="0"/>
              <a:t> road from common vertex (within +/- 20cm or so)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155B-2E00-8649-AF7A-BFD26A86C6C6}" type="datetime1">
              <a:rPr lang="en-US" smtClean="0"/>
              <a:t>11/13/16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AC14-FF5B-3541-ADB6-0880279790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9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828"/>
            <a:ext cx="8229600" cy="1143000"/>
          </a:xfrm>
        </p:spPr>
        <p:txBody>
          <a:bodyPr/>
          <a:lstStyle/>
          <a:p>
            <a:r>
              <a:rPr lang="en-US" dirty="0" smtClean="0"/>
              <a:t>E906 Trigger &amp; DAQ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F9B6-4C9C-A840-8DE1-3777E9CAA8B8}" type="datetime1">
              <a:rPr lang="en-US" smtClean="0"/>
              <a:t>11/13/16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E591-56EE-7343-83AA-67273F985A62}" type="slidenum">
              <a:rPr lang="en-US" smtClean="0"/>
              <a:t>2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795860" y="1219668"/>
            <a:ext cx="7348340" cy="4550939"/>
            <a:chOff x="735385" y="1413188"/>
            <a:chExt cx="7348340" cy="4550939"/>
          </a:xfrm>
        </p:grpSpPr>
        <p:sp>
          <p:nvSpPr>
            <p:cNvPr id="16" name="TextBox 15"/>
            <p:cNvSpPr txBox="1"/>
            <p:nvPr/>
          </p:nvSpPr>
          <p:spPr>
            <a:xfrm>
              <a:off x="775336" y="2589981"/>
              <a:ext cx="51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……</a:t>
              </a:r>
              <a:endParaRPr lang="en-US" dirty="0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735385" y="1413188"/>
              <a:ext cx="7348340" cy="4550939"/>
              <a:chOff x="457200" y="1425283"/>
              <a:chExt cx="7348340" cy="4550939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457200" y="1425283"/>
                <a:ext cx="7348340" cy="4550939"/>
                <a:chOff x="457200" y="1425283"/>
                <a:chExt cx="7348340" cy="4550939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6446762" y="5104190"/>
                  <a:ext cx="13587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Comm.</a:t>
                  </a:r>
                </a:p>
                <a:p>
                  <a:r>
                    <a:rPr lang="en-US" dirty="0" smtClean="0"/>
                    <a:t>Stop/Trigger</a:t>
                  </a:r>
                  <a:endParaRPr lang="en-US" dirty="0"/>
                </a:p>
              </p:txBody>
            </p:sp>
            <p:grpSp>
              <p:nvGrpSpPr>
                <p:cNvPr id="77" name="Group 76"/>
                <p:cNvGrpSpPr/>
                <p:nvPr/>
              </p:nvGrpSpPr>
              <p:grpSpPr>
                <a:xfrm>
                  <a:off x="457200" y="1425283"/>
                  <a:ext cx="6969276" cy="4550939"/>
                  <a:chOff x="457200" y="1425283"/>
                  <a:chExt cx="6969276" cy="4550939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4359124" y="3566069"/>
                    <a:ext cx="1289354" cy="2410153"/>
                    <a:chOff x="4359124" y="3566069"/>
                    <a:chExt cx="1289354" cy="2410153"/>
                  </a:xfrm>
                </p:grpSpPr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4359124" y="4043402"/>
                      <a:ext cx="1289354" cy="764420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L2-Trigger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V1495 (1)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cxnSp>
                  <p:nvCxnSpPr>
                    <p:cNvPr id="50" name="Straight Arrow Connector 49"/>
                    <p:cNvCxnSpPr/>
                    <p:nvPr/>
                  </p:nvCxnSpPr>
                  <p:spPr>
                    <a:xfrm>
                      <a:off x="4946955" y="3566069"/>
                      <a:ext cx="0" cy="441048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4359124" y="5211802"/>
                      <a:ext cx="1289354" cy="764420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Trigger Supervisor</a:t>
                      </a:r>
                    </a:p>
                  </p:txBody>
                </p:sp>
                <p:cxnSp>
                  <p:nvCxnSpPr>
                    <p:cNvPr id="58" name="Straight Arrow Connector 57"/>
                    <p:cNvCxnSpPr/>
                    <p:nvPr/>
                  </p:nvCxnSpPr>
                  <p:spPr>
                    <a:xfrm>
                      <a:off x="4930024" y="4807822"/>
                      <a:ext cx="0" cy="441048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457200" y="1425283"/>
                    <a:ext cx="6969276" cy="4354531"/>
                    <a:chOff x="457200" y="1425283"/>
                    <a:chExt cx="6969276" cy="4354531"/>
                  </a:xfrm>
                </p:grpSpPr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457200" y="1803757"/>
                      <a:ext cx="5167085" cy="1735310"/>
                      <a:chOff x="457200" y="1803757"/>
                      <a:chExt cx="5167085" cy="1735310"/>
                    </a:xfrm>
                  </p:grpSpPr>
                  <p:grpSp>
                    <p:nvGrpSpPr>
                      <p:cNvPr id="29" name="Group 28"/>
                      <p:cNvGrpSpPr/>
                      <p:nvPr/>
                    </p:nvGrpSpPr>
                    <p:grpSpPr>
                      <a:xfrm>
                        <a:off x="457200" y="2119944"/>
                        <a:ext cx="3877731" cy="1049791"/>
                        <a:chOff x="457200" y="2119944"/>
                        <a:chExt cx="3877731" cy="1049791"/>
                      </a:xfrm>
                    </p:grpSpPr>
                    <p:grpSp>
                      <p:nvGrpSpPr>
                        <p:cNvPr id="15" name="Group 14"/>
                        <p:cNvGrpSpPr/>
                        <p:nvPr/>
                      </p:nvGrpSpPr>
                      <p:grpSpPr>
                        <a:xfrm>
                          <a:off x="457200" y="2119944"/>
                          <a:ext cx="2636761" cy="1049791"/>
                          <a:chOff x="749905" y="1417637"/>
                          <a:chExt cx="2636761" cy="1049791"/>
                        </a:xfrm>
                      </p:grpSpPr>
                      <p:sp>
                        <p:nvSpPr>
                          <p:cNvPr id="7" name="Rectangle 6"/>
                          <p:cNvSpPr/>
                          <p:nvPr/>
                        </p:nvSpPr>
                        <p:spPr>
                          <a:xfrm>
                            <a:off x="749905" y="1560286"/>
                            <a:ext cx="1221619" cy="96762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8" name="Rectangle 7"/>
                          <p:cNvSpPr/>
                          <p:nvPr/>
                        </p:nvSpPr>
                        <p:spPr>
                          <a:xfrm>
                            <a:off x="749905" y="1852991"/>
                            <a:ext cx="1221619" cy="96762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9" name="Rectangle 8"/>
                          <p:cNvSpPr/>
                          <p:nvPr/>
                        </p:nvSpPr>
                        <p:spPr>
                          <a:xfrm>
                            <a:off x="2590799" y="1417637"/>
                            <a:ext cx="795867" cy="1049791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sz="800" dirty="0" smtClean="0">
                                <a:solidFill>
                                  <a:srgbClr val="FF0000"/>
                                </a:solidFill>
                              </a:rPr>
                              <a:t>Threshold Discriminator</a:t>
                            </a:r>
                            <a:endParaRPr lang="en-US" sz="800" dirty="0">
                              <a:solidFill>
                                <a:srgbClr val="FF000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" name="Rectangle 9"/>
                          <p:cNvSpPr/>
                          <p:nvPr/>
                        </p:nvSpPr>
                        <p:spPr>
                          <a:xfrm>
                            <a:off x="749905" y="2329542"/>
                            <a:ext cx="1221619" cy="96762"/>
                          </a:xfrm>
                          <a:prstGeom prst="rect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2" name="Straight Arrow Connector 11"/>
                          <p:cNvCxnSpPr/>
                          <p:nvPr/>
                        </p:nvCxnSpPr>
                        <p:spPr>
                          <a:xfrm>
                            <a:off x="1971524" y="1608667"/>
                            <a:ext cx="619276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" name="Straight Arrow Connector 12"/>
                          <p:cNvCxnSpPr/>
                          <p:nvPr/>
                        </p:nvCxnSpPr>
                        <p:spPr>
                          <a:xfrm>
                            <a:off x="1971524" y="1932820"/>
                            <a:ext cx="619276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" name="Straight Arrow Connector 13"/>
                          <p:cNvCxnSpPr/>
                          <p:nvPr/>
                        </p:nvCxnSpPr>
                        <p:spPr>
                          <a:xfrm>
                            <a:off x="1971524" y="2426304"/>
                            <a:ext cx="619276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4" name="Group 23"/>
                        <p:cNvGrpSpPr/>
                        <p:nvPr/>
                      </p:nvGrpSpPr>
                      <p:grpSpPr>
                        <a:xfrm>
                          <a:off x="3096379" y="2166296"/>
                          <a:ext cx="1238552" cy="911905"/>
                          <a:chOff x="3568094" y="2107066"/>
                          <a:chExt cx="1238552" cy="911905"/>
                        </a:xfrm>
                      </p:grpSpPr>
                      <p:cxnSp>
                        <p:nvCxnSpPr>
                          <p:cNvPr id="17" name="Straight Arrow Connector 16"/>
                          <p:cNvCxnSpPr/>
                          <p:nvPr/>
                        </p:nvCxnSpPr>
                        <p:spPr>
                          <a:xfrm>
                            <a:off x="3568094" y="2382763"/>
                            <a:ext cx="619276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" name="Straight Connector 18"/>
                          <p:cNvCxnSpPr/>
                          <p:nvPr/>
                        </p:nvCxnSpPr>
                        <p:spPr>
                          <a:xfrm>
                            <a:off x="4187370" y="2107066"/>
                            <a:ext cx="0" cy="911905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" name="Straight Arrow Connector 19"/>
                          <p:cNvCxnSpPr/>
                          <p:nvPr/>
                        </p:nvCxnSpPr>
                        <p:spPr>
                          <a:xfrm>
                            <a:off x="4187370" y="3018971"/>
                            <a:ext cx="619276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" name="Straight Arrow Connector 20"/>
                          <p:cNvCxnSpPr/>
                          <p:nvPr/>
                        </p:nvCxnSpPr>
                        <p:spPr>
                          <a:xfrm>
                            <a:off x="4187370" y="2114323"/>
                            <a:ext cx="619276" cy="0"/>
                          </a:xfrm>
                          <a:prstGeom prst="straightConnector1">
                            <a:avLst/>
                          </a:prstGeom>
                          <a:ln>
                            <a:solidFill>
                              <a:srgbClr val="FF0000"/>
                            </a:solidFill>
                            <a:tailEnd type="arrow"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25" name="Rectangle 24"/>
                      <p:cNvSpPr/>
                      <p:nvPr/>
                    </p:nvSpPr>
                    <p:spPr>
                      <a:xfrm>
                        <a:off x="4334931" y="1803757"/>
                        <a:ext cx="1289354" cy="764420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rgbClr val="FF0000"/>
                            </a:solidFill>
                          </a:rPr>
                          <a:t>TDC (xx)</a:t>
                        </a:r>
                        <a:endParaRPr lang="en-US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6" name="Rectangle 25"/>
                      <p:cNvSpPr/>
                      <p:nvPr/>
                    </p:nvSpPr>
                    <p:spPr>
                      <a:xfrm>
                        <a:off x="4334931" y="2774647"/>
                        <a:ext cx="1289354" cy="764420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rgbClr val="FF0000"/>
                            </a:solidFill>
                          </a:rPr>
                          <a:t>L1-Trigger</a:t>
                        </a:r>
                      </a:p>
                      <a:p>
                        <a:pPr algn="ctr"/>
                        <a:r>
                          <a:rPr lang="en-US" dirty="0" smtClean="0">
                            <a:solidFill>
                              <a:srgbClr val="FF0000"/>
                            </a:solidFill>
                          </a:rPr>
                          <a:t>V1495 (4)</a:t>
                        </a:r>
                        <a:endParaRPr lang="en-US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3715655" y="3141489"/>
                        <a:ext cx="77561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smtClean="0"/>
                          <a:t>(24x4)</a:t>
                        </a:r>
                        <a:endParaRPr lang="en-US" dirty="0"/>
                      </a:p>
                    </p:txBody>
                  </p:sp>
                </p:grpSp>
                <p:sp>
                  <p:nvSpPr>
                    <p:cNvPr id="68" name="Right Arrow 67"/>
                    <p:cNvSpPr/>
                    <p:nvPr/>
                  </p:nvSpPr>
                  <p:spPr>
                    <a:xfrm>
                      <a:off x="5648478" y="1803757"/>
                      <a:ext cx="1124855" cy="179862"/>
                    </a:xfrm>
                    <a:prstGeom prst="rightArrow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Can 68"/>
                    <p:cNvSpPr/>
                    <p:nvPr/>
                  </p:nvSpPr>
                  <p:spPr>
                    <a:xfrm>
                      <a:off x="6773333" y="1425283"/>
                      <a:ext cx="653143" cy="1142894"/>
                    </a:xfrm>
                    <a:prstGeom prst="can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DAQ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grpSp>
                  <p:nvGrpSpPr>
                    <p:cNvPr id="73" name="Group 72"/>
                    <p:cNvGrpSpPr/>
                    <p:nvPr/>
                  </p:nvGrpSpPr>
                  <p:grpSpPr>
                    <a:xfrm>
                      <a:off x="5624285" y="2359355"/>
                      <a:ext cx="1149048" cy="3420459"/>
                      <a:chOff x="5624285" y="2359355"/>
                      <a:chExt cx="1149048" cy="3420459"/>
                    </a:xfrm>
                  </p:grpSpPr>
                  <p:grpSp>
                    <p:nvGrpSpPr>
                      <p:cNvPr id="67" name="Group 66"/>
                      <p:cNvGrpSpPr/>
                      <p:nvPr/>
                    </p:nvGrpSpPr>
                    <p:grpSpPr>
                      <a:xfrm>
                        <a:off x="5624285" y="2359355"/>
                        <a:ext cx="592667" cy="3420459"/>
                        <a:chOff x="5624285" y="2359355"/>
                        <a:chExt cx="592667" cy="3420459"/>
                      </a:xfrm>
                    </p:grpSpPr>
                    <p:cxnSp>
                      <p:nvCxnSpPr>
                        <p:cNvPr id="61" name="Elbow Connector 60"/>
                        <p:cNvCxnSpPr/>
                        <p:nvPr/>
                      </p:nvCxnSpPr>
                      <p:spPr>
                        <a:xfrm flipV="1">
                          <a:off x="5648478" y="2359355"/>
                          <a:ext cx="568474" cy="3420459"/>
                        </a:xfrm>
                        <a:prstGeom prst="bentConnector2">
                          <a:avLst/>
                        </a:prstGeom>
                        <a:ln w="34925">
                          <a:solidFill>
                            <a:srgbClr val="008000"/>
                          </a:solidFill>
                          <a:tailEnd type="arrow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" name="Straight Arrow Connector 65"/>
                        <p:cNvCxnSpPr/>
                        <p:nvPr/>
                      </p:nvCxnSpPr>
                      <p:spPr>
                        <a:xfrm flipH="1">
                          <a:off x="5624285" y="2441993"/>
                          <a:ext cx="592667" cy="0"/>
                        </a:xfrm>
                        <a:prstGeom prst="straightConnector1">
                          <a:avLst/>
                        </a:prstGeom>
                        <a:ln w="34925">
                          <a:solidFill>
                            <a:srgbClr val="008000"/>
                          </a:solidFill>
                          <a:tailEnd type="arrow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72" name="Straight Arrow Connector 71"/>
                      <p:cNvCxnSpPr/>
                      <p:nvPr/>
                    </p:nvCxnSpPr>
                    <p:spPr>
                      <a:xfrm>
                        <a:off x="6216952" y="2441993"/>
                        <a:ext cx="556381" cy="0"/>
                      </a:xfrm>
                      <a:prstGeom prst="straightConnector1">
                        <a:avLst/>
                      </a:prstGeom>
                      <a:ln w="34925">
                        <a:solidFill>
                          <a:srgbClr val="008000"/>
                        </a:solidFill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</p:grpSp>
          <p:sp>
            <p:nvSpPr>
              <p:cNvPr id="74" name="TextBox 73"/>
              <p:cNvSpPr txBox="1"/>
              <p:nvPr/>
            </p:nvSpPr>
            <p:spPr>
              <a:xfrm>
                <a:off x="3698519" y="1803757"/>
                <a:ext cx="6364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Hits/</a:t>
                </a:r>
              </a:p>
              <a:p>
                <a:r>
                  <a:rPr lang="en-US" dirty="0" smtClean="0"/>
                  <a:t>Start</a:t>
                </a:r>
                <a:endParaRPr lang="en-US" dirty="0"/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1078708" y="3107463"/>
            <a:ext cx="268925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L0 Trigger: not “actively” used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- 4 V1495 boards available</a:t>
            </a:r>
          </a:p>
          <a:p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0000FF"/>
                </a:solidFill>
              </a:rPr>
              <a:t>L1 Trigger: in operation</a:t>
            </a:r>
          </a:p>
          <a:p>
            <a:r>
              <a:rPr lang="en-US" sz="1600" dirty="0" smtClean="0"/>
              <a:t> - 4 V1495 boards</a:t>
            </a:r>
          </a:p>
          <a:p>
            <a:r>
              <a:rPr lang="en-US" sz="1600" dirty="0" smtClean="0"/>
              <a:t>    (2) for Y-plane, not used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(2) for X-Plane, in use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 smtClean="0">
                <a:solidFill>
                  <a:srgbClr val="FF0000"/>
                </a:solidFill>
              </a:rPr>
              <a:t>700nS latency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>
                <a:solidFill>
                  <a:srgbClr val="0000FF"/>
                </a:solidFill>
              </a:rPr>
              <a:t>L2 Trigger: pass through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1 V1495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Could do simple look-up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Trigger pattern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TS: Trigger Supervisor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06702" y="1378181"/>
            <a:ext cx="1105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VME/CPU</a:t>
            </a:r>
          </a:p>
          <a:p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80434" y="1179507"/>
            <a:ext cx="171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(LV0/Pulse </a:t>
            </a:r>
            <a:r>
              <a:rPr lang="en-US" dirty="0" smtClean="0">
                <a:solidFill>
                  <a:srgbClr val="0000FF"/>
                </a:solidFill>
              </a:rPr>
              <a:t>Gen.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V1495)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5421" y="3723122"/>
            <a:ext cx="224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L2: limited I/O</a:t>
            </a:r>
          </a:p>
          <a:p>
            <a:r>
              <a:rPr lang="en-US" dirty="0" smtClean="0"/>
              <a:t>1(O), 5(I), 32x</a:t>
            </a:r>
          </a:p>
          <a:p>
            <a:r>
              <a:rPr lang="en-US" dirty="0" smtClean="0"/>
              <a:t>only 2 (I) used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60967" y="164117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163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Low Mass Dark Photon Displayed Vertex Trigger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3FBD-C94F-814F-B2A2-25700D13ED54}" type="datetime1">
              <a:rPr lang="en-US" smtClean="0"/>
              <a:t>11/13/16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E591-56EE-7343-83AA-67273F985A62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395" r="76"/>
          <a:stretch/>
        </p:blipFill>
        <p:spPr>
          <a:xfrm>
            <a:off x="127001" y="3309297"/>
            <a:ext cx="9016999" cy="3412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985" y="835173"/>
            <a:ext cx="32496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Y-Plane Trigger: </a:t>
            </a:r>
          </a:p>
          <a:p>
            <a:r>
              <a:rPr lang="en-US" dirty="0" smtClean="0"/>
              <a:t>- No mass cut</a:t>
            </a:r>
          </a:p>
          <a:p>
            <a:r>
              <a:rPr lang="en-US" dirty="0" smtClean="0"/>
              <a:t>- Displaced z-vertex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Coincident with St-4 </a:t>
            </a:r>
            <a:r>
              <a:rPr lang="en-US" dirty="0" err="1" smtClean="0"/>
              <a:t>Hodos</a:t>
            </a:r>
            <a:r>
              <a:rPr lang="en-US" dirty="0" smtClean="0"/>
              <a:t>(?)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Quadrant triggers? 4 x V1495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344751" y="1931616"/>
            <a:ext cx="5777451" cy="1319923"/>
            <a:chOff x="1344751" y="1431993"/>
            <a:chExt cx="5777451" cy="1319923"/>
          </a:xfrm>
        </p:grpSpPr>
        <p:grpSp>
          <p:nvGrpSpPr>
            <p:cNvPr id="15" name="Group 14"/>
            <p:cNvGrpSpPr/>
            <p:nvPr/>
          </p:nvGrpSpPr>
          <p:grpSpPr>
            <a:xfrm>
              <a:off x="1344751" y="1431993"/>
              <a:ext cx="5777451" cy="1319923"/>
              <a:chOff x="1008564" y="1431993"/>
              <a:chExt cx="6412473" cy="1319923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1008564" y="2091955"/>
                <a:ext cx="6412473" cy="249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4130993" y="1431993"/>
                <a:ext cx="157782" cy="13199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189972" y="1431993"/>
                <a:ext cx="157782" cy="13199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2365767" y="1431993"/>
                <a:ext cx="4187433" cy="659962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2365767" y="2116859"/>
                <a:ext cx="4035033" cy="38304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4-Point Star 15"/>
            <p:cNvSpPr/>
            <p:nvPr/>
          </p:nvSpPr>
          <p:spPr>
            <a:xfrm>
              <a:off x="5042563" y="1495689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4076002" y="1660541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076002" y="2116859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4-Point Star 18"/>
            <p:cNvSpPr/>
            <p:nvPr/>
          </p:nvSpPr>
          <p:spPr>
            <a:xfrm>
              <a:off x="5042563" y="2252396"/>
              <a:ext cx="323736" cy="271075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41799" y="720694"/>
            <a:ext cx="41216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Y-channels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per quadrant: 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1x V1495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80(St1) + 50(St2) + 8x2 (St4-Y1,2) = 146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96+64 = 160 inputs possible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72+72+16 = 160 ( input possible)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(2NIM=</a:t>
            </a:r>
            <a:r>
              <a:rPr lang="en-US" dirty="0" err="1" smtClean="0"/>
              <a:t>RFCLK+ComSTOP</a:t>
            </a:r>
            <a:r>
              <a:rPr lang="en-US" dirty="0" smtClean="0"/>
              <a:t> )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32 outputs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94438" y="3167856"/>
            <a:ext cx="4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88410" y="3191158"/>
            <a:ext cx="4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St2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340490" y="2838599"/>
            <a:ext cx="1498205" cy="0"/>
          </a:xfrm>
          <a:prstGeom prst="line">
            <a:avLst/>
          </a:prstGeom>
          <a:ln w="50800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Explosion 1 26"/>
          <p:cNvSpPr/>
          <p:nvPr/>
        </p:nvSpPr>
        <p:spPr>
          <a:xfrm>
            <a:off x="1135497" y="2478658"/>
            <a:ext cx="418507" cy="29805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160863" y="2887557"/>
            <a:ext cx="223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Coincident Z-</a:t>
            </a:r>
            <a:r>
              <a:rPr lang="en-US" sz="1400" dirty="0" err="1" smtClean="0"/>
              <a:t>vtx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window matched@L2</a:t>
            </a:r>
            <a:endParaRPr lang="en-US" sz="1400" dirty="0"/>
          </a:p>
        </p:txBody>
      </p:sp>
      <p:sp>
        <p:nvSpPr>
          <p:cNvPr id="29" name="4-Point Star 28"/>
          <p:cNvSpPr/>
          <p:nvPr/>
        </p:nvSpPr>
        <p:spPr>
          <a:xfrm>
            <a:off x="4057604" y="4618439"/>
            <a:ext cx="323736" cy="271075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4-Point Star 29"/>
          <p:cNvSpPr/>
          <p:nvPr/>
        </p:nvSpPr>
        <p:spPr>
          <a:xfrm>
            <a:off x="5074505" y="4482901"/>
            <a:ext cx="323736" cy="271075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4-Point Star 30"/>
          <p:cNvSpPr/>
          <p:nvPr/>
        </p:nvSpPr>
        <p:spPr>
          <a:xfrm>
            <a:off x="8024035" y="4203758"/>
            <a:ext cx="323736" cy="271075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7668000" y="4211826"/>
            <a:ext cx="323736" cy="271075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11" y="20637"/>
            <a:ext cx="8734255" cy="917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New </a:t>
            </a:r>
            <a:r>
              <a:rPr lang="en-US" sz="2800" dirty="0">
                <a:solidFill>
                  <a:srgbClr val="FF0000"/>
                </a:solidFill>
              </a:rPr>
              <a:t>H</a:t>
            </a:r>
            <a:r>
              <a:rPr lang="en-US" sz="2800" dirty="0" smtClean="0">
                <a:solidFill>
                  <a:srgbClr val="FF0000"/>
                </a:solidFill>
              </a:rPr>
              <a:t>igh-Granularity Displayed </a:t>
            </a:r>
            <a:r>
              <a:rPr lang="en-US" sz="2800" dirty="0" err="1" smtClean="0">
                <a:solidFill>
                  <a:srgbClr val="FF0000"/>
                </a:solidFill>
              </a:rPr>
              <a:t>Dimuon</a:t>
            </a:r>
            <a:r>
              <a:rPr lang="en-US" sz="2800" dirty="0" smtClean="0">
                <a:solidFill>
                  <a:srgbClr val="FF0000"/>
                </a:solidFill>
              </a:rPr>
              <a:t> Vertex Trigger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9C54-E7BB-8C4D-9E65-6DE8A5EFF445}" type="datetime1">
              <a:rPr lang="en-US" smtClean="0"/>
              <a:t>11/13/16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E591-56EE-7343-83AA-67273F985A62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36" y="1330647"/>
            <a:ext cx="6005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Y-Plane (non-bending) Trigger: 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A quadrant panel: 80cm x 80cm (100cmx100cm @ST-2)</a:t>
            </a:r>
            <a:endParaRPr lang="en-US" sz="1600" baseline="30000" dirty="0" smtClean="0"/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ST1: 1cm x 1cm x 80 cm scintillating strips, </a:t>
            </a:r>
            <a:r>
              <a:rPr lang="en-US" sz="1400" dirty="0" err="1" smtClean="0">
                <a:solidFill>
                  <a:srgbClr val="FF0000"/>
                </a:solidFill>
              </a:rPr>
              <a:t>SiPM</a:t>
            </a:r>
            <a:r>
              <a:rPr lang="en-US" sz="1400" dirty="0" smtClean="0">
                <a:solidFill>
                  <a:srgbClr val="FF0000"/>
                </a:solidFill>
              </a:rPr>
              <a:t> readout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ST2: 2cm x 2 cm x 100 cm strips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600" dirty="0" smtClean="0"/>
              <a:t>-     Straight line projection, </a:t>
            </a:r>
            <a:r>
              <a:rPr lang="en-US" sz="2000" dirty="0" err="1" smtClean="0"/>
              <a:t>σ</a:t>
            </a:r>
            <a:r>
              <a:rPr lang="en-US" sz="2000" baseline="-25000" dirty="0" err="1" smtClean="0"/>
              <a:t>Z</a:t>
            </a:r>
            <a:r>
              <a:rPr lang="en-US" sz="1600" dirty="0" smtClean="0"/>
              <a:t> ~30cm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Displaced z-vertex, mostly low mass &lt; 3GeV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567357" y="3965273"/>
            <a:ext cx="5879797" cy="2058806"/>
            <a:chOff x="998277" y="1962880"/>
            <a:chExt cx="5373554" cy="1700824"/>
          </a:xfrm>
        </p:grpSpPr>
        <p:sp>
          <p:nvSpPr>
            <p:cNvPr id="14" name="TextBox 13"/>
            <p:cNvSpPr txBox="1"/>
            <p:nvPr/>
          </p:nvSpPr>
          <p:spPr>
            <a:xfrm>
              <a:off x="4023628" y="1962880"/>
              <a:ext cx="475418" cy="305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49796" y="1967425"/>
              <a:ext cx="475418" cy="305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ST2</a:t>
              </a:r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98277" y="2343781"/>
              <a:ext cx="5373554" cy="1319923"/>
              <a:chOff x="966752" y="2149014"/>
              <a:chExt cx="5373554" cy="131992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344751" y="2149014"/>
                <a:ext cx="4995555" cy="1319923"/>
                <a:chOff x="1344751" y="1931616"/>
                <a:chExt cx="4995555" cy="1319923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1344751" y="1931616"/>
                  <a:ext cx="4995555" cy="1319923"/>
                  <a:chOff x="1344751" y="1431993"/>
                  <a:chExt cx="4995555" cy="1319923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1344751" y="1431993"/>
                    <a:ext cx="4995555" cy="1319923"/>
                    <a:chOff x="1008564" y="1431993"/>
                    <a:chExt cx="5544636" cy="1319923"/>
                  </a:xfrm>
                </p:grpSpPr>
                <p:cxnSp>
                  <p:nvCxnSpPr>
                    <p:cNvPr id="8" name="Straight Arrow Connector 7"/>
                    <p:cNvCxnSpPr/>
                    <p:nvPr/>
                  </p:nvCxnSpPr>
                  <p:spPr>
                    <a:xfrm flipV="1">
                      <a:off x="1008564" y="2068865"/>
                      <a:ext cx="5544636" cy="24904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4130993" y="1431993"/>
                      <a:ext cx="157782" cy="13199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Rectangle 9"/>
                    <p:cNvSpPr/>
                    <p:nvPr/>
                  </p:nvSpPr>
                  <p:spPr>
                    <a:xfrm>
                      <a:off x="5189972" y="1431993"/>
                      <a:ext cx="157782" cy="13199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 flipV="1">
                      <a:off x="2365767" y="1472661"/>
                      <a:ext cx="3836033" cy="619294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>
                      <a:off x="2365767" y="2116859"/>
                      <a:ext cx="3836033" cy="383040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4-Point Star 15"/>
                  <p:cNvSpPr/>
                  <p:nvPr/>
                </p:nvSpPr>
                <p:spPr>
                  <a:xfrm>
                    <a:off x="5042563" y="1495689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4-Point Star 16"/>
                  <p:cNvSpPr/>
                  <p:nvPr/>
                </p:nvSpPr>
                <p:spPr>
                  <a:xfrm>
                    <a:off x="4076002" y="1660541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4-Point Star 17"/>
                  <p:cNvSpPr/>
                  <p:nvPr/>
                </p:nvSpPr>
                <p:spPr>
                  <a:xfrm>
                    <a:off x="4076002" y="2116859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4-Point Star 18"/>
                  <p:cNvSpPr/>
                  <p:nvPr/>
                </p:nvSpPr>
                <p:spPr>
                  <a:xfrm>
                    <a:off x="5042563" y="2252396"/>
                    <a:ext cx="323736" cy="271075"/>
                  </a:xfrm>
                  <a:prstGeom prst="star4">
                    <a:avLst/>
                  </a:prstGeom>
                  <a:solidFill>
                    <a:srgbClr val="FFFF00"/>
                  </a:solidFill>
                  <a:ln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340490" y="2596144"/>
                  <a:ext cx="1498205" cy="0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  <a:prstDash val="lg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Explosion 1 26"/>
              <p:cNvSpPr/>
              <p:nvPr/>
            </p:nvSpPr>
            <p:spPr>
              <a:xfrm>
                <a:off x="966752" y="2684851"/>
                <a:ext cx="418507" cy="298057"/>
              </a:xfrm>
              <a:prstGeom prst="irregularSeal1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2092775" y="5497294"/>
            <a:ext cx="223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Coincident Z-</a:t>
            </a:r>
            <a:r>
              <a:rPr lang="en-US" sz="1400" dirty="0" err="1" smtClean="0"/>
              <a:t>vtx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window matched@L2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511323" y="3503020"/>
            <a:ext cx="22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Dimuon</a:t>
            </a:r>
            <a:r>
              <a:rPr lang="en-US" dirty="0" smtClean="0"/>
              <a:t> Z-vertex (cm)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954347" y="4846540"/>
            <a:ext cx="29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50473" y="819117"/>
            <a:ext cx="7952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High rejection power, low rate,  &lt;&lt; 1 kHz(current E906 DAQ limit)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549410" y="3881582"/>
            <a:ext cx="727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648900" y="4251022"/>
            <a:ext cx="761998" cy="357895"/>
            <a:chOff x="1535550" y="3729182"/>
            <a:chExt cx="761998" cy="357895"/>
          </a:xfrm>
        </p:grpSpPr>
        <p:grpSp>
          <p:nvGrpSpPr>
            <p:cNvPr id="71" name="Group 70"/>
            <p:cNvGrpSpPr/>
            <p:nvPr/>
          </p:nvGrpSpPr>
          <p:grpSpPr>
            <a:xfrm>
              <a:off x="1535550" y="3729182"/>
              <a:ext cx="750453" cy="219355"/>
              <a:chOff x="1535550" y="3729182"/>
              <a:chExt cx="750453" cy="219355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1535550" y="3729182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540180" y="3803082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558640" y="394853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1570185" y="4017807"/>
              <a:ext cx="7273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558640" y="4087077"/>
              <a:ext cx="7273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>
            <a:off x="1600220" y="4405737"/>
            <a:ext cx="727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89511" y="3266270"/>
            <a:ext cx="2348828" cy="1498380"/>
            <a:chOff x="189511" y="3278970"/>
            <a:chExt cx="2348828" cy="1498380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413506" y="4168120"/>
              <a:ext cx="21248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461830" y="3372178"/>
              <a:ext cx="0" cy="14051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9511" y="3980982"/>
              <a:ext cx="304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00910" y="32789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537865" y="3731497"/>
              <a:ext cx="761998" cy="357895"/>
              <a:chOff x="1535550" y="3729182"/>
              <a:chExt cx="761998" cy="35789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535550" y="3729182"/>
                <a:ext cx="750453" cy="219355"/>
                <a:chOff x="1535550" y="3729182"/>
                <a:chExt cx="750453" cy="219355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535550" y="37291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540180" y="38030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558640" y="394853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/>
              <p:cNvCxnSpPr/>
              <p:nvPr/>
            </p:nvCxnSpPr>
            <p:spPr>
              <a:xfrm>
                <a:off x="1570185" y="401780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558640" y="408707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1572500" y="4262567"/>
              <a:ext cx="761998" cy="357895"/>
              <a:chOff x="1535550" y="3729182"/>
              <a:chExt cx="761998" cy="357895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535550" y="3729182"/>
                <a:ext cx="750453" cy="219355"/>
                <a:chOff x="1535550" y="3729182"/>
                <a:chExt cx="750453" cy="21935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535550" y="37291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540180" y="3803082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558640" y="394853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>
                <a:off x="1570185" y="401780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558640" y="4087077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Connector 76"/>
            <p:cNvCxnSpPr/>
            <p:nvPr/>
          </p:nvCxnSpPr>
          <p:spPr>
            <a:xfrm>
              <a:off x="662760" y="4403422"/>
              <a:ext cx="7273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>
              <a:off x="648900" y="3719952"/>
              <a:ext cx="761998" cy="357895"/>
              <a:chOff x="648900" y="3719952"/>
              <a:chExt cx="761998" cy="357895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48900" y="3719952"/>
                <a:ext cx="761998" cy="357895"/>
                <a:chOff x="1535550" y="3729182"/>
                <a:chExt cx="761998" cy="357895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1535550" y="3729182"/>
                  <a:ext cx="750453" cy="219355"/>
                  <a:chOff x="1535550" y="3729182"/>
                  <a:chExt cx="750453" cy="219355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1535550" y="3729182"/>
                    <a:ext cx="72736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540180" y="3803082"/>
                    <a:ext cx="72736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1558640" y="3948537"/>
                    <a:ext cx="727363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570185" y="401780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558640" y="4087077"/>
                  <a:ext cx="72736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/>
              <p:cNvCxnSpPr/>
              <p:nvPr/>
            </p:nvCxnSpPr>
            <p:spPr>
              <a:xfrm>
                <a:off x="662760" y="3872352"/>
                <a:ext cx="72736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4-Point Star 80"/>
            <p:cNvSpPr/>
            <p:nvPr/>
          </p:nvSpPr>
          <p:spPr>
            <a:xfrm>
              <a:off x="1800992" y="3764942"/>
              <a:ext cx="311728" cy="23328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4-Point Star 81"/>
            <p:cNvSpPr/>
            <p:nvPr/>
          </p:nvSpPr>
          <p:spPr>
            <a:xfrm>
              <a:off x="850473" y="4317912"/>
              <a:ext cx="311728" cy="23328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575" y="3411039"/>
            <a:ext cx="1874383" cy="160255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575" y="5013591"/>
            <a:ext cx="1874383" cy="179667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790793" y="3904726"/>
            <a:ext cx="52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ST1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7888636" y="5405172"/>
            <a:ext cx="520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ST2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040247" y="3731497"/>
            <a:ext cx="1270753" cy="977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892292" y="5261708"/>
            <a:ext cx="1516551" cy="12475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610038" y="1463088"/>
            <a:ext cx="3313728" cy="116955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Y-channels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per quadrant:  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1x V1495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80(St1) + 50(St2) </a:t>
            </a:r>
            <a:r>
              <a:rPr lang="en-US" sz="1400" dirty="0" smtClean="0">
                <a:solidFill>
                  <a:srgbClr val="008000"/>
                </a:solidFill>
              </a:rPr>
              <a:t>+ 8x2 (St4-Y1,2) = 146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96+64 = 160 inputs possible </a:t>
            </a:r>
          </a:p>
          <a:p>
            <a:pPr lvl="1"/>
            <a:r>
              <a:rPr lang="en-US" sz="1400" dirty="0" smtClean="0"/>
              <a:t>(2NIM=</a:t>
            </a:r>
            <a:r>
              <a:rPr lang="en-US" sz="1400" dirty="0" err="1" smtClean="0"/>
              <a:t>RFCLK+ComSTOP</a:t>
            </a:r>
            <a:r>
              <a:rPr lang="en-US" sz="14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4532" y="6005574"/>
            <a:ext cx="8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Z1=9m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61662" y="6024079"/>
            <a:ext cx="94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Z1=12m</a:t>
            </a:r>
            <a:endParaRPr lang="en-US" dirty="0"/>
          </a:p>
        </p:txBody>
      </p:sp>
      <p:sp>
        <p:nvSpPr>
          <p:cNvPr id="89" name="4-Point Star 88"/>
          <p:cNvSpPr/>
          <p:nvPr/>
        </p:nvSpPr>
        <p:spPr>
          <a:xfrm>
            <a:off x="5883103" y="4306312"/>
            <a:ext cx="354235" cy="328130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4-Point Star 89"/>
          <p:cNvSpPr/>
          <p:nvPr/>
        </p:nvSpPr>
        <p:spPr>
          <a:xfrm>
            <a:off x="5883103" y="5561304"/>
            <a:ext cx="354235" cy="328130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4-Point Star 90"/>
          <p:cNvSpPr/>
          <p:nvPr/>
        </p:nvSpPr>
        <p:spPr>
          <a:xfrm>
            <a:off x="6198965" y="4280787"/>
            <a:ext cx="354235" cy="328130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4-Point Star 91"/>
          <p:cNvSpPr/>
          <p:nvPr/>
        </p:nvSpPr>
        <p:spPr>
          <a:xfrm>
            <a:off x="6198965" y="5589838"/>
            <a:ext cx="354235" cy="328130"/>
          </a:xfrm>
          <a:prstGeom prst="star4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904712" y="3280059"/>
            <a:ext cx="845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80x80cm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506" y="3176108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ST1: beam view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1554038" y="3710891"/>
            <a:ext cx="45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1583475" y="4274058"/>
            <a:ext cx="45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621985" y="4306312"/>
            <a:ext cx="45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53530" y="3704949"/>
            <a:ext cx="45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704761" y="390420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Q1: track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04761" y="583584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Q3: track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1546" y="6023952"/>
            <a:ext cx="287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Trigger fired: Q1 &amp; Q3 &amp; VTX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06"/>
            <a:ext cx="8229600" cy="8505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Detector Layout Schematics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beam 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3271-A50C-7741-87FE-26C8727CA41F}" type="datetime1">
              <a:rPr lang="en-US" smtClean="0"/>
              <a:t>11/13/16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5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235125" y="3658377"/>
            <a:ext cx="62222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241371" y="1409757"/>
            <a:ext cx="11652" cy="4427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953" y="3658377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3028" y="13398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46240" y="1572869"/>
            <a:ext cx="1852687" cy="182918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80[ST01] </a:t>
            </a:r>
          </a:p>
          <a:p>
            <a:pPr algn="ctr"/>
            <a:r>
              <a:rPr lang="en-US" dirty="0" smtClean="0"/>
              <a:t>or 50 (ST2)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39794" y="990326"/>
            <a:ext cx="501041" cy="1794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74526" y="932096"/>
            <a:ext cx="1900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SiPMs</a:t>
            </a:r>
            <a:r>
              <a:rPr lang="en-US" dirty="0" smtClean="0"/>
              <a:t> (80/50) </a:t>
            </a:r>
          </a:p>
          <a:p>
            <a:r>
              <a:rPr lang="en-US" dirty="0" smtClean="0"/>
              <a:t>Readout 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err="1" smtClean="0"/>
              <a:t>preAMscards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346240" y="2784561"/>
            <a:ext cx="2493554" cy="535940"/>
            <a:chOff x="4346240" y="2784561"/>
            <a:chExt cx="2493554" cy="53594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6198927" y="2784561"/>
              <a:ext cx="640867" cy="53594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346240" y="3320501"/>
              <a:ext cx="1852687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358816" y="2564129"/>
            <a:ext cx="2493554" cy="535940"/>
            <a:chOff x="4346240" y="2784561"/>
            <a:chExt cx="2493554" cy="535940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6198927" y="2784561"/>
              <a:ext cx="640867" cy="53594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346240" y="3320501"/>
              <a:ext cx="1852687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347164" y="2680639"/>
            <a:ext cx="2493554" cy="535940"/>
            <a:chOff x="4346240" y="2784561"/>
            <a:chExt cx="2493554" cy="53594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6198927" y="2784561"/>
              <a:ext cx="640867" cy="53594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346240" y="3320501"/>
              <a:ext cx="1852687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ight Arrow 26"/>
          <p:cNvSpPr/>
          <p:nvPr/>
        </p:nvSpPr>
        <p:spPr>
          <a:xfrm>
            <a:off x="6842566" y="2634126"/>
            <a:ext cx="1803166" cy="66410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rgbClr val="00206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348088" y="2343697"/>
            <a:ext cx="2493554" cy="535940"/>
            <a:chOff x="4346240" y="2784561"/>
            <a:chExt cx="2493554" cy="53594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198927" y="2784561"/>
              <a:ext cx="640867" cy="53594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46240" y="3320501"/>
              <a:ext cx="1852687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348088" y="1085389"/>
            <a:ext cx="2493554" cy="535940"/>
            <a:chOff x="4346240" y="2784561"/>
            <a:chExt cx="2493554" cy="535940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6198927" y="2784561"/>
              <a:ext cx="640867" cy="53594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346240" y="3320501"/>
              <a:ext cx="1852687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49012" y="1237789"/>
            <a:ext cx="2493554" cy="535940"/>
            <a:chOff x="4346240" y="2784561"/>
            <a:chExt cx="2493554" cy="53594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6198927" y="2784561"/>
              <a:ext cx="640867" cy="53594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346240" y="3320501"/>
              <a:ext cx="1852687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349936" y="1390189"/>
            <a:ext cx="2493554" cy="535940"/>
            <a:chOff x="4346240" y="2784561"/>
            <a:chExt cx="2493554" cy="535940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6198927" y="2784561"/>
              <a:ext cx="640867" cy="53594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346240" y="3320501"/>
              <a:ext cx="1852687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2302724" y="1585456"/>
            <a:ext cx="1852687" cy="182918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80[ST01] </a:t>
            </a:r>
          </a:p>
          <a:p>
            <a:pPr algn="ctr"/>
            <a:r>
              <a:rPr lang="en-US" dirty="0" smtClean="0"/>
              <a:t>or 50 (ST2)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291072" y="3883947"/>
            <a:ext cx="1852687" cy="182918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80[ST01] </a:t>
            </a:r>
          </a:p>
          <a:p>
            <a:pPr algn="ctr"/>
            <a:r>
              <a:rPr lang="en-US" dirty="0" smtClean="0"/>
              <a:t>or 50 (ST2)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358816" y="3875792"/>
            <a:ext cx="1852687" cy="1829188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80[ST01] </a:t>
            </a:r>
          </a:p>
          <a:p>
            <a:pPr algn="ctr"/>
            <a:r>
              <a:rPr lang="en-US" dirty="0" smtClean="0"/>
              <a:t>or 50 (ST2)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863099" y="4753559"/>
            <a:ext cx="501041" cy="19456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46778" y="4439925"/>
            <a:ext cx="501041" cy="1794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46778" y="1029011"/>
            <a:ext cx="501041" cy="1794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6-Point Star 45"/>
          <p:cNvSpPr/>
          <p:nvPr/>
        </p:nvSpPr>
        <p:spPr>
          <a:xfrm>
            <a:off x="7002923" y="4788512"/>
            <a:ext cx="198086" cy="221367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683199" y="4212375"/>
            <a:ext cx="131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(X= -120cm)</a:t>
            </a:r>
            <a:endParaRPr lang="en-US" dirty="0"/>
          </a:p>
        </p:txBody>
      </p:sp>
      <p:sp>
        <p:nvSpPr>
          <p:cNvPr id="48" name="6-Point Star 47"/>
          <p:cNvSpPr/>
          <p:nvPr/>
        </p:nvSpPr>
        <p:spPr>
          <a:xfrm>
            <a:off x="7002923" y="5679804"/>
            <a:ext cx="198086" cy="221367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6-Point Star 48"/>
          <p:cNvSpPr/>
          <p:nvPr/>
        </p:nvSpPr>
        <p:spPr>
          <a:xfrm>
            <a:off x="7002923" y="6500108"/>
            <a:ext cx="198086" cy="221367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484462" y="4732006"/>
            <a:ext cx="1680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= -50cm</a:t>
            </a:r>
          </a:p>
          <a:p>
            <a:r>
              <a:rPr lang="en-US" dirty="0" smtClean="0"/>
              <a:t>Being tested for </a:t>
            </a:r>
          </a:p>
          <a:p>
            <a:r>
              <a:rPr lang="en-US" dirty="0" err="1" smtClean="0"/>
              <a:t>SiPM</a:t>
            </a:r>
            <a:r>
              <a:rPr lang="en-US" dirty="0" smtClean="0"/>
              <a:t> </a:t>
            </a:r>
            <a:r>
              <a:rPr lang="en-US" dirty="0" err="1" smtClean="0"/>
              <a:t>Radhard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642405" y="3345578"/>
            <a:ext cx="1325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(8’ = 2.44m </a:t>
            </a:r>
          </a:p>
          <a:p>
            <a:r>
              <a:rPr lang="en-US" dirty="0" smtClean="0"/>
              <a:t>above floor)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732259" y="532972"/>
            <a:ext cx="3253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http://kuraraypsf.jp/psf/</a:t>
            </a:r>
            <a:r>
              <a:rPr lang="en-US" dirty="0" smtClean="0">
                <a:hlinkClick r:id="rId2"/>
              </a:rPr>
              <a:t>ws.html</a:t>
            </a:r>
            <a:endParaRPr lang="en-US" dirty="0" smtClean="0"/>
          </a:p>
          <a:p>
            <a:r>
              <a:rPr lang="en-US" dirty="0" smtClean="0"/>
              <a:t>WLSF Y-11(200):</a:t>
            </a:r>
          </a:p>
          <a:p>
            <a:r>
              <a:rPr lang="en-US" dirty="0" err="1" smtClean="0"/>
              <a:t>Att_L</a:t>
            </a:r>
            <a:r>
              <a:rPr lang="en-US" dirty="0"/>
              <a:t>&gt;</a:t>
            </a:r>
            <a:r>
              <a:rPr lang="en-US" dirty="0" smtClean="0"/>
              <a:t>3.5m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21262" y="3018622"/>
            <a:ext cx="1911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Fremilab</a:t>
            </a:r>
            <a:r>
              <a:rPr lang="en-US" dirty="0" smtClean="0"/>
              <a:t> extruded </a:t>
            </a:r>
          </a:p>
          <a:p>
            <a:r>
              <a:rPr lang="en-US" dirty="0" smtClean="0"/>
              <a:t>scintillators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1002" y="2095675"/>
            <a:ext cx="2121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Lemo</a:t>
            </a:r>
            <a:r>
              <a:rPr lang="en-US" dirty="0" smtClean="0">
                <a:solidFill>
                  <a:srgbClr val="FF0000"/>
                </a:solidFill>
              </a:rPr>
              <a:t>-&gt; LeCroy4413;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LVL-1 &amp; TDC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15292" y="3473711"/>
            <a:ext cx="286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Leave ~20cm Gap T to B in 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6452" y="5875530"/>
            <a:ext cx="311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Minimal gap &lt;~ 1cm L to R in 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722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8352"/>
          </a:xfrm>
        </p:spPr>
        <p:txBody>
          <a:bodyPr>
            <a:normAutofit/>
          </a:bodyPr>
          <a:lstStyle/>
          <a:p>
            <a:r>
              <a:rPr lang="en-US" dirty="0" smtClean="0"/>
              <a:t>Displaced Dark Photon Trigger Logic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078F-BFC6-2B48-8881-33521BF45339}" type="datetime1">
              <a:rPr lang="en-US" smtClean="0"/>
              <a:t>11/13/16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816B-D526-304C-A764-9E5E16EDDDF4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8952" y="1481540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 (LVL1)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8952" y="2527567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Q2 (LVL1)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8951" y="3503502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Q3 (LVL1)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40710" y="4561744"/>
            <a:ext cx="1152370" cy="599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Q4 (LVL1)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33226" y="2233609"/>
            <a:ext cx="1729021" cy="23281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LVL2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vtxZ</a:t>
            </a:r>
            <a:r>
              <a:rPr lang="en-US" dirty="0" smtClean="0"/>
              <a:t> matching)</a:t>
            </a:r>
            <a:endParaRPr lang="en-US" dirty="0"/>
          </a:p>
        </p:txBody>
      </p:sp>
      <p:cxnSp>
        <p:nvCxnSpPr>
          <p:cNvPr id="13" name="Elbow Connector 12"/>
          <p:cNvCxnSpPr>
            <a:stCxn id="6" idx="3"/>
          </p:cNvCxnSpPr>
          <p:nvPr/>
        </p:nvCxnSpPr>
        <p:spPr>
          <a:xfrm>
            <a:off x="2081322" y="1781375"/>
            <a:ext cx="1151904" cy="617308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</p:cNvCxnSpPr>
          <p:nvPr/>
        </p:nvCxnSpPr>
        <p:spPr>
          <a:xfrm>
            <a:off x="2081322" y="2827402"/>
            <a:ext cx="1151904" cy="6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</p:cNvCxnSpPr>
          <p:nvPr/>
        </p:nvCxnSpPr>
        <p:spPr>
          <a:xfrm flipV="1">
            <a:off x="2081321" y="3797915"/>
            <a:ext cx="1151905" cy="54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0" idx="3"/>
          </p:cNvCxnSpPr>
          <p:nvPr/>
        </p:nvCxnSpPr>
        <p:spPr>
          <a:xfrm flipV="1">
            <a:off x="2093080" y="4327036"/>
            <a:ext cx="1140146" cy="53454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80926" y="4862307"/>
            <a:ext cx="3089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x 16-bit from 4 V1495 boards</a:t>
            </a:r>
            <a:endParaRPr lang="en-US" dirty="0"/>
          </a:p>
          <a:p>
            <a:r>
              <a:rPr lang="en-US" dirty="0" smtClean="0"/>
              <a:t>(2 x 32LVDS cables)</a:t>
            </a:r>
            <a:endParaRPr lang="en-US" dirty="0"/>
          </a:p>
        </p:txBody>
      </p:sp>
      <p:cxnSp>
        <p:nvCxnSpPr>
          <p:cNvPr id="27" name="Elbow Connector 26"/>
          <p:cNvCxnSpPr>
            <a:endCxn id="6" idx="1"/>
          </p:cNvCxnSpPr>
          <p:nvPr/>
        </p:nvCxnSpPr>
        <p:spPr>
          <a:xfrm>
            <a:off x="211660" y="1140550"/>
            <a:ext cx="717292" cy="64082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1662" y="5798145"/>
            <a:ext cx="8640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 Per </a:t>
            </a:r>
            <a:r>
              <a:rPr lang="en-US" dirty="0" smtClean="0">
                <a:solidFill>
                  <a:srgbClr val="FF0000"/>
                </a:solidFill>
              </a:rPr>
              <a:t>quadrant Q</a:t>
            </a:r>
            <a:r>
              <a:rPr lang="en-US" sz="1200" dirty="0" smtClean="0">
                <a:solidFill>
                  <a:srgbClr val="FF0000"/>
                </a:solidFill>
              </a:rPr>
              <a:t>(1-4)</a:t>
            </a:r>
            <a:r>
              <a:rPr lang="en-US" dirty="0" smtClean="0">
                <a:solidFill>
                  <a:srgbClr val="FF0000"/>
                </a:solidFill>
              </a:rPr>
              <a:t>: 80(ST1) +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0 (ST2) + 2x8(ST4-Y1/2) = 146, FANOUT ST4 </a:t>
            </a:r>
            <a:r>
              <a:rPr lang="en-US" dirty="0" smtClean="0">
                <a:solidFill>
                  <a:srgbClr val="FF0000"/>
                </a:solidFill>
              </a:rPr>
              <a:t>Hodo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Up to 72(ST1) + 72 (ST2) + 2x8(ST4Y1/2) = 160</a:t>
            </a:r>
          </a:p>
          <a:p>
            <a:pPr algn="ctr"/>
            <a:endParaRPr lang="en-US" dirty="0"/>
          </a:p>
        </p:txBody>
      </p:sp>
      <p:cxnSp>
        <p:nvCxnSpPr>
          <p:cNvPr id="30" name="Elbow Connector 29"/>
          <p:cNvCxnSpPr/>
          <p:nvPr/>
        </p:nvCxnSpPr>
        <p:spPr>
          <a:xfrm rot="5400000" flipH="1" flipV="1">
            <a:off x="103816" y="4969425"/>
            <a:ext cx="944741" cy="7290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Up Arrow 31"/>
          <p:cNvSpPr/>
          <p:nvPr/>
        </p:nvSpPr>
        <p:spPr>
          <a:xfrm>
            <a:off x="1364030" y="1140550"/>
            <a:ext cx="199901" cy="34099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57200" y="688910"/>
            <a:ext cx="185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DAQ/Data stream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279243" y="2527567"/>
            <a:ext cx="1928456" cy="17044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TS</a:t>
            </a:r>
          </a:p>
          <a:p>
            <a:pPr algn="ctr"/>
            <a:r>
              <a:rPr lang="en-US" dirty="0" smtClean="0"/>
              <a:t>(12 inputs total)</a:t>
            </a:r>
          </a:p>
          <a:p>
            <a:pPr algn="ctr"/>
            <a:r>
              <a:rPr lang="en-US" dirty="0" smtClean="0"/>
              <a:t>(1-free bit available)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985765" y="3292310"/>
            <a:ext cx="1234683" cy="11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37638" y="358572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 Trigger</a:t>
            </a:r>
          </a:p>
          <a:p>
            <a:r>
              <a:rPr lang="en-US" dirty="0" smtClean="0"/>
              <a:t>1-bit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4" idx="0"/>
          </p:cNvCxnSpPr>
          <p:nvPr/>
        </p:nvCxnSpPr>
        <p:spPr>
          <a:xfrm flipV="1">
            <a:off x="7243471" y="1646155"/>
            <a:ext cx="11759" cy="881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25684" y="1646155"/>
            <a:ext cx="132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DAQ Trigger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0712" y="5161986"/>
            <a:ext cx="78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V1495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50847" y="1296874"/>
            <a:ext cx="287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Trigger fired: Q1 &amp; Q3 &amp; VTX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0213" y="2601646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VTX Match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9" y="1218737"/>
            <a:ext cx="8698867" cy="4635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6146" y="1849052"/>
            <a:ext cx="78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 Mag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2206" y="1849052"/>
            <a:ext cx="78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</a:t>
            </a:r>
            <a:r>
              <a:rPr lang="en-US" dirty="0" smtClean="0">
                <a:solidFill>
                  <a:srgbClr val="FFFFFF"/>
                </a:solidFill>
              </a:rPr>
              <a:t> Mag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1244" y="3456825"/>
            <a:ext cx="78553" cy="78564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36977" y="3339796"/>
            <a:ext cx="78553" cy="101660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54400" y="4478159"/>
            <a:ext cx="306300" cy="1274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8627" y="5596146"/>
            <a:ext cx="3154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St-1 trigger plane, 160 x 160 cm</a:t>
            </a:r>
          </a:p>
          <a:p>
            <a:r>
              <a:rPr lang="en-US" dirty="0">
                <a:solidFill>
                  <a:srgbClr val="FF0000"/>
                </a:solidFill>
              </a:rPr>
              <a:t>Made of </a:t>
            </a:r>
            <a:r>
              <a:rPr lang="en-US" dirty="0" smtClean="0">
                <a:solidFill>
                  <a:srgbClr val="FF0000"/>
                </a:solidFill>
              </a:rPr>
              <a:t>4 1cm </a:t>
            </a:r>
            <a:r>
              <a:rPr lang="en-US" dirty="0">
                <a:solidFill>
                  <a:srgbClr val="FF0000"/>
                </a:solidFill>
              </a:rPr>
              <a:t>x </a:t>
            </a:r>
            <a:r>
              <a:rPr lang="en-US" dirty="0" smtClean="0">
                <a:solidFill>
                  <a:srgbClr val="FF0000"/>
                </a:solidFill>
              </a:rPr>
              <a:t>1cm </a:t>
            </a:r>
            <a:r>
              <a:rPr lang="en-US" dirty="0">
                <a:solidFill>
                  <a:srgbClr val="FF0000"/>
                </a:solidFill>
              </a:rPr>
              <a:t>x 8</a:t>
            </a:r>
            <a:r>
              <a:rPr lang="en-US" dirty="0" smtClean="0">
                <a:solidFill>
                  <a:srgbClr val="FF0000"/>
                </a:solidFill>
              </a:rPr>
              <a:t>0cm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scintillator planes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0166" y="5508544"/>
            <a:ext cx="3488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St-2 trigger plane, 200 cm x 200 cm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Made of 4 2cm x 2cm x 100cm </a:t>
            </a: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cintillator planes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81651" y="4478159"/>
            <a:ext cx="155326" cy="12241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6423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Side View of the Proposed Experimental Setup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0634-1264-1945-968F-1FB4B678E6D7}" type="datetime1">
              <a:rPr lang="en-US" smtClean="0"/>
              <a:t>11/13/16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A0545-752B-B84E-8034-9F714ECCAF60}" type="slidenum">
              <a:rPr lang="en-US" smtClean="0"/>
              <a:t>7</a:t>
            </a:fld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0" y="3841750"/>
            <a:ext cx="641350" cy="635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7550" y="5596146"/>
            <a:ext cx="76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LDRD: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2" y="0"/>
            <a:ext cx="853888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Final Trigger Detector Installation Locations and Structures: TBD</a:t>
            </a:r>
            <a:endParaRPr lang="en-US" sz="3600" dirty="0"/>
          </a:p>
        </p:txBody>
      </p:sp>
      <p:pic>
        <p:nvPicPr>
          <p:cNvPr id="4" name="Picture 8" descr="ttps://p25ext.lanl.gov/darkphoton/images/hall/IMG_2266_ha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54" y="1473145"/>
            <a:ext cx="3519768" cy="46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tps://p25ext.lanl.gov/darkphoton/images/hall/IMG_2270_ha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7" y="1468659"/>
            <a:ext cx="3523129" cy="470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167" y="4644289"/>
            <a:ext cx="798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ST-1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399" y="1976717"/>
            <a:ext cx="215154" cy="274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47922" y="4852418"/>
            <a:ext cx="798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ST-2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3164" y="2223246"/>
            <a:ext cx="215154" cy="274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1415" y="6303530"/>
            <a:ext cx="7358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More pictures: https</a:t>
            </a:r>
            <a:r>
              <a:rPr lang="en-US" dirty="0" smtClean="0"/>
              <a:t>://p25ext.lanl.gov/</a:t>
            </a:r>
            <a:r>
              <a:rPr lang="en-US" dirty="0" err="1" smtClean="0"/>
              <a:t>darkphoton</a:t>
            </a:r>
            <a:r>
              <a:rPr lang="en-US" dirty="0" smtClean="0"/>
              <a:t>/images/hall/</a:t>
            </a:r>
            <a:r>
              <a:rPr lang="en-US" dirty="0" err="1" smtClean="0"/>
              <a:t>index.html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5C71-BCBB-ED41-B849-4A13D8B7726C}" type="datetime1">
              <a:rPr lang="en-US" smtClean="0"/>
              <a:t>11/13/16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AC14-FF5B-3541-ADB6-0880279790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862" y="31214"/>
            <a:ext cx="5435973" cy="1325563"/>
          </a:xfrm>
        </p:spPr>
        <p:txBody>
          <a:bodyPr/>
          <a:lstStyle/>
          <a:p>
            <a:r>
              <a:rPr lang="en-US" dirty="0" smtClean="0"/>
              <a:t>Frames and Installation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4862" y="1310997"/>
            <a:ext cx="3997138" cy="4351338"/>
          </a:xfrm>
        </p:spPr>
        <p:txBody>
          <a:bodyPr/>
          <a:lstStyle/>
          <a:p>
            <a:r>
              <a:rPr lang="en-US" dirty="0" smtClean="0"/>
              <a:t>4 identical box per plane</a:t>
            </a:r>
          </a:p>
          <a:p>
            <a:r>
              <a:rPr lang="en-US" dirty="0" smtClean="0"/>
              <a:t>Two planes, St1 and St2  </a:t>
            </a:r>
            <a:endParaRPr lang="en-US" dirty="0"/>
          </a:p>
        </p:txBody>
      </p:sp>
      <p:pic>
        <p:nvPicPr>
          <p:cNvPr id="1030" name="Picture 6" descr="ttps://p25ext.lanl.gov/darkphoton/images/frames/hodoscopeHolder_hal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1" r="24107"/>
          <a:stretch/>
        </p:blipFill>
        <p:spPr bwMode="auto">
          <a:xfrm>
            <a:off x="6239434" y="-4224"/>
            <a:ext cx="2904565" cy="362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862" y="6157165"/>
            <a:ext cx="7540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More pictures: https</a:t>
            </a:r>
            <a:r>
              <a:rPr lang="en-US" dirty="0" smtClean="0"/>
              <a:t>://p25ext.lanl.gov/</a:t>
            </a:r>
            <a:r>
              <a:rPr lang="en-US" dirty="0" err="1" smtClean="0"/>
              <a:t>darkphoton</a:t>
            </a:r>
            <a:r>
              <a:rPr lang="en-US" dirty="0" smtClean="0"/>
              <a:t>/images/frames/</a:t>
            </a:r>
            <a:r>
              <a:rPr lang="en-US" dirty="0" err="1" smtClean="0"/>
              <a:t>index.html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5803-8442-7345-B192-348F23901E8D}" type="datetime1">
              <a:rPr lang="en-US" smtClean="0"/>
              <a:t>11/13/16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DarkPhootn Trigger Upgrade Plan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CAC14-FF5B-3541-ADB6-0880279790CA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96" y="2887201"/>
            <a:ext cx="3211545" cy="31047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98291" y="2942946"/>
            <a:ext cx="3586253" cy="26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37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787</Words>
  <Application>Microsoft Macintosh PowerPoint</Application>
  <PresentationFormat>Letter Paper (8.5x11 in)</PresentationFormat>
  <Paragraphs>199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Dark Photon Trigger Upgrade</vt:lpstr>
      <vt:lpstr>E906 Trigger &amp; DAQ System</vt:lpstr>
      <vt:lpstr>Low Mass Dark Photon Displayed Vertex Trigger</vt:lpstr>
      <vt:lpstr>A New High-Granularity Displayed Dimuon Vertex Trigger</vt:lpstr>
      <vt:lpstr>Trigger Detector Layout Schematics beam view</vt:lpstr>
      <vt:lpstr>Displaced Dark Photon Trigger Logic</vt:lpstr>
      <vt:lpstr>Side View of the Proposed Experimental Setup </vt:lpstr>
      <vt:lpstr>Final Trigger Detector Installation Locations and Structures: TBD</vt:lpstr>
      <vt:lpstr>Frames and Installation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Photon Trigger Upgrade</dc:title>
  <dc:creator>Ming Liu</dc:creator>
  <cp:lastModifiedBy>Ming Liu</cp:lastModifiedBy>
  <cp:revision>30</cp:revision>
  <cp:lastPrinted>2016-11-12T23:22:54Z</cp:lastPrinted>
  <dcterms:created xsi:type="dcterms:W3CDTF">2016-11-12T22:35:48Z</dcterms:created>
  <dcterms:modified xsi:type="dcterms:W3CDTF">2016-11-12T23:23:51Z</dcterms:modified>
</cp:coreProperties>
</file>