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57" r:id="rId3"/>
    <p:sldId id="258" r:id="rId4"/>
    <p:sldId id="262" r:id="rId5"/>
    <p:sldId id="266" r:id="rId6"/>
    <p:sldId id="273" r:id="rId7"/>
    <p:sldId id="261" r:id="rId8"/>
    <p:sldId id="271" r:id="rId9"/>
    <p:sldId id="272" r:id="rId10"/>
    <p:sldId id="259" r:id="rId11"/>
    <p:sldId id="260" r:id="rId12"/>
    <p:sldId id="263" r:id="rId13"/>
    <p:sldId id="264" r:id="rId14"/>
    <p:sldId id="268" r:id="rId15"/>
    <p:sldId id="269" r:id="rId16"/>
    <p:sldId id="270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05"/>
    <p:restoredTop sz="99707" autoAdjust="0"/>
  </p:normalViewPr>
  <p:slideViewPr>
    <p:cSldViewPr snapToGrid="0" snapToObjects="1">
      <p:cViewPr>
        <p:scale>
          <a:sx n="150" d="100"/>
          <a:sy n="15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9F12-DD55-6A4C-9505-58DBF9932955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2B3A-8EC6-5049-A857-C546DAB3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F53D-2C62-0D42-8141-1B9265B4BDA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D636-699A-1845-A179-313CCE77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AC0A-D126-304F-A06F-FDA9DA72B0EE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590-C0D2-1940-AFE3-76A18886FA35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E1BE-9972-FC4E-BEE0-5753FDD3F1E0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53B-4D7A-C245-85B9-F5686C2E1EE7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BF7-97BB-D541-905C-E6A93A863879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0243-2F49-3A49-B83E-DBFD8E22BD16}" type="datetime1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4077-71E3-8449-8295-6A6541ACDE14}" type="datetime1">
              <a:rPr lang="en-US" smtClean="0"/>
              <a:t>11/6/16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3685-33BD-4A47-95DB-041891D18578}" type="datetime1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625C-C6B5-2242-BA26-095E5B13DB7D}" type="datetime1">
              <a:rPr lang="en-US" smtClean="0"/>
              <a:t>11/6/16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657E-73A1-1245-94B2-206E3DF82055}" type="datetime1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3AD-C806-A949-9A88-27AE02A8D0C3}" type="datetime1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1D4F-611A-5C43-AD0C-EAF3CD07BC7F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2342-1793-6B45-8F14-35901F50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dirty="0" smtClean="0"/>
              <a:t>FY17 Detector Effort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648623"/>
            <a:ext cx="3969967" cy="1292662"/>
            <a:chOff x="457200" y="2487583"/>
            <a:chExt cx="3969967" cy="890604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2487583"/>
              <a:ext cx="1066800" cy="4453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DAQ </a:t>
              </a:r>
            </a:p>
            <a:p>
              <a:r>
                <a:rPr lang="en-US" dirty="0" smtClean="0"/>
                <a:t>Upgrade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0751" y="2932885"/>
              <a:ext cx="3506416" cy="4453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V1495 trigger </a:t>
              </a:r>
              <a:r>
                <a:rPr lang="en-US" dirty="0" err="1" smtClean="0"/>
                <a:t>algo</a:t>
              </a:r>
              <a:r>
                <a:rPr lang="en-US" dirty="0" smtClean="0"/>
                <a:t> implementation &amp; Integration into DAQ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974" y="3009527"/>
            <a:ext cx="4891510" cy="1200329"/>
            <a:chOff x="647470" y="3919409"/>
            <a:chExt cx="4701301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647470" y="3919409"/>
              <a:ext cx="1965036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80/20 Al frame and detector assembly &amp; testing</a:t>
              </a:r>
            </a:p>
            <a:p>
              <a:r>
                <a:rPr lang="en-US" dirty="0" smtClean="0"/>
                <a:t>@LANL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2506" y="3919409"/>
              <a:ext cx="1584463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Safety review and detector installation </a:t>
              </a:r>
            </a:p>
            <a:p>
              <a:r>
                <a:rPr lang="en-US" dirty="0" smtClean="0"/>
                <a:t>@FNAL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8008" y="4196408"/>
              <a:ext cx="1350763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SiPM</a:t>
              </a:r>
              <a:r>
                <a:rPr lang="en-US" dirty="0" smtClean="0"/>
                <a:t> readout</a:t>
              </a:r>
            </a:p>
            <a:p>
              <a:r>
                <a:rPr lang="en-US" dirty="0" smtClean="0"/>
                <a:t>Integration;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45084" y="2258570"/>
            <a:ext cx="192199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Trigger </a:t>
            </a:r>
          </a:p>
          <a:p>
            <a:r>
              <a:rPr lang="en-US" dirty="0" smtClean="0"/>
              <a:t>Commissioning </a:t>
            </a:r>
          </a:p>
          <a:p>
            <a:r>
              <a:rPr lang="en-US" dirty="0" smtClean="0"/>
              <a:t>and</a:t>
            </a:r>
            <a:endParaRPr lang="en-US" dirty="0"/>
          </a:p>
          <a:p>
            <a:r>
              <a:rPr lang="en-US" dirty="0" smtClean="0"/>
              <a:t>Offline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9585" y="2858735"/>
            <a:ext cx="1779078" cy="120032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 Data taking, </a:t>
            </a:r>
          </a:p>
          <a:p>
            <a:r>
              <a:rPr lang="en-US" dirty="0" smtClean="0"/>
              <a:t>- Offline analysis,</a:t>
            </a:r>
          </a:p>
          <a:p>
            <a:r>
              <a:rPr lang="en-US" dirty="0" smtClean="0"/>
              <a:t>- Full proposal </a:t>
            </a:r>
          </a:p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7590" y="4292302"/>
            <a:ext cx="8606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Manpower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needs: (estimated from experts, Kun, Hubert, </a:t>
            </a:r>
            <a:r>
              <a:rPr lang="en-US" sz="1400" dirty="0" err="1" smtClean="0">
                <a:solidFill>
                  <a:srgbClr val="FF0000"/>
                </a:solidFill>
              </a:rPr>
              <a:t>Andi</a:t>
            </a:r>
            <a:r>
              <a:rPr lang="en-US" sz="1400" dirty="0" smtClean="0">
                <a:solidFill>
                  <a:srgbClr val="FF0000"/>
                </a:solidFill>
              </a:rPr>
              <a:t>, Pat and Ming)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DAQ and V1495 work: 2 FTE*Month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Mechanical work: 1 FTE*Month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Commissioning: </a:t>
            </a:r>
            <a:r>
              <a:rPr lang="en-US" sz="1400" dirty="0" smtClean="0"/>
              <a:t>1.5 </a:t>
            </a:r>
            <a:r>
              <a:rPr lang="en-US" sz="1400" dirty="0" smtClean="0"/>
              <a:t>FTE*Month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Add 25% contingency on labor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Total Labor needs </a:t>
            </a:r>
            <a:r>
              <a:rPr lang="en-US" sz="1400" dirty="0" smtClean="0"/>
              <a:t>~</a:t>
            </a:r>
            <a:r>
              <a:rPr lang="en-US" sz="1400" b="1" dirty="0" smtClean="0"/>
              <a:t>5.5 FTE * Month </a:t>
            </a:r>
            <a:r>
              <a:rPr lang="en-US" sz="1400" dirty="0" smtClean="0"/>
              <a:t>(in the project, ~10 FET*Month in </a:t>
            </a:r>
            <a:r>
              <a:rPr lang="en-US" sz="1400" dirty="0" err="1" smtClean="0"/>
              <a:t>Exp</a:t>
            </a:r>
            <a:r>
              <a:rPr lang="en-US" sz="1400" dirty="0" smtClean="0"/>
              <a:t> effort) </a:t>
            </a:r>
            <a:endParaRPr lang="en-US" sz="1400" dirty="0" smtClean="0"/>
          </a:p>
          <a:p>
            <a:r>
              <a:rPr lang="en-US" sz="1200" dirty="0" smtClean="0"/>
              <a:t>Available people: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Electronics work: Kun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Andi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PostDoc</a:t>
            </a:r>
            <a:r>
              <a:rPr lang="en-US" sz="1200" dirty="0" smtClean="0">
                <a:solidFill>
                  <a:srgbClr val="0000FF"/>
                </a:solidFill>
              </a:rPr>
              <a:t>/</a:t>
            </a:r>
            <a:r>
              <a:rPr lang="en-US" sz="1200" dirty="0" err="1" smtClean="0">
                <a:solidFill>
                  <a:srgbClr val="0000FF"/>
                </a:solidFill>
              </a:rPr>
              <a:t>Sho</a:t>
            </a:r>
            <a:r>
              <a:rPr lang="en-US" sz="1200" dirty="0" smtClean="0">
                <a:solidFill>
                  <a:srgbClr val="0000FF"/>
                </a:solidFill>
              </a:rPr>
              <a:t>, Student/Alex, Ming &amp; </a:t>
            </a:r>
            <a:r>
              <a:rPr lang="en-US" sz="1200" dirty="0" err="1" smtClean="0">
                <a:solidFill>
                  <a:srgbClr val="0000FF"/>
                </a:solidFill>
              </a:rPr>
              <a:t>Fermilab</a:t>
            </a:r>
            <a:r>
              <a:rPr lang="en-US" sz="1200" dirty="0" smtClean="0">
                <a:solidFill>
                  <a:srgbClr val="0000FF"/>
                </a:solidFill>
              </a:rPr>
              <a:t> Engineer/collaborators (1 student + other postdocs)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Mechanical work: Hubert</a:t>
            </a:r>
            <a:r>
              <a:rPr lang="en-US" sz="1200" dirty="0" smtClean="0">
                <a:solidFill>
                  <a:srgbClr val="FF0000"/>
                </a:solidFill>
              </a:rPr>
              <a:t>, Pat, Ming, </a:t>
            </a:r>
            <a:r>
              <a:rPr lang="en-US" sz="1200" dirty="0" err="1" smtClean="0">
                <a:solidFill>
                  <a:srgbClr val="FF0000"/>
                </a:solidFill>
              </a:rPr>
              <a:t>Sho</a:t>
            </a:r>
            <a:r>
              <a:rPr lang="en-US" sz="1200" dirty="0" smtClean="0">
                <a:solidFill>
                  <a:srgbClr val="FF0000"/>
                </a:solidFill>
              </a:rPr>
              <a:t>, Alex, </a:t>
            </a:r>
            <a:r>
              <a:rPr lang="en-US" sz="1200" dirty="0" err="1" smtClean="0">
                <a:solidFill>
                  <a:srgbClr val="FF0000"/>
                </a:solidFill>
              </a:rPr>
              <a:t>Fermilab</a:t>
            </a:r>
            <a:r>
              <a:rPr lang="en-US" sz="1200" dirty="0" smtClean="0">
                <a:solidFill>
                  <a:srgbClr val="FF0000"/>
                </a:solidFill>
              </a:rPr>
              <a:t> collaborators (1 student + other postdocs) </a:t>
            </a:r>
          </a:p>
          <a:p>
            <a:r>
              <a:rPr lang="en-US" sz="1200" b="1" dirty="0" smtClean="0"/>
              <a:t>Additional Engineer &amp; Tech support (w/ $$) could help to reduce the schedule risk </a:t>
            </a:r>
            <a:endParaRPr lang="en-US" sz="1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7200" y="990827"/>
            <a:ext cx="8527250" cy="413357"/>
            <a:chOff x="457200" y="1785440"/>
            <a:chExt cx="8527250" cy="413357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785440"/>
              <a:ext cx="8527250" cy="413357"/>
              <a:chOff x="457200" y="1914778"/>
              <a:chExt cx="8527250" cy="41335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457200" y="2292859"/>
                <a:ext cx="8229600" cy="352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05533" y="1955337"/>
                <a:ext cx="559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Nov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46929" y="1958803"/>
                <a:ext cx="53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54765" y="1951701"/>
                <a:ext cx="490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Jan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96593" y="1923527"/>
                <a:ext cx="5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Feb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48766" y="1950052"/>
                <a:ext cx="573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Mar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89278" y="191477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Apr---Jul+</a:t>
                </a:r>
                <a:endParaRPr lang="en-US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754104" y="2013778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24729" y="2028876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27167" y="2043972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89779" y="2024742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615099" y="2039838"/>
              <a:ext cx="0" cy="140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5836-DEDF-C34F-B73A-22EE78BB7D56}" type="datetime1">
              <a:rPr lang="en-US" smtClean="0"/>
              <a:t>11/6/16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54451" y="1695827"/>
            <a:ext cx="172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Electronics work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5" y="160188"/>
            <a:ext cx="8935207" cy="778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FY-17 Trigger Detector Construction &amp; Installation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866"/>
            <a:ext cx="8229600" cy="53247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Complete assembly and installed by </a:t>
            </a:r>
            <a:r>
              <a:rPr lang="en-US" dirty="0" smtClean="0"/>
              <a:t>end</a:t>
            </a:r>
            <a:r>
              <a:rPr lang="en-US" dirty="0" smtClean="0"/>
              <a:t> </a:t>
            </a:r>
            <a:r>
              <a:rPr lang="en-US" dirty="0" smtClean="0"/>
              <a:t>of January 2017</a:t>
            </a:r>
          </a:p>
          <a:p>
            <a:endParaRPr lang="en-US" dirty="0" smtClean="0"/>
          </a:p>
          <a:p>
            <a:r>
              <a:rPr lang="en-US" dirty="0" smtClean="0"/>
              <a:t>All major hardware in hand</a:t>
            </a:r>
          </a:p>
          <a:p>
            <a:pPr lvl="1"/>
            <a:r>
              <a:rPr lang="en-US" dirty="0" smtClean="0"/>
              <a:t>Scintillators (at </a:t>
            </a:r>
            <a:r>
              <a:rPr lang="en-US" dirty="0" err="1" smtClean="0"/>
              <a:t>Fermilab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WLSF (at LANL)</a:t>
            </a:r>
          </a:p>
          <a:p>
            <a:pPr lvl="1"/>
            <a:r>
              <a:rPr lang="en-US" dirty="0" smtClean="0"/>
              <a:t>All 80/20 Al frames at LANL</a:t>
            </a:r>
          </a:p>
          <a:p>
            <a:pPr lvl="2"/>
            <a:r>
              <a:rPr lang="en-US" dirty="0" smtClean="0"/>
              <a:t>4 frames completed,  4 more (identical) to go</a:t>
            </a:r>
          </a:p>
          <a:p>
            <a:r>
              <a:rPr lang="en-US" dirty="0" smtClean="0"/>
              <a:t>Frames assembled at LANL, ship to </a:t>
            </a:r>
            <a:r>
              <a:rPr lang="en-US" dirty="0" err="1" smtClean="0"/>
              <a:t>Fermilab</a:t>
            </a:r>
            <a:r>
              <a:rPr lang="en-US" dirty="0" smtClean="0"/>
              <a:t> for final assembly in December-January 2016 </a:t>
            </a:r>
          </a:p>
          <a:p>
            <a:endParaRPr lang="en-US" dirty="0" smtClean="0"/>
          </a:p>
          <a:p>
            <a:r>
              <a:rPr lang="en-US" dirty="0" err="1" smtClean="0"/>
              <a:t>Fermilab</a:t>
            </a:r>
            <a:r>
              <a:rPr lang="en-US" dirty="0" smtClean="0"/>
              <a:t> mechanical structure safety review before installation </a:t>
            </a:r>
          </a:p>
          <a:p>
            <a:pPr lvl="1"/>
            <a:r>
              <a:rPr lang="en-US" dirty="0" smtClean="0"/>
              <a:t>Student/</a:t>
            </a:r>
            <a:r>
              <a:rPr lang="en-US" dirty="0" err="1" smtClean="0"/>
              <a:t>Kenie</a:t>
            </a:r>
            <a:r>
              <a:rPr lang="en-US" dirty="0" smtClean="0"/>
              <a:t> initial design, Walt </a:t>
            </a:r>
            <a:r>
              <a:rPr lang="en-US" dirty="0" smtClean="0"/>
              <a:t>to </a:t>
            </a:r>
            <a:r>
              <a:rPr lang="en-US" dirty="0" smtClean="0"/>
              <a:t>confirm</a:t>
            </a:r>
            <a:endParaRPr lang="en-US" dirty="0" smtClean="0"/>
          </a:p>
          <a:p>
            <a:pPr lvl="1"/>
            <a:r>
              <a:rPr lang="en-US" dirty="0" smtClean="0"/>
              <a:t>Hubert, </a:t>
            </a:r>
            <a:r>
              <a:rPr lang="en-US" dirty="0" smtClean="0"/>
              <a:t>Ming working with </a:t>
            </a:r>
            <a:r>
              <a:rPr lang="en-US" dirty="0" err="1" smtClean="0"/>
              <a:t>Fermilab</a:t>
            </a:r>
            <a:r>
              <a:rPr lang="en-US" dirty="0" smtClean="0"/>
              <a:t> Safety office    </a:t>
            </a:r>
            <a:endParaRPr lang="en-US" dirty="0" smtClean="0"/>
          </a:p>
          <a:p>
            <a:pPr lvl="1"/>
            <a:r>
              <a:rPr lang="en-US" dirty="0" smtClean="0"/>
              <a:t>On-going progress as</a:t>
            </a:r>
            <a:r>
              <a:rPr lang="en-US" dirty="0"/>
              <a:t> </a:t>
            </a:r>
            <a:r>
              <a:rPr lang="en-US" dirty="0" smtClean="0"/>
              <a:t>part of E906 startup, to be </a:t>
            </a:r>
            <a:r>
              <a:rPr lang="en-US" dirty="0" smtClean="0"/>
              <a:t>reviewed and approved for final installation </a:t>
            </a:r>
            <a:r>
              <a:rPr lang="en-US" dirty="0" smtClean="0"/>
              <a:t>by the end of Dec 2016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Lead persons: </a:t>
            </a:r>
          </a:p>
          <a:p>
            <a:pPr lvl="1"/>
            <a:r>
              <a:rPr lang="en-US" dirty="0" smtClean="0"/>
              <a:t>Hubert, Ming, Alex, PD and help from </a:t>
            </a:r>
            <a:r>
              <a:rPr lang="en-US" dirty="0" err="1" smtClean="0"/>
              <a:t>Fermilab</a:t>
            </a:r>
            <a:r>
              <a:rPr lang="en-US" dirty="0" smtClean="0"/>
              <a:t> Collaboration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AF45-B9A0-7846-82BB-8E60B4BF1DFC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764906"/>
          </a:xfrm>
        </p:spPr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readout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587"/>
            <a:ext cx="8229600" cy="5842102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premap</a:t>
            </a:r>
            <a:r>
              <a:rPr lang="en-US" dirty="0" smtClean="0"/>
              <a:t> cards production </a:t>
            </a:r>
          </a:p>
          <a:p>
            <a:pPr lvl="1"/>
            <a:r>
              <a:rPr lang="en-US" dirty="0" smtClean="0"/>
              <a:t>Obtained a quote, cost</a:t>
            </a:r>
            <a:r>
              <a:rPr lang="en-US" dirty="0" smtClean="0"/>
              <a:t>:  </a:t>
            </a:r>
            <a:r>
              <a:rPr lang="en-US" dirty="0"/>
              <a:t>~</a:t>
            </a:r>
            <a:r>
              <a:rPr lang="en-US" dirty="0" smtClean="0"/>
              <a:t>$30/each, 700 total, under $25K, good for credit card order </a:t>
            </a:r>
            <a:endParaRPr lang="en-US" dirty="0" smtClean="0"/>
          </a:p>
          <a:p>
            <a:pPr lvl="1"/>
            <a:r>
              <a:rPr lang="en-US" dirty="0" smtClean="0"/>
              <a:t>Done by </a:t>
            </a:r>
            <a:r>
              <a:rPr lang="en-US" dirty="0" smtClean="0"/>
              <a:t>early</a:t>
            </a:r>
            <a:r>
              <a:rPr lang="en-US" dirty="0" smtClean="0"/>
              <a:t> </a:t>
            </a:r>
            <a:r>
              <a:rPr lang="en-US" dirty="0" smtClean="0"/>
              <a:t>January </a:t>
            </a:r>
            <a:r>
              <a:rPr lang="en-US" dirty="0" smtClean="0"/>
              <a:t>2017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Discriminator and LV/HV PS</a:t>
            </a:r>
          </a:p>
          <a:p>
            <a:pPr lvl="1"/>
            <a:r>
              <a:rPr lang="en-US" dirty="0" err="1" smtClean="0"/>
              <a:t>LeCroy</a:t>
            </a:r>
            <a:r>
              <a:rPr lang="en-US" dirty="0" smtClean="0"/>
              <a:t> 4413 and NIM crates available from </a:t>
            </a:r>
            <a:r>
              <a:rPr lang="en-US" dirty="0" err="1" smtClean="0"/>
              <a:t>Fermilab</a:t>
            </a:r>
            <a:r>
              <a:rPr lang="en-US" dirty="0" smtClean="0"/>
              <a:t> pool</a:t>
            </a:r>
          </a:p>
          <a:p>
            <a:pPr lvl="1"/>
            <a:r>
              <a:rPr lang="en-US" dirty="0" smtClean="0"/>
              <a:t>Tested by the end of December </a:t>
            </a:r>
          </a:p>
          <a:p>
            <a:pPr lvl="1"/>
            <a:r>
              <a:rPr lang="en-US" dirty="0" smtClean="0"/>
              <a:t>Reuse </a:t>
            </a:r>
            <a:r>
              <a:rPr lang="en-US" dirty="0" err="1" smtClean="0"/>
              <a:t>Fermilab</a:t>
            </a:r>
            <a:r>
              <a:rPr lang="en-US" dirty="0" smtClean="0"/>
              <a:t> HV PS and the 48-ch distribution cards (50~60V, I &lt;500 x 10uA 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Cables </a:t>
            </a:r>
          </a:p>
          <a:p>
            <a:pPr lvl="1"/>
            <a:r>
              <a:rPr lang="en-US" dirty="0" smtClean="0"/>
              <a:t>Recycle from previous </a:t>
            </a:r>
            <a:r>
              <a:rPr lang="en-US" dirty="0" err="1" smtClean="0"/>
              <a:t>Fermilab</a:t>
            </a:r>
            <a:r>
              <a:rPr lang="en-US" dirty="0" smtClean="0"/>
              <a:t> experiments</a:t>
            </a:r>
          </a:p>
          <a:p>
            <a:pPr lvl="2"/>
            <a:r>
              <a:rPr lang="en-US" dirty="0" err="1" smtClean="0"/>
              <a:t>Lemo</a:t>
            </a:r>
            <a:r>
              <a:rPr lang="en-US" dirty="0" smtClean="0"/>
              <a:t> cables, 550</a:t>
            </a:r>
          </a:p>
          <a:p>
            <a:pPr lvl="2"/>
            <a:r>
              <a:rPr lang="en-US" dirty="0" smtClean="0"/>
              <a:t>34-ch ribbon cables</a:t>
            </a:r>
          </a:p>
          <a:p>
            <a:pPr lvl="2"/>
            <a:r>
              <a:rPr lang="en-US" dirty="0" smtClean="0"/>
              <a:t>By mid of January 2017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V1495 and VME crate and Controller CPU </a:t>
            </a:r>
          </a:p>
          <a:p>
            <a:pPr lvl="1"/>
            <a:r>
              <a:rPr lang="en-US" dirty="0" smtClean="0"/>
              <a:t>In hand, need to update firmware based on E906 trigger code</a:t>
            </a:r>
          </a:p>
          <a:p>
            <a:pPr lvl="1"/>
            <a:r>
              <a:rPr lang="en-US" dirty="0" smtClean="0"/>
              <a:t>Integration starts early December, complete by mid Feb 2017 </a:t>
            </a:r>
          </a:p>
          <a:p>
            <a:pPr lvl="1"/>
            <a:endParaRPr lang="en-US" dirty="0" smtClean="0"/>
          </a:p>
          <a:p>
            <a:r>
              <a:rPr lang="en-US" dirty="0"/>
              <a:t>New </a:t>
            </a:r>
            <a:r>
              <a:rPr lang="en-US" dirty="0" smtClean="0"/>
              <a:t>Production of Taiwan </a:t>
            </a:r>
            <a:r>
              <a:rPr lang="en-US" dirty="0"/>
              <a:t>TDCs </a:t>
            </a:r>
          </a:p>
          <a:p>
            <a:pPr lvl="1"/>
            <a:r>
              <a:rPr lang="en-US" dirty="0"/>
              <a:t>Being </a:t>
            </a:r>
            <a:r>
              <a:rPr lang="en-US" dirty="0" smtClean="0"/>
              <a:t>produced in Taiwan, for future upgrade of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Needs 8 for trigger upgrade, 15 delivered to </a:t>
            </a:r>
            <a:r>
              <a:rPr lang="en-US" dirty="0" err="1" smtClean="0"/>
              <a:t>Fermilab</a:t>
            </a:r>
            <a:r>
              <a:rPr lang="en-US" dirty="0" smtClean="0"/>
              <a:t> already</a:t>
            </a:r>
          </a:p>
          <a:p>
            <a:pPr lvl="1"/>
            <a:endParaRPr lang="en-US" dirty="0"/>
          </a:p>
          <a:p>
            <a:r>
              <a:rPr lang="en-US" dirty="0" smtClean="0"/>
              <a:t>Lead persons:</a:t>
            </a:r>
          </a:p>
          <a:p>
            <a:pPr lvl="1"/>
            <a:r>
              <a:rPr lang="en-US" dirty="0" smtClean="0"/>
              <a:t>Ming, PD/</a:t>
            </a:r>
            <a:r>
              <a:rPr lang="en-US" dirty="0" err="1" smtClean="0"/>
              <a:t>Sho</a:t>
            </a:r>
            <a:r>
              <a:rPr lang="en-US" dirty="0" smtClean="0"/>
              <a:t>, Kun, Pat and </a:t>
            </a:r>
            <a:r>
              <a:rPr lang="en-US" dirty="0" err="1" smtClean="0"/>
              <a:t>Fermilab</a:t>
            </a:r>
            <a:r>
              <a:rPr lang="en-US" dirty="0" smtClean="0"/>
              <a:t> Engineer/Collaborators 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8F13-00B8-4849-9805-A767E21865C8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Projected Sensitivity with 2-year Parasitic Run with Polarized 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 E-1039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Parasitic run with polarized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  <a:p>
            <a:pPr lvl="1"/>
            <a:r>
              <a:rPr lang="en-US" dirty="0" smtClean="0"/>
              <a:t>2018-2019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434" y="2212322"/>
            <a:ext cx="4136065" cy="4308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791" y="4043187"/>
            <a:ext cx="259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2-yr (400 days) of parasitic running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3CAE-AA78-044F-9F21-6DDB9A64103B}" type="datetime1">
              <a:rPr lang="en-US" smtClean="0"/>
              <a:t>11/6/16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additional fund available in FY17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220"/>
            <a:ext cx="8229600" cy="540347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Given the uncertainty of future run beyond 2017 at </a:t>
            </a:r>
            <a:r>
              <a:rPr lang="en-US" dirty="0" err="1" smtClean="0"/>
              <a:t>Fermilab</a:t>
            </a:r>
            <a:r>
              <a:rPr lang="en-US" dirty="0" smtClean="0"/>
              <a:t>, it would be very helpful to have additional $$ and technical resource support to speed up the DAQ/trigger upgrade to take maximal amount of data out of current 2017 E906 run</a:t>
            </a:r>
          </a:p>
          <a:p>
            <a:endParaRPr lang="en-US" dirty="0"/>
          </a:p>
          <a:p>
            <a:r>
              <a:rPr lang="en-US" dirty="0" smtClean="0"/>
              <a:t>More manpower could be used to speed up assembly, trigger algorithm development, testing readout and installation, in particular in the following tasks:</a:t>
            </a:r>
          </a:p>
          <a:p>
            <a:pPr lvl="1"/>
            <a:r>
              <a:rPr lang="en-US" dirty="0" smtClean="0"/>
              <a:t>Trigger logic FPGA programing support </a:t>
            </a:r>
          </a:p>
          <a:p>
            <a:pPr lvl="1"/>
            <a:r>
              <a:rPr lang="en-US" dirty="0" smtClean="0"/>
              <a:t>Electronic tech to help </a:t>
            </a:r>
            <a:r>
              <a:rPr lang="en-US" dirty="0" err="1" smtClean="0"/>
              <a:t>SiPM</a:t>
            </a:r>
            <a:r>
              <a:rPr lang="en-US" dirty="0" smtClean="0"/>
              <a:t> </a:t>
            </a:r>
            <a:r>
              <a:rPr lang="en-US" dirty="0" smtClean="0"/>
              <a:t>readout and </a:t>
            </a:r>
            <a:r>
              <a:rPr lang="en-US" dirty="0" smtClean="0"/>
              <a:t>LV/</a:t>
            </a:r>
            <a:r>
              <a:rPr lang="en-US" dirty="0" smtClean="0"/>
              <a:t>HV</a:t>
            </a:r>
            <a:r>
              <a:rPr lang="en-US" dirty="0"/>
              <a:t> </a:t>
            </a:r>
            <a:r>
              <a:rPr lang="en-US" dirty="0" smtClean="0"/>
              <a:t>installation </a:t>
            </a:r>
            <a:r>
              <a:rPr lang="en-US" dirty="0" smtClean="0"/>
              <a:t>and debugging </a:t>
            </a:r>
          </a:p>
          <a:p>
            <a:pPr lvl="1"/>
            <a:r>
              <a:rPr lang="en-US" dirty="0" smtClean="0"/>
              <a:t>Mechanical engineer to </a:t>
            </a:r>
            <a:r>
              <a:rPr lang="en-US" dirty="0" smtClean="0"/>
              <a:t>prepare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Fermilab</a:t>
            </a:r>
            <a:r>
              <a:rPr lang="en-US" dirty="0" smtClean="0"/>
              <a:t> safety document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Procurements of small items</a:t>
            </a:r>
          </a:p>
          <a:p>
            <a:pPr lvl="1"/>
            <a:r>
              <a:rPr lang="en-US" dirty="0" smtClean="0"/>
              <a:t>Fiber-</a:t>
            </a:r>
            <a:r>
              <a:rPr lang="en-US" dirty="0" err="1" smtClean="0"/>
              <a:t>SiPM</a:t>
            </a:r>
            <a:r>
              <a:rPr lang="en-US" dirty="0" smtClean="0"/>
              <a:t> adaptors</a:t>
            </a:r>
          </a:p>
          <a:p>
            <a:pPr lvl="1"/>
            <a:r>
              <a:rPr lang="en-US" dirty="0" err="1" smtClean="0"/>
              <a:t>Lemo</a:t>
            </a:r>
            <a:r>
              <a:rPr lang="en-US" dirty="0" smtClean="0"/>
              <a:t> and ribbon cables</a:t>
            </a:r>
          </a:p>
          <a:p>
            <a:pPr lvl="1"/>
            <a:r>
              <a:rPr lang="en-US" dirty="0" smtClean="0"/>
              <a:t>Big frame to hold 4-frames per plane, detector pre-installation safety review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Move PHENIX two EM </a:t>
            </a:r>
            <a:r>
              <a:rPr lang="en-US" dirty="0" err="1" smtClean="0">
                <a:solidFill>
                  <a:srgbClr val="FF0000"/>
                </a:solidFill>
              </a:rPr>
              <a:t>Calorimter</a:t>
            </a:r>
            <a:r>
              <a:rPr lang="en-US" dirty="0" smtClean="0">
                <a:solidFill>
                  <a:srgbClr val="FF0000"/>
                </a:solidFill>
              </a:rPr>
              <a:t> sectors from BNL to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, installed at </a:t>
            </a:r>
            <a:r>
              <a:rPr lang="en-US" dirty="0" err="1" smtClean="0">
                <a:solidFill>
                  <a:srgbClr val="FF0000"/>
                </a:solidFill>
              </a:rPr>
              <a:t>SeaQuest</a:t>
            </a:r>
            <a:r>
              <a:rPr lang="en-US" dirty="0" smtClean="0">
                <a:solidFill>
                  <a:srgbClr val="FF0000"/>
                </a:solidFill>
              </a:rPr>
              <a:t> after </a:t>
            </a:r>
            <a:r>
              <a:rPr lang="en-US" dirty="0" smtClean="0">
                <a:solidFill>
                  <a:srgbClr val="FF0000"/>
                </a:solidFill>
              </a:rPr>
              <a:t>the end of E906 run in summer </a:t>
            </a:r>
            <a:r>
              <a:rPr lang="en-US" dirty="0" smtClean="0">
                <a:solidFill>
                  <a:srgbClr val="FF0000"/>
                </a:solidFill>
              </a:rPr>
              <a:t>2017. </a:t>
            </a:r>
          </a:p>
          <a:p>
            <a:pPr lvl="1"/>
            <a:r>
              <a:rPr lang="en-US" dirty="0" smtClean="0"/>
              <a:t>Free from PHENIX, a ~$2M detectors, with PMTs and HV PS</a:t>
            </a:r>
          </a:p>
          <a:p>
            <a:pPr lvl="1"/>
            <a:r>
              <a:rPr lang="en-US" dirty="0" smtClean="0"/>
              <a:t>Shipping cost ~$10K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7227-A382-7342-8BF3-994F0C071DCA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E-1067 Future Upgrade: New Idea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2018 ~ 2025+ </a:t>
            </a: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292"/>
            <a:ext cx="9144000" cy="31692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0778-F04C-3345-B5C7-881A6E7EF51F}" type="datetime1">
              <a:rPr lang="en-US" smtClean="0"/>
              <a:t>11/6/16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EE91-12D0-A746-A9CF-88E60FE42694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5322454"/>
            <a:ext cx="2863273" cy="1033896"/>
          </a:xfrm>
          <a:prstGeom prst="wedgeRoundRectCallout">
            <a:avLst>
              <a:gd name="adj1" fmla="val -23417"/>
              <a:gd name="adj2" fmla="val -10065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Add </a:t>
            </a:r>
            <a:r>
              <a:rPr lang="en-US" dirty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racking detectors close to “target” to improve mass resolution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81256" y="5322454"/>
            <a:ext cx="2805544" cy="877454"/>
          </a:xfrm>
          <a:prstGeom prst="wedgeRoundRectCallout">
            <a:avLst>
              <a:gd name="adj1" fmla="val -23417"/>
              <a:gd name="adj2" fmla="val -10065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 err="1" smtClean="0">
                <a:solidFill>
                  <a:srgbClr val="FF0000"/>
                </a:solidFill>
              </a:rPr>
              <a:t>EMCal</a:t>
            </a:r>
            <a:r>
              <a:rPr lang="en-US" dirty="0" smtClean="0">
                <a:solidFill>
                  <a:srgbClr val="FF0000"/>
                </a:solidFill>
              </a:rPr>
              <a:t> (recycled from PHENIX at RHIC) to identify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, h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 , π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00" y="4885526"/>
            <a:ext cx="2310853" cy="3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Displaced Low Mass Dark Photons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solidFill>
                  <a:srgbClr val="FF00FF"/>
                </a:solidFill>
              </a:rPr>
              <a:t>with </a:t>
            </a:r>
            <a:r>
              <a:rPr lang="en-US" altLang="zh-CN" sz="3100" dirty="0" err="1" smtClean="0">
                <a:solidFill>
                  <a:srgbClr val="FF00FF"/>
                </a:solidFill>
              </a:rPr>
              <a:t>EMCal</a:t>
            </a:r>
            <a:r>
              <a:rPr lang="en-US" altLang="zh-CN" sz="3100" dirty="0" smtClean="0">
                <a:solidFill>
                  <a:srgbClr val="FF00FF"/>
                </a:solidFill>
              </a:rPr>
              <a:t> </a:t>
            </a:r>
            <a:r>
              <a:rPr lang="en-US" sz="3100" dirty="0">
                <a:solidFill>
                  <a:srgbClr val="FF00FF"/>
                </a:solidFill>
              </a:rPr>
              <a:t>upgrades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7" y="1433430"/>
            <a:ext cx="3947478" cy="459019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Detector upgrades</a:t>
            </a:r>
          </a:p>
          <a:p>
            <a:pPr lvl="1"/>
            <a:r>
              <a:rPr lang="en-US" dirty="0" err="1" smtClean="0"/>
              <a:t>EMCal</a:t>
            </a:r>
            <a:r>
              <a:rPr lang="en-US" dirty="0" smtClean="0"/>
              <a:t>: e</a:t>
            </a:r>
            <a:r>
              <a:rPr lang="en-US" baseline="30000" dirty="0" smtClean="0"/>
              <a:t>+/-</a:t>
            </a:r>
          </a:p>
          <a:p>
            <a:pPr lvl="1"/>
            <a:r>
              <a:rPr lang="en-US" dirty="0" err="1" smtClean="0"/>
              <a:t>HCal</a:t>
            </a:r>
            <a:r>
              <a:rPr lang="en-US" dirty="0" smtClean="0"/>
              <a:t>: π</a:t>
            </a:r>
            <a:r>
              <a:rPr lang="en-US" baseline="30000" dirty="0" smtClean="0"/>
              <a:t>+/-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Recycle from other experiments, PHENIX/RHIC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DAQ upgrade</a:t>
            </a:r>
          </a:p>
          <a:p>
            <a:pPr lvl="1"/>
            <a:r>
              <a:rPr lang="en-US" dirty="0" smtClean="0"/>
              <a:t>100+ kHz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Timeline of runs</a:t>
            </a:r>
          </a:p>
          <a:p>
            <a:pPr lvl="1"/>
            <a:r>
              <a:rPr lang="en-US" dirty="0" smtClean="0"/>
              <a:t>2018+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Detector configuration</a:t>
            </a:r>
          </a:p>
          <a:p>
            <a:pPr lvl="1"/>
            <a:r>
              <a:rPr lang="en-US" dirty="0" smtClean="0"/>
              <a:t>Access low mass region with optimized </a:t>
            </a:r>
            <a:r>
              <a:rPr lang="en-US" dirty="0" err="1" smtClean="0"/>
              <a:t>Fmag</a:t>
            </a:r>
            <a:r>
              <a:rPr lang="en-US" dirty="0" smtClean="0"/>
              <a:t> </a:t>
            </a:r>
            <a:r>
              <a:rPr lang="en-US" dirty="0" err="1" smtClean="0"/>
              <a:t>settting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72C1-281E-8943-99DB-E1C794A152B6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04092" y="1075540"/>
            <a:ext cx="258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 POT 1.4 x 10</a:t>
            </a:r>
            <a:r>
              <a:rPr lang="en-US" baseline="30000" dirty="0" smtClean="0"/>
              <a:t>18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00" y="1433430"/>
            <a:ext cx="5261000" cy="49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7"/>
            <a:ext cx="8229600" cy="7585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Identified from PHENIX/RHIC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6" y="926756"/>
            <a:ext cx="4930527" cy="19536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EMCal</a:t>
            </a:r>
            <a:r>
              <a:rPr lang="en-US" dirty="0" smtClean="0"/>
              <a:t> sectors are available from PHENIX experiment at RHIC, ~end of 2016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EMCal</a:t>
            </a:r>
            <a:r>
              <a:rPr lang="en-US" dirty="0" smtClean="0"/>
              <a:t> sector is made of: </a:t>
            </a:r>
          </a:p>
          <a:p>
            <a:pPr lvl="2"/>
            <a:r>
              <a:rPr lang="en-US" dirty="0" smtClean="0"/>
              <a:t>2m x 4m, 18 (3x6)super modules</a:t>
            </a:r>
          </a:p>
          <a:p>
            <a:pPr lvl="2"/>
            <a:r>
              <a:rPr lang="en-US" dirty="0" smtClean="0"/>
              <a:t>Super module = 36 modules; Module = 4 towers </a:t>
            </a:r>
          </a:p>
          <a:p>
            <a:pPr lvl="2"/>
            <a:r>
              <a:rPr lang="en-US" dirty="0" smtClean="0"/>
              <a:t>36 x 4 x 18 = 2592 channels</a:t>
            </a:r>
          </a:p>
          <a:p>
            <a:pPr lvl="2"/>
            <a:r>
              <a:rPr lang="en-US" dirty="0" smtClean="0"/>
              <a:t>Could gang 2x2 (or 3x3) into one ADC/TDC readout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24485" y="1351001"/>
            <a:ext cx="285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- </a:t>
            </a:r>
            <a:r>
              <a:rPr lang="en-US" i="1" dirty="0" err="1" smtClean="0"/>
              <a:t>dE</a:t>
            </a:r>
            <a:r>
              <a:rPr lang="en-US" i="1" dirty="0" smtClean="0"/>
              <a:t>/E = 8.1%/</a:t>
            </a:r>
            <a:r>
              <a:rPr lang="en-US" i="1" dirty="0" err="1" smtClean="0"/>
              <a:t>sqrt</a:t>
            </a:r>
            <a:r>
              <a:rPr lang="en-US" i="1" dirty="0" smtClean="0"/>
              <a:t>(E) + 2.1%</a:t>
            </a:r>
          </a:p>
          <a:p>
            <a:r>
              <a:rPr lang="en-US" i="1" dirty="0" smtClean="0"/>
              <a:t>- </a:t>
            </a:r>
            <a:r>
              <a:rPr lang="en-US" i="1" dirty="0" err="1" smtClean="0"/>
              <a:t>dT</a:t>
            </a:r>
            <a:r>
              <a:rPr lang="en-US" i="1" dirty="0" smtClean="0"/>
              <a:t> &lt; 200 </a:t>
            </a:r>
            <a:r>
              <a:rPr lang="en-US" i="1" dirty="0" err="1" smtClean="0"/>
              <a:t>ps</a:t>
            </a:r>
            <a:endParaRPr lang="en-US" i="1" dirty="0" smtClean="0"/>
          </a:p>
          <a:p>
            <a:r>
              <a:rPr lang="en-US" i="1" dirty="0" smtClean="0"/>
              <a:t>- Excellent e/pi separation</a:t>
            </a:r>
            <a:endParaRPr lang="en-US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8C6-80D3-BB42-A376-DCFB5B173FFD}" type="datetime1">
              <a:rPr lang="en-US" smtClean="0"/>
              <a:t>11/6/16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4148-5432-DC4B-974C-5D44F9EAB278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IMG_59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485" y="2655207"/>
            <a:ext cx="2775857" cy="3701143"/>
          </a:xfrm>
          <a:prstGeom prst="rect">
            <a:avLst/>
          </a:prstGeom>
        </p:spPr>
      </p:pic>
      <p:pic>
        <p:nvPicPr>
          <p:cNvPr id="13" name="Picture 12" descr="PHENIX_EMCal_4SeaQue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0" y="2691492"/>
            <a:ext cx="4886477" cy="36648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19523" y="3879273"/>
            <a:ext cx="822477" cy="78509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7885" y="846282"/>
            <a:ext cx="293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Available in summer 2017 for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installation at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12"/>
            <a:ext cx="8229600" cy="980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Projected Dark Higgs Sensitivity</a:t>
            </a:r>
            <a:br>
              <a:rPr lang="en-US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POT:1.4x10</a:t>
            </a:r>
            <a:r>
              <a:rPr lang="en-US" sz="3100" baseline="30000" dirty="0" smtClean="0">
                <a:solidFill>
                  <a:srgbClr val="0000FF"/>
                </a:solidFill>
              </a:rPr>
              <a:t>18</a:t>
            </a:r>
            <a:r>
              <a:rPr lang="en-US" sz="3100" dirty="0">
                <a:solidFill>
                  <a:srgbClr val="0000FF"/>
                </a:solidFill>
              </a:rPr>
              <a:t> </a:t>
            </a:r>
            <a:r>
              <a:rPr lang="en-US" sz="3100" dirty="0" smtClean="0">
                <a:solidFill>
                  <a:srgbClr val="0000FF"/>
                </a:solidFill>
              </a:rPr>
              <a:t>(Phase-I)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419" y="1646400"/>
            <a:ext cx="3787309" cy="4709950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dirty="0" err="1"/>
              <a:t>Dimuons</a:t>
            </a:r>
            <a:r>
              <a:rPr lang="en-US" dirty="0"/>
              <a:t> with </a:t>
            </a:r>
            <a:r>
              <a:rPr lang="en-US" dirty="0" smtClean="0"/>
              <a:t>downstream displaced </a:t>
            </a:r>
            <a:r>
              <a:rPr lang="en-US" dirty="0"/>
              <a:t>decay vertices  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Limited sensitivity to “prompt” large mixing case due to small cross-section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Dark Higgs or dark </a:t>
            </a:r>
            <a:r>
              <a:rPr lang="en-US" dirty="0" smtClean="0"/>
              <a:t>photons?</a:t>
            </a:r>
            <a:endParaRPr lang="en-US" dirty="0"/>
          </a:p>
          <a:p>
            <a:pPr marL="685800" lvl="1"/>
            <a:r>
              <a:rPr lang="en-US" dirty="0" err="1" smtClean="0">
                <a:solidFill>
                  <a:srgbClr val="FF0000"/>
                </a:solidFill>
              </a:rPr>
              <a:t>Dimuon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kinematic and angular distributions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Phase-II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Dedicated high luminosity runs optimized for low mass acceptance, mass&lt;3GeV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3645-BB06-3742-97B6-9FC89979729C}" type="datetime1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17935" y="1236425"/>
            <a:ext cx="116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Zhang (2015)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40325" y="1349318"/>
            <a:ext cx="5422214" cy="5007032"/>
            <a:chOff x="3488849" y="1349318"/>
            <a:chExt cx="5422214" cy="5007032"/>
          </a:xfrm>
        </p:grpSpPr>
        <p:pic>
          <p:nvPicPr>
            <p:cNvPr id="10" name="Picture 9" descr="Future_limits_v3_dark_higg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8849" y="1349318"/>
              <a:ext cx="5422214" cy="50070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04609" y="40873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3652" y="4260588"/>
              <a:ext cx="51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817" y="387865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000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294"/>
          </a:xfrm>
        </p:spPr>
        <p:txBody>
          <a:bodyPr/>
          <a:lstStyle/>
          <a:p>
            <a:r>
              <a:rPr lang="en-US" dirty="0" smtClean="0"/>
              <a:t>FY-17 Work Plan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294"/>
            <a:ext cx="8229600" cy="58467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Goal: Complete DAQ and Trigger upgrade for a large fraction of E906 Run in FY17</a:t>
            </a:r>
          </a:p>
          <a:p>
            <a:pPr lvl="1"/>
            <a:r>
              <a:rPr lang="en-US" dirty="0" smtClean="0"/>
              <a:t>Installed and commissioned by the end of March 2017</a:t>
            </a:r>
          </a:p>
          <a:p>
            <a:pPr lvl="1"/>
            <a:r>
              <a:rPr lang="en-US" dirty="0" smtClean="0"/>
              <a:t>Parasitic data taking with E906 April – July, 2017</a:t>
            </a:r>
          </a:p>
          <a:p>
            <a:pPr lvl="1"/>
            <a:r>
              <a:rPr lang="en-US" dirty="0" smtClean="0"/>
              <a:t>Lead people: Kun, PD(</a:t>
            </a:r>
            <a:r>
              <a:rPr lang="en-US" dirty="0" err="1" smtClean="0"/>
              <a:t>Sho</a:t>
            </a:r>
            <a:r>
              <a:rPr lang="en-US" dirty="0" smtClean="0"/>
              <a:t>), Hubert, </a:t>
            </a:r>
            <a:r>
              <a:rPr lang="en-US" dirty="0" err="1" smtClean="0"/>
              <a:t>Andi</a:t>
            </a:r>
            <a:r>
              <a:rPr lang="en-US" dirty="0" smtClean="0"/>
              <a:t>, Pat, Ming and </a:t>
            </a:r>
            <a:r>
              <a:rPr lang="en-US" dirty="0" err="1" smtClean="0"/>
              <a:t>Fermilab</a:t>
            </a:r>
            <a:r>
              <a:rPr lang="en-US" dirty="0" smtClean="0"/>
              <a:t> collaboration (Engineer and students/postdocs)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Trigger scintillator detector construction at LANL and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Mechanical structure safety calculation and documentation (LANL student </a:t>
            </a:r>
            <a:r>
              <a:rPr lang="en-US" dirty="0" err="1" smtClean="0"/>
              <a:t>Kenie+Walt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 safety </a:t>
            </a:r>
            <a:r>
              <a:rPr lang="en-US" dirty="0" smtClean="0"/>
              <a:t>review, started, on-going discussion, to be completed by </a:t>
            </a:r>
            <a:r>
              <a:rPr lang="en-US" dirty="0" smtClean="0"/>
              <a:t>the end of 12/</a:t>
            </a:r>
            <a:r>
              <a:rPr lang="en-US" dirty="0" smtClean="0"/>
              <a:t>2016</a:t>
            </a:r>
            <a:endParaRPr lang="en-US" dirty="0" smtClean="0"/>
          </a:p>
          <a:p>
            <a:pPr lvl="1"/>
            <a:r>
              <a:rPr lang="en-US" dirty="0" smtClean="0"/>
              <a:t>Ship </a:t>
            </a:r>
            <a:r>
              <a:rPr lang="en-US" dirty="0" smtClean="0"/>
              <a:t>8 assembled frames to </a:t>
            </a:r>
            <a:r>
              <a:rPr lang="en-US" dirty="0" smtClean="0"/>
              <a:t>FNAL </a:t>
            </a:r>
            <a:r>
              <a:rPr lang="en-US" dirty="0" smtClean="0"/>
              <a:t>late December</a:t>
            </a:r>
            <a:r>
              <a:rPr lang="en-US" dirty="0" smtClean="0"/>
              <a:t> 2016</a:t>
            </a:r>
            <a:endParaRPr lang="en-US" dirty="0" smtClean="0"/>
          </a:p>
          <a:p>
            <a:pPr lvl="1"/>
            <a:r>
              <a:rPr lang="en-US" dirty="0" smtClean="0"/>
              <a:t>Installation </a:t>
            </a:r>
            <a:r>
              <a:rPr lang="en-US" dirty="0" smtClean="0"/>
              <a:t>of detectors by mid </a:t>
            </a:r>
            <a:r>
              <a:rPr lang="en-US" dirty="0" smtClean="0"/>
              <a:t>of January </a:t>
            </a:r>
            <a:r>
              <a:rPr lang="en-US" dirty="0" smtClean="0"/>
              <a:t>2017</a:t>
            </a:r>
            <a:endParaRPr lang="en-US" dirty="0" smtClean="0"/>
          </a:p>
          <a:p>
            <a:pPr lvl="1"/>
            <a:r>
              <a:rPr lang="en-US" dirty="0" smtClean="0"/>
              <a:t>Lead people: Hubert, Ming, PD, </a:t>
            </a:r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students/collaborators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Readout electronics &amp; LV/HV services</a:t>
            </a:r>
          </a:p>
          <a:p>
            <a:pPr lvl="1"/>
            <a:r>
              <a:rPr lang="en-US" dirty="0" smtClean="0"/>
              <a:t>FNAL preamps </a:t>
            </a:r>
            <a:r>
              <a:rPr lang="en-US" dirty="0" smtClean="0"/>
              <a:t>production, received a quote, under $23K,  done by </a:t>
            </a:r>
            <a:r>
              <a:rPr lang="en-US" dirty="0" smtClean="0"/>
              <a:t>mid January </a:t>
            </a:r>
            <a:r>
              <a:rPr lang="en-US" dirty="0" smtClean="0"/>
              <a:t>2017.</a:t>
            </a:r>
            <a:endParaRPr lang="en-US" dirty="0" smtClean="0"/>
          </a:p>
          <a:p>
            <a:pPr lvl="1"/>
            <a:r>
              <a:rPr lang="en-US" dirty="0" err="1" smtClean="0"/>
              <a:t>LeCroy</a:t>
            </a:r>
            <a:r>
              <a:rPr lang="en-US" dirty="0" smtClean="0"/>
              <a:t> 4413 from </a:t>
            </a:r>
            <a:r>
              <a:rPr lang="en-US" dirty="0" err="1" smtClean="0"/>
              <a:t>Fermilab</a:t>
            </a:r>
            <a:r>
              <a:rPr lang="en-US" dirty="0" smtClean="0"/>
              <a:t>, tested </a:t>
            </a:r>
            <a:r>
              <a:rPr lang="en-US" dirty="0" smtClean="0"/>
              <a:t>by mid</a:t>
            </a:r>
            <a:r>
              <a:rPr lang="en-US" dirty="0" smtClean="0"/>
              <a:t> </a:t>
            </a:r>
            <a:r>
              <a:rPr lang="en-US" dirty="0" smtClean="0"/>
              <a:t>Dec, </a:t>
            </a:r>
            <a:r>
              <a:rPr lang="en-US" dirty="0" smtClean="0"/>
              <a:t>2017</a:t>
            </a:r>
            <a:endParaRPr lang="en-US" dirty="0" smtClean="0"/>
          </a:p>
          <a:p>
            <a:pPr lvl="1"/>
            <a:r>
              <a:rPr lang="en-US" dirty="0" err="1" smtClean="0"/>
              <a:t>Lemo</a:t>
            </a:r>
            <a:r>
              <a:rPr lang="en-US" dirty="0" smtClean="0"/>
              <a:t> cables (520) and 17-ch ribbon cables (35</a:t>
            </a:r>
            <a:r>
              <a:rPr lang="en-US" dirty="0" smtClean="0"/>
              <a:t>), tested by mid of January 2017  </a:t>
            </a:r>
            <a:endParaRPr lang="en-US" dirty="0" smtClean="0"/>
          </a:p>
          <a:p>
            <a:pPr lvl="1"/>
            <a:r>
              <a:rPr lang="en-US" dirty="0" smtClean="0"/>
              <a:t>Trigger detector installation and commissioning </a:t>
            </a:r>
            <a:r>
              <a:rPr lang="en-US" dirty="0" smtClean="0"/>
              <a:t>by mid of Feb </a:t>
            </a:r>
            <a:r>
              <a:rPr lang="en-US" dirty="0" smtClean="0"/>
              <a:t>2017)</a:t>
            </a:r>
          </a:p>
          <a:p>
            <a:pPr lvl="1"/>
            <a:r>
              <a:rPr lang="en-US" dirty="0" smtClean="0"/>
              <a:t>Lead people: Ming, PD(</a:t>
            </a:r>
            <a:r>
              <a:rPr lang="en-US" dirty="0" err="1" smtClean="0"/>
              <a:t>Sho</a:t>
            </a:r>
            <a:r>
              <a:rPr lang="en-US" dirty="0" smtClean="0"/>
              <a:t>), Pat and collaboration (</a:t>
            </a:r>
            <a:r>
              <a:rPr lang="en-US" dirty="0" err="1" smtClean="0"/>
              <a:t>Fermilab</a:t>
            </a:r>
            <a:r>
              <a:rPr lang="en-US" dirty="0" smtClean="0"/>
              <a:t> and ANL) 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V1495 trigger look-up table implementation</a:t>
            </a:r>
          </a:p>
          <a:p>
            <a:pPr lvl="1"/>
            <a:r>
              <a:rPr lang="en-US" dirty="0" smtClean="0"/>
              <a:t>MC simulation, Collaboration (Univ.  Of Michigan) </a:t>
            </a:r>
          </a:p>
          <a:p>
            <a:pPr lvl="1"/>
            <a:r>
              <a:rPr lang="en-US" dirty="0" smtClean="0"/>
              <a:t>PD (</a:t>
            </a:r>
            <a:r>
              <a:rPr lang="en-US" dirty="0" err="1" smtClean="0"/>
              <a:t>Sho</a:t>
            </a:r>
            <a:r>
              <a:rPr lang="en-US" dirty="0" smtClean="0"/>
              <a:t>), Kun, Andi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Integration and commissioning trigger electronics system</a:t>
            </a:r>
          </a:p>
          <a:p>
            <a:pPr lvl="1"/>
            <a:r>
              <a:rPr lang="en-US" dirty="0" smtClean="0"/>
              <a:t>Feb – March, 2017</a:t>
            </a:r>
          </a:p>
          <a:p>
            <a:pPr lvl="1"/>
            <a:r>
              <a:rPr lang="en-US" dirty="0" smtClean="0"/>
              <a:t>PD(</a:t>
            </a:r>
            <a:r>
              <a:rPr lang="en-US" dirty="0" err="1"/>
              <a:t>s</a:t>
            </a:r>
            <a:r>
              <a:rPr lang="en-US" dirty="0" err="1" smtClean="0"/>
              <a:t>ho</a:t>
            </a:r>
            <a:r>
              <a:rPr lang="en-US" dirty="0" smtClean="0"/>
              <a:t>), Kun, Andi, Ming and collaboration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taking and physics analysis</a:t>
            </a:r>
          </a:p>
          <a:p>
            <a:pPr lvl="1"/>
            <a:r>
              <a:rPr lang="en-US" dirty="0" smtClean="0"/>
              <a:t>April – Sep, 2017</a:t>
            </a:r>
          </a:p>
          <a:p>
            <a:endParaRPr lang="en-US" dirty="0"/>
          </a:p>
          <a:p>
            <a:r>
              <a:rPr lang="en-US" dirty="0" smtClean="0"/>
              <a:t>Full proposal writing to </a:t>
            </a:r>
            <a:r>
              <a:rPr lang="en-US" dirty="0" err="1" smtClean="0"/>
              <a:t>Fermilab</a:t>
            </a:r>
            <a:r>
              <a:rPr lang="en-US" dirty="0" smtClean="0"/>
              <a:t> PAC for dedicated runs in 2017+</a:t>
            </a:r>
          </a:p>
          <a:p>
            <a:pPr lvl="1"/>
            <a:r>
              <a:rPr lang="en-US" dirty="0" smtClean="0"/>
              <a:t>Full physics and detector simulation with optimized setup</a:t>
            </a:r>
          </a:p>
          <a:p>
            <a:pPr lvl="1"/>
            <a:r>
              <a:rPr lang="en-US" dirty="0" smtClean="0"/>
              <a:t>Electron and hadron identification </a:t>
            </a:r>
          </a:p>
          <a:p>
            <a:pPr lvl="1"/>
            <a:r>
              <a:rPr lang="en-US" dirty="0" smtClean="0"/>
              <a:t>Full mass range coverage with di-electron and di-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smtClean="0"/>
              <a:t>Expanded physics program, including Dark-Higgs, missing-Energy dark matter 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Manpower on the project: </a:t>
            </a:r>
          </a:p>
          <a:p>
            <a:pPr lvl="1"/>
            <a:r>
              <a:rPr lang="en-US" dirty="0" smtClean="0"/>
              <a:t>Kun(20%), PD(50%), Hubert</a:t>
            </a:r>
            <a:r>
              <a:rPr lang="en-US" dirty="0"/>
              <a:t>(10%), Ming(10%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Help from </a:t>
            </a:r>
            <a:r>
              <a:rPr lang="en-US" dirty="0" err="1" smtClean="0"/>
              <a:t>Andi</a:t>
            </a:r>
            <a:r>
              <a:rPr lang="en-US" dirty="0" smtClean="0"/>
              <a:t>(20</a:t>
            </a:r>
            <a:r>
              <a:rPr lang="en-US" dirty="0" smtClean="0"/>
              <a:t>%), </a:t>
            </a:r>
            <a:r>
              <a:rPr lang="en-US" dirty="0" smtClean="0"/>
              <a:t>Pat (10%), Alex (30%) </a:t>
            </a:r>
            <a:r>
              <a:rPr lang="en-US" dirty="0" smtClean="0"/>
              <a:t>and other PDs from the </a:t>
            </a:r>
            <a:r>
              <a:rPr lang="en-US" dirty="0" smtClean="0"/>
              <a:t>team during the construction  </a:t>
            </a:r>
            <a:endParaRPr lang="en-US" dirty="0" smtClean="0"/>
          </a:p>
          <a:p>
            <a:pPr lvl="1"/>
            <a:r>
              <a:rPr lang="en-US" dirty="0" err="1"/>
              <a:t>Fermilab</a:t>
            </a:r>
            <a:r>
              <a:rPr lang="en-US" dirty="0"/>
              <a:t> student(50%) and </a:t>
            </a:r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collaborators(Engineer, Tech and postdoc/student)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42F8-5FEE-7440-AD32-D2D0D6182B9E}" type="datetime1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022"/>
            <a:ext cx="8229600" cy="8209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FY-17+ Plan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812377"/>
            <a:ext cx="8229600" cy="5543974"/>
          </a:xfrm>
        </p:spPr>
        <p:txBody>
          <a:bodyPr>
            <a:normAutofit fontScale="4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300" dirty="0" smtClean="0"/>
              <a:t>Whenever available, parasitic data </a:t>
            </a:r>
            <a:r>
              <a:rPr lang="en-US" sz="3300" dirty="0"/>
              <a:t>taking </a:t>
            </a:r>
            <a:r>
              <a:rPr lang="en-US" sz="3300" dirty="0" smtClean="0"/>
              <a:t>with </a:t>
            </a:r>
            <a:r>
              <a:rPr lang="en-US" sz="3300" dirty="0"/>
              <a:t>polarized </a:t>
            </a:r>
            <a:r>
              <a:rPr lang="en-US" sz="3300" dirty="0" err="1"/>
              <a:t>Drell</a:t>
            </a:r>
            <a:r>
              <a:rPr lang="en-US" sz="3300" dirty="0"/>
              <a:t>-Yan (E-1039) </a:t>
            </a:r>
            <a:r>
              <a:rPr lang="en-US" sz="3300" dirty="0" smtClean="0"/>
              <a:t>experiment in </a:t>
            </a:r>
            <a:r>
              <a:rPr lang="en-US" sz="3300" dirty="0"/>
              <a:t>FY18 </a:t>
            </a:r>
            <a:r>
              <a:rPr lang="en-US" sz="3300" dirty="0" smtClean="0"/>
              <a:t>– FY19 as </a:t>
            </a:r>
            <a:r>
              <a:rPr lang="en-US" sz="3300" dirty="0"/>
              <a:t>originally </a:t>
            </a:r>
            <a:r>
              <a:rPr lang="en-US" sz="3300" dirty="0" smtClean="0"/>
              <a:t>proposed.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Carry out the first physics analysis using 2017 data and publish preliminary results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Develop, submit and defend a full Dark Photon and Dark Higgs Search proposal to </a:t>
            </a:r>
            <a:r>
              <a:rPr lang="en-US" dirty="0" err="1" smtClean="0"/>
              <a:t>Fermilab</a:t>
            </a:r>
            <a:r>
              <a:rPr lang="en-US" dirty="0" smtClean="0"/>
              <a:t> PAC for future dedicated runs with upgraded detector for many years to come</a:t>
            </a:r>
          </a:p>
          <a:p>
            <a:pPr lvl="1"/>
            <a:r>
              <a:rPr lang="en-US" dirty="0" smtClean="0"/>
              <a:t>Include adding Electro Magnetic  Calorimeter (</a:t>
            </a:r>
            <a:r>
              <a:rPr lang="en-US" dirty="0" err="1" smtClean="0"/>
              <a:t>EMCal</a:t>
            </a:r>
            <a:r>
              <a:rPr lang="en-US" dirty="0" smtClean="0"/>
              <a:t>) to measure low mass dark photons below </a:t>
            </a:r>
            <a:r>
              <a:rPr lang="en-US" dirty="0" err="1" smtClean="0"/>
              <a:t>dimuon</a:t>
            </a:r>
            <a:r>
              <a:rPr lang="en-US" dirty="0" smtClean="0"/>
              <a:t> mass threshold (200MeV, current lower mass limit on dark photon search)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 smtClean="0"/>
              <a:t>long runs </a:t>
            </a:r>
            <a:r>
              <a:rPr lang="en-US" dirty="0" smtClean="0"/>
              <a:t>with much higher </a:t>
            </a:r>
            <a:r>
              <a:rPr lang="en-US" dirty="0" smtClean="0"/>
              <a:t>integrated luminosity </a:t>
            </a:r>
            <a:r>
              <a:rPr lang="en-US" dirty="0" smtClean="0"/>
              <a:t>beyond 2017 </a:t>
            </a:r>
          </a:p>
          <a:p>
            <a:pPr lvl="1"/>
            <a:r>
              <a:rPr lang="en-US" dirty="0" smtClean="0"/>
              <a:t>Obtained two “free” </a:t>
            </a:r>
            <a:r>
              <a:rPr lang="en-US" dirty="0" err="1" smtClean="0"/>
              <a:t>EMCal</a:t>
            </a:r>
            <a:r>
              <a:rPr lang="en-US" dirty="0" smtClean="0"/>
              <a:t> sectors from PHENIX experiment at RHIC </a:t>
            </a:r>
          </a:p>
          <a:p>
            <a:pPr lvl="1"/>
            <a:r>
              <a:rPr lang="en-US" dirty="0" smtClean="0"/>
              <a:t>Future effort much </a:t>
            </a:r>
            <a:r>
              <a:rPr lang="en-US" dirty="0" smtClean="0"/>
              <a:t>depending on the outcome from first year’s preliminary results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Received strong support from </a:t>
            </a:r>
            <a:r>
              <a:rPr lang="en-US" dirty="0" err="1" smtClean="0"/>
              <a:t>Fermilab</a:t>
            </a:r>
            <a:r>
              <a:rPr lang="en-US" dirty="0" smtClean="0"/>
              <a:t> PAC, Director and the Dark Sector Physics community on such proposal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err="1">
                <a:solidFill>
                  <a:srgbClr val="FF0000"/>
                </a:solidFill>
              </a:rPr>
              <a:t>Fermilab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future beam schedule: </a:t>
            </a:r>
          </a:p>
          <a:p>
            <a:r>
              <a:rPr lang="en-US" dirty="0" smtClean="0"/>
              <a:t>E1039 was originally planned to start data taking in ~May 2017, for two years. </a:t>
            </a:r>
          </a:p>
          <a:p>
            <a:r>
              <a:rPr lang="en-US" dirty="0" smtClean="0"/>
              <a:t>Recent changes of </a:t>
            </a:r>
            <a:r>
              <a:rPr lang="en-US" dirty="0" err="1" smtClean="0"/>
              <a:t>Fermilab’s</a:t>
            </a:r>
            <a:r>
              <a:rPr lang="en-US" dirty="0" smtClean="0"/>
              <a:t> run plan due to limited budget requires us to bring in additional external fund to install the polarized target and run the experiment. </a:t>
            </a:r>
          </a:p>
          <a:p>
            <a:r>
              <a:rPr lang="en-US" dirty="0" smtClean="0"/>
              <a:t>There </a:t>
            </a:r>
            <a:r>
              <a:rPr lang="en-US" dirty="0"/>
              <a:t>is an on-going discussion </a:t>
            </a:r>
            <a:r>
              <a:rPr lang="en-US" dirty="0" smtClean="0"/>
              <a:t>between DOE–</a:t>
            </a:r>
            <a:r>
              <a:rPr lang="en-US" dirty="0" err="1" smtClean="0"/>
              <a:t>Fermilab</a:t>
            </a:r>
            <a:r>
              <a:rPr lang="en-US" dirty="0" smtClean="0"/>
              <a:t>  </a:t>
            </a:r>
            <a:r>
              <a:rPr lang="en-US" dirty="0"/>
              <a:t>to run E-1039 </a:t>
            </a:r>
            <a:r>
              <a:rPr lang="en-US" dirty="0" smtClean="0"/>
              <a:t>after summer 2017.  A decisions will be made by DOE in January 2017.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Regardless of the outcome of DOE’s decision on the polarized </a:t>
            </a:r>
            <a:r>
              <a:rPr lang="en-US" dirty="0" err="1" smtClean="0">
                <a:solidFill>
                  <a:srgbClr val="FF0000"/>
                </a:solidFill>
              </a:rPr>
              <a:t>Drell</a:t>
            </a:r>
            <a:r>
              <a:rPr lang="en-US" dirty="0" smtClean="0">
                <a:solidFill>
                  <a:srgbClr val="FF0000"/>
                </a:solidFill>
              </a:rPr>
              <a:t>-Yan running at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, we plan to write a full proposal to have a dedicated dark photon and dark Higgs program beyond 2017 using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 High Intensity Frontier Facility, also seeking additional fund from DOE NP and HEP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8A4-5090-E340-BBCA-1047BB767C57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37" y="114451"/>
            <a:ext cx="8626307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Projected Sensitivities from 2017 E906 Trial Run:  </a:t>
            </a:r>
            <a:br>
              <a:rPr lang="en-US" sz="2800" dirty="0" smtClean="0"/>
            </a:br>
            <a:r>
              <a:rPr lang="en-US" sz="2800" dirty="0" smtClean="0"/>
              <a:t>2-mo, 4-mo and full 2-year parasitic run 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4812" y="1502512"/>
            <a:ext cx="4397188" cy="51212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April – July 2017, assuming  4-month of parasitic running (middle dashed-line)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included projections for 2-month (</a:t>
            </a:r>
            <a:r>
              <a:rPr lang="en-US" dirty="0">
                <a:solidFill>
                  <a:srgbClr val="FF0000"/>
                </a:solidFill>
              </a:rPr>
              <a:t>dot-dashed-line)</a:t>
            </a:r>
            <a:r>
              <a:rPr lang="en-US" dirty="0" smtClean="0">
                <a:solidFill>
                  <a:srgbClr val="FF0000"/>
                </a:solidFill>
              </a:rPr>
              <a:t> and 2-year long run (solid-line)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Even for 2-month run, we can still have significant measurements  </a:t>
            </a:r>
          </a:p>
          <a:p>
            <a:endParaRPr lang="en-US" dirty="0" smtClean="0"/>
          </a:p>
          <a:p>
            <a:r>
              <a:rPr lang="en-US" dirty="0" smtClean="0"/>
              <a:t>For prompt-DY-like dark photon search, the lowest 𝜺 reach is proportional to 1/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Lumi</a:t>
            </a:r>
            <a:r>
              <a:rPr lang="en-US" dirty="0" smtClean="0"/>
              <a:t>) (</a:t>
            </a:r>
            <a:r>
              <a:rPr lang="en-US" dirty="0" err="1" smtClean="0"/>
              <a:t>Lumi</a:t>
            </a:r>
            <a:r>
              <a:rPr lang="en-US" dirty="0" smtClean="0"/>
              <a:t>, the integrated luminosity)</a:t>
            </a:r>
          </a:p>
          <a:p>
            <a:endParaRPr lang="en-US" dirty="0" smtClean="0"/>
          </a:p>
          <a:p>
            <a:r>
              <a:rPr lang="en-US" dirty="0" smtClean="0"/>
              <a:t>For displaced dark photon search, the case is more complicated: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upper limit is primarily limited by the decay length (kinematics) as most data statistics will be in this region, and not very sensitive to the change of statistics</a:t>
            </a:r>
          </a:p>
          <a:p>
            <a:pPr lvl="1"/>
            <a:r>
              <a:rPr lang="en-US" dirty="0" smtClean="0"/>
              <a:t>The lower bound is primarily limited by the cross section/statistics and thus is proportional to 1/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6E8-2B8E-D24B-B162-9ED2AD0140F1}" type="datetime1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sensitivity_worstcase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1" t="12102" r="-2103" b="1900"/>
          <a:stretch/>
        </p:blipFill>
        <p:spPr>
          <a:xfrm rot="5400000">
            <a:off x="4572352" y="1750402"/>
            <a:ext cx="4467294" cy="41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Tasks &amp; Schedules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4" y="2533205"/>
            <a:ext cx="8792471" cy="259276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0" y="5403850"/>
            <a:ext cx="3479800" cy="488950"/>
          </a:xfrm>
          <a:prstGeom prst="wedgeRoundRectCallout">
            <a:avLst>
              <a:gd name="adj1" fmla="val -24389"/>
              <a:gd name="adj2" fmla="val -968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Today, good work in progress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78B-7104-8F40-8988-25A2098BB044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0545-752B-B84E-8034-9F714ECCAF60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9000" y="1745734"/>
            <a:ext cx="500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FY16: Accomplished all milestones and more!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0" y="4501634"/>
            <a:ext cx="21339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QCD </a:t>
            </a:r>
            <a:r>
              <a:rPr lang="en-US" sz="1200" dirty="0" err="1" smtClean="0"/>
              <a:t>resummation</a:t>
            </a:r>
            <a:r>
              <a:rPr lang="en-US" sz="1200" dirty="0" smtClean="0"/>
              <a:t> to all orders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712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53B-4D7A-C245-85B9-F5686C2E1EE7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FY-17 DAQ &amp; Trigger Boards V1495 Integration and Commissioning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710"/>
            <a:ext cx="8229600" cy="45266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DAQ upgrade</a:t>
            </a:r>
          </a:p>
          <a:p>
            <a:pPr lvl="1"/>
            <a:r>
              <a:rPr lang="en-US" dirty="0" smtClean="0"/>
              <a:t>By the end of November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V1495 and DAQ integration 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Early</a:t>
            </a:r>
            <a:r>
              <a:rPr lang="en-US" dirty="0" smtClean="0"/>
              <a:t> </a:t>
            </a:r>
            <a:r>
              <a:rPr lang="en-US" dirty="0" smtClean="0"/>
              <a:t>Feb 2017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Trigger commissioning </a:t>
            </a:r>
          </a:p>
          <a:p>
            <a:pPr lvl="1"/>
            <a:r>
              <a:rPr lang="en-US" dirty="0" smtClean="0"/>
              <a:t>By mid March 2017</a:t>
            </a:r>
          </a:p>
          <a:p>
            <a:endParaRPr lang="en-US" dirty="0" smtClean="0"/>
          </a:p>
          <a:p>
            <a:r>
              <a:rPr lang="en-US" dirty="0" smtClean="0"/>
              <a:t>Data taking </a:t>
            </a:r>
          </a:p>
          <a:p>
            <a:pPr lvl="1"/>
            <a:r>
              <a:rPr lang="en-US" dirty="0" smtClean="0"/>
              <a:t>April – July 2017</a:t>
            </a:r>
          </a:p>
          <a:p>
            <a:endParaRPr lang="en-US" dirty="0" smtClean="0"/>
          </a:p>
          <a:p>
            <a:r>
              <a:rPr lang="en-US" dirty="0" smtClean="0"/>
              <a:t>Lead persons:</a:t>
            </a:r>
          </a:p>
          <a:p>
            <a:pPr lvl="1"/>
            <a:r>
              <a:rPr lang="en-US" dirty="0" smtClean="0"/>
              <a:t>Kun, </a:t>
            </a:r>
            <a:r>
              <a:rPr lang="en-US" dirty="0" err="1" smtClean="0"/>
              <a:t>PostDoc</a:t>
            </a:r>
            <a:r>
              <a:rPr lang="en-US" dirty="0" smtClean="0"/>
              <a:t> (</a:t>
            </a:r>
            <a:r>
              <a:rPr lang="en-US" dirty="0" err="1" smtClean="0"/>
              <a:t>Sho</a:t>
            </a:r>
            <a:r>
              <a:rPr lang="en-US" dirty="0" smtClean="0"/>
              <a:t>), </a:t>
            </a:r>
            <a:r>
              <a:rPr lang="en-US" dirty="0" err="1" smtClean="0"/>
              <a:t>Andi</a:t>
            </a:r>
            <a:r>
              <a:rPr lang="en-US" dirty="0" smtClean="0"/>
              <a:t>,  Alex, Ming and help from E906 collaboration and other postdocs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62D-321C-8845-8AFD-8C36C638D999}" type="datetime1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Search 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2342-1793-6B45-8F14-35901F50E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11" y="20637"/>
            <a:ext cx="8734255" cy="91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New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igh-Granularity Displayed </a:t>
            </a:r>
            <a:r>
              <a:rPr lang="en-US" sz="2800" dirty="0" err="1" smtClean="0">
                <a:solidFill>
                  <a:srgbClr val="FF0000"/>
                </a:solidFill>
              </a:rPr>
              <a:t>Dimuon</a:t>
            </a:r>
            <a:r>
              <a:rPr lang="en-US" sz="2800" dirty="0" smtClean="0">
                <a:solidFill>
                  <a:srgbClr val="FF0000"/>
                </a:solidFill>
              </a:rPr>
              <a:t> Vertex Trigger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504-4F5F-D142-B575-07B163D2F942}" type="datetime1">
              <a:rPr lang="en-US" smtClean="0"/>
              <a:t>11/6/16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6" y="1330647"/>
            <a:ext cx="6005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Y-Plane (non-bending) Trigger: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quadrant panel: 80cm x 80cm (100cmx100cm @ST-2)</a:t>
            </a:r>
            <a:endParaRPr lang="en-US" sz="1600" baseline="300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ST1: 1cm x 1cm x 80 cm scintillating strips, </a:t>
            </a:r>
            <a:r>
              <a:rPr lang="en-US" sz="1400" dirty="0" err="1" smtClean="0">
                <a:solidFill>
                  <a:srgbClr val="FF0000"/>
                </a:solidFill>
              </a:rPr>
              <a:t>SiPM</a:t>
            </a:r>
            <a:r>
              <a:rPr lang="en-US" sz="1400" dirty="0" smtClean="0">
                <a:solidFill>
                  <a:srgbClr val="FF0000"/>
                </a:solidFill>
              </a:rPr>
              <a:t> readout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ST2: 2cm x 2 cm x 100 cm strips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-     Straight line projection,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Z</a:t>
            </a:r>
            <a:r>
              <a:rPr lang="en-US" sz="1600" dirty="0" smtClean="0"/>
              <a:t> ~30cm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Displaced z-vertex, mostly low mass &lt; 3GeV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LDRD/ER 1st Year Progress Review</a:t>
            </a:r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67357" y="3965273"/>
            <a:ext cx="5879797" cy="2058806"/>
            <a:chOff x="998277" y="1962880"/>
            <a:chExt cx="5373554" cy="1700824"/>
          </a:xfrm>
        </p:grpSpPr>
        <p:sp>
          <p:nvSpPr>
            <p:cNvPr id="14" name="TextBox 13"/>
            <p:cNvSpPr txBox="1"/>
            <p:nvPr/>
          </p:nvSpPr>
          <p:spPr>
            <a:xfrm>
              <a:off x="4023628" y="1962880"/>
              <a:ext cx="475418" cy="30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9796" y="1967425"/>
              <a:ext cx="475418" cy="30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ST2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98277" y="2343781"/>
              <a:ext cx="5373554" cy="1319923"/>
              <a:chOff x="966752" y="2149014"/>
              <a:chExt cx="5373554" cy="131992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44751" y="2149014"/>
                <a:ext cx="4995555" cy="1319923"/>
                <a:chOff x="1344751" y="1931616"/>
                <a:chExt cx="4995555" cy="131992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344751" y="1931616"/>
                  <a:ext cx="4995555" cy="1319923"/>
                  <a:chOff x="1344751" y="1431993"/>
                  <a:chExt cx="4995555" cy="1319923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344751" y="1431993"/>
                    <a:ext cx="4995555" cy="1319923"/>
                    <a:chOff x="1008564" y="1431993"/>
                    <a:chExt cx="5544636" cy="1319923"/>
                  </a:xfrm>
                </p:grpSpPr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 flipV="1">
                      <a:off x="1008564" y="2068865"/>
                      <a:ext cx="5544636" cy="2490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4130993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5189972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2365767" y="1472661"/>
                      <a:ext cx="3836033" cy="619294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>
                      <a:off x="2365767" y="2116859"/>
                      <a:ext cx="3836033" cy="38304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4-Point Star 15"/>
                  <p:cNvSpPr/>
                  <p:nvPr/>
                </p:nvSpPr>
                <p:spPr>
                  <a:xfrm>
                    <a:off x="5042563" y="149568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4-Point Star 16"/>
                  <p:cNvSpPr/>
                  <p:nvPr/>
                </p:nvSpPr>
                <p:spPr>
                  <a:xfrm>
                    <a:off x="4076002" y="1660541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4-Point Star 17"/>
                  <p:cNvSpPr/>
                  <p:nvPr/>
                </p:nvSpPr>
                <p:spPr>
                  <a:xfrm>
                    <a:off x="4076002" y="211685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4-Point Star 18"/>
                  <p:cNvSpPr/>
                  <p:nvPr/>
                </p:nvSpPr>
                <p:spPr>
                  <a:xfrm>
                    <a:off x="5042563" y="2252396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340490" y="2596144"/>
                  <a:ext cx="149820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Explosion 1 26"/>
              <p:cNvSpPr/>
              <p:nvPr/>
            </p:nvSpPr>
            <p:spPr>
              <a:xfrm>
                <a:off x="966752" y="2684851"/>
                <a:ext cx="418507" cy="298057"/>
              </a:xfrm>
              <a:prstGeom prst="irregularSeal1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092775" y="5497294"/>
            <a:ext cx="2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Coincident Z-</a:t>
            </a:r>
            <a:r>
              <a:rPr lang="en-US" sz="1400" dirty="0" err="1" smtClean="0"/>
              <a:t>vtx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window matched@L2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511323" y="3503020"/>
            <a:ext cx="22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Z-vertex (cm)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54347" y="4846540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50473" y="819117"/>
            <a:ext cx="7952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High rejection power, low rate,  &lt;&lt; 1 kHz(current E906 DAQ limit)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549410" y="3881582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48900" y="4251022"/>
            <a:ext cx="761998" cy="357895"/>
            <a:chOff x="1535550" y="3729182"/>
            <a:chExt cx="761998" cy="357895"/>
          </a:xfrm>
        </p:grpSpPr>
        <p:grpSp>
          <p:nvGrpSpPr>
            <p:cNvPr id="71" name="Group 70"/>
            <p:cNvGrpSpPr/>
            <p:nvPr/>
          </p:nvGrpSpPr>
          <p:grpSpPr>
            <a:xfrm>
              <a:off x="1535550" y="3729182"/>
              <a:ext cx="750453" cy="219355"/>
              <a:chOff x="1535550" y="3729182"/>
              <a:chExt cx="750453" cy="21935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535550" y="37291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540180" y="38030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558640" y="394853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1570185" y="401780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58640" y="408707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1600220" y="4405737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89511" y="3266270"/>
            <a:ext cx="2348828" cy="1498380"/>
            <a:chOff x="189511" y="3278970"/>
            <a:chExt cx="2348828" cy="1498380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13506" y="4168120"/>
              <a:ext cx="21248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61830" y="3372178"/>
              <a:ext cx="0" cy="14051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9511" y="3980982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0910" y="32789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37865" y="3731497"/>
              <a:ext cx="761998" cy="357895"/>
              <a:chOff x="1535550" y="3729182"/>
              <a:chExt cx="761998" cy="35789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1572500" y="4262567"/>
              <a:ext cx="761998" cy="357895"/>
              <a:chOff x="1535550" y="3729182"/>
              <a:chExt cx="761998" cy="35789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>
              <a:off x="662760" y="4403422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48900" y="3719952"/>
              <a:ext cx="761998" cy="357895"/>
              <a:chOff x="648900" y="3719952"/>
              <a:chExt cx="761998" cy="35789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48900" y="3719952"/>
                <a:ext cx="761998" cy="357895"/>
                <a:chOff x="1535550" y="3729182"/>
                <a:chExt cx="761998" cy="35789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535550" y="3729182"/>
                  <a:ext cx="750453" cy="219355"/>
                  <a:chOff x="1535550" y="3729182"/>
                  <a:chExt cx="750453" cy="219355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1535550" y="37291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40180" y="38030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1558640" y="3948537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570185" y="401780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58640" y="408707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62760" y="387235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4-Point Star 80"/>
            <p:cNvSpPr/>
            <p:nvPr/>
          </p:nvSpPr>
          <p:spPr>
            <a:xfrm>
              <a:off x="1800992" y="376494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850473" y="431791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3411039"/>
            <a:ext cx="1874383" cy="160255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5013591"/>
            <a:ext cx="1874383" cy="17966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90793" y="3904726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888636" y="5405172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40247" y="3731497"/>
            <a:ext cx="1270753" cy="977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92292" y="5261708"/>
            <a:ext cx="1516551" cy="1247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10038" y="1463088"/>
            <a:ext cx="3313728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Y-channels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per quadrant: 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1x V1495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80(St1) + 50(St2) </a:t>
            </a:r>
            <a:r>
              <a:rPr lang="en-US" sz="1400" dirty="0" smtClean="0">
                <a:solidFill>
                  <a:srgbClr val="008000"/>
                </a:solidFill>
              </a:rPr>
              <a:t>+ 8x2 (St4-Y1,2) = 146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96+64 = 160 inputs possible </a:t>
            </a:r>
          </a:p>
          <a:p>
            <a:pPr lvl="1"/>
            <a:r>
              <a:rPr lang="en-US" sz="1400" dirty="0" smtClean="0"/>
              <a:t>(2NIM=</a:t>
            </a:r>
            <a:r>
              <a:rPr lang="en-US" sz="1400" dirty="0" err="1" smtClean="0"/>
              <a:t>RFCLK+ComSTOP</a:t>
            </a:r>
            <a:r>
              <a:rPr lang="en-US" sz="1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532" y="6005574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Z1=9m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61662" y="6024079"/>
            <a:ext cx="94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Z1=12m</a:t>
            </a:r>
            <a:endParaRPr lang="en-US" dirty="0"/>
          </a:p>
        </p:txBody>
      </p:sp>
      <p:sp>
        <p:nvSpPr>
          <p:cNvPr id="89" name="4-Point Star 88"/>
          <p:cNvSpPr/>
          <p:nvPr/>
        </p:nvSpPr>
        <p:spPr>
          <a:xfrm>
            <a:off x="5883103" y="4306312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4-Point Star 89"/>
          <p:cNvSpPr/>
          <p:nvPr/>
        </p:nvSpPr>
        <p:spPr>
          <a:xfrm>
            <a:off x="5883103" y="5561304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4-Point Star 90"/>
          <p:cNvSpPr/>
          <p:nvPr/>
        </p:nvSpPr>
        <p:spPr>
          <a:xfrm>
            <a:off x="6198965" y="4280787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4-Point Star 91"/>
          <p:cNvSpPr/>
          <p:nvPr/>
        </p:nvSpPr>
        <p:spPr>
          <a:xfrm>
            <a:off x="6198965" y="5589838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04712" y="3280059"/>
            <a:ext cx="84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80x80cm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06" y="3176108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ST1: beam view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554038" y="3710891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583475" y="4274058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21985" y="4306312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53530" y="3704949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704761" y="390420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Q1: track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04761" y="58358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Q3: track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46" y="6023952"/>
            <a:ext cx="287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fired: Q1 &amp; Q3 &amp; VTX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Displaced Dark Photon Trigger Logic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8929-17ED-984E-B4E9-9A48EF1BB87A}" type="datetime1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 Photon LDRD/ER 1st Year Progress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8952" y="1481540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(LVL1)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952" y="2527567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(LVL1)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8951" y="3503502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Q3 (LVL1)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0710" y="4561744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Q4 (LVL1)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3226" y="2233609"/>
            <a:ext cx="1729021" cy="2328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LVL2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vtxZ</a:t>
            </a:r>
            <a:r>
              <a:rPr lang="en-US" dirty="0" smtClean="0"/>
              <a:t> matching)</a:t>
            </a:r>
            <a:endParaRPr lang="en-US" dirty="0"/>
          </a:p>
        </p:txBody>
      </p:sp>
      <p:cxnSp>
        <p:nvCxnSpPr>
          <p:cNvPr id="13" name="Elbow Connector 12"/>
          <p:cNvCxnSpPr>
            <a:stCxn id="6" idx="3"/>
          </p:cNvCxnSpPr>
          <p:nvPr/>
        </p:nvCxnSpPr>
        <p:spPr>
          <a:xfrm>
            <a:off x="2081322" y="1781375"/>
            <a:ext cx="1151904" cy="61730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>
            <a:off x="2081322" y="2827402"/>
            <a:ext cx="1151904" cy="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081321" y="3797915"/>
            <a:ext cx="1151905" cy="5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3"/>
          </p:cNvCxnSpPr>
          <p:nvPr/>
        </p:nvCxnSpPr>
        <p:spPr>
          <a:xfrm flipV="1">
            <a:off x="2093080" y="4327036"/>
            <a:ext cx="1140146" cy="5345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80926" y="4862307"/>
            <a:ext cx="308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16-bit from 4 V1495 boards</a:t>
            </a:r>
            <a:endParaRPr lang="en-US" dirty="0"/>
          </a:p>
          <a:p>
            <a:r>
              <a:rPr lang="en-US" dirty="0" smtClean="0"/>
              <a:t>(2 x 32LVDS cables)</a:t>
            </a:r>
            <a:endParaRPr lang="en-US" dirty="0"/>
          </a:p>
        </p:txBody>
      </p:sp>
      <p:cxnSp>
        <p:nvCxnSpPr>
          <p:cNvPr id="27" name="Elbow Connector 26"/>
          <p:cNvCxnSpPr>
            <a:endCxn id="6" idx="1"/>
          </p:cNvCxnSpPr>
          <p:nvPr/>
        </p:nvCxnSpPr>
        <p:spPr>
          <a:xfrm>
            <a:off x="211660" y="1140550"/>
            <a:ext cx="717292" cy="64082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1662" y="5798145"/>
            <a:ext cx="864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Per quadrant Q</a:t>
            </a:r>
            <a:r>
              <a:rPr lang="en-US" sz="1200" dirty="0" smtClean="0">
                <a:solidFill>
                  <a:srgbClr val="FF0000"/>
                </a:solidFill>
              </a:rPr>
              <a:t>(1-4)</a:t>
            </a:r>
            <a:r>
              <a:rPr lang="en-US" dirty="0" smtClean="0">
                <a:solidFill>
                  <a:srgbClr val="FF0000"/>
                </a:solidFill>
              </a:rPr>
              <a:t>: 80(ST1) +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 (ST2) + 2x8(ST4-Y1/2) = 146, FANOUT ST4 Hodo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 flipH="1" flipV="1">
            <a:off x="103816" y="4969425"/>
            <a:ext cx="944741" cy="729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>
            <a:off x="1364030" y="1140550"/>
            <a:ext cx="199901" cy="3409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7200" y="688910"/>
            <a:ext cx="185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DAQ/Data stream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79243" y="2527567"/>
            <a:ext cx="1928456" cy="1704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</a:t>
            </a:r>
          </a:p>
          <a:p>
            <a:pPr algn="ctr"/>
            <a:r>
              <a:rPr lang="en-US" dirty="0" smtClean="0"/>
              <a:t>(12 inputs total)</a:t>
            </a:r>
          </a:p>
          <a:p>
            <a:pPr algn="ctr"/>
            <a:r>
              <a:rPr lang="en-US" dirty="0" smtClean="0"/>
              <a:t>(1-free bit available)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85765" y="3292310"/>
            <a:ext cx="1234683" cy="11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37638" y="35857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 Trigger</a:t>
            </a:r>
          </a:p>
          <a:p>
            <a:r>
              <a:rPr lang="en-US" dirty="0" smtClean="0"/>
              <a:t>1-bit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0"/>
          </p:cNvCxnSpPr>
          <p:nvPr/>
        </p:nvCxnSpPr>
        <p:spPr>
          <a:xfrm flipV="1">
            <a:off x="7243471" y="1646155"/>
            <a:ext cx="11759" cy="881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25684" y="1646155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Trigger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712" y="5161986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V1495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50847" y="1296874"/>
            <a:ext cx="287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fired: Q1 &amp; Q3 &amp; 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398683"/>
            <a:ext cx="5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VTX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6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2405</Words>
  <Application>Microsoft Macintosh PowerPoint</Application>
  <PresentationFormat>On-screen Show (4:3)</PresentationFormat>
  <Paragraphs>338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FY17 Detector Effort </vt:lpstr>
      <vt:lpstr>FY-17 Work Plan Summary</vt:lpstr>
      <vt:lpstr>FY-17+ Plan (Cont.)</vt:lpstr>
      <vt:lpstr>Projected Sensitivities from 2017 E906 Trial Run:   2-mo, 4-mo and full 2-year parasitic run </vt:lpstr>
      <vt:lpstr>LDRD Tasks &amp; Schedules </vt:lpstr>
      <vt:lpstr>Back up slides </vt:lpstr>
      <vt:lpstr>FY-17 DAQ &amp; Trigger Boards V1495 Integration and Commissioning </vt:lpstr>
      <vt:lpstr>A New High-Granularity Displayed Dimuon Vertex Trigger</vt:lpstr>
      <vt:lpstr>Displaced Dark Photon Trigger Logic</vt:lpstr>
      <vt:lpstr>FY-17 Trigger Detector Construction &amp; Installation </vt:lpstr>
      <vt:lpstr>SiPM readout and Services</vt:lpstr>
      <vt:lpstr>Projected Sensitivity with 2-year Parasitic Run with Polarized Drell-Yan E-1039 Experiment</vt:lpstr>
      <vt:lpstr>If additional fund available in FY17…</vt:lpstr>
      <vt:lpstr>E-1067 Future Upgrade: New Idea 2018 ~ 2025+ </vt:lpstr>
      <vt:lpstr>Displaced Low Mass Dark Photons  with EMCal upgrades </vt:lpstr>
      <vt:lpstr>EMCal Identified from PHENIX/RHIC</vt:lpstr>
      <vt:lpstr>Projected Dark Higgs Sensitivity POT:1.4x1018 (Phase-I)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Photon LDRD/ER Plan</dc:title>
  <dc:creator>Ming Liu (LANL)</dc:creator>
  <cp:lastModifiedBy>Ming Liu (LANL)</cp:lastModifiedBy>
  <cp:revision>228</cp:revision>
  <cp:lastPrinted>2016-11-01T15:31:04Z</cp:lastPrinted>
  <dcterms:created xsi:type="dcterms:W3CDTF">2016-10-28T16:27:36Z</dcterms:created>
  <dcterms:modified xsi:type="dcterms:W3CDTF">2016-11-07T04:20:18Z</dcterms:modified>
</cp:coreProperties>
</file>